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301" r:id="rId5"/>
    <p:sldId id="256" r:id="rId6"/>
    <p:sldId id="291" r:id="rId7"/>
    <p:sldId id="292" r:id="rId8"/>
    <p:sldId id="260" r:id="rId9"/>
    <p:sldId id="261" r:id="rId10"/>
    <p:sldId id="271" r:id="rId11"/>
    <p:sldId id="273" r:id="rId12"/>
    <p:sldId id="289" r:id="rId13"/>
    <p:sldId id="290" r:id="rId14"/>
    <p:sldId id="274" r:id="rId15"/>
    <p:sldId id="263" r:id="rId16"/>
    <p:sldId id="296" r:id="rId17"/>
    <p:sldId id="297" r:id="rId18"/>
    <p:sldId id="298" r:id="rId19"/>
    <p:sldId id="299" r:id="rId20"/>
    <p:sldId id="300" r:id="rId21"/>
    <p:sldId id="262" r:id="rId22"/>
    <p:sldId id="269" r:id="rId23"/>
    <p:sldId id="264" r:id="rId24"/>
    <p:sldId id="265" r:id="rId25"/>
    <p:sldId id="266" r:id="rId26"/>
    <p:sldId id="267" r:id="rId27"/>
    <p:sldId id="268" r:id="rId28"/>
    <p:sldId id="280" r:id="rId29"/>
    <p:sldId id="278" r:id="rId30"/>
    <p:sldId id="276" r:id="rId31"/>
    <p:sldId id="279" r:id="rId32"/>
    <p:sldId id="285" r:id="rId33"/>
    <p:sldId id="286" r:id="rId34"/>
    <p:sldId id="277" r:id="rId35"/>
    <p:sldId id="287" r:id="rId36"/>
    <p:sldId id="293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759FD-4523-4E31-B7AC-A6A40FAC8898}" v="2" dt="2021-01-17T15:27:07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ероника Демченко" userId="S::s0136680@edu.kubsu.ru::d562ca6a-d0fc-4e1f-97ce-3b227d9c98f1" providerId="AD" clId="Web-{92A759FD-4523-4E31-B7AC-A6A40FAC8898}"/>
    <pc:docChg chg="addSld delSld">
      <pc:chgData name="Вероника Демченко" userId="S::s0136680@edu.kubsu.ru::d562ca6a-d0fc-4e1f-97ce-3b227d9c98f1" providerId="AD" clId="Web-{92A759FD-4523-4E31-B7AC-A6A40FAC8898}" dt="2021-01-17T15:27:07.386" v="1"/>
      <pc:docMkLst>
        <pc:docMk/>
      </pc:docMkLst>
      <pc:sldChg chg="del">
        <pc:chgData name="Вероника Демченко" userId="S::s0136680@edu.kubsu.ru::d562ca6a-d0fc-4e1f-97ce-3b227d9c98f1" providerId="AD" clId="Web-{92A759FD-4523-4E31-B7AC-A6A40FAC8898}" dt="2021-01-17T15:27:06.402" v="0"/>
        <pc:sldMkLst>
          <pc:docMk/>
          <pc:sldMk cId="1848017247" sldId="295"/>
        </pc:sldMkLst>
      </pc:sldChg>
      <pc:sldChg chg="new">
        <pc:chgData name="Вероника Демченко" userId="S::s0136680@edu.kubsu.ru::d562ca6a-d0fc-4e1f-97ce-3b227d9c98f1" providerId="AD" clId="Web-{92A759FD-4523-4E31-B7AC-A6A40FAC8898}" dt="2021-01-17T15:27:07.386" v="1"/>
        <pc:sldMkLst>
          <pc:docMk/>
          <pc:sldMk cId="2431239908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2947F-FF56-42DF-97A4-9F6AC695A1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1A817-2661-40D4-8FC2-DEEB8B9B9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1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1A817-2661-40D4-8FC2-DEEB8B9B97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77F-7BAC-47AE-9220-4A89E4029740}" type="datetime1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3F01-A6E7-4935-B046-A9C746DC18B3}" type="datetime1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75CC-8868-45EA-B6EA-59B58E80AF51}" type="datetime1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BD25-130D-429A-BA41-412117463B1D}" type="datetime1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855C-298F-435D-B287-334FB18571E2}" type="datetime1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5C49-0860-421E-B99F-0B51D27C6910}" type="datetime1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7367-5B49-4BE1-9F49-63AA205AF368}" type="datetime1">
              <a:rPr lang="ru-RU" smtClean="0"/>
              <a:t>17.01.2021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DB6-4936-4717-95E9-A0BD4902B35B}" type="datetime1">
              <a:rPr lang="ru-RU" smtClean="0"/>
              <a:t>17.01.2021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0E89-9DD7-4C4A-A4D7-43DCD29B837C}" type="datetime1">
              <a:rPr lang="ru-RU" smtClean="0"/>
              <a:t>17.01.2021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4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A5A1-B31A-4FB1-BEAE-48E5CF0B33D7}" type="datetime1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93E-151F-4F5D-B293-1A5D824809E1}" type="datetime1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E6C4-8089-4741-9CD8-E581B125B9D2}" type="datetime1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0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1251D-9FF0-4729-B30C-10AEACF1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80D687-1332-43BD-BE80-A2C83252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DC0725-36DF-4795-BBCF-22507804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3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517" y="0"/>
            <a:ext cx="10515600" cy="60063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Установка и отключение режима </a:t>
            </a:r>
            <a:r>
              <a:rPr lang="en-US" sz="3200" dirty="0">
                <a:solidFill>
                  <a:srgbClr val="FF0000"/>
                </a:solidFill>
              </a:rPr>
              <a:t>archivelog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1318"/>
            <a:ext cx="10515600" cy="5961529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Если ещё не указано место, где будем хранить архивы — это нужно сделать:</a:t>
            </a:r>
          </a:p>
          <a:p>
            <a:pPr marL="0" indent="0">
              <a:buNone/>
            </a:pPr>
            <a:r>
              <a:rPr lang="en-US" sz="2000" dirty="0"/>
              <a:t>SQL&gt; alter system set log_archive_dest_1='LOCATION=/opt/oracle/archive';</a:t>
            </a:r>
          </a:p>
          <a:p>
            <a:pPr marL="0" indent="360000">
              <a:buNone/>
            </a:pPr>
            <a:r>
              <a:rPr lang="ru-RU" sz="2000" dirty="0"/>
              <a:t>Установка режима </a:t>
            </a:r>
            <a:r>
              <a:rPr lang="en-US" sz="2000" dirty="0"/>
              <a:t>archivelog: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SQL&gt; shutdown immediate;</a:t>
            </a:r>
          </a:p>
          <a:p>
            <a:pPr marL="0" indent="0">
              <a:buNone/>
            </a:pPr>
            <a:r>
              <a:rPr lang="en-US" sz="2000" dirty="0"/>
              <a:t>SQL&gt; startup mount;</a:t>
            </a:r>
          </a:p>
          <a:p>
            <a:pPr marL="0" indent="0">
              <a:buNone/>
            </a:pPr>
            <a:r>
              <a:rPr lang="en-US" sz="2000" dirty="0"/>
              <a:t>SQL&gt; alter database archivelog;</a:t>
            </a:r>
          </a:p>
          <a:p>
            <a:pPr marL="0" indent="0">
              <a:buNone/>
            </a:pPr>
            <a:r>
              <a:rPr lang="en-US" sz="2000" dirty="0"/>
              <a:t>SQL&gt; alter database open;</a:t>
            </a:r>
          </a:p>
          <a:p>
            <a:pPr marL="0" indent="0">
              <a:buNone/>
            </a:pPr>
            <a:r>
              <a:rPr lang="en-US" sz="2000" dirty="0"/>
              <a:t>SQL&gt; exit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Отключение режима </a:t>
            </a:r>
            <a:r>
              <a:rPr lang="en-US" sz="2000" dirty="0"/>
              <a:t>archivelog:</a:t>
            </a:r>
          </a:p>
          <a:p>
            <a:pPr marL="0" indent="0">
              <a:buNone/>
            </a:pPr>
            <a:r>
              <a:rPr lang="en-US" sz="2000" dirty="0"/>
              <a:t>SQL&gt; shutdown immediate;</a:t>
            </a:r>
          </a:p>
          <a:p>
            <a:pPr marL="0" indent="0">
              <a:buNone/>
            </a:pPr>
            <a:r>
              <a:rPr lang="en-US" sz="2000" dirty="0"/>
              <a:t>SQL&gt; startup mount;</a:t>
            </a:r>
          </a:p>
          <a:p>
            <a:pPr marL="0" indent="0">
              <a:buNone/>
            </a:pPr>
            <a:r>
              <a:rPr lang="en-US" sz="2000" dirty="0"/>
              <a:t>SQL&gt; alter database </a:t>
            </a:r>
            <a:r>
              <a:rPr lang="en-US" sz="2000" dirty="0" err="1"/>
              <a:t>noarchivelog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SQL&gt; alter database open;</a:t>
            </a:r>
          </a:p>
          <a:p>
            <a:pPr marL="0" indent="0">
              <a:buNone/>
            </a:pPr>
            <a:r>
              <a:rPr lang="en-US" sz="2000" dirty="0"/>
              <a:t>SQL&gt; exit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118828"/>
            <a:ext cx="4674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FF0000"/>
                </a:solidFill>
              </a:rPr>
              <a:t>Не делайте </a:t>
            </a:r>
            <a:r>
              <a:rPr lang="ru-RU" sz="2400" dirty="0">
                <a:solidFill>
                  <a:srgbClr val="FF0000"/>
                </a:solidFill>
              </a:rPr>
              <a:t>этого на боевой базе!!</a:t>
            </a:r>
          </a:p>
        </p:txBody>
      </p:sp>
    </p:spTree>
    <p:extLst>
      <p:ext uri="{BB962C8B-B14F-4D97-AF65-F5344CB8AC3E}">
        <p14:creationId xmlns:p14="http://schemas.microsoft.com/office/powerpoint/2010/main" val="172294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7" y="0"/>
            <a:ext cx="10515600" cy="10668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Уровни резервного копирования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Копирование открытой и закрытой базы данных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6800"/>
            <a:ext cx="10977282" cy="5791200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Уровни резервного копирования в </a:t>
            </a:r>
            <a:r>
              <a:rPr lang="ru-RU" sz="2000" dirty="0" err="1"/>
              <a:t>Oracle</a:t>
            </a:r>
            <a:r>
              <a:rPr lang="ru-RU" sz="2000" dirty="0"/>
              <a:t>:</a:t>
            </a:r>
          </a:p>
          <a:p>
            <a:pPr marL="0" indent="-360000">
              <a:buNone/>
            </a:pPr>
            <a:r>
              <a:rPr lang="ru-RU" sz="2000" dirty="0"/>
              <a:t>•  Уровень всей базы. Подразумевает выполнение резервного копирования всех файлов включая  управляющие. Возможно в режимах ARCHIVELOG и NOARCHIVELOG.</a:t>
            </a:r>
          </a:p>
          <a:p>
            <a:pPr marL="0" indent="-360000">
              <a:buNone/>
            </a:pPr>
            <a:r>
              <a:rPr lang="ru-RU" sz="2000" dirty="0"/>
              <a:t>•  Уровень табличного пространства. Выполняется резервное копирование всех файлов, находящихся в этом табличном пространстве. Выполнять резервное копирование на таком уровне допускается только в режиме ARCHIVELOG.</a:t>
            </a:r>
          </a:p>
          <a:p>
            <a:pPr marL="0" indent="-360000">
              <a:buNone/>
            </a:pPr>
            <a:r>
              <a:rPr lang="ru-RU" sz="2000" dirty="0"/>
              <a:t>•  Уровень файла данных. Выполняется резервное копирование единственного файла данных. Только в режиме ARCHIVELOG.</a:t>
            </a:r>
          </a:p>
          <a:p>
            <a:pPr marL="0" indent="360000">
              <a:buNone/>
            </a:pPr>
            <a:r>
              <a:rPr lang="ru-RU" sz="2000" dirty="0"/>
              <a:t>Резервное копирование открытой базы данных (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оно же оперативное (</a:t>
            </a:r>
            <a:r>
              <a:rPr lang="ru-RU" sz="2000" dirty="0" err="1"/>
              <a:t>online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оно же горячее резервное копирование (</a:t>
            </a:r>
            <a:r>
              <a:rPr lang="ru-RU" sz="2000" dirty="0" err="1"/>
              <a:t>hot</a:t>
            </a:r>
            <a:r>
              <a:rPr lang="ru-RU" sz="2000" dirty="0"/>
              <a:t>/</a:t>
            </a:r>
            <a:r>
              <a:rPr lang="ru-RU" sz="2000" dirty="0" err="1"/>
              <a:t>warm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подразумевает создание резервных копий при открытой и доступной для пользователей базе данных. Выполнять оперативное резервное копирование всей базы данных или её табличного пространства или файла данных можно только в режиме ARCHIVELOG. </a:t>
            </a:r>
          </a:p>
          <a:p>
            <a:pPr marL="0" indent="360000">
              <a:buNone/>
            </a:pPr>
            <a:r>
              <a:rPr lang="ru-RU" sz="2000" dirty="0"/>
              <a:t>Резервное, оно же холодное резервное </a:t>
            </a:r>
            <a:r>
              <a:rPr lang="en-US" sz="2000" dirty="0"/>
              <a:t>(cold backup)</a:t>
            </a:r>
            <a:r>
              <a:rPr lang="ru-RU" sz="2000" dirty="0"/>
              <a:t> копирование закрытой базы данных (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подразумевает создание резервных копий при закрытой, то есть остановленной базе данных. Такое копирование создаёт согласованные резервные копии, если только база данных не была внезапно остановлена командой SHUTDOWN ABORT.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9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0882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200" dirty="0">
                <a:solidFill>
                  <a:srgbClr val="FF0000"/>
                </a:solidFill>
                <a:latin typeface="+mn-lt"/>
              </a:rPr>
            </a:br>
            <a:r>
              <a:rPr lang="ru-RU" sz="3600" dirty="0">
                <a:solidFill>
                  <a:srgbClr val="FF0000"/>
                </a:solidFill>
                <a:latin typeface="+mn-lt"/>
              </a:rPr>
              <a:t>Управляемые пользователем резервные копии</a:t>
            </a:r>
            <a:br>
              <a:rPr lang="ru-RU" sz="3600" dirty="0">
                <a:solidFill>
                  <a:srgbClr val="FF0000"/>
                </a:solidFill>
                <a:latin typeface="+mn-lt"/>
              </a:rPr>
            </a:br>
            <a:endParaRPr lang="ru-RU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6081623"/>
          </a:xfrm>
        </p:spPr>
        <p:txBody>
          <a:bodyPr>
            <a:normAutofit fontScale="92500" lnSpcReduction="20000"/>
          </a:bodyPr>
          <a:lstStyle/>
          <a:p>
            <a:pPr marL="0" indent="360000">
              <a:buNone/>
            </a:pPr>
            <a:r>
              <a:rPr lang="ru-RU" sz="2200" dirty="0"/>
              <a:t>В </a:t>
            </a:r>
            <a:r>
              <a:rPr lang="ru-RU" sz="2200" dirty="0" err="1"/>
              <a:t>Oracle</a:t>
            </a:r>
            <a:r>
              <a:rPr lang="ru-RU" sz="2200" dirty="0"/>
              <a:t> существуют два способа резервного копирования базы</a:t>
            </a:r>
            <a:r>
              <a:rPr lang="en-US" sz="2200" dirty="0"/>
              <a:t> </a:t>
            </a:r>
            <a:r>
              <a:rPr lang="ru-RU" sz="2200" dirty="0"/>
              <a:t>данных: управляемые пользователем резервные копии (</a:t>
            </a:r>
            <a:r>
              <a:rPr lang="ru-RU" sz="2200" dirty="0" err="1"/>
              <a:t>User</a:t>
            </a:r>
            <a:r>
              <a:rPr lang="ru-RU" sz="2200" dirty="0"/>
              <a:t> </a:t>
            </a:r>
            <a:r>
              <a:rPr lang="ru-RU" sz="2200" dirty="0" err="1"/>
              <a:t>managed</a:t>
            </a:r>
            <a:r>
              <a:rPr lang="en-US" sz="2200" dirty="0"/>
              <a:t>  </a:t>
            </a:r>
            <a:r>
              <a:rPr lang="ru-RU" sz="2200" dirty="0" err="1"/>
              <a:t>backups</a:t>
            </a:r>
            <a:r>
              <a:rPr lang="ru-RU" sz="2200" dirty="0"/>
              <a:t>) и </a:t>
            </a:r>
            <a:r>
              <a:rPr lang="ru-RU" sz="2200" dirty="0" err="1"/>
              <a:t>Oracle</a:t>
            </a:r>
            <a:r>
              <a:rPr lang="ru-RU" sz="2200" dirty="0"/>
              <a:t> </a:t>
            </a:r>
            <a:r>
              <a:rPr lang="ru-RU" sz="2200" dirty="0" err="1"/>
              <a:t>Recovery</a:t>
            </a:r>
            <a:r>
              <a:rPr lang="ru-RU" sz="2200" dirty="0"/>
              <a:t> </a:t>
            </a:r>
            <a:r>
              <a:rPr lang="ru-RU" sz="2200" dirty="0" err="1"/>
              <a:t>Manager</a:t>
            </a:r>
            <a:r>
              <a:rPr lang="ru-RU" sz="2200" dirty="0"/>
              <a:t> (RMAN).</a:t>
            </a:r>
            <a:endParaRPr lang="en-US" sz="2200" dirty="0"/>
          </a:p>
          <a:p>
            <a:pPr marL="0" indent="360000">
              <a:buNone/>
            </a:pPr>
            <a:r>
              <a:rPr lang="ru-RU" sz="2200" dirty="0"/>
              <a:t>Резервные копии, управляемые пользователями, создаются без непосредственного участия самой СУБД в процессе создания </a:t>
            </a:r>
            <a:r>
              <a:rPr lang="ru-RU" sz="2200" dirty="0" err="1"/>
              <a:t>бэкапа</a:t>
            </a:r>
            <a:r>
              <a:rPr lang="ru-RU" sz="2200" dirty="0"/>
              <a:t>.</a:t>
            </a:r>
          </a:p>
          <a:p>
            <a:pPr marL="0" indent="360000">
              <a:buNone/>
            </a:pPr>
            <a:r>
              <a:rPr lang="ru-RU" sz="2200" dirty="0"/>
              <a:t>Для сохранения, архивирования или </a:t>
            </a:r>
            <a:r>
              <a:rPr lang="ru-RU" sz="2200" dirty="0" err="1"/>
              <a:t>бэкапа</a:t>
            </a:r>
            <a:r>
              <a:rPr lang="ru-RU" sz="2200" dirty="0"/>
              <a:t> базы данных </a:t>
            </a:r>
            <a:r>
              <a:rPr lang="ru-RU" sz="2200" dirty="0" err="1"/>
              <a:t>Oracle</a:t>
            </a:r>
            <a:r>
              <a:rPr lang="ru-RU" sz="2200" dirty="0"/>
              <a:t>, следует создавать копии следующих групп файлов:</a:t>
            </a:r>
          </a:p>
          <a:p>
            <a:pPr lvl="0"/>
            <a:r>
              <a:rPr lang="ru-RU" sz="2200" b="1" dirty="0"/>
              <a:t>*.DBF</a:t>
            </a:r>
            <a:r>
              <a:rPr lang="ru-RU" sz="2200" dirty="0"/>
              <a:t> – файлы данных, табличных пространств и управляющие файлы базы данных. Расположены, например, в</a:t>
            </a:r>
            <a:br>
              <a:rPr lang="ru-RU" sz="2200" dirty="0"/>
            </a:br>
            <a:r>
              <a:rPr lang="ru-RU" sz="2200" i="1" dirty="0"/>
              <a:t>C:\oraclexe\app\oracle\oradata\XE</a:t>
            </a:r>
            <a:endParaRPr lang="ru-RU" sz="2200" dirty="0"/>
          </a:p>
          <a:p>
            <a:pPr lvl="0"/>
            <a:r>
              <a:rPr lang="ru-RU" sz="2200" b="1" dirty="0"/>
              <a:t>*.</a:t>
            </a:r>
            <a:r>
              <a:rPr lang="ru-RU" sz="2200" b="1" dirty="0" err="1"/>
              <a:t>ora</a:t>
            </a:r>
            <a:r>
              <a:rPr lang="ru-RU" sz="2200" dirty="0"/>
              <a:t> – файлы конфигурации базы данных и файлы паролей.</a:t>
            </a:r>
            <a:br>
              <a:rPr lang="ru-RU" sz="2200" dirty="0"/>
            </a:br>
            <a:r>
              <a:rPr lang="ru-RU" sz="2200" dirty="0"/>
              <a:t>Файлы конфигурации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i="1" dirty="0"/>
              <a:t>C:\oraclexe\app\oracle\product\11.2.0\server\dbs</a:t>
            </a:r>
            <a:br>
              <a:rPr lang="en-US" sz="2200" dirty="0"/>
            </a:br>
            <a:r>
              <a:rPr lang="ru-RU" sz="2200" dirty="0"/>
              <a:t>Файлы паролей</a:t>
            </a:r>
            <a:r>
              <a:rPr lang="en-US" sz="2200" dirty="0"/>
              <a:t> (PW…</a:t>
            </a:r>
            <a:r>
              <a:rPr lang="en-US" sz="2200" dirty="0" err="1"/>
              <a:t>ora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i="1" dirty="0"/>
              <a:t>C:\oraclexe\app\oracle\product\11.2.0\server\database</a:t>
            </a:r>
            <a:endParaRPr lang="ru-RU" sz="2200" dirty="0"/>
          </a:p>
          <a:p>
            <a:pPr lvl="0"/>
            <a:r>
              <a:rPr lang="en-US" sz="2200" b="1" dirty="0"/>
              <a:t>*.LOG</a:t>
            </a:r>
            <a:r>
              <a:rPr lang="en-US" sz="2200" dirty="0"/>
              <a:t> – </a:t>
            </a:r>
            <a:r>
              <a:rPr lang="ru-RU" sz="2200" dirty="0"/>
              <a:t>файлы журналов транзакций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i="1" dirty="0"/>
              <a:t>C:\oraclexe\app\oracle\fast_recovery_area\XE\ONLINELOG</a:t>
            </a:r>
            <a:endParaRPr lang="ru-RU" sz="2200" dirty="0"/>
          </a:p>
          <a:p>
            <a:pPr marL="0" indent="0">
              <a:buNone/>
            </a:pPr>
            <a:r>
              <a:rPr lang="ru-RU" sz="2200" u="sng" dirty="0"/>
              <a:t>Итог</a:t>
            </a:r>
            <a:r>
              <a:rPr lang="ru-RU" sz="2200" dirty="0"/>
              <a:t>: Архивация средствами операционной системы предполагает ручное копирование следующих файлов:</a:t>
            </a:r>
          </a:p>
          <a:p>
            <a:pPr lvl="0"/>
            <a:r>
              <a:rPr lang="ru-RU" sz="2200" dirty="0"/>
              <a:t>Файлы табличных пространств.</a:t>
            </a:r>
          </a:p>
          <a:p>
            <a:pPr lvl="0"/>
            <a:r>
              <a:rPr lang="ru-RU" sz="2200" dirty="0"/>
              <a:t>Управляющие файлы.</a:t>
            </a:r>
          </a:p>
          <a:p>
            <a:pPr lvl="0"/>
            <a:r>
              <a:rPr lang="ru-RU" sz="2200" dirty="0"/>
              <a:t>Файлы журналов транзакций.</a:t>
            </a:r>
          </a:p>
          <a:p>
            <a:pPr lvl="0"/>
            <a:r>
              <a:rPr lang="ru-RU" sz="2200" dirty="0"/>
              <a:t>Файлы конфигурации и паролей.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7516" y="-81442"/>
            <a:ext cx="5176284" cy="55990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Понятие о</a:t>
            </a:r>
            <a:r>
              <a:rPr lang="en-US" sz="3200" dirty="0">
                <a:solidFill>
                  <a:srgbClr val="FF0000"/>
                </a:solidFill>
              </a:rPr>
              <a:t> Data Pump</a:t>
            </a:r>
            <a:r>
              <a:rPr lang="ru-RU" sz="3200" dirty="0">
                <a:solidFill>
                  <a:srgbClr val="FF0000"/>
                </a:solidFill>
              </a:rPr>
              <a:t> 2/3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363" y="393404"/>
            <a:ext cx="10843437" cy="6328071"/>
          </a:xfrm>
        </p:spPr>
        <p:txBody>
          <a:bodyPr>
            <a:normAutofit fontScale="92500" lnSpcReduction="20000"/>
          </a:bodyPr>
          <a:lstStyle/>
          <a:p>
            <a:pPr marL="0" indent="360000">
              <a:buNone/>
            </a:pPr>
            <a:r>
              <a:rPr lang="ru-RU" sz="2000" dirty="0"/>
              <a:t>Итак, в технологии экспорта/импорта данных и метаданных </a:t>
            </a:r>
            <a:r>
              <a:rPr lang="en-US" sz="2000" dirty="0"/>
              <a:t>Data Pump </a:t>
            </a:r>
            <a:r>
              <a:rPr lang="ru-RU" sz="2000" dirty="0"/>
              <a:t>имеются две утилиты: </a:t>
            </a:r>
          </a:p>
          <a:p>
            <a:r>
              <a:rPr lang="en-US" sz="2000" dirty="0"/>
              <a:t>Data Pump Export (</a:t>
            </a:r>
            <a:r>
              <a:rPr lang="en-US" sz="2000" dirty="0" err="1"/>
              <a:t>expdp</a:t>
            </a:r>
            <a:r>
              <a:rPr lang="en-US" sz="2000" dirty="0"/>
              <a:t>) </a:t>
            </a:r>
            <a:r>
              <a:rPr lang="ru-RU" sz="2000" dirty="0"/>
              <a:t>– </a:t>
            </a:r>
          </a:p>
          <a:p>
            <a:pPr marL="0" indent="0">
              <a:buNone/>
            </a:pPr>
            <a:r>
              <a:rPr lang="ru-RU" sz="2000" dirty="0"/>
              <a:t>выгружает данные в файлы ОС, </a:t>
            </a:r>
          </a:p>
          <a:p>
            <a:pPr marL="0" indent="0">
              <a:buNone/>
            </a:pPr>
            <a:r>
              <a:rPr lang="ru-RU" sz="2000" dirty="0"/>
              <a:t>называемые файлами дампа </a:t>
            </a:r>
          </a:p>
          <a:p>
            <a:pPr marL="0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dumps</a:t>
            </a:r>
            <a:r>
              <a:rPr lang="ru-RU" sz="2000" dirty="0"/>
              <a:t> </a:t>
            </a:r>
            <a:r>
              <a:rPr lang="ru-RU" sz="2000" dirty="0" err="1"/>
              <a:t>files</a:t>
            </a:r>
            <a:r>
              <a:rPr lang="ru-RU" sz="2000" dirty="0"/>
              <a:t>), в формате, </a:t>
            </a:r>
          </a:p>
          <a:p>
            <a:pPr marL="0" indent="0">
              <a:buNone/>
            </a:pPr>
            <a:r>
              <a:rPr lang="ru-RU" sz="2000" dirty="0"/>
              <a:t>который понимает только </a:t>
            </a:r>
          </a:p>
          <a:p>
            <a:r>
              <a:rPr lang="ru-RU" sz="2000" dirty="0"/>
              <a:t>утилита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Pump</a:t>
            </a:r>
            <a:r>
              <a:rPr lang="ru-RU" sz="2000" dirty="0"/>
              <a:t> </a:t>
            </a:r>
            <a:r>
              <a:rPr lang="ru-RU" sz="2000" dirty="0" err="1"/>
              <a:t>Import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impdp</a:t>
            </a:r>
            <a:r>
              <a:rPr lang="en-US" sz="2000" dirty="0"/>
              <a:t>).</a:t>
            </a:r>
            <a:r>
              <a:rPr lang="ru-RU" sz="2000" dirty="0"/>
              <a:t> </a:t>
            </a:r>
          </a:p>
          <a:p>
            <a:pPr marL="0" indent="360000">
              <a:buNone/>
            </a:pPr>
            <a:r>
              <a:rPr lang="ru-RU" sz="2000" dirty="0"/>
              <a:t>Расположены в </a:t>
            </a:r>
          </a:p>
          <a:p>
            <a:pPr marL="0" indent="0">
              <a:buNone/>
            </a:pPr>
            <a:r>
              <a:rPr lang="en-US" sz="2000" dirty="0"/>
              <a:t>ORACLE_HOME/bin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Традиционные утилиты </a:t>
            </a:r>
          </a:p>
          <a:p>
            <a:pPr marL="0" indent="0">
              <a:buNone/>
            </a:pPr>
            <a:r>
              <a:rPr lang="ru-RU" sz="2000" dirty="0"/>
              <a:t>экспорта/импорта </a:t>
            </a:r>
          </a:p>
          <a:p>
            <a:pPr marL="0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exp</a:t>
            </a:r>
            <a:r>
              <a:rPr lang="ru-RU" sz="2000" dirty="0"/>
              <a:t> и </a:t>
            </a:r>
            <a:r>
              <a:rPr lang="ru-RU" sz="2000" dirty="0" err="1"/>
              <a:t>imp</a:t>
            </a:r>
            <a:r>
              <a:rPr lang="ru-RU" sz="2000" dirty="0"/>
              <a:t> ), </a:t>
            </a:r>
            <a:r>
              <a:rPr lang="ru-RU" sz="2000" dirty="0" err="1"/>
              <a:t>оставленны</a:t>
            </a:r>
            <a:r>
              <a:rPr lang="ru-RU" sz="2000" dirty="0"/>
              <a:t> для</a:t>
            </a:r>
          </a:p>
          <a:p>
            <a:pPr marL="0" indent="0">
              <a:buNone/>
            </a:pPr>
            <a:r>
              <a:rPr lang="ru-RU" sz="2000" dirty="0"/>
              <a:t>совместимости.</a:t>
            </a:r>
          </a:p>
          <a:p>
            <a:pPr marL="0" indent="360000">
              <a:buNone/>
            </a:pPr>
            <a:r>
              <a:rPr lang="ru-RU" sz="2000" dirty="0"/>
              <a:t>Справку по утилитам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можно получить в </a:t>
            </a:r>
            <a:r>
              <a:rPr lang="en-US" sz="2000" dirty="0" err="1"/>
              <a:t>cmd</a:t>
            </a:r>
            <a:r>
              <a:rPr lang="en-US" sz="2000" dirty="0"/>
              <a:t> </a:t>
            </a:r>
            <a:r>
              <a:rPr lang="ru-RU" sz="2000" dirty="0"/>
              <a:t>так:</a:t>
            </a:r>
          </a:p>
          <a:p>
            <a:pPr marL="0" indent="0">
              <a:buNone/>
            </a:pPr>
            <a:r>
              <a:rPr lang="ru-RU" sz="2000" dirty="0" err="1"/>
              <a:t>expdp</a:t>
            </a:r>
            <a:r>
              <a:rPr lang="ru-RU" sz="2000" dirty="0"/>
              <a:t> </a:t>
            </a:r>
            <a:r>
              <a:rPr lang="ru-RU" sz="2000" dirty="0" err="1"/>
              <a:t>help</a:t>
            </a:r>
            <a:r>
              <a:rPr lang="ru-RU" sz="2000" dirty="0"/>
              <a:t>=y</a:t>
            </a:r>
          </a:p>
          <a:p>
            <a:pPr marL="0" indent="0">
              <a:buNone/>
            </a:pPr>
            <a:r>
              <a:rPr lang="ru-RU" sz="2000" dirty="0" err="1"/>
              <a:t>impdp</a:t>
            </a:r>
            <a:r>
              <a:rPr lang="ru-RU" sz="2000" dirty="0"/>
              <a:t> </a:t>
            </a:r>
            <a:r>
              <a:rPr lang="ru-RU" sz="2000" dirty="0" err="1"/>
              <a:t>help</a:t>
            </a:r>
            <a:r>
              <a:rPr lang="ru-RU" sz="2000" dirty="0"/>
              <a:t>=y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26" y="689197"/>
            <a:ext cx="8279374" cy="59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3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6661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Понятие о</a:t>
            </a:r>
            <a:r>
              <a:rPr lang="en-US" sz="3200" dirty="0">
                <a:solidFill>
                  <a:srgbClr val="FF0000"/>
                </a:solidFill>
              </a:rPr>
              <a:t> Data Pump</a:t>
            </a:r>
            <a:r>
              <a:rPr lang="ru-RU" sz="3200" dirty="0">
                <a:solidFill>
                  <a:srgbClr val="FF0000"/>
                </a:solidFill>
              </a:rPr>
              <a:t> 3/3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2624"/>
            <a:ext cx="10515600" cy="4710222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400" dirty="0"/>
              <a:t>Пять режимов работы утилит </a:t>
            </a:r>
            <a:r>
              <a:rPr lang="ru-RU" sz="2400" dirty="0" err="1"/>
              <a:t>expdp</a:t>
            </a:r>
            <a:r>
              <a:rPr lang="ru-RU" sz="2400" dirty="0"/>
              <a:t> и </a:t>
            </a:r>
            <a:r>
              <a:rPr lang="ru-RU" sz="2400" dirty="0" err="1"/>
              <a:t>impdp</a:t>
            </a:r>
            <a:r>
              <a:rPr lang="en-US" sz="2400" dirty="0"/>
              <a:t> </a:t>
            </a:r>
            <a:r>
              <a:rPr lang="ru-RU" sz="2400" dirty="0"/>
              <a:t>входящих в </a:t>
            </a:r>
            <a:r>
              <a:rPr lang="en-US" sz="2400" dirty="0"/>
              <a:t>Data Pump</a:t>
            </a:r>
            <a:r>
              <a:rPr lang="ru-RU" sz="2400" dirty="0"/>
              <a:t>:</a:t>
            </a:r>
          </a:p>
          <a:p>
            <a:r>
              <a:rPr lang="ru-RU" sz="2400" dirty="0" err="1"/>
              <a:t>Full</a:t>
            </a:r>
            <a:r>
              <a:rPr lang="ru-RU" sz="2400" dirty="0"/>
              <a:t> – экспорт и импорт всей БД;</a:t>
            </a:r>
          </a:p>
          <a:p>
            <a:r>
              <a:rPr lang="ru-RU" sz="2400" dirty="0" err="1"/>
              <a:t>Schema</a:t>
            </a:r>
            <a:r>
              <a:rPr lang="ru-RU" sz="2400" dirty="0"/>
              <a:t> — экспорт и импорт выбранных схем;</a:t>
            </a:r>
          </a:p>
          <a:p>
            <a:r>
              <a:rPr lang="ru-RU" sz="2400" dirty="0" err="1"/>
              <a:t>Table</a:t>
            </a:r>
            <a:r>
              <a:rPr lang="ru-RU" sz="2400" dirty="0"/>
              <a:t> — экспорт и импорт выбранных таблиц;</a:t>
            </a:r>
          </a:p>
          <a:p>
            <a:r>
              <a:rPr lang="ru-RU" sz="2400" dirty="0" err="1"/>
              <a:t>Tablespace</a:t>
            </a:r>
            <a:r>
              <a:rPr lang="ru-RU" sz="2400" dirty="0"/>
              <a:t> — экспорт и импорт выбранных табличных пространств;</a:t>
            </a:r>
          </a:p>
          <a:p>
            <a:r>
              <a:rPr lang="ru-RU" sz="2400" dirty="0" err="1"/>
              <a:t>Transportable</a:t>
            </a:r>
            <a:r>
              <a:rPr lang="ru-RU" sz="2400" dirty="0"/>
              <a:t> </a:t>
            </a:r>
            <a:r>
              <a:rPr lang="ru-RU" sz="2400" dirty="0" err="1"/>
              <a:t>Tablespace</a:t>
            </a:r>
            <a:r>
              <a:rPr lang="ru-RU" sz="2400" dirty="0"/>
              <a:t> — экспорт и импорт табличных пространств для переноса на другой сервер.</a:t>
            </a:r>
          </a:p>
          <a:p>
            <a:pPr marL="0" indent="0">
              <a:buNone/>
            </a:pPr>
            <a:r>
              <a:rPr lang="ru-RU" sz="2400" u="sng" dirty="0"/>
              <a:t>Простейший пример</a:t>
            </a:r>
            <a:r>
              <a:rPr lang="ru-RU" sz="2400" dirty="0"/>
              <a:t>. Дампинг всей базы.</a:t>
            </a:r>
          </a:p>
          <a:p>
            <a:pPr marL="0" indent="0">
              <a:buNone/>
            </a:pPr>
            <a:r>
              <a:rPr lang="ru-RU" sz="2400" dirty="0"/>
              <a:t>Устанавливаем путь</a:t>
            </a:r>
          </a:p>
          <a:p>
            <a:pPr marL="0" indent="0">
              <a:buNone/>
            </a:pP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0" y="5128496"/>
            <a:ext cx="10375340" cy="520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06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014"/>
            <a:ext cx="10515600" cy="640837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600" dirty="0">
                <a:solidFill>
                  <a:srgbClr val="FF0000"/>
                </a:solidFill>
              </a:rPr>
              <a:t>Пример. Дампинг всей базы</a:t>
            </a:r>
            <a:br>
              <a:rPr lang="ru-RU" sz="3600" dirty="0"/>
            </a:b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4525" y="535378"/>
            <a:ext cx="10515600" cy="60923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Вызываем утилиту </a:t>
            </a:r>
            <a:r>
              <a:rPr lang="en-US" dirty="0" err="1"/>
              <a:t>expdp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9" y="976290"/>
            <a:ext cx="10480359" cy="53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649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Пример. Дампинг всей базы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6495"/>
            <a:ext cx="10515600" cy="1013011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Образуются файлы дампа, которых раньше не было в пути C:\oraclexe\app\oracle\admin\XE\dpdump. </a:t>
            </a:r>
          </a:p>
          <a:p>
            <a:pPr marL="0" indent="360000">
              <a:buNone/>
            </a:pPr>
            <a:r>
              <a:rPr lang="ru-RU" sz="2000" dirty="0"/>
              <a:t>Как и следовало ожидать файл EXPDAT не читается текстовым редактором.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33" y="1748118"/>
            <a:ext cx="10135540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475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Пример. Дампинг всей базы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6048"/>
            <a:ext cx="10515600" cy="388657"/>
          </a:xfrm>
        </p:spPr>
        <p:txBody>
          <a:bodyPr>
            <a:norm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export: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9" y="1476000"/>
            <a:ext cx="10964461" cy="41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0457" y="-1"/>
            <a:ext cx="9144000" cy="923109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Резервное копирование и восстановление данных</a:t>
            </a:r>
            <a:r>
              <a:rPr lang="en-US" sz="3200" dirty="0">
                <a:solidFill>
                  <a:srgbClr val="FF0000"/>
                </a:solidFill>
              </a:rPr>
              <a:t> (backup and recovery) </a:t>
            </a:r>
            <a:r>
              <a:rPr lang="ru-RU" sz="3200" dirty="0">
                <a:solidFill>
                  <a:srgbClr val="FF0000"/>
                </a:solidFill>
              </a:rPr>
              <a:t>помощью </a:t>
            </a:r>
            <a:r>
              <a:rPr lang="en-US" sz="3200" dirty="0">
                <a:solidFill>
                  <a:srgbClr val="FF0000"/>
                </a:solidFill>
              </a:rPr>
              <a:t>RMAN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686" y="923109"/>
            <a:ext cx="11077303" cy="5773782"/>
          </a:xfrm>
        </p:spPr>
        <p:txBody>
          <a:bodyPr>
            <a:normAutofit/>
          </a:bodyPr>
          <a:lstStyle/>
          <a:p>
            <a:pPr indent="360000" algn="l">
              <a:lnSpc>
                <a:spcPct val="110000"/>
              </a:lnSpc>
            </a:pPr>
            <a:r>
              <a:rPr lang="ru-RU" sz="2000" dirty="0"/>
              <a:t>RMAN работает на уровнях: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базы данных,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табличных пространств,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файлов табличных пространств,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служебных файлов базы (контрольные, архивные).</a:t>
            </a:r>
          </a:p>
          <a:p>
            <a:pPr indent="360000" algn="l">
              <a:lnSpc>
                <a:spcPct val="110000"/>
              </a:lnSpc>
            </a:pPr>
            <a:r>
              <a:rPr lang="en-US" sz="2000" dirty="0"/>
              <a:t>RMAN</a:t>
            </a:r>
            <a:r>
              <a:rPr lang="ru-RU" sz="2000" dirty="0"/>
              <a:t> может выполнить: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полное резервирование и резервирование изменений;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холодное/горячее резервирование; при горячем резервировании табличные пространства не переводятся в режим </a:t>
            </a:r>
            <a:r>
              <a:rPr lang="ru-RU" sz="2000" dirty="0" err="1"/>
              <a:t>backup</a:t>
            </a:r>
            <a:r>
              <a:rPr lang="ru-RU" sz="2000" dirty="0"/>
              <a:t> чтобы уменьшить нагрузку на журнал;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обнаружение поврежденных блоков;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параллельное выполнения операций ввода/вывода;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автоматическое протоколирование операций копирования и восстановления.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2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55734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Основные понятия RMAN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r>
              <a:rPr lang="ru-RU" sz="2000" b="1" dirty="0"/>
              <a:t>Канал</a:t>
            </a:r>
            <a:r>
              <a:rPr lang="ru-RU" sz="2000" dirty="0"/>
              <a:t> (</a:t>
            </a:r>
            <a:r>
              <a:rPr lang="ru-RU" sz="2000" dirty="0" err="1"/>
              <a:t>channel</a:t>
            </a:r>
            <a:r>
              <a:rPr lang="ru-RU" sz="2000" dirty="0"/>
              <a:t>). Серверный процесс для записи или чтения файлов резервирования.</a:t>
            </a:r>
          </a:p>
          <a:p>
            <a:r>
              <a:rPr lang="ru-RU" sz="2000" b="1" dirty="0"/>
              <a:t>Целевая БД </a:t>
            </a:r>
            <a:r>
              <a:rPr lang="ru-RU" sz="2000" dirty="0"/>
              <a:t>(</a:t>
            </a:r>
            <a:r>
              <a:rPr lang="ru-RU" sz="2000" dirty="0" err="1"/>
              <a:t>target</a:t>
            </a:r>
            <a:r>
              <a:rPr lang="ru-RU" sz="2000" dirty="0"/>
              <a:t> </a:t>
            </a:r>
            <a:r>
              <a:rPr lang="ru-RU" sz="2000" dirty="0" err="1"/>
              <a:t>database</a:t>
            </a:r>
            <a:r>
              <a:rPr lang="ru-RU" sz="2000" dirty="0"/>
              <a:t>). БД, для которой снимается резервная копия, или которая восстанавливается по ранее снятой копии.</a:t>
            </a:r>
          </a:p>
          <a:p>
            <a:r>
              <a:rPr lang="ru-RU" sz="2000" b="1" dirty="0"/>
              <a:t>Каталог</a:t>
            </a:r>
            <a:r>
              <a:rPr lang="ru-RU" sz="2000" dirty="0"/>
              <a:t> (</a:t>
            </a:r>
            <a:r>
              <a:rPr lang="ru-RU" sz="2000" dirty="0" err="1"/>
              <a:t>recovery</a:t>
            </a:r>
            <a:r>
              <a:rPr lang="ru-RU" sz="2000" dirty="0"/>
              <a:t> </a:t>
            </a:r>
            <a:r>
              <a:rPr lang="ru-RU" sz="2000" dirty="0" err="1"/>
              <a:t>catalog</a:t>
            </a:r>
            <a:r>
              <a:rPr lang="ru-RU" sz="2000" dirty="0"/>
              <a:t>). Схема в БД, предназначенная для хранения служебной информации о целевых базах, снятых копиях и процедурах восстановления. Можно работать индивидуально с каждой целевой БД, когда служебная информация помещается в контрольный файл этой БД.</a:t>
            </a:r>
          </a:p>
          <a:p>
            <a:r>
              <a:rPr lang="ru-RU" sz="2000" b="1" dirty="0"/>
              <a:t>Копия</a:t>
            </a:r>
            <a:r>
              <a:rPr lang="ru-RU" sz="2000" dirty="0"/>
              <a:t> (RMAN </a:t>
            </a:r>
            <a:r>
              <a:rPr lang="ru-RU" sz="2000" dirty="0" err="1"/>
              <a:t>backup</a:t>
            </a:r>
            <a:r>
              <a:rPr lang="ru-RU" sz="2000" dirty="0"/>
              <a:t>). Резервная копия какого-нибудь элемента БД, созданная командой RMAN </a:t>
            </a:r>
            <a:r>
              <a:rPr lang="ru-RU" sz="2000" dirty="0" err="1"/>
              <a:t>backup</a:t>
            </a:r>
            <a:r>
              <a:rPr lang="ru-RU" sz="2000" dirty="0"/>
              <a:t>.</a:t>
            </a:r>
          </a:p>
          <a:p>
            <a:r>
              <a:rPr lang="ru-RU" sz="2000" b="1" dirty="0"/>
              <a:t>Резервный набор </a:t>
            </a:r>
            <a:r>
              <a:rPr lang="ru-RU" sz="2000" dirty="0"/>
              <a:t>(</a:t>
            </a:r>
            <a:r>
              <a:rPr lang="ru-RU" sz="2000" dirty="0" err="1"/>
              <a:t>backup</a:t>
            </a:r>
            <a:r>
              <a:rPr lang="ru-RU" sz="2000" dirty="0"/>
              <a:t> </a:t>
            </a:r>
            <a:r>
              <a:rPr lang="ru-RU" sz="2000" dirty="0" err="1"/>
              <a:t>set</a:t>
            </a:r>
            <a:r>
              <a:rPr lang="ru-RU" sz="2000" dirty="0"/>
              <a:t>). Именует набор файлов, сформированных при копировании.</a:t>
            </a:r>
          </a:p>
          <a:p>
            <a:r>
              <a:rPr lang="ru-RU" sz="2000" b="1" dirty="0"/>
              <a:t>Резервный файл </a:t>
            </a:r>
            <a:r>
              <a:rPr lang="ru-RU" sz="2000" dirty="0"/>
              <a:t>(</a:t>
            </a:r>
            <a:r>
              <a:rPr lang="ru-RU" sz="2000" dirty="0" err="1"/>
              <a:t>backup</a:t>
            </a:r>
            <a:r>
              <a:rPr lang="ru-RU" sz="2000" dirty="0"/>
              <a:t> </a:t>
            </a:r>
            <a:r>
              <a:rPr lang="ru-RU" sz="2000" dirty="0" err="1"/>
              <a:t>piece</a:t>
            </a:r>
            <a:r>
              <a:rPr lang="ru-RU" sz="2000" dirty="0"/>
              <a:t>). Двоичный файл с резервной информацией.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1359580"/>
          </a:xfrm>
        </p:spPr>
        <p:txBody>
          <a:bodyPr>
            <a:normAutofit/>
          </a:bodyPr>
          <a:lstStyle/>
          <a:p>
            <a:r>
              <a:rPr lang="ru-RU" sz="4000" dirty="0"/>
              <a:t>Средства</a:t>
            </a:r>
            <a:r>
              <a:rPr lang="en-US" sz="4000" dirty="0"/>
              <a:t> </a:t>
            </a:r>
            <a:r>
              <a:rPr lang="ru-RU" sz="4000" dirty="0"/>
              <a:t>и опции миграции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indent="360000" algn="l">
              <a:lnSpc>
                <a:spcPct val="100000"/>
              </a:lnSpc>
            </a:pPr>
            <a:r>
              <a:rPr lang="ru-RU" dirty="0"/>
              <a:t>Миграция данных это перемещение данных из одной системы в другую. Для выполнения этой операции в </a:t>
            </a:r>
            <a:r>
              <a:rPr lang="en-US" dirty="0"/>
              <a:t>Oracle </a:t>
            </a:r>
            <a:r>
              <a:rPr lang="ru-RU" dirty="0"/>
              <a:t>имеется масса средств.</a:t>
            </a:r>
          </a:p>
          <a:p>
            <a:pPr indent="360000" algn="l">
              <a:lnSpc>
                <a:spcPct val="100000"/>
              </a:lnSpc>
            </a:pPr>
            <a:r>
              <a:rPr lang="en-US" dirty="0"/>
              <a:t>Oracle </a:t>
            </a:r>
            <a:r>
              <a:rPr lang="ru-RU" dirty="0"/>
              <a:t>поддерживает также репликацию данных и процессы сохранения/восстановления данных (</a:t>
            </a:r>
            <a:r>
              <a:rPr lang="en-US" dirty="0"/>
              <a:t>backup and recovery).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1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412" y="1"/>
            <a:ext cx="11051176" cy="609600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600" dirty="0">
                <a:solidFill>
                  <a:srgbClr val="FF0000"/>
                </a:solidFill>
                <a:latin typeface="+mn-lt"/>
              </a:rPr>
            </a:br>
            <a:r>
              <a:rPr lang="ru-RU" sz="3600" dirty="0">
                <a:solidFill>
                  <a:srgbClr val="FF0000"/>
                </a:solidFill>
                <a:latin typeface="+mn-lt"/>
              </a:rPr>
              <a:t>Резервное копирование и восстановление с помощью RMAN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5430"/>
            <a:ext cx="10515600" cy="6244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Открываем командную строку: (</a:t>
            </a:r>
            <a:r>
              <a:rPr lang="en-US" sz="2000" dirty="0"/>
              <a:t>WIN</a:t>
            </a:r>
            <a:r>
              <a:rPr lang="ru-RU" sz="2000" dirty="0"/>
              <a:t>+</a:t>
            </a:r>
            <a:r>
              <a:rPr lang="en-US" sz="2000" dirty="0"/>
              <a:t>R</a:t>
            </a:r>
            <a:r>
              <a:rPr lang="ru-RU" sz="2000" dirty="0"/>
              <a:t>, в текстовом поле вводим: </a:t>
            </a:r>
            <a:r>
              <a:rPr lang="en-US" sz="2000" dirty="0"/>
              <a:t>CMD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Для того, чтобы иметь возможность сделать резервную копию, из которой можно восстановить БД в консистентном состоянии, требуется, чтобы БД была в режим</a:t>
            </a:r>
            <a:r>
              <a:rPr lang="en-US" sz="2000" dirty="0"/>
              <a:t>e </a:t>
            </a:r>
            <a:r>
              <a:rPr lang="ru-RU" sz="2000" dirty="0"/>
              <a:t>“</a:t>
            </a:r>
            <a:r>
              <a:rPr lang="ru-RU" sz="2000" dirty="0" err="1"/>
              <a:t>archivelog</a:t>
            </a:r>
            <a:r>
              <a:rPr lang="ru-RU" sz="2000" dirty="0"/>
              <a:t>”(необходим для того чтобы ваша база данных была полностью защищена не только от сбоев операционной системы, но и от сбоя аппаратного обеспечения, СУБД находится в режим архивирования логов)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2000" dirty="0"/>
              <a:t>Проверим: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SELECT LOG_MODE FROM SYS.V$DATABASE;</a:t>
            </a:r>
            <a:endParaRPr lang="ru-RU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LOG_MODE</a:t>
            </a:r>
            <a:endParaRPr lang="ru-RU" sz="2000" dirty="0"/>
          </a:p>
          <a:p>
            <a:pPr marL="0" indent="0">
              <a:lnSpc>
                <a:spcPct val="50000"/>
              </a:lnSpc>
              <a:buNone/>
            </a:pPr>
            <a:r>
              <a:rPr lang="ru-RU" sz="2000" dirty="0"/>
              <a:t>------------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2000" dirty="0"/>
              <a:t>NOARCHIVELOG</a:t>
            </a:r>
          </a:p>
          <a:p>
            <a:pPr marL="0" indent="0">
              <a:lnSpc>
                <a:spcPct val="50000"/>
              </a:lnSpc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39" y="724423"/>
            <a:ext cx="8029128" cy="30055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8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200"/>
            <a:ext cx="10515600" cy="714738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RMAN 1/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SQL&gt; shutdown immediate;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SQL&gt; startup mount;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SQL</a:t>
            </a:r>
            <a:r>
              <a:rPr lang="ru-RU" sz="2000" dirty="0"/>
              <a:t>&gt; </a:t>
            </a:r>
            <a:r>
              <a:rPr lang="en-US" sz="2000" dirty="0"/>
              <a:t>alter database </a:t>
            </a:r>
            <a:r>
              <a:rPr lang="en-US" sz="2000" dirty="0" err="1"/>
              <a:t>archivelog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Необходимо создать директорию, где будет находиться резервная копия </a:t>
            </a:r>
          </a:p>
          <a:p>
            <a:pPr marL="0" indent="0">
              <a:buNone/>
            </a:pPr>
            <a:r>
              <a:rPr lang="ru-RU" sz="2000" dirty="0"/>
              <a:t>Выходим из </a:t>
            </a:r>
            <a:r>
              <a:rPr lang="en-US" sz="2000" dirty="0"/>
              <a:t>SQL plus</a:t>
            </a:r>
            <a:r>
              <a:rPr lang="ru-RU" sz="2000" dirty="0"/>
              <a:t>, создаем директорию, где будет находиться резервная копия </a:t>
            </a:r>
          </a:p>
          <a:p>
            <a:pPr marL="0" indent="0">
              <a:buNone/>
            </a:pPr>
            <a:r>
              <a:rPr lang="ru-RU" sz="2000" dirty="0"/>
              <a:t>и переходим в </a:t>
            </a:r>
            <a:r>
              <a:rPr lang="en-US" sz="2000" dirty="0"/>
              <a:t>RMAN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SQL&gt; EXIT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38" y="3706449"/>
            <a:ext cx="8562521" cy="30078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"/>
            <a:ext cx="10515600" cy="65858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RMAN 2/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09897"/>
            <a:ext cx="10515600" cy="536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Начнем настройку </a:t>
            </a:r>
            <a:r>
              <a:rPr lang="en-US" sz="2000" dirty="0"/>
              <a:t>RMAN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Присоединимся к базе данных:</a:t>
            </a:r>
          </a:p>
          <a:p>
            <a:pPr marL="0" indent="0">
              <a:buNone/>
            </a:pPr>
            <a:r>
              <a:rPr lang="en-US" sz="2000" dirty="0"/>
              <a:t>RMAN</a:t>
            </a:r>
            <a:r>
              <a:rPr lang="ru-RU" sz="2000" dirty="0"/>
              <a:t>&gt; </a:t>
            </a:r>
            <a:r>
              <a:rPr lang="en-US" sz="2000" dirty="0"/>
              <a:t>connect target</a:t>
            </a:r>
            <a:r>
              <a:rPr lang="ru-RU" sz="2000" dirty="0"/>
              <a:t>  /</a:t>
            </a:r>
            <a:endParaRPr lang="en-US" sz="2000" dirty="0"/>
          </a:p>
          <a:p>
            <a:pPr marL="0" indent="0">
              <a:buNone/>
            </a:pPr>
            <a:r>
              <a:rPr lang="ru-RU" sz="2400" dirty="0"/>
              <a:t>Настраиваем формат файла резервной копии, переменная %F подставляет в имя DBID, дату, и "</a:t>
            </a:r>
            <a:r>
              <a:rPr lang="ru-RU" sz="2400" dirty="0" err="1"/>
              <a:t>repeatable</a:t>
            </a:r>
            <a:r>
              <a:rPr lang="ru-RU" sz="2400" dirty="0"/>
              <a:t> </a:t>
            </a:r>
            <a:r>
              <a:rPr lang="ru-RU" sz="2400" dirty="0" err="1"/>
              <a:t>generated</a:t>
            </a:r>
            <a:r>
              <a:rPr lang="ru-RU" sz="2400" dirty="0"/>
              <a:t> </a:t>
            </a:r>
            <a:r>
              <a:rPr lang="ru-RU" sz="2400" dirty="0" err="1"/>
              <a:t>name</a:t>
            </a:r>
            <a:r>
              <a:rPr lang="ru-RU" sz="2400" dirty="0"/>
              <a:t>".</a:t>
            </a:r>
          </a:p>
          <a:p>
            <a:pPr marL="0" indent="0">
              <a:buNone/>
            </a:pPr>
            <a:r>
              <a:rPr lang="en-US" sz="2400" dirty="0"/>
              <a:t>RMAN&gt; configure </a:t>
            </a:r>
            <a:r>
              <a:rPr lang="en-US" sz="2400" dirty="0" err="1"/>
              <a:t>controlfile</a:t>
            </a:r>
            <a:r>
              <a:rPr lang="en-US" sz="2400" dirty="0"/>
              <a:t> </a:t>
            </a:r>
            <a:r>
              <a:rPr lang="en-US" sz="2400" dirty="0" err="1"/>
              <a:t>autobackup</a:t>
            </a:r>
            <a:r>
              <a:rPr lang="en-US" sz="2400" dirty="0"/>
              <a:t> format for device type disk to 'C:\BACKUP\</a:t>
            </a:r>
            <a:r>
              <a:rPr lang="en-US" sz="2400" dirty="0" err="1"/>
              <a:t>cf</a:t>
            </a:r>
            <a:r>
              <a:rPr lang="en-US" sz="2400" dirty="0"/>
              <a:t>_%</a:t>
            </a:r>
            <a:r>
              <a:rPr lang="en-US" sz="2400" dirty="0" err="1"/>
              <a:t>F.bak</a:t>
            </a:r>
            <a:r>
              <a:rPr lang="en-US" sz="2400" dirty="0"/>
              <a:t>';</a:t>
            </a:r>
            <a:endParaRPr lang="ru-RU" sz="24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6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295" y="19260"/>
            <a:ext cx="10515600" cy="3804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</a:t>
            </a:r>
            <a:r>
              <a:rPr lang="en-US" sz="3200" dirty="0">
                <a:solidFill>
                  <a:srgbClr val="FF0000"/>
                </a:solidFill>
              </a:rPr>
              <a:t>RMAN </a:t>
            </a:r>
            <a:r>
              <a:rPr lang="ru-RU" sz="3200" dirty="0">
                <a:solidFill>
                  <a:srgbClr val="FF0000"/>
                </a:solidFill>
              </a:rPr>
              <a:t>3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9680"/>
            <a:ext cx="10515600" cy="5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5" y="399680"/>
            <a:ext cx="7705725" cy="4238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0" y="4801300"/>
            <a:ext cx="6830466" cy="205669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25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0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RMAN 4/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/>
          </a:bodyPr>
          <a:lstStyle/>
          <a:p>
            <a:r>
              <a:rPr lang="ru-RU" sz="2000" dirty="0"/>
              <a:t>Вернем базу данных в прежнее рабочее состояние: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734234"/>
            <a:ext cx="7163430" cy="621949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3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883" y="0"/>
            <a:ext cx="10515600" cy="54684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Загрузчик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8882" y="546847"/>
            <a:ext cx="10434917" cy="5082988"/>
          </a:xfrm>
        </p:spPr>
        <p:txBody>
          <a:bodyPr>
            <a:normAutofit/>
          </a:bodyPr>
          <a:lstStyle/>
          <a:p>
            <a:pPr marL="0" indent="360000">
              <a:lnSpc>
                <a:spcPct val="100000"/>
              </a:lnSpc>
              <a:buNone/>
            </a:pPr>
            <a:r>
              <a:rPr lang="ru-RU" sz="2000" dirty="0"/>
              <a:t>Утилита SQL*</a:t>
            </a:r>
            <a:r>
              <a:rPr lang="ru-RU" sz="2000" dirty="0" err="1"/>
              <a:t>Loader</a:t>
            </a:r>
            <a:r>
              <a:rPr lang="ru-RU" sz="2000" dirty="0"/>
              <a:t> </a:t>
            </a:r>
            <a:r>
              <a:rPr lang="ru-RU" sz="2000" b="1" dirty="0"/>
              <a:t>(SQLLDR) </a:t>
            </a:r>
            <a:r>
              <a:rPr lang="ru-RU" sz="2000" dirty="0"/>
              <a:t>— высокопроизводительное средство массовой загрузки данных в СУБД </a:t>
            </a:r>
            <a:r>
              <a:rPr lang="ru-RU" sz="2000" dirty="0" err="1"/>
              <a:t>Oracle</a:t>
            </a:r>
            <a:r>
              <a:rPr lang="ru-RU" sz="2000" dirty="0"/>
              <a:t>. Позволяет поместить в базу </a:t>
            </a:r>
            <a:r>
              <a:rPr lang="ru-RU" sz="2000" dirty="0" err="1"/>
              <a:t>Oracle</a:t>
            </a:r>
            <a:r>
              <a:rPr lang="ru-RU" sz="2000" dirty="0"/>
              <a:t> данные из текстовых файлов множества различных форматов. Два режима работы:</a:t>
            </a:r>
          </a:p>
          <a:p>
            <a:pPr marL="0" indent="0">
              <a:buNone/>
            </a:pPr>
            <a:r>
              <a:rPr lang="ru-RU" sz="2000" dirty="0"/>
              <a:t>•  </a:t>
            </a:r>
            <a:r>
              <a:rPr lang="ru-RU" sz="2000" b="1" dirty="0"/>
              <a:t>Обычная загрузка. </a:t>
            </a:r>
            <a:r>
              <a:rPr lang="ru-RU" sz="2000" dirty="0"/>
              <a:t>В</a:t>
            </a:r>
            <a:r>
              <a:rPr lang="ru-RU" sz="2000" b="1" dirty="0"/>
              <a:t> </a:t>
            </a:r>
            <a:r>
              <a:rPr lang="ru-RU" sz="2000" dirty="0"/>
              <a:t>этом режиме </a:t>
            </a:r>
            <a:r>
              <a:rPr lang="ru-RU" sz="2000" b="1" dirty="0"/>
              <a:t>SQLLDR </a:t>
            </a:r>
            <a:r>
              <a:rPr lang="ru-RU" sz="2000" dirty="0"/>
              <a:t> вставляет строки с помощью SQL-операторов.</a:t>
            </a:r>
          </a:p>
          <a:p>
            <a:r>
              <a:rPr lang="ru-RU" sz="2000" b="1" dirty="0"/>
              <a:t>Непосредственная загрузка. </a:t>
            </a:r>
            <a:r>
              <a:rPr lang="ru-RU" sz="2000" dirty="0"/>
              <a:t>SQL не используется. Блоки данных в базе формируются </a:t>
            </a:r>
          </a:p>
          <a:p>
            <a:pPr marL="0" indent="0">
              <a:buNone/>
            </a:pPr>
            <a:r>
              <a:rPr lang="ru-RU" sz="2000" dirty="0"/>
              <a:t>непосредственно в обход SQL-машины. Не использует </a:t>
            </a:r>
          </a:p>
          <a:p>
            <a:pPr marL="0" indent="0">
              <a:buNone/>
            </a:pPr>
            <a:r>
              <a:rPr lang="ru-RU" sz="2000" dirty="0"/>
              <a:t>сегменты отката и журналы. </a:t>
            </a:r>
          </a:p>
          <a:p>
            <a:pPr marL="0" indent="360000">
              <a:buNone/>
            </a:pPr>
            <a:r>
              <a:rPr lang="ru-RU" sz="2000" dirty="0"/>
              <a:t>При распараллеливании </a:t>
            </a:r>
          </a:p>
          <a:p>
            <a:pPr marL="0" indent="0">
              <a:buNone/>
            </a:pPr>
            <a:r>
              <a:rPr lang="ru-RU" sz="2000" dirty="0"/>
              <a:t>непосредственная </a:t>
            </a:r>
          </a:p>
          <a:p>
            <a:pPr marL="0" indent="0">
              <a:buNone/>
            </a:pPr>
            <a:r>
              <a:rPr lang="ru-RU" sz="2000" dirty="0"/>
              <a:t>загрузка является самым </a:t>
            </a:r>
          </a:p>
          <a:p>
            <a:pPr marL="0" indent="0">
              <a:buNone/>
            </a:pPr>
            <a:r>
              <a:rPr lang="ru-RU" sz="2000" dirty="0"/>
              <a:t>быстрым способом </a:t>
            </a:r>
          </a:p>
          <a:p>
            <a:pPr marL="0" indent="0">
              <a:buNone/>
            </a:pPr>
            <a:r>
              <a:rPr lang="ru-RU" sz="2000" dirty="0"/>
              <a:t>наполнения базы данными.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34" y="2747121"/>
            <a:ext cx="5790091" cy="35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39" y="-81442"/>
            <a:ext cx="10515600" cy="60243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Загрузчик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284" y="539084"/>
            <a:ext cx="10932042" cy="63189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Входные файлы данных:</a:t>
            </a:r>
            <a:r>
              <a:rPr lang="ru-RU" sz="2000" dirty="0"/>
              <a:t> один</a:t>
            </a:r>
            <a:r>
              <a:rPr lang="en-US" sz="2000" dirty="0"/>
              <a:t> </a:t>
            </a:r>
            <a:r>
              <a:rPr lang="ru-RU" sz="2000" dirty="0"/>
              <a:t>или более файлов, которые задаются параметром INFILE  в управляющем файле. Для SQL*</a:t>
            </a:r>
            <a:r>
              <a:rPr lang="ru-RU" sz="2000" dirty="0" err="1"/>
              <a:t>Loader</a:t>
            </a:r>
            <a:r>
              <a:rPr lang="ru-RU" sz="2000" dirty="0"/>
              <a:t> данные в файле данных это записи. Формат файла данных фиксированный, переменный или потоковый. По умолчанию -- потоковый формат.</a:t>
            </a:r>
          </a:p>
          <a:p>
            <a:pPr>
              <a:lnSpc>
                <a:spcPct val="85000"/>
              </a:lnSpc>
            </a:pPr>
            <a:r>
              <a:rPr lang="ru-RU" sz="2000" b="1" dirty="0"/>
              <a:t>Файл некорректных данных</a:t>
            </a:r>
            <a:r>
              <a:rPr lang="ru-RU" sz="2000" dirty="0"/>
              <a:t>, получает данные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отвергнутые загрузчиком. Имеется две стадии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 определения корректности данных. </a:t>
            </a:r>
          </a:p>
          <a:p>
            <a:pPr marL="0" indent="0">
              <a:lnSpc>
                <a:spcPct val="85000"/>
              </a:lnSpc>
              <a:buNone/>
            </a:pPr>
            <a:endParaRPr lang="ru-RU" sz="2000" dirty="0"/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Первая стадия -- это проверка соответствия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формата данных спецификации заданной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в контрольном файле. Несоответствующие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данные помещаются в файл некорректных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данных.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На второй стадии сама БД отвергает записи,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например, из-за нарушения ограничений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целостности, и помещает их в файл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некорректных данных. При этом, 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некорректные данные остаются в формате исходных данных. После устранения недочетов можно повторить загрузку. </a:t>
            </a:r>
          </a:p>
          <a:p>
            <a:endParaRPr lang="en-US" sz="2000" b="1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26</a:t>
            </a:fld>
            <a:endParaRPr lang="ru-RU"/>
          </a:p>
        </p:txBody>
      </p:sp>
      <p:pic>
        <p:nvPicPr>
          <p:cNvPr id="2050" name="Picture 2" descr="SQL*Loader: Краткий обз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48" y="1471606"/>
            <a:ext cx="6215292" cy="43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3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2651"/>
            <a:ext cx="10515600" cy="61639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Загрузчик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791" y="467834"/>
            <a:ext cx="11217349" cy="6390166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ru-RU" sz="1900" b="1" dirty="0"/>
              <a:t>Контрольный файл </a:t>
            </a:r>
            <a:r>
              <a:rPr lang="ru-RU" sz="1900" dirty="0"/>
              <a:t>- задает параметры преобразования входной информации, в данные размещаемые в таблицах БД. Использует специальный язык определения данных SQL*</a:t>
            </a:r>
            <a:r>
              <a:rPr lang="ru-RU" sz="1900" dirty="0" err="1"/>
              <a:t>Loader</a:t>
            </a:r>
            <a:r>
              <a:rPr lang="ru-RU" sz="1900" dirty="0"/>
              <a:t> DDL. Типы данных во внешних файлах могут не совпадать с типами в соответствующих столбцах таблиц. Обычно производится неявное преобразование типов.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1900" dirty="0"/>
              <a:t>Сам SQL*</a:t>
            </a:r>
            <a:r>
              <a:rPr lang="ru-RU" sz="1900" dirty="0" err="1"/>
              <a:t>Loader</a:t>
            </a:r>
            <a:r>
              <a:rPr lang="ru-RU" sz="1900" dirty="0"/>
              <a:t> может воспринимать файлы данных в различных форматах  переменной или фиксированной длины и т.д. </a:t>
            </a:r>
          </a:p>
          <a:p>
            <a:pPr marL="0" indent="0">
              <a:buNone/>
            </a:pPr>
            <a:r>
              <a:rPr lang="ru-RU" sz="2000" dirty="0"/>
              <a:t>В</a:t>
            </a:r>
            <a:r>
              <a:rPr lang="ru-RU" dirty="0"/>
              <a:t> </a:t>
            </a:r>
            <a:r>
              <a:rPr lang="ru-RU" sz="2000" dirty="0"/>
              <a:t>управляющем файле можно условно выделить три раздела:</a:t>
            </a:r>
          </a:p>
          <a:p>
            <a:pPr marL="0" indent="0">
              <a:buNone/>
            </a:pPr>
            <a:r>
              <a:rPr lang="ru-RU" sz="2000" dirty="0"/>
              <a:t>    Первый раздел содержит информацию, используемую на протяжении всего сеанса:</a:t>
            </a:r>
          </a:p>
          <a:p>
            <a:pPr lvl="1"/>
            <a:r>
              <a:rPr lang="ru-RU" sz="2000" dirty="0"/>
              <a:t>Глобальные опции, такие как имя входного файла данных и записи, которые будут пропущены.</a:t>
            </a:r>
          </a:p>
          <a:p>
            <a:pPr lvl="1"/>
            <a:r>
              <a:rPr lang="ru-RU" sz="2000" dirty="0"/>
              <a:t>Предложения INFILE, определяющие, где располагаются выходные данные.</a:t>
            </a:r>
          </a:p>
          <a:p>
            <a:pPr lvl="1"/>
            <a:r>
              <a:rPr lang="ru-RU" sz="2000" dirty="0"/>
              <a:t>Данные, которые будут загружены</a:t>
            </a:r>
          </a:p>
          <a:p>
            <a:pPr marL="0" indent="0">
              <a:buNone/>
            </a:pPr>
            <a:r>
              <a:rPr lang="ru-RU" sz="2000" dirty="0"/>
              <a:t>    Второй раздел состоит из одного или более блоков INTO TABLE. Каждый из этих блоков содержит        имя таблицы и столбцы таблицы, в которую должны быть загружены данные.</a:t>
            </a:r>
          </a:p>
          <a:p>
            <a:pPr marL="0" indent="0">
              <a:buNone/>
            </a:pPr>
            <a:r>
              <a:rPr lang="ru-RU" sz="2000" dirty="0"/>
              <a:t>    Третий раздел опциональный.</a:t>
            </a:r>
          </a:p>
          <a:p>
            <a:pPr>
              <a:lnSpc>
                <a:spcPct val="85000"/>
              </a:lnSpc>
            </a:pPr>
            <a:r>
              <a:rPr lang="ru-RU" sz="2000" b="1" dirty="0"/>
              <a:t>Файл отброшенных данных</a:t>
            </a:r>
            <a:r>
              <a:rPr lang="ru-RU" sz="2000" dirty="0"/>
              <a:t>, формируется если имеются данные не удовлетворяющие некоторому заданному условию. Количество отброшенных записей не ограничивается, но можно задать значение установив соответствующий параметр при загрузке. </a:t>
            </a:r>
          </a:p>
          <a:p>
            <a:pPr>
              <a:lnSpc>
                <a:spcPct val="85000"/>
              </a:lnSpc>
            </a:pPr>
            <a:r>
              <a:rPr lang="ru-RU" sz="2000" b="1" dirty="0"/>
              <a:t>Журнальные файлы</a:t>
            </a:r>
            <a:r>
              <a:rPr lang="ru-RU" sz="2000" dirty="0"/>
              <a:t>. Формируются при загрузке данных и отражают ход процесса загрузки. Если создать файл загрузки не удастся, то SQL*</a:t>
            </a:r>
            <a:r>
              <a:rPr lang="ru-RU" sz="2000" dirty="0" err="1"/>
              <a:t>Loader</a:t>
            </a:r>
            <a:r>
              <a:rPr lang="ru-RU" sz="2000" dirty="0"/>
              <a:t> не запустится. Файл журнала имеет то же имя, что и контрольный файл, но с расширением </a:t>
            </a:r>
            <a:r>
              <a:rPr lang="ru-RU" sz="2000" dirty="0" err="1"/>
              <a:t>log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39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030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Представление о сложности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365" y="663388"/>
            <a:ext cx="2460812" cy="585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SQL*Loader</a:t>
            </a:r>
            <a:r>
              <a:rPr lang="ru-RU" sz="2000" dirty="0"/>
              <a:t> очень сложная утилита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65" y="430305"/>
            <a:ext cx="9076416" cy="62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Порядок работы с </a:t>
            </a:r>
            <a:r>
              <a:rPr lang="en-US" sz="3200" dirty="0">
                <a:solidFill>
                  <a:srgbClr val="FF0000"/>
                </a:solidFill>
              </a:rPr>
              <a:t>SQL*Loader’</a:t>
            </a:r>
            <a:r>
              <a:rPr lang="ru-RU" sz="3200" dirty="0">
                <a:solidFill>
                  <a:srgbClr val="FF0000"/>
                </a:solidFill>
              </a:rPr>
              <a:t>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Простейший случай с одним файлом.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Выбрать </a:t>
            </a:r>
            <a:r>
              <a:rPr lang="en-US" sz="2000" dirty="0"/>
              <a:t>CSV </a:t>
            </a:r>
            <a:r>
              <a:rPr lang="ru-RU" sz="2000" dirty="0"/>
              <a:t>файл данных, содержащий данные для загрузки. Данные в файле должны быть организованы в виде строк и столбцов.</a:t>
            </a:r>
            <a:r>
              <a:rPr lang="en-US" sz="2000" dirty="0"/>
              <a:t> </a:t>
            </a:r>
            <a:r>
              <a:rPr lang="ru-RU" sz="2000" dirty="0"/>
              <a:t>Столбцы внутри строки должны быть Разделители значений столбцов в строке -- любые</a:t>
            </a:r>
            <a:r>
              <a:rPr lang="en-US" sz="2000" dirty="0"/>
              <a:t> </a:t>
            </a:r>
            <a:r>
              <a:rPr lang="ru-RU" sz="2000" dirty="0"/>
              <a:t>символы. Файл обычно имеет расширение .</a:t>
            </a:r>
            <a:r>
              <a:rPr lang="ru-RU" sz="2000" i="1" dirty="0" err="1"/>
              <a:t>dat</a:t>
            </a:r>
            <a:r>
              <a:rPr lang="ru-RU" sz="2000" i="1" dirty="0"/>
              <a:t>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Создать таблицу, предназначенную для загрузки</a:t>
            </a:r>
            <a:r>
              <a:rPr lang="en-US" sz="2000" dirty="0"/>
              <a:t> </a:t>
            </a:r>
            <a:r>
              <a:rPr lang="ru-RU" sz="2000" dirty="0"/>
              <a:t>данных. Она должна соответствовать структуре исходных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 текстовом редакторе создать файл управления </a:t>
            </a:r>
            <a:r>
              <a:rPr lang="en-US" sz="2000" dirty="0"/>
              <a:t>(control file)</a:t>
            </a:r>
            <a:r>
              <a:rPr lang="ru-RU" sz="2000" dirty="0"/>
              <a:t>. Он предоставляет схему отображения столбцов таблицы на поля данных во входном файле. Указывает SQL*</a:t>
            </a:r>
            <a:r>
              <a:rPr lang="ru-RU" sz="2000" dirty="0" err="1"/>
              <a:t>Loader</a:t>
            </a:r>
            <a:r>
              <a:rPr lang="ru-RU" sz="2000" dirty="0"/>
              <a:t>, как преобразовывать данные при необходимости. Обычное расширение .</a:t>
            </a:r>
            <a:r>
              <a:rPr lang="ru-RU" sz="2000" i="1" dirty="0" err="1"/>
              <a:t>ctl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 командной строке запустить команду </a:t>
            </a:r>
            <a:r>
              <a:rPr lang="ru-RU" sz="2000" dirty="0" err="1"/>
              <a:t>sqlldr</a:t>
            </a:r>
            <a:r>
              <a:rPr lang="ru-RU" sz="2000" dirty="0"/>
              <a:t>, указав ей набор параметров.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360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Администрирование баз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462" y="543608"/>
            <a:ext cx="11161336" cy="6314391"/>
          </a:xfrm>
        </p:spPr>
        <p:txBody>
          <a:bodyPr>
            <a:normAutofit fontScale="85000" lnSpcReduction="20000"/>
          </a:bodyPr>
          <a:lstStyle/>
          <a:p>
            <a:pPr marL="0" indent="360000">
              <a:buNone/>
            </a:pPr>
            <a:r>
              <a:rPr lang="ru-RU" sz="2000" dirty="0"/>
              <a:t>Задачи и должностные обязанности администратора базы данных:</a:t>
            </a:r>
          </a:p>
          <a:p>
            <a:r>
              <a:rPr lang="ru-RU" sz="2000" dirty="0"/>
              <a:t>Проектирование базы данных.</a:t>
            </a:r>
          </a:p>
          <a:p>
            <a:r>
              <a:rPr lang="ru-RU" sz="2000" dirty="0"/>
              <a:t>Организация резервного копирования и восстановления базы данных. Регламенты, процедуры копирования и восстановления.</a:t>
            </a:r>
          </a:p>
          <a:p>
            <a:r>
              <a:rPr lang="ru-RU" sz="2000" dirty="0"/>
              <a:t>Сопровождение базы данных, в том числе: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Настройка конфигурации.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Обеспечение миграции данных.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Отслеживание состояния (сбор статистики) и оптимизация производительности.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</a:t>
            </a:r>
            <a:r>
              <a:rPr lang="ru-RU" sz="2000" dirty="0" err="1"/>
              <a:t>Рефакторинг</a:t>
            </a:r>
            <a:r>
              <a:rPr lang="ru-RU" sz="20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Обеспечение безопасности. Контроль права доступа и привилегий пользователя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Обеспечение перехода на новые версии СУБД и базы данных.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-- </a:t>
            </a:r>
            <a:r>
              <a:rPr lang="ru-RU" sz="2000" dirty="0"/>
              <a:t>Установка и настройка ПО.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прогнозирование состояния ИС и управление её развитием.</a:t>
            </a:r>
          </a:p>
          <a:p>
            <a:pPr marL="0" indent="360000">
              <a:buNone/>
            </a:pPr>
            <a:r>
              <a:rPr lang="ru-RU" sz="2000" dirty="0"/>
              <a:t>Что мы уже знаем:</a:t>
            </a:r>
          </a:p>
          <a:p>
            <a:r>
              <a:rPr lang="ru-RU" sz="2000" dirty="0"/>
              <a:t>Основы архитектуры баз данных.</a:t>
            </a:r>
          </a:p>
          <a:p>
            <a:r>
              <a:rPr lang="ru-RU" sz="2000" dirty="0"/>
              <a:t>Запуск и останов базы данных.</a:t>
            </a:r>
          </a:p>
          <a:p>
            <a:r>
              <a:rPr lang="ru-RU" sz="2000" dirty="0"/>
              <a:t>Словарь и метаданные почти всех хранимых объектов базы.</a:t>
            </a:r>
          </a:p>
          <a:p>
            <a:r>
              <a:rPr lang="ru-RU" sz="2000" dirty="0"/>
              <a:t>Работа с пользователями.</a:t>
            </a:r>
          </a:p>
          <a:p>
            <a:r>
              <a:rPr lang="en-US" sz="2000" dirty="0"/>
              <a:t>SQL-tuning</a:t>
            </a:r>
            <a:endParaRPr lang="ru-RU" sz="2000" dirty="0"/>
          </a:p>
          <a:p>
            <a:r>
              <a:rPr lang="ru-RU" sz="2000" dirty="0"/>
              <a:t>Достаточно много пакетов (</a:t>
            </a:r>
            <a:r>
              <a:rPr lang="en-US" sz="2000" dirty="0" err="1"/>
              <a:t>dbms_metadata</a:t>
            </a:r>
            <a:r>
              <a:rPr lang="en-US" sz="2000" dirty="0"/>
              <a:t>, </a:t>
            </a:r>
            <a:r>
              <a:rPr lang="en-US" sz="2000" dirty="0" err="1"/>
              <a:t>dbms_util</a:t>
            </a:r>
            <a:r>
              <a:rPr lang="en-US" sz="2000" dirty="0"/>
              <a:t>, .. )</a:t>
            </a:r>
            <a:r>
              <a:rPr lang="ru-RU" sz="2000" dirty="0"/>
              <a:t> и команд, используемых администратором (</a:t>
            </a:r>
            <a:r>
              <a:rPr lang="en-US" sz="2000" dirty="0"/>
              <a:t>SHOW, ..).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3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45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Управляющий файл </a:t>
            </a:r>
            <a:r>
              <a:rPr lang="en-US" sz="3200" dirty="0">
                <a:solidFill>
                  <a:srgbClr val="FF0000"/>
                </a:solidFill>
              </a:rPr>
              <a:t>SQL*Loader’</a:t>
            </a:r>
            <a:r>
              <a:rPr lang="ru-RU" sz="32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[http://oracle-admin.ru/zagruzka-dannyx-s-sql-loader-upravlyayushhij-fajl.html#:~:text=%D0%A3%D0%BF%D1%80%D0%B0%D0%B2%D0%BB%D1%8F%D1%8E%D1%89%D0%B8%D0%B9%20%D1%84%D0%B0%D0%B9%D0%BB%20SQL*Loader%20%D1%8F%D0%B2%D0%BB%D1%8F%D0%B5%D1%82%D1%81%D1%8F,%D0%B4%D0%B0%D0%BD%D0%BD%D1%8B%D0%B5%20%D0%B4%D0%BE%D0%BB%D0%B6%D0%B5%D0%BD%20%D0%BE%D0%B6%D0%B8%D0%B4%D0%B0%D1%82%D1%8C%20SQL*Loader]</a:t>
            </a:r>
            <a:endParaRPr lang="ru-RU" sz="1000" dirty="0"/>
          </a:p>
          <a:p>
            <a:pPr marL="0" indent="0">
              <a:buNone/>
            </a:pPr>
            <a:r>
              <a:rPr lang="ru-RU" sz="2000" dirty="0"/>
              <a:t>Управляет следующими аспектами сеанса SQL*</a:t>
            </a:r>
            <a:r>
              <a:rPr lang="ru-RU" sz="2000" dirty="0" err="1"/>
              <a:t>Loader</a:t>
            </a:r>
            <a:r>
              <a:rPr lang="ru-RU" sz="2000" dirty="0"/>
              <a:t>:</a:t>
            </a:r>
          </a:p>
          <a:p>
            <a:r>
              <a:rPr lang="ru-RU" sz="2000" dirty="0"/>
              <a:t>Где SQL*</a:t>
            </a:r>
            <a:r>
              <a:rPr lang="ru-RU" sz="2000" dirty="0" err="1"/>
              <a:t>Loader</a:t>
            </a:r>
            <a:r>
              <a:rPr lang="ru-RU" sz="2000" dirty="0"/>
              <a:t> ищет данные для загрузки</a:t>
            </a:r>
          </a:p>
          <a:p>
            <a:r>
              <a:rPr lang="ru-RU" sz="2000" dirty="0"/>
              <a:t>Какие форматы данных должен ожидать SQL*</a:t>
            </a:r>
            <a:r>
              <a:rPr lang="ru-RU" sz="2000" dirty="0" err="1"/>
              <a:t>Loader</a:t>
            </a:r>
            <a:endParaRPr lang="ru-RU" sz="2000" dirty="0"/>
          </a:p>
          <a:p>
            <a:r>
              <a:rPr lang="ru-RU" sz="2000" dirty="0"/>
              <a:t>Как SQL*</a:t>
            </a:r>
            <a:r>
              <a:rPr lang="ru-RU" sz="2000" dirty="0" err="1"/>
              <a:t>Loader</a:t>
            </a:r>
            <a:r>
              <a:rPr lang="ru-RU" sz="2000" dirty="0"/>
              <a:t> конфигурируется (включая управление памятью, критерии выборки и исключений, обработка прерванной загрузки и так далее), когда он загружает данные</a:t>
            </a:r>
          </a:p>
          <a:p>
            <a:r>
              <a:rPr lang="ru-RU" sz="2000" dirty="0"/>
              <a:t>Как SQL*</a:t>
            </a:r>
            <a:r>
              <a:rPr lang="ru-RU" sz="2000" dirty="0" err="1"/>
              <a:t>Loader</a:t>
            </a:r>
            <a:r>
              <a:rPr lang="ru-RU" sz="2000" dirty="0"/>
              <a:t> управляет загружаемыми данными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68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36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Получение дополнительной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36495"/>
            <a:ext cx="10515600" cy="13404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58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71" y="0"/>
            <a:ext cx="8658664" cy="26433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7246" y="215308"/>
            <a:ext cx="5982614" cy="50643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Список пользователей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71" y="2959954"/>
            <a:ext cx="8757702" cy="367559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73150" y="1087931"/>
            <a:ext cx="4409050" cy="592551"/>
          </a:xfrm>
        </p:spPr>
        <p:txBody>
          <a:bodyPr>
            <a:normAutofit/>
          </a:bodyPr>
          <a:lstStyle/>
          <a:p>
            <a:r>
              <a:rPr lang="ru-RU" sz="2000" dirty="0"/>
              <a:t>Подключён один пользователь</a:t>
            </a:r>
            <a:r>
              <a:rPr lang="en-US" sz="2000" dirty="0"/>
              <a:t> sys.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119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094" y="0"/>
            <a:ext cx="10515600" cy="97715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Утилита </a:t>
            </a:r>
            <a:r>
              <a:rPr lang="en-US" dirty="0" err="1">
                <a:solidFill>
                  <a:srgbClr val="FF0000"/>
                </a:solidFill>
              </a:rPr>
              <a:t>tnsping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094" y="758421"/>
            <a:ext cx="10515600" cy="1269580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1100" dirty="0"/>
              <a:t> </a:t>
            </a:r>
            <a:r>
              <a:rPr lang="ru-RU" sz="2000" dirty="0"/>
              <a:t>Имя службы TNS — это имя, с которым экземпляр базы данных </a:t>
            </a:r>
            <a:r>
              <a:rPr lang="ru-RU" sz="2000" dirty="0" err="1"/>
              <a:t>Oracle</a:t>
            </a:r>
            <a:r>
              <a:rPr lang="ru-RU" sz="2000" dirty="0"/>
              <a:t> представлен в сети. Имя службы TNS назначается при настройке подключений к базе данных </a:t>
            </a:r>
            <a:r>
              <a:rPr lang="ru-RU" sz="2000" dirty="0" err="1"/>
              <a:t>Oracle</a:t>
            </a:r>
            <a:r>
              <a:rPr lang="ru-RU" sz="2000" dirty="0"/>
              <a:t>. </a:t>
            </a: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Утилита </a:t>
            </a:r>
            <a:r>
              <a:rPr lang="en-US" sz="2000" dirty="0" err="1"/>
              <a:t>tnsping</a:t>
            </a:r>
            <a:r>
              <a:rPr lang="ru-RU" sz="2000" dirty="0"/>
              <a:t> показывает имена файлов параметров</a:t>
            </a:r>
            <a:r>
              <a:rPr lang="en-US" sz="2000" dirty="0"/>
              <a:t> </a:t>
            </a:r>
            <a:r>
              <a:rPr lang="ru-RU" sz="2000" dirty="0"/>
              <a:t>и свойства </a:t>
            </a:r>
            <a:r>
              <a:rPr lang="en-US" sz="2000" dirty="0"/>
              <a:t>tnsnames.</a:t>
            </a:r>
            <a:r>
              <a:rPr lang="ru-RU" sz="20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137482"/>
            <a:ext cx="11563350" cy="3076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399" y="5433020"/>
            <a:ext cx="1148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dirty="0"/>
              <a:t>Определить местоположение </a:t>
            </a:r>
            <a:r>
              <a:rPr lang="en-US" dirty="0"/>
              <a:t>TNS</a:t>
            </a:r>
            <a:r>
              <a:rPr lang="ru-RU" dirty="0"/>
              <a:t> в </a:t>
            </a:r>
            <a:r>
              <a:rPr lang="en-US" dirty="0"/>
              <a:t>Windows</a:t>
            </a:r>
            <a:r>
              <a:rPr lang="ru-RU" dirty="0"/>
              <a:t> можно</a:t>
            </a:r>
            <a:r>
              <a:rPr lang="en-US" dirty="0"/>
              <a:t> </a:t>
            </a:r>
            <a:r>
              <a:rPr lang="ru-RU" dirty="0"/>
              <a:t>открыв </a:t>
            </a:r>
            <a:r>
              <a:rPr lang="en-US" dirty="0" err="1"/>
              <a:t>regedit</a:t>
            </a:r>
            <a:r>
              <a:rPr lang="ru-RU" dirty="0"/>
              <a:t>, затем перейдя в </a:t>
            </a:r>
            <a:r>
              <a:rPr lang="en-US" dirty="0"/>
              <a:t>My HKEY Local Machine/Software/ORACLE/KEY_OraClient10_home1 , </a:t>
            </a:r>
            <a:r>
              <a:rPr lang="ru-RU" dirty="0"/>
              <a:t>где </a:t>
            </a:r>
            <a:r>
              <a:rPr lang="en-US" dirty="0"/>
              <a:t>KEY_OraClient10_home1 -</a:t>
            </a:r>
            <a:r>
              <a:rPr lang="ru-RU" dirty="0"/>
              <a:t>ваш дом </a:t>
            </a:r>
            <a:r>
              <a:rPr lang="en-US" dirty="0"/>
              <a:t>Oracle. </a:t>
            </a:r>
            <a:r>
              <a:rPr lang="ru-RU" dirty="0"/>
              <a:t>Если существует  запись с именем </a:t>
            </a:r>
            <a:r>
              <a:rPr lang="en-US" dirty="0"/>
              <a:t>TNS_ADMIN , </a:t>
            </a:r>
            <a:r>
              <a:rPr lang="ru-RU" dirty="0"/>
              <a:t>то она указывает на файл </a:t>
            </a:r>
            <a:r>
              <a:rPr lang="en-US" dirty="0"/>
              <a:t>TNS, </a:t>
            </a:r>
            <a:r>
              <a:rPr lang="ru-RU" dirty="0"/>
              <a:t>который использует </a:t>
            </a:r>
            <a:r>
              <a:rPr lang="en-US" dirty="0"/>
              <a:t>Oracle</a:t>
            </a:r>
            <a:r>
              <a:rPr lang="ru-RU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66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Обсуждаем проектирование базы данных и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начало работы с ней.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9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-61594"/>
            <a:ext cx="10515600" cy="65377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Средства миграции в </a:t>
            </a:r>
            <a:r>
              <a:rPr lang="en-US" sz="3200" dirty="0">
                <a:solidFill>
                  <a:srgbClr val="FF0000"/>
                </a:solidFill>
              </a:rPr>
              <a:t>Oracle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2184"/>
            <a:ext cx="10515600" cy="558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https://www.infosys.com/industries/communication-services/documents/oracle-data-migration-comparative-study.pdf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42"/>
            <a:ext cx="10679545" cy="56942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2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097" y="25491"/>
            <a:ext cx="11094720" cy="58410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Средства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репликации, сохранения и восстановления в </a:t>
            </a:r>
            <a:r>
              <a:rPr lang="en-US" sz="3200" dirty="0">
                <a:solidFill>
                  <a:srgbClr val="FF0000"/>
                </a:solidFill>
              </a:rPr>
              <a:t>Oracle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61022"/>
            <a:ext cx="10515600" cy="915941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Из перечисленных средств мы рассмотрим только утилиты </a:t>
            </a:r>
            <a:r>
              <a:rPr lang="en-US" sz="2000" dirty="0"/>
              <a:t>SQL*Loader</a:t>
            </a:r>
            <a:r>
              <a:rPr lang="ru-RU" sz="2000" dirty="0"/>
              <a:t>, </a:t>
            </a:r>
            <a:r>
              <a:rPr lang="en-US" sz="2000" dirty="0"/>
              <a:t>Recovery Manager (RMAN)</a:t>
            </a:r>
            <a:r>
              <a:rPr lang="ru-RU" sz="2000" dirty="0"/>
              <a:t> и </a:t>
            </a:r>
            <a:r>
              <a:rPr lang="en-US" sz="2000" dirty="0"/>
              <a:t>Data Pump.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54" y="898028"/>
            <a:ext cx="10647863" cy="407456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4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83" y="1"/>
            <a:ext cx="10515600" cy="50202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Резервное копирование базы в </a:t>
            </a:r>
            <a:r>
              <a:rPr lang="ru-RU" sz="3200" dirty="0" err="1">
                <a:solidFill>
                  <a:srgbClr val="FF0000"/>
                </a:solidFill>
              </a:rPr>
              <a:t>Oracle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29" y="573740"/>
            <a:ext cx="11286565" cy="6203577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Копирование должно выполняться автоматически, по заданным правилам. Администратор должен вмешиваться не каждый раз, а только в непредвиденных ситуациях.</a:t>
            </a:r>
          </a:p>
          <a:p>
            <a:pPr marL="0" indent="360000">
              <a:buNone/>
            </a:pPr>
            <a:r>
              <a:rPr lang="ru-RU" sz="2000" dirty="0"/>
              <a:t>Необходимо иметь инструкцию по восстановлению базы.</a:t>
            </a:r>
          </a:p>
          <a:p>
            <a:pPr marL="0" indent="360000">
              <a:buNone/>
            </a:pPr>
            <a:r>
              <a:rPr lang="ru-RU" sz="2000" dirty="0" err="1"/>
              <a:t>Бекапы</a:t>
            </a:r>
            <a:r>
              <a:rPr lang="ru-RU" sz="2000" dirty="0"/>
              <a:t> следует хранить на другом диске, лучше на другом сервере, ещё лучше в другом помещении. </a:t>
            </a:r>
          </a:p>
          <a:p>
            <a:pPr marL="0" indent="360000">
              <a:buNone/>
            </a:pPr>
            <a:r>
              <a:rPr lang="ru-RU" sz="2000" dirty="0"/>
              <a:t>Резервное копирование баз данных </a:t>
            </a:r>
            <a:r>
              <a:rPr lang="ru-RU" sz="2000" dirty="0" err="1"/>
              <a:t>Oracle</a:t>
            </a:r>
            <a:r>
              <a:rPr lang="ru-RU" sz="2000" dirty="0"/>
              <a:t> подразумевает создание резервных копий файлов данных</a:t>
            </a:r>
            <a:r>
              <a:rPr lang="en-US" sz="2000" dirty="0"/>
              <a:t> (</a:t>
            </a:r>
            <a:r>
              <a:rPr lang="en-US" sz="2000" dirty="0" err="1"/>
              <a:t>datefiles</a:t>
            </a:r>
            <a:r>
              <a:rPr lang="en-US" sz="2000" dirty="0"/>
              <a:t>)</a:t>
            </a:r>
            <a:r>
              <a:rPr lang="ru-RU" sz="2000" dirty="0"/>
              <a:t>, управляющих файлов </a:t>
            </a:r>
            <a:r>
              <a:rPr lang="en-US" sz="2000" dirty="0"/>
              <a:t>(control files) </a:t>
            </a:r>
            <a:r>
              <a:rPr lang="ru-RU" sz="2000" dirty="0"/>
              <a:t>и файлов архивных журналов</a:t>
            </a:r>
            <a:r>
              <a:rPr lang="en-US" sz="2000" dirty="0"/>
              <a:t> (redo log files)</a:t>
            </a:r>
            <a:r>
              <a:rPr lang="ru-RU" sz="2000" dirty="0"/>
              <a:t>. В этот набор могут включаться файлы spfile, </a:t>
            </a:r>
            <a:r>
              <a:rPr lang="ru-RU" sz="2000" dirty="0" err="1"/>
              <a:t>init.ora</a:t>
            </a:r>
            <a:r>
              <a:rPr lang="ru-RU" sz="2000" dirty="0"/>
              <a:t>, </a:t>
            </a:r>
            <a:r>
              <a:rPr lang="ru-RU" sz="2000" dirty="0" err="1"/>
              <a:t>listener.ora</a:t>
            </a:r>
            <a:r>
              <a:rPr lang="ru-RU" sz="2000" dirty="0"/>
              <a:t> и tnsnames.ora.</a:t>
            </a:r>
            <a:r>
              <a:rPr lang="en-US" sz="2000" dirty="0"/>
              <a:t> </a:t>
            </a:r>
            <a:endParaRPr lang="ru-RU" sz="2000" dirty="0"/>
          </a:p>
          <a:p>
            <a:pPr marL="0" indent="360000">
              <a:buNone/>
            </a:pPr>
            <a:r>
              <a:rPr lang="ru-RU" sz="2000" dirty="0"/>
              <a:t>Их назначение: 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ru-RU" sz="2000" dirty="0" err="1"/>
              <a:t>pfile</a:t>
            </a:r>
            <a:r>
              <a:rPr lang="en-US" sz="2000" dirty="0"/>
              <a:t> – </a:t>
            </a:r>
            <a:r>
              <a:rPr lang="ru-RU" sz="2000" dirty="0"/>
              <a:t>файл параметров сервера, в старых версиях </a:t>
            </a:r>
            <a:r>
              <a:rPr lang="en-US" sz="2000" dirty="0"/>
              <a:t>Oracle </a:t>
            </a:r>
            <a:r>
              <a:rPr lang="ru-RU" sz="2000" dirty="0"/>
              <a:t>хранит параметры инициализации; </a:t>
            </a:r>
          </a:p>
          <a:p>
            <a:pPr marL="0" indent="0">
              <a:buNone/>
            </a:pPr>
            <a:r>
              <a:rPr lang="ru-RU" sz="2000" dirty="0" err="1"/>
              <a:t>init.ora</a:t>
            </a:r>
            <a:r>
              <a:rPr lang="ru-RU" sz="2000" dirty="0"/>
              <a:t> – файл параметров инициализации; </a:t>
            </a:r>
          </a:p>
          <a:p>
            <a:pPr marL="0" indent="0">
              <a:buNone/>
            </a:pPr>
            <a:r>
              <a:rPr lang="ru-RU" sz="2000" dirty="0" err="1"/>
              <a:t>listener.ora</a:t>
            </a:r>
            <a:r>
              <a:rPr lang="ru-RU" sz="2000" dirty="0"/>
              <a:t> --</a:t>
            </a:r>
            <a:r>
              <a:rPr lang="en-US" sz="2000" dirty="0"/>
              <a:t> </a:t>
            </a:r>
            <a:r>
              <a:rPr lang="ru-RU" sz="2000" dirty="0"/>
              <a:t>«прослушивает» сеть в ожидании запросов  на соединение с экземпляром;</a:t>
            </a:r>
          </a:p>
          <a:p>
            <a:pPr marL="0" indent="0">
              <a:buNone/>
            </a:pPr>
            <a:r>
              <a:rPr lang="ru-RU" sz="2000" dirty="0"/>
              <a:t>tnsnames.ora – файл </a:t>
            </a:r>
            <a:r>
              <a:rPr lang="en-US" sz="2000" dirty="0"/>
              <a:t>TNS </a:t>
            </a:r>
            <a:r>
              <a:rPr lang="ru-RU" sz="2000" dirty="0"/>
              <a:t>имен, задающий конфигурацию клиента с подробными сведениями о подключении к серверу баз данных; содержит имена, которые используются для обращения к базе данных с клиентской машины.</a:t>
            </a:r>
          </a:p>
          <a:p>
            <a:pPr marL="0" indent="360000">
              <a:buNone/>
            </a:pP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Работать с параметрами можно с помощью специальной программы </a:t>
            </a:r>
            <a:r>
              <a:rPr lang="en-US" sz="2000" dirty="0"/>
              <a:t>Database Configuration </a:t>
            </a:r>
            <a:r>
              <a:rPr lang="en-US" sz="2000" dirty="0" err="1"/>
              <a:t>Assistent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6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22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ru-RU" sz="32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Режимы ARCHIVELOG и NOARCHIVELOG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629835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Все изменения, вносимые в находящиеся в памяти блоки данных обычно записываются в оперативные журналы (</a:t>
            </a:r>
            <a:r>
              <a:rPr lang="ru-RU" sz="2000" dirty="0" err="1"/>
              <a:t>online</a:t>
            </a:r>
            <a:r>
              <a:rPr lang="ru-RU" sz="2000" dirty="0"/>
              <a:t> </a:t>
            </a:r>
            <a:r>
              <a:rPr lang="ru-RU" sz="2000" dirty="0" err="1"/>
              <a:t>redo</a:t>
            </a:r>
            <a:r>
              <a:rPr lang="ru-RU" sz="2000" dirty="0"/>
              <a:t> </a:t>
            </a:r>
            <a:r>
              <a:rPr lang="ru-RU" sz="2000" dirty="0" err="1"/>
              <a:t>logs</a:t>
            </a:r>
            <a:r>
              <a:rPr lang="ru-RU" sz="2000" dirty="0"/>
              <a:t>). Зафиксированные в них изменения могут использоваться для восстановления базы данных, то есть приведение в актуальное состояние. </a:t>
            </a:r>
          </a:p>
          <a:p>
            <a:pPr marL="0" indent="360000">
              <a:buNone/>
            </a:pPr>
            <a:r>
              <a:rPr lang="ru-RU" sz="2000" dirty="0"/>
              <a:t>Существует два режима управления </a:t>
            </a:r>
            <a:r>
              <a:rPr lang="ru-RU" sz="2000" dirty="0" err="1"/>
              <a:t>redo</a:t>
            </a:r>
            <a:r>
              <a:rPr lang="ru-RU" sz="2000" dirty="0"/>
              <a:t> </a:t>
            </a:r>
            <a:r>
              <a:rPr lang="ru-RU" sz="2000" dirty="0" err="1"/>
              <a:t>logs</a:t>
            </a:r>
            <a:r>
              <a:rPr lang="ru-RU" sz="2000" dirty="0"/>
              <a:t> файлами:</a:t>
            </a:r>
          </a:p>
          <a:p>
            <a:r>
              <a:rPr lang="ru-RU" sz="2000" dirty="0"/>
              <a:t>Режим архивирования журналов (ARCHIVELOG). В этом режиме </a:t>
            </a:r>
            <a:r>
              <a:rPr lang="ru-RU" sz="2000" dirty="0" err="1"/>
              <a:t>Oracle</a:t>
            </a:r>
            <a:r>
              <a:rPr lang="ru-RU" sz="2000" dirty="0"/>
              <a:t> сохраняет </a:t>
            </a:r>
            <a:r>
              <a:rPr lang="ru-RU" sz="2000" dirty="0" err="1"/>
              <a:t>редологи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 потому базу данных всегда можно восстановить до любого момента времени вплоть до аварии.</a:t>
            </a:r>
          </a:p>
          <a:p>
            <a:r>
              <a:rPr lang="ru-RU" sz="2000" dirty="0"/>
              <a:t>Режим без архивирования журналов (NOARCHIVELOG). В этом режиме </a:t>
            </a:r>
            <a:r>
              <a:rPr lang="ru-RU" sz="2000" dirty="0" err="1"/>
              <a:t>редологи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перезаписываются, как только они будут заполнены. Это означает, что восстановление базы возможно до момента создание последний её копии (если она была). </a:t>
            </a:r>
          </a:p>
          <a:p>
            <a:pPr marL="0" indent="360000">
              <a:buNone/>
            </a:pPr>
            <a:r>
              <a:rPr lang="ru-RU" sz="2000" dirty="0"/>
              <a:t>Базы данных в серьёзных организациях работают в режиме ARCHIVELOG.</a:t>
            </a:r>
          </a:p>
          <a:p>
            <a:pPr marL="0" indent="360000">
              <a:buNone/>
            </a:pPr>
            <a:r>
              <a:rPr lang="ru-RU" sz="2000" dirty="0"/>
              <a:t>Выполнять резервное копирование всей базы, называемое полным резервным копированием (</a:t>
            </a:r>
            <a:r>
              <a:rPr lang="ru-RU" sz="2000" dirty="0" err="1"/>
              <a:t>whole</a:t>
            </a:r>
            <a:r>
              <a:rPr lang="ru-RU" sz="2000" dirty="0"/>
              <a:t> </a:t>
            </a:r>
            <a:r>
              <a:rPr lang="ru-RU" sz="2000" dirty="0" err="1"/>
              <a:t>database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можно и в режиме ARCHIVELOG, и в режиме NOARCHIVELOG.</a:t>
            </a:r>
          </a:p>
          <a:p>
            <a:pPr marL="0" indent="360000">
              <a:buNone/>
            </a:pPr>
            <a:r>
              <a:rPr lang="ru-RU" sz="2000" dirty="0"/>
              <a:t>В режиме NOARCHIVELOG копирование части базы данных (частичное резервное копирование -- </a:t>
            </a:r>
            <a:r>
              <a:rPr lang="ru-RU" sz="2000" dirty="0" err="1"/>
              <a:t>partial</a:t>
            </a:r>
            <a:r>
              <a:rPr lang="ru-RU" sz="2000" dirty="0"/>
              <a:t> </a:t>
            </a:r>
            <a:r>
              <a:rPr lang="ru-RU" sz="2000" dirty="0" err="1"/>
              <a:t>database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 невозможно, за исключением случая когда все табличные пространства и файлы, подлежащие резервному копированию, доступны только по чтению.</a:t>
            </a:r>
          </a:p>
          <a:p>
            <a:pPr marL="0" indent="36000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1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Установлен ли режим </a:t>
            </a:r>
            <a:r>
              <a:rPr lang="en-US" sz="3200" dirty="0">
                <a:solidFill>
                  <a:srgbClr val="FF0000"/>
                </a:solidFill>
              </a:rPr>
              <a:t>archivelog</a:t>
            </a:r>
            <a:r>
              <a:rPr lang="ru-RU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8882" y="1690688"/>
            <a:ext cx="10515600" cy="4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Проверяем установку режима </a:t>
            </a:r>
            <a:r>
              <a:rPr lang="en-US" sz="2000" dirty="0"/>
              <a:t>archivelog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73363"/>
            <a:ext cx="8222666" cy="226277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4640046"/>
            <a:ext cx="10515600" cy="1299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Пути к каталогам хранения </a:t>
            </a:r>
            <a:r>
              <a:rPr lang="ru-RU" sz="2000" dirty="0" err="1">
                <a:latin typeface="+mn-lt"/>
              </a:rPr>
              <a:t>архивлогов</a:t>
            </a:r>
            <a:r>
              <a:rPr lang="ru-RU" sz="2000" dirty="0">
                <a:latin typeface="+mn-lt"/>
              </a:rPr>
              <a:t> и допустимое место, отведенное под них:</a:t>
            </a:r>
          </a:p>
          <a:p>
            <a:r>
              <a:rPr lang="en-US" sz="2000" dirty="0">
                <a:latin typeface="+mn-lt"/>
              </a:rPr>
              <a:t>show parameter log;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Установить </a:t>
            </a:r>
            <a:r>
              <a:rPr lang="ru-RU" sz="2000" b="1" dirty="0">
                <a:latin typeface="+mn-lt"/>
              </a:rPr>
              <a:t>режим ARCHIVELOG</a:t>
            </a:r>
            <a:r>
              <a:rPr lang="ru-RU" sz="2000" dirty="0">
                <a:latin typeface="+mn-lt"/>
              </a:rPr>
              <a:t> можно только из состояния MOUNT .</a:t>
            </a:r>
          </a:p>
        </p:txBody>
      </p:sp>
    </p:spTree>
    <p:extLst>
      <p:ext uri="{BB962C8B-B14F-4D97-AF65-F5344CB8AC3E}">
        <p14:creationId xmlns:p14="http://schemas.microsoft.com/office/powerpoint/2010/main" val="82620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11076531032E44E8537941A0BC56B6B" ma:contentTypeVersion="11" ma:contentTypeDescription="Создание документа." ma:contentTypeScope="" ma:versionID="fd2eff8fd23ff4ad41b32848597f12e7">
  <xsd:schema xmlns:xsd="http://www.w3.org/2001/XMLSchema" xmlns:xs="http://www.w3.org/2001/XMLSchema" xmlns:p="http://schemas.microsoft.com/office/2006/metadata/properties" xmlns:ns2="bb0f82e4-6d17-4b5c-b4f3-a98cf09d9784" xmlns:ns3="82cfea34-069e-4752-b057-e431afe1ed9d" targetNamespace="http://schemas.microsoft.com/office/2006/metadata/properties" ma:root="true" ma:fieldsID="3a0871ec5b4f73c5c47844416060df53" ns2:_="" ns3:_="">
    <xsd:import namespace="bb0f82e4-6d17-4b5c-b4f3-a98cf09d9784"/>
    <xsd:import namespace="82cfea34-069e-4752-b057-e431afe1ed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f82e4-6d17-4b5c-b4f3-a98cf09d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fea34-069e-4752-b057-e431afe1ed9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BC95DB-E35E-4722-BAB5-A5D5A524C3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87D64E-EBAB-459E-B030-1CDBFE461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AB980D-DC03-462E-BA32-1F73CA34E01E}"/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2056</Words>
  <Application>Microsoft Office PowerPoint</Application>
  <PresentationFormat>Широкоэкранный</PresentationFormat>
  <Paragraphs>283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Презентация PowerPoint</vt:lpstr>
      <vt:lpstr>Средства и опции миграции данных</vt:lpstr>
      <vt:lpstr>Администрирование баз данных</vt:lpstr>
      <vt:lpstr>Обсуждаем проектирование базы данных и  начало работы с ней.</vt:lpstr>
      <vt:lpstr>Средства миграции в Oracle</vt:lpstr>
      <vt:lpstr>Средства репликации, сохранения и восстановления в Oracle</vt:lpstr>
      <vt:lpstr>Резервное копирование базы в Oracle</vt:lpstr>
      <vt:lpstr>Режимы ARCHIVELOG и NOARCHIVELOG</vt:lpstr>
      <vt:lpstr>Установлен ли режим archivelog?</vt:lpstr>
      <vt:lpstr>Установка и отключение режима archivelog</vt:lpstr>
      <vt:lpstr>Уровни резервного копирования Копирование открытой и закрытой базы данных</vt:lpstr>
      <vt:lpstr> Управляемые пользователем резервные копии </vt:lpstr>
      <vt:lpstr>Понятие о Data Pump 2/3</vt:lpstr>
      <vt:lpstr>Понятие о Data Pump 3/3</vt:lpstr>
      <vt:lpstr> Пример. Дампинг всей базы </vt:lpstr>
      <vt:lpstr>Пример. Дампинг всей базы</vt:lpstr>
      <vt:lpstr>Пример. Дампинг всей базы</vt:lpstr>
      <vt:lpstr>Резервное копирование и восстановление данных (backup and recovery) помощью RMAN</vt:lpstr>
      <vt:lpstr>Основные понятия RMAN </vt:lpstr>
      <vt:lpstr> Резервное копирование и восстановление с помощью RMAN </vt:lpstr>
      <vt:lpstr>Работаем с RMAN 1/</vt:lpstr>
      <vt:lpstr>Работаем с RMAN 2/</vt:lpstr>
      <vt:lpstr>Работаем с RMAN 3/</vt:lpstr>
      <vt:lpstr>Работаем с RMAN 4/</vt:lpstr>
      <vt:lpstr>Загрузчик SQL*Loader</vt:lpstr>
      <vt:lpstr>Загрузчик SQL*Loader</vt:lpstr>
      <vt:lpstr>Загрузчик SQL*Loader</vt:lpstr>
      <vt:lpstr>Представление о сложности SQL*Loader</vt:lpstr>
      <vt:lpstr>Порядок работы с SQL*Loader’ом</vt:lpstr>
      <vt:lpstr>Управляющий файл SQL*Loader’а</vt:lpstr>
      <vt:lpstr>Получение дополнительной информации</vt:lpstr>
      <vt:lpstr>Список пользователей</vt:lpstr>
      <vt:lpstr>Утилита tnsping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миграции данных</dc:title>
  <dc:creator>Учетная запись Майкрософт</dc:creator>
  <cp:lastModifiedBy>Учетная запись Майкрософт</cp:lastModifiedBy>
  <cp:revision>100</cp:revision>
  <dcterms:created xsi:type="dcterms:W3CDTF">2020-11-30T08:05:06Z</dcterms:created>
  <dcterms:modified xsi:type="dcterms:W3CDTF">2021-01-17T15:27:16Z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0x010100C11076531032E44E8537941A0BC56B6B</vt:lpwstr>
  </property>
</Properties>
</file>