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7" r:id="rId5"/>
    <p:sldId id="304" r:id="rId6"/>
    <p:sldId id="318" r:id="rId7"/>
    <p:sldId id="319" r:id="rId8"/>
    <p:sldId id="320" r:id="rId9"/>
    <p:sldId id="321" r:id="rId10"/>
    <p:sldId id="282" r:id="rId11"/>
    <p:sldId id="322" r:id="rId12"/>
    <p:sldId id="313" r:id="rId13"/>
    <p:sldId id="291" r:id="rId14"/>
    <p:sldId id="288" r:id="rId15"/>
    <p:sldId id="289" r:id="rId16"/>
    <p:sldId id="307" r:id="rId17"/>
    <p:sldId id="323" r:id="rId18"/>
    <p:sldId id="306" r:id="rId19"/>
    <p:sldId id="305" r:id="rId20"/>
    <p:sldId id="324" r:id="rId21"/>
    <p:sldId id="309" r:id="rId22"/>
    <p:sldId id="308" r:id="rId23"/>
    <p:sldId id="311" r:id="rId24"/>
    <p:sldId id="310" r:id="rId25"/>
    <p:sldId id="290" r:id="rId26"/>
    <p:sldId id="292" r:id="rId27"/>
    <p:sldId id="293" r:id="rId28"/>
    <p:sldId id="29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291"/>
    <a:srgbClr val="D9212A"/>
    <a:srgbClr val="2C5292"/>
    <a:srgbClr val="015086"/>
    <a:srgbClr val="1B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88B1E-5AD3-4C85-9BEB-930295A0D4CF}" v="1" dt="2021-12-04T08:58:45.641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мир Шустов" userId="S::s0153561@edu.kubsu.ru::e9c4004b-98da-48fa-b956-bcd944cc455c" providerId="AD" clId="Web-{8D388B1E-5AD3-4C85-9BEB-930295A0D4CF}"/>
    <pc:docChg chg="modSld">
      <pc:chgData name="Владимир Шустов" userId="S::s0153561@edu.kubsu.ru::e9c4004b-98da-48fa-b956-bcd944cc455c" providerId="AD" clId="Web-{8D388B1E-5AD3-4C85-9BEB-930295A0D4CF}" dt="2021-12-04T08:58:45.641" v="0" actId="1076"/>
      <pc:docMkLst>
        <pc:docMk/>
      </pc:docMkLst>
      <pc:sldChg chg="modSp">
        <pc:chgData name="Владимир Шустов" userId="S::s0153561@edu.kubsu.ru::e9c4004b-98da-48fa-b956-bcd944cc455c" providerId="AD" clId="Web-{8D388B1E-5AD3-4C85-9BEB-930295A0D4CF}" dt="2021-12-04T08:58:45.641" v="0" actId="1076"/>
        <pc:sldMkLst>
          <pc:docMk/>
          <pc:sldMk cId="20584297" sldId="319"/>
        </pc:sldMkLst>
        <pc:spChg chg="mod">
          <ac:chgData name="Владимир Шустов" userId="S::s0153561@edu.kubsu.ru::e9c4004b-98da-48fa-b956-bcd944cc455c" providerId="AD" clId="Web-{8D388B1E-5AD3-4C85-9BEB-930295A0D4CF}" dt="2021-12-04T08:58:45.641" v="0" actId="1076"/>
          <ac:spMkLst>
            <pc:docMk/>
            <pc:sldMk cId="20584297" sldId="31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428D1B3-D95B-C040-BA6A-3E3DB701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A74D18-5D44-A34F-8999-314620A31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1CD8-A8A1-7B49-B1CB-109F8C2A0D16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4CA84-BB82-1644-AA7B-83F9C73A2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84B654-2251-2947-BB4F-8731464DA4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6C4F-3991-9140-B345-AD2B3EEA3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9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83B7-2F14-0E4D-B5AF-0875B2E732DE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B5C0-C4D0-724D-9F55-B431542C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5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90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09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7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08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4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1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846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57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2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49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6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81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476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1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2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90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59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12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10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0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14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2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493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9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9ADBE38-5B1A-BF44-BFD5-22FC42358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3C05BBF-08E0-7540-829F-D6B09A49BD35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E62C56F-44DD-204D-B9BA-633EC54B2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5364" y="4801308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40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</a:t>
            </a:r>
            <a:br>
              <a:rPr lang="ru-RU"/>
            </a:br>
            <a:r>
              <a:rPr lang="ru-RU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81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4566-9430-7349-96E8-2D1C2CA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A3BA7-7A70-F549-AE54-D176D627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277033"/>
            <a:ext cx="6172200" cy="35840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19086-2831-9641-8289-944CD41D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7034"/>
            <a:ext cx="3932237" cy="3591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A51B85-F1A0-FF4E-A656-40C8407A1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B130E-DA8F-2545-9D2D-E700B25D3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97900449-F9D6-BA44-A31F-D7A168F96441}"/>
              </a:ext>
            </a:extLst>
          </p:cNvPr>
          <p:cNvSpPr/>
          <p:nvPr userDrawn="1"/>
        </p:nvSpPr>
        <p:spPr>
          <a:xfrm flipH="1">
            <a:off x="2270234" y="0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972EEFE4-FB9E-BF46-85AA-E18CFB21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586" y="3734977"/>
            <a:ext cx="536569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037399-DA8A-4C43-9ADA-3486893B0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6" y="1210748"/>
            <a:ext cx="10515600" cy="1500187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</a:t>
            </a:r>
            <a:br>
              <a:rPr lang="ru-RU"/>
            </a:br>
            <a:r>
              <a:rPr lang="ru-RU"/>
              <a:t>заголовка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CB0FE34-6325-F242-B491-EEA6F18F8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62D76D6-4269-7D47-A382-30DB7F749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D925-7255-184B-B600-AD17A82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609007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ADEE23-C350-E04E-B8DD-E4311F8C9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857" y="1298703"/>
            <a:ext cx="10622029" cy="5234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подзаголовка, образец подзаголовка, образец подзаголовка, образец подзаголовка, образец подзаголовка, образец подзаголовка</a:t>
            </a:r>
            <a:endParaRPr lang="en-US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5CED6DD-11F4-3640-9502-226D70475F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0125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48961DE6-1FA8-9D47-B998-6EDFBDDD0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069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/>
              <a:t>Образец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32260FE-8AF7-024A-B2CD-5336FDBA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50" name="Текст 13">
            <a:extLst>
              <a:ext uri="{FF2B5EF4-FFF2-40B4-BE49-F238E27FC236}">
                <a16:creationId xmlns:a16="http://schemas.microsoft.com/office/drawing/2014/main" id="{50707094-0C9A-7E49-9EB0-E95003BA66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069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1" name="Рисунок 4">
            <a:extLst>
              <a:ext uri="{FF2B5EF4-FFF2-40B4-BE49-F238E27FC236}">
                <a16:creationId xmlns:a16="http://schemas.microsoft.com/office/drawing/2014/main" id="{7167CAC5-344B-ED4F-A5EC-0DD8BBBE770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04056" y="2322754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52" name="Текст 13">
            <a:extLst>
              <a:ext uri="{FF2B5EF4-FFF2-40B4-BE49-F238E27FC236}">
                <a16:creationId xmlns:a16="http://schemas.microsoft.com/office/drawing/2014/main" id="{2A2ADEE3-FC11-564A-9F22-A8A30DEA6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1000" y="3886691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/>
              <a:t>Образец</a:t>
            </a:r>
          </a:p>
        </p:txBody>
      </p:sp>
      <p:sp>
        <p:nvSpPr>
          <p:cNvPr id="53" name="Текст 13">
            <a:extLst>
              <a:ext uri="{FF2B5EF4-FFF2-40B4-BE49-F238E27FC236}">
                <a16:creationId xmlns:a16="http://schemas.microsoft.com/office/drawing/2014/main" id="{A4404104-0313-864B-91E7-CAB3405BCB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81000" y="4343400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4" name="Рисунок 4">
            <a:extLst>
              <a:ext uri="{FF2B5EF4-FFF2-40B4-BE49-F238E27FC236}">
                <a16:creationId xmlns:a16="http://schemas.microsoft.com/office/drawing/2014/main" id="{C190F894-EB66-8345-B5F3-3A59696016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78600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55" name="Текст 13">
            <a:extLst>
              <a:ext uri="{FF2B5EF4-FFF2-40B4-BE49-F238E27FC236}">
                <a16:creationId xmlns:a16="http://schemas.microsoft.com/office/drawing/2014/main" id="{09389D26-0BEF-EA40-A496-312D8C5038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5544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/>
              <a:t>Образец</a:t>
            </a:r>
          </a:p>
        </p:txBody>
      </p:sp>
      <p:sp>
        <p:nvSpPr>
          <p:cNvPr id="56" name="Текст 13">
            <a:extLst>
              <a:ext uri="{FF2B5EF4-FFF2-40B4-BE49-F238E27FC236}">
                <a16:creationId xmlns:a16="http://schemas.microsoft.com/office/drawing/2014/main" id="{89491531-AD0A-1D44-B9EC-2BE6BAC49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55544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7" name="Рисунок 4">
            <a:extLst>
              <a:ext uri="{FF2B5EF4-FFF2-40B4-BE49-F238E27FC236}">
                <a16:creationId xmlns:a16="http://schemas.microsoft.com/office/drawing/2014/main" id="{259AF906-E5DA-9C4B-A908-BB69647D81F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0331" y="2287473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58" name="Текст 13">
            <a:extLst>
              <a:ext uri="{FF2B5EF4-FFF2-40B4-BE49-F238E27FC236}">
                <a16:creationId xmlns:a16="http://schemas.microsoft.com/office/drawing/2014/main" id="{5D65943B-F02B-B541-A00A-9EA60931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275" y="3851410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/>
              <a:t>Образец</a:t>
            </a:r>
          </a:p>
        </p:txBody>
      </p:sp>
      <p:sp>
        <p:nvSpPr>
          <p:cNvPr id="59" name="Текст 13">
            <a:extLst>
              <a:ext uri="{FF2B5EF4-FFF2-40B4-BE49-F238E27FC236}">
                <a16:creationId xmlns:a16="http://schemas.microsoft.com/office/drawing/2014/main" id="{317E742F-17AF-6F4C-B372-B21962C944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17275" y="4308119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</p:spTree>
    <p:extLst>
      <p:ext uri="{BB962C8B-B14F-4D97-AF65-F5344CB8AC3E}">
        <p14:creationId xmlns:p14="http://schemas.microsoft.com/office/powerpoint/2010/main" val="21355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23FC32-1D4B-0249-BF21-969AAD7AE88B}"/>
              </a:ext>
            </a:extLst>
          </p:cNvPr>
          <p:cNvSpPr/>
          <p:nvPr userDrawn="1"/>
        </p:nvSpPr>
        <p:spPr>
          <a:xfrm>
            <a:off x="-1" y="0"/>
            <a:ext cx="3633019" cy="6872836"/>
          </a:xfrm>
          <a:prstGeom prst="rect">
            <a:avLst/>
          </a:prstGeom>
          <a:solidFill>
            <a:srgbClr val="2D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70D9CBA-C8C6-8448-9128-B772F8FB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910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Число</a:t>
            </a:r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9B064-12D4-A64E-A883-31F4F92E6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127623" y="367011"/>
            <a:ext cx="7662739" cy="4740836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889005E-4F9F-EF45-A776-E0B7B437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129" y="2932178"/>
            <a:ext cx="3134889" cy="435133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FAD87-8A55-7E4E-85FB-DEF79F988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9C8C40-D39C-BE46-91F6-BDB987412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7784804-39F4-7646-A32C-F5EBA6024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7826" y="18256"/>
            <a:ext cx="485775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05AC-192F-234A-B2DA-E6DAD3DD6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966" y="2266969"/>
            <a:ext cx="161925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00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75B40E99-6245-8949-8F6D-1E6ED389C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9966" y="3605876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5BA3E0E6-4A81-F845-8374-48218CF27E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58669" y="3611302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17E06DDE-1CD1-834D-8E70-E983BC6A5F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669" y="2266969"/>
            <a:ext cx="5869868" cy="1747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F2A84-FB2A-C648-B480-0E6F10B0B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/>
              <a:t>Заголовок таблицы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C4D3B74-5F4F-6C41-A5DC-81E53D7385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7621842"/>
              </p:ext>
            </p:extLst>
          </p:nvPr>
        </p:nvGraphicFramePr>
        <p:xfrm>
          <a:off x="751822" y="3078685"/>
          <a:ext cx="5937107" cy="240095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23612">
                  <a:extLst>
                    <a:ext uri="{9D8B030D-6E8A-4147-A177-3AD203B41FA5}">
                      <a16:colId xmlns:a16="http://schemas.microsoft.com/office/drawing/2014/main" val="580105534"/>
                    </a:ext>
                  </a:extLst>
                </a:gridCol>
                <a:gridCol w="2213495">
                  <a:extLst>
                    <a:ext uri="{9D8B030D-6E8A-4147-A177-3AD203B41FA5}">
                      <a16:colId xmlns:a16="http://schemas.microsoft.com/office/drawing/2014/main" val="2055404238"/>
                    </a:ext>
                  </a:extLst>
                </a:gridCol>
              </a:tblGrid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>
                          <a:effectLst/>
                        </a:rPr>
                        <a:t>Пункт из таблицы</a:t>
                      </a:r>
                      <a:endParaRPr lang="ru-RU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  <a:p>
                      <a:pPr algn="ctr" fontAlgn="ctr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074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>
                          <a:effectLst/>
                        </a:rPr>
                        <a:t>Пункт из таблицы</a:t>
                      </a:r>
                      <a:endParaRPr lang="ru-RU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 fontAlgn="ctr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288125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>
                          <a:effectLst/>
                        </a:rPr>
                        <a:t>Пункт из таблицы</a:t>
                      </a:r>
                      <a:endParaRPr lang="ru-RU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algn="ctr" fontAlgn="ctr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3206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>
                          <a:effectLst/>
                        </a:rPr>
                        <a:t>Пункт из таблицы</a:t>
                      </a:r>
                      <a:endParaRPr lang="ru-RU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algn="ctr" fontAlgn="ctr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143166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>
                          <a:effectLst/>
                        </a:rPr>
                        <a:t>Пункт из таблицы</a:t>
                      </a:r>
                      <a:endParaRPr lang="ru-RU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ctr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40754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/>
              <a:t>Заголовок таблицы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исунок 4">
            <a:extLst>
              <a:ext uri="{FF2B5EF4-FFF2-40B4-BE49-F238E27FC236}">
                <a16:creationId xmlns:a16="http://schemas.microsoft.com/office/drawing/2014/main" id="{C4CA7B46-2F96-614A-838A-2E47CF4A27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29" name="Рисунок 4">
            <a:extLst>
              <a:ext uri="{FF2B5EF4-FFF2-40B4-BE49-F238E27FC236}">
                <a16:creationId xmlns:a16="http://schemas.microsoft.com/office/drawing/2014/main" id="{861579BD-3D10-0F47-A313-C9714E7454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005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0" name="Рисунок 4">
            <a:extLst>
              <a:ext uri="{FF2B5EF4-FFF2-40B4-BE49-F238E27FC236}">
                <a16:creationId xmlns:a16="http://schemas.microsoft.com/office/drawing/2014/main" id="{DC15F2C2-6925-9840-A263-A9FE6D0D50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67917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1" name="Рисунок 4">
            <a:extLst>
              <a:ext uri="{FF2B5EF4-FFF2-40B4-BE49-F238E27FC236}">
                <a16:creationId xmlns:a16="http://schemas.microsoft.com/office/drawing/2014/main" id="{4310709A-6095-DB44-9B5E-AE7C888858F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79769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2" name="Рисунок 4">
            <a:extLst>
              <a:ext uri="{FF2B5EF4-FFF2-40B4-BE49-F238E27FC236}">
                <a16:creationId xmlns:a16="http://schemas.microsoft.com/office/drawing/2014/main" id="{8F68A599-0708-514A-BEFB-E7DD1D0061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42953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3" name="Рисунок 4">
            <a:extLst>
              <a:ext uri="{FF2B5EF4-FFF2-40B4-BE49-F238E27FC236}">
                <a16:creationId xmlns:a16="http://schemas.microsoft.com/office/drawing/2014/main" id="{CD6E9C51-F264-4249-AAA1-46A790EAB21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54805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4" name="Рисунок 4">
            <a:extLst>
              <a:ext uri="{FF2B5EF4-FFF2-40B4-BE49-F238E27FC236}">
                <a16:creationId xmlns:a16="http://schemas.microsoft.com/office/drawing/2014/main" id="{6E3E01DB-FF7A-504D-8CF4-7F8DB4DF35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872670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5" name="Рисунок 4">
            <a:extLst>
              <a:ext uri="{FF2B5EF4-FFF2-40B4-BE49-F238E27FC236}">
                <a16:creationId xmlns:a16="http://schemas.microsoft.com/office/drawing/2014/main" id="{10D9CA36-B958-4246-9A18-3E9EB7E1AA4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84522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6" name="Рисунок 4">
            <a:extLst>
              <a:ext uri="{FF2B5EF4-FFF2-40B4-BE49-F238E27FC236}">
                <a16:creationId xmlns:a16="http://schemas.microsoft.com/office/drawing/2014/main" id="{2B1B5766-BA31-B34C-8CE1-E0E3C1E9AA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68003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7" name="Рисунок 4">
            <a:extLst>
              <a:ext uri="{FF2B5EF4-FFF2-40B4-BE49-F238E27FC236}">
                <a16:creationId xmlns:a16="http://schemas.microsoft.com/office/drawing/2014/main" id="{22B4A78B-BDA5-074E-BB55-DD84E213CD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0847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8" name="Рисунок 4">
            <a:extLst>
              <a:ext uri="{FF2B5EF4-FFF2-40B4-BE49-F238E27FC236}">
                <a16:creationId xmlns:a16="http://schemas.microsoft.com/office/drawing/2014/main" id="{24C92142-AAA2-5642-87F1-E924BCCE3F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0632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39" name="Рисунок 4">
            <a:extLst>
              <a:ext uri="{FF2B5EF4-FFF2-40B4-BE49-F238E27FC236}">
                <a16:creationId xmlns:a16="http://schemas.microsoft.com/office/drawing/2014/main" id="{A0ECE587-F98A-764D-AF8F-CF6B7E4B8DE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0248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40" name="Рисунок 4">
            <a:extLst>
              <a:ext uri="{FF2B5EF4-FFF2-40B4-BE49-F238E27FC236}">
                <a16:creationId xmlns:a16="http://schemas.microsoft.com/office/drawing/2014/main" id="{E117289B-D1D2-B046-AB98-AE0DC118F71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20349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41" name="Рисунок 4">
            <a:extLst>
              <a:ext uri="{FF2B5EF4-FFF2-40B4-BE49-F238E27FC236}">
                <a16:creationId xmlns:a16="http://schemas.microsoft.com/office/drawing/2014/main" id="{E3D0B968-3999-6647-9252-3778A4A2B7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32201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42" name="Рисунок 4">
            <a:extLst>
              <a:ext uri="{FF2B5EF4-FFF2-40B4-BE49-F238E27FC236}">
                <a16:creationId xmlns:a16="http://schemas.microsoft.com/office/drawing/2014/main" id="{6457A155-09BB-0E4A-A38E-CFE33CCF197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96090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43" name="Рисунок 4">
            <a:extLst>
              <a:ext uri="{FF2B5EF4-FFF2-40B4-BE49-F238E27FC236}">
                <a16:creationId xmlns:a16="http://schemas.microsoft.com/office/drawing/2014/main" id="{FD5E06E2-1BE4-AC45-80BA-4F68EB14759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822943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C729838A-66C9-FF47-BAE8-7CA67D13528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34795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45" name="Рисунок 4">
            <a:extLst>
              <a:ext uri="{FF2B5EF4-FFF2-40B4-BE49-F238E27FC236}">
                <a16:creationId xmlns:a16="http://schemas.microsoft.com/office/drawing/2014/main" id="{0A15CA53-5650-5D4A-8689-61396F7A1AE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852660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46" name="Рисунок 4">
            <a:extLst>
              <a:ext uri="{FF2B5EF4-FFF2-40B4-BE49-F238E27FC236}">
                <a16:creationId xmlns:a16="http://schemas.microsoft.com/office/drawing/2014/main" id="{62CA8F52-470B-094B-B063-81AF8C842E1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64512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777DE816-A309-1642-A67E-532169FC157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7993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Место для иконки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EA6EE-0CB7-324D-B494-703C637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6334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4DCB329-E0C7-D240-AB49-C7A4B61489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8A1FAA-70FD-194B-9AC4-38997F08B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518840-F692-C344-A762-DC53AB112ABA}"/>
              </a:ext>
            </a:extLst>
          </p:cNvPr>
          <p:cNvSpPr/>
          <p:nvPr userDrawn="1"/>
        </p:nvSpPr>
        <p:spPr>
          <a:xfrm>
            <a:off x="3511825" y="1792503"/>
            <a:ext cx="6785113" cy="4078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C50D203-BD79-2542-B12A-7A2A36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77" y="2160898"/>
            <a:ext cx="5601073" cy="1325563"/>
          </a:xfrm>
          <a:prstGeom prst="rect">
            <a:avLst/>
          </a:prstGeom>
        </p:spPr>
        <p:txBody>
          <a:bodyPr/>
          <a:lstStyle>
            <a:lvl1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3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47EF6C-3AC8-6140-908E-6B1BDDF53203}"/>
              </a:ext>
            </a:extLst>
          </p:cNvPr>
          <p:cNvCxnSpPr/>
          <p:nvPr userDrawn="1"/>
        </p:nvCxnSpPr>
        <p:spPr>
          <a:xfrm>
            <a:off x="4600820" y="4737505"/>
            <a:ext cx="1917700" cy="0"/>
          </a:xfrm>
          <a:prstGeom prst="line">
            <a:avLst/>
          </a:prstGeom>
          <a:ln>
            <a:solidFill>
              <a:srgbClr val="D92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AB26928-AD67-1143-B951-9BF66C1100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3046" y="1706892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36F4FB93-D5E9-194A-AD78-EEE1D7EAD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3046" y="2844935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4" name="Рисунок 7">
            <a:extLst>
              <a:ext uri="{FF2B5EF4-FFF2-40B4-BE49-F238E27FC236}">
                <a16:creationId xmlns:a16="http://schemas.microsoft.com/office/drawing/2014/main" id="{0FE9FB26-AB25-A448-A185-2B6B5404C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8590" y="3982978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5" name="Рисунок 7">
            <a:extLst>
              <a:ext uri="{FF2B5EF4-FFF2-40B4-BE49-F238E27FC236}">
                <a16:creationId xmlns:a16="http://schemas.microsoft.com/office/drawing/2014/main" id="{CE184DB0-7FF0-1E43-A657-5880457A2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8590" y="5121021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33E5C545-0FCB-3A4C-A3EC-EB4BF64B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427" y="2992399"/>
            <a:ext cx="5157787" cy="526798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C875A66D-8D48-C746-AA62-EF3E26C1D3C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95427" y="4904786"/>
            <a:ext cx="5157787" cy="432469"/>
          </a:xfrm>
          <a:prstGeom prst="rect">
            <a:avLst/>
          </a:prstGeom>
        </p:spPr>
        <p:txBody>
          <a:bodyPr/>
          <a:lstStyle>
            <a:lvl1pPr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/>
              <a:t>Образец текста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CFC8C66-826C-B74C-A2F2-27C72A72D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0D2786-A704-B74C-B702-FC4E3DBC8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A735E-A84F-3D4C-9FD4-F4F3CF08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7922E-2675-544F-A729-217DD305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CB7-09FF-A44F-A2D0-3C8C920D427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A068488-A0CD-4749-B6D5-694146F6B729}"/>
              </a:ext>
            </a:extLst>
          </p:cNvPr>
          <p:cNvSpPr txBox="1">
            <a:spLocks/>
          </p:cNvSpPr>
          <p:nvPr userDrawn="1"/>
        </p:nvSpPr>
        <p:spPr>
          <a:xfrm>
            <a:off x="6501245" y="4740210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3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4000"/>
              <a:t>Образец </a:t>
            </a:r>
            <a:br>
              <a:rPr lang="ru-RU" sz="4000"/>
            </a:br>
            <a:r>
              <a:rPr lang="ru-RU" sz="4000"/>
              <a:t>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DCF2DB-BB5F-A146-90E9-E9EB29D40EE3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4" r:id="rId5"/>
    <p:sldLayoutId id="2147483652" r:id="rId6"/>
    <p:sldLayoutId id="2147483662" r:id="rId7"/>
    <p:sldLayoutId id="2147483655" r:id="rId8"/>
    <p:sldLayoutId id="2147483657" r:id="rId9"/>
    <p:sldLayoutId id="214748365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7907E4B7-32EC-1D4B-8C83-1A08DDA7A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2" name="Прямоугольный треугольник 91">
            <a:extLst>
              <a:ext uri="{FF2B5EF4-FFF2-40B4-BE49-F238E27FC236}">
                <a16:creationId xmlns:a16="http://schemas.microsoft.com/office/drawing/2014/main" id="{63FA5D00-FDCE-0043-9B9D-8BAADC969BFD}"/>
              </a:ext>
            </a:extLst>
          </p:cNvPr>
          <p:cNvSpPr/>
          <p:nvPr/>
        </p:nvSpPr>
        <p:spPr>
          <a:xfrm flipH="1">
            <a:off x="2238703" y="-58428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Заголовок 90">
            <a:extLst>
              <a:ext uri="{FF2B5EF4-FFF2-40B4-BE49-F238E27FC236}">
                <a16:creationId xmlns:a16="http://schemas.microsoft.com/office/drawing/2014/main" id="{A00C5F5F-0EA5-9843-9C20-FA4F49A2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525" y="4854388"/>
            <a:ext cx="7399804" cy="1555937"/>
          </a:xfrm>
        </p:spPr>
        <p:txBody>
          <a:bodyPr/>
          <a:lstStyle/>
          <a:p>
            <a:pPr algn="ctr"/>
            <a:r>
              <a:rPr lang="ru-RU" sz="3600">
                <a:latin typeface="+mn-lt"/>
              </a:rPr>
              <a:t>Лекция 1.</a:t>
            </a:r>
            <a:r>
              <a:rPr lang="ru-RU" sz="3600" b="0"/>
              <a:t> Концептуальная модель данных и семантики</a:t>
            </a:r>
            <a:endParaRPr lang="ru-RU">
              <a:latin typeface="Co Headline Corp" panose="020B0503060202020204" pitchFamily="34" charset="0"/>
            </a:endParaRP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FE4638A-6119-A143-8ACB-62FACA7A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5340" y="0"/>
            <a:ext cx="9317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Концептуальная модель. Проблема именования.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369" y="984361"/>
            <a:ext cx="1212163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  <a:ea typeface="Times New Roman" panose="02020603050405020304" pitchFamily="18" charset="0"/>
              </a:rPr>
              <a:t>Концепт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 отражает наиболее существенные свойства, связи и отношения предметов, процессов и явлений некоторого фрагмента предметной области</a:t>
            </a:r>
            <a:r>
              <a:rPr lang="en-US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srgbClr val="7030A0"/>
                </a:solidFill>
                <a:ea typeface="Times New Roman" panose="02020603050405020304" pitchFamily="18" charset="0"/>
              </a:rPr>
              <a:t>ограниченного контекста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 в терминах </a:t>
            </a:r>
            <a:r>
              <a:rPr lang="en-US" sz="2000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Domen</a:t>
            </a:r>
            <a:r>
              <a:rPr lang="en-US" sz="2000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Driven Design, DDD</a:t>
            </a:r>
            <a:r>
              <a:rPr lang="en-US" sz="2000" dirty="0" smtClean="0">
                <a:solidFill>
                  <a:srgbClr val="2D5291"/>
                </a:solidFill>
                <a:ea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. </a:t>
            </a:r>
          </a:p>
          <a:p>
            <a:r>
              <a:rPr lang="ru-RU" sz="2000" b="1" dirty="0" smtClean="0">
                <a:solidFill>
                  <a:srgbClr val="C00000"/>
                </a:solidFill>
                <a:ea typeface="Times New Roman" panose="02020603050405020304" pitchFamily="18" charset="0"/>
              </a:rPr>
              <a:t>Понятие/концепт</a:t>
            </a:r>
            <a:r>
              <a:rPr lang="ru-RU" sz="2000" dirty="0" smtClean="0">
                <a:solidFill>
                  <a:srgbClr val="2D5291"/>
                </a:solidFill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может выражаться словом </a:t>
            </a:r>
            <a:r>
              <a:rPr lang="en-US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например, название столбца </a:t>
            </a:r>
            <a:r>
              <a:rPr lang="en-US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Имя</a:t>
            </a:r>
            <a:r>
              <a:rPr lang="en-US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”)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, словосочетанием (например, название столбца </a:t>
            </a:r>
            <a:r>
              <a:rPr lang="en-US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Дата приёма на работу</a:t>
            </a:r>
            <a:r>
              <a:rPr lang="en-US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), предложением (например, название таблицы </a:t>
            </a:r>
            <a:r>
              <a:rPr lang="en-US" sz="2000" dirty="0" err="1">
                <a:solidFill>
                  <a:srgbClr val="2D5291"/>
                </a:solidFill>
                <a:ea typeface="Times New Roman" panose="02020603050405020304" pitchFamily="18" charset="0"/>
              </a:rPr>
              <a:t>emp</a:t>
            </a:r>
            <a:r>
              <a:rPr lang="en-US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 “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Записи о приёме на работу</a:t>
            </a:r>
            <a:r>
              <a:rPr lang="en-US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) и даже в виде сложного синтаксического </a:t>
            </a:r>
            <a:r>
              <a:rPr lang="ru-RU" sz="2000" dirty="0" smtClean="0">
                <a:solidFill>
                  <a:srgbClr val="2D5291"/>
                </a:solidFill>
                <a:ea typeface="Times New Roman" panose="02020603050405020304" pitchFamily="18" charset="0"/>
              </a:rPr>
              <a:t>целого</a:t>
            </a:r>
            <a:r>
              <a:rPr lang="en-US" sz="2000" dirty="0" smtClean="0">
                <a:solidFill>
                  <a:srgbClr val="2D5291"/>
                </a:solidFill>
                <a:ea typeface="Times New Roman" panose="02020603050405020304" pitchFamily="18" charset="0"/>
              </a:rPr>
              <a:t> (</a:t>
            </a:r>
            <a:r>
              <a:rPr lang="ru-RU" sz="20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ССЦ</a:t>
            </a:r>
            <a:r>
              <a:rPr lang="en-US" sz="2000" dirty="0" smtClean="0">
                <a:solidFill>
                  <a:srgbClr val="2D5291"/>
                </a:solidFill>
                <a:ea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2D5291"/>
                </a:solidFill>
                <a:ea typeface="Times New Roman" panose="02020603050405020304" pitchFamily="18" charset="0"/>
              </a:rPr>
              <a:t>.</a:t>
            </a:r>
            <a:endParaRPr lang="ru-RU" sz="2000" dirty="0">
              <a:solidFill>
                <a:srgbClr val="2D5291"/>
              </a:solidFill>
              <a:ea typeface="Times New Roman" panose="02020603050405020304" pitchFamily="18" charset="0"/>
            </a:endParaRPr>
          </a:p>
          <a:p>
            <a:endParaRPr lang="ru-RU" sz="2000" dirty="0">
              <a:solidFill>
                <a:srgbClr val="2D5291"/>
              </a:solidFill>
              <a:ea typeface="Times New Roman" panose="02020603050405020304" pitchFamily="18" charset="0"/>
            </a:endParaRPr>
          </a:p>
          <a:p>
            <a:r>
              <a:rPr lang="ru-RU" sz="2000" b="1" u="sng" dirty="0">
                <a:solidFill>
                  <a:srgbClr val="7030A0"/>
                </a:solidFill>
              </a:rPr>
              <a:t>Пример ССЦ для семантики таблицы </a:t>
            </a:r>
            <a:r>
              <a:rPr lang="en-US" sz="2000" b="1" u="sng" dirty="0" err="1">
                <a:solidFill>
                  <a:srgbClr val="7030A0"/>
                </a:solidFill>
              </a:rPr>
              <a:t>emp</a:t>
            </a:r>
            <a:r>
              <a:rPr lang="ru-RU" sz="2000" b="1" dirty="0">
                <a:solidFill>
                  <a:srgbClr val="7030A0"/>
                </a:solidFill>
              </a:rPr>
              <a:t>: </a:t>
            </a:r>
          </a:p>
          <a:p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Таблица содержит записи приёмов сотрудников на работу. Может использоваться как отчёт. Не может использоваться как основная таблица со сведениями о сотрудниках для отдела кадров, так как не отражает основные варианты её использования: приём, увольнение и перевод сотрудника.</a:t>
            </a:r>
          </a:p>
          <a:p>
            <a:endParaRPr lang="ru-RU" sz="2000" dirty="0">
              <a:solidFill>
                <a:srgbClr val="2D5291"/>
              </a:solidFill>
              <a:ea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Имена </a:t>
            </a:r>
            <a:r>
              <a:rPr lang="ru-RU" sz="2000" b="1" dirty="0">
                <a:solidFill>
                  <a:srgbClr val="7030A0"/>
                </a:solidFill>
              </a:rPr>
              <a:t>объектов базы</a:t>
            </a:r>
            <a:r>
              <a:rPr lang="ru-RU" sz="2000" dirty="0">
                <a:solidFill>
                  <a:srgbClr val="2D5291"/>
                </a:solidFill>
              </a:rPr>
              <a:t>, в том числе коллекций и таблиц могут выбираться из соображений удобства для программиста. Как минимум эти имена не будут правильно и полностью отображать семантику, как максимум, могут пониматься искажённо. В этом случае семантика должна быть раскрыта комментариями в словаре или же реализовываться другими компонентами ИС.</a:t>
            </a:r>
          </a:p>
          <a:p>
            <a:endParaRPr lang="ru-RU" sz="2000" dirty="0">
              <a:solidFill>
                <a:srgbClr val="2D5291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Термин/концепт</a:t>
            </a:r>
            <a:r>
              <a:rPr lang="ru-RU" sz="2000" dirty="0" smtClean="0">
                <a:solidFill>
                  <a:srgbClr val="2D5291"/>
                </a:solidFill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– будет пониматься как обозначение строго определённого понятия, </a:t>
            </a:r>
            <a:endParaRPr lang="ru-RU" sz="2000" dirty="0" smtClean="0">
              <a:solidFill>
                <a:srgbClr val="2D5291"/>
              </a:solidFill>
              <a:ea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2D5291"/>
                </a:solidFill>
                <a:ea typeface="Times New Roman" panose="02020603050405020304" pitchFamily="18" charset="0"/>
              </a:rPr>
              <a:t>выражаемое 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словом или словосочетанием. В пределах некоторой предметной </a:t>
            </a:r>
            <a:r>
              <a:rPr lang="en-US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ограниченного </a:t>
            </a:r>
            <a:endParaRPr lang="ru-RU" sz="2000" dirty="0" smtClean="0">
              <a:solidFill>
                <a:srgbClr val="2D5291"/>
              </a:solidFill>
              <a:ea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2D5291"/>
                </a:solidFill>
                <a:ea typeface="Times New Roman" panose="02020603050405020304" pitchFamily="18" charset="0"/>
              </a:rPr>
              <a:t>контекста</a:t>
            </a:r>
            <a:r>
              <a:rPr lang="ru-RU" sz="2000" dirty="0">
                <a:solidFill>
                  <a:srgbClr val="2D5291"/>
                </a:solidFill>
                <a:ea typeface="Times New Roman" panose="02020603050405020304" pitchFamily="18" charset="0"/>
              </a:rPr>
              <a:t>) термин понимается однозначно.</a:t>
            </a:r>
            <a:endParaRPr lang="ru-RU" sz="2000" dirty="0">
              <a:solidFill>
                <a:srgbClr val="2D52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2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28832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Семиотика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7559" y="873099"/>
            <a:ext cx="119177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Семио́тика</a:t>
            </a:r>
            <a:r>
              <a:rPr lang="ru-RU" b="1" dirty="0">
                <a:solidFill>
                  <a:srgbClr val="C00000"/>
                </a:solidFill>
              </a:rPr>
              <a:t>, в лингвистике, философии – </a:t>
            </a:r>
            <a:r>
              <a:rPr lang="ru-RU" b="1" dirty="0" err="1">
                <a:solidFill>
                  <a:srgbClr val="C00000"/>
                </a:solidFill>
              </a:rPr>
              <a:t>семиоло́гия</a:t>
            </a:r>
            <a:r>
              <a:rPr lang="ru-RU" b="1" dirty="0">
                <a:solidFill>
                  <a:srgbClr val="C00000"/>
                </a:solidFill>
              </a:rPr>
              <a:t>  </a:t>
            </a:r>
            <a:r>
              <a:rPr lang="ru-RU" dirty="0">
                <a:solidFill>
                  <a:srgbClr val="2D5291"/>
                </a:solidFill>
              </a:rPr>
              <a:t> </a:t>
            </a:r>
          </a:p>
          <a:p>
            <a:r>
              <a:rPr lang="ru-RU" dirty="0">
                <a:solidFill>
                  <a:srgbClr val="2D5291"/>
                </a:solidFill>
              </a:rPr>
              <a:t>(от греческого </a:t>
            </a:r>
            <a:r>
              <a:rPr lang="ru-RU" dirty="0" err="1">
                <a:solidFill>
                  <a:srgbClr val="2D5291"/>
                </a:solidFill>
              </a:rPr>
              <a:t>σημειωτική</a:t>
            </a:r>
            <a:r>
              <a:rPr lang="ru-RU" dirty="0">
                <a:solidFill>
                  <a:srgbClr val="2D5291"/>
                </a:solidFill>
              </a:rPr>
              <a:t>, от др.-греч. </a:t>
            </a:r>
            <a:r>
              <a:rPr lang="ru-RU" dirty="0" err="1">
                <a:solidFill>
                  <a:srgbClr val="2D5291"/>
                </a:solidFill>
              </a:rPr>
              <a:t>σημεῖον</a:t>
            </a:r>
            <a:r>
              <a:rPr lang="ru-RU" dirty="0">
                <a:solidFill>
                  <a:srgbClr val="2D5291"/>
                </a:solidFill>
              </a:rPr>
              <a:t> — «знак, признак») наука о коммуникативных системах и знаках, используемых в процессе общения (Лотман Ю.М.). </a:t>
            </a:r>
          </a:p>
          <a:p>
            <a:r>
              <a:rPr lang="ru-RU" b="1" dirty="0" smtClean="0">
                <a:solidFill>
                  <a:srgbClr val="7030A0"/>
                </a:solidFill>
              </a:rPr>
              <a:t>Три </a:t>
            </a:r>
            <a:r>
              <a:rPr lang="ru-RU" b="1" dirty="0">
                <a:solidFill>
                  <a:srgbClr val="7030A0"/>
                </a:solidFill>
              </a:rPr>
              <a:t>основных аспекта изучения знака и знаковой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C00000"/>
                </a:solidFill>
              </a:rPr>
              <a:t>синтаксис (синтактика) </a:t>
            </a:r>
            <a:r>
              <a:rPr lang="ru-RU" dirty="0">
                <a:solidFill>
                  <a:srgbClr val="2D5291"/>
                </a:solidFill>
              </a:rPr>
              <a:t>изучает внутренние свойства систем знаков безотносительно к интерпретации знака или системы знаков;</a:t>
            </a:r>
            <a:r>
              <a:rPr lang="ru-RU" altLang="ru-RU" dirty="0">
                <a:solidFill>
                  <a:srgbClr val="2D5291"/>
                </a:solidFill>
              </a:rPr>
              <a:t> синтактика включает синтагматику (это сочетаемость знаков) и парадигматику (строение языковых единиц)</a:t>
            </a:r>
            <a:endParaRPr lang="ru-RU" dirty="0">
              <a:solidFill>
                <a:srgbClr val="2D529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C00000"/>
                </a:solidFill>
              </a:rPr>
              <a:t>семантика</a:t>
            </a:r>
            <a:r>
              <a:rPr lang="ru-RU" dirty="0">
                <a:solidFill>
                  <a:srgbClr val="2D5291"/>
                </a:solidFill>
              </a:rPr>
              <a:t> (в лингвистике семасиология) определяет отношение знаков к обозначаемому объекту (см. денотат и </a:t>
            </a:r>
            <a:r>
              <a:rPr lang="ru-RU" dirty="0" err="1">
                <a:solidFill>
                  <a:srgbClr val="2D5291"/>
                </a:solidFill>
              </a:rPr>
              <a:t>десигнат</a:t>
            </a:r>
            <a:r>
              <a:rPr lang="ru-RU" dirty="0">
                <a:solidFill>
                  <a:srgbClr val="2D5291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C00000"/>
                </a:solidFill>
              </a:rPr>
              <a:t>прагматика</a:t>
            </a:r>
            <a:r>
              <a:rPr lang="ru-RU" dirty="0">
                <a:solidFill>
                  <a:srgbClr val="2D5291"/>
                </a:solidFill>
              </a:rPr>
              <a:t> определяет интерпретацию знака в зависимости от точки зрения, выбранного аспекта знака, приемлемости, полезности или ценности знака для </a:t>
            </a:r>
            <a:r>
              <a:rPr lang="ru-RU" dirty="0" smtClean="0">
                <a:solidFill>
                  <a:srgbClr val="2D5291"/>
                </a:solidFill>
              </a:rPr>
              <a:t>интерпретатора.</a:t>
            </a:r>
          </a:p>
          <a:p>
            <a:pPr indent="360000"/>
            <a:r>
              <a:rPr lang="ru-RU" b="1" dirty="0" smtClean="0">
                <a:solidFill>
                  <a:srgbClr val="7030A0"/>
                </a:solidFill>
              </a:rPr>
              <a:t>Денотат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7030A0"/>
                </a:solidFill>
              </a:rPr>
              <a:t>единицы языка</a:t>
            </a:r>
            <a:r>
              <a:rPr lang="ru-RU" dirty="0">
                <a:solidFill>
                  <a:srgbClr val="2D5291"/>
                </a:solidFill>
              </a:rPr>
              <a:t> — это множество объектов действительности именуемых этой единицей</a:t>
            </a:r>
            <a:r>
              <a:rPr lang="ru-RU" dirty="0" smtClean="0">
                <a:solidFill>
                  <a:srgbClr val="2D5291"/>
                </a:solidFill>
              </a:rPr>
              <a:t>. Соответствует </a:t>
            </a:r>
            <a:r>
              <a:rPr lang="ru-RU" dirty="0">
                <a:solidFill>
                  <a:srgbClr val="2D5291"/>
                </a:solidFill>
              </a:rPr>
              <a:t>термину </a:t>
            </a:r>
            <a:r>
              <a:rPr lang="en-US" dirty="0">
                <a:solidFill>
                  <a:srgbClr val="2D5291"/>
                </a:solidFill>
              </a:rPr>
              <a:t>“</a:t>
            </a:r>
            <a:r>
              <a:rPr lang="ru-RU" dirty="0">
                <a:solidFill>
                  <a:srgbClr val="2D5291"/>
                </a:solidFill>
              </a:rPr>
              <a:t>объём понятия</a:t>
            </a:r>
            <a:r>
              <a:rPr lang="en-US" dirty="0">
                <a:solidFill>
                  <a:srgbClr val="2D5291"/>
                </a:solidFill>
              </a:rPr>
              <a:t>”</a:t>
            </a:r>
            <a:r>
              <a:rPr lang="ru-RU" dirty="0">
                <a:solidFill>
                  <a:srgbClr val="2D5291"/>
                </a:solidFill>
              </a:rPr>
              <a:t> в классической логике.</a:t>
            </a:r>
          </a:p>
          <a:p>
            <a:pPr indent="360000"/>
            <a:r>
              <a:rPr lang="ru-RU" b="1" dirty="0" err="1" smtClean="0">
                <a:solidFill>
                  <a:srgbClr val="7030A0"/>
                </a:solidFill>
              </a:rPr>
              <a:t>Десигнат</a:t>
            </a:r>
            <a:r>
              <a:rPr lang="ru-RU" dirty="0">
                <a:solidFill>
                  <a:srgbClr val="2D5291"/>
                </a:solidFill>
              </a:rPr>
              <a:t> — означаемое, то есть, значение слова. Противопоставляется денотату как </a:t>
            </a:r>
            <a:r>
              <a:rPr lang="en-US" dirty="0">
                <a:solidFill>
                  <a:srgbClr val="2D5291"/>
                </a:solidFill>
              </a:rPr>
              <a:t>“</a:t>
            </a:r>
            <a:r>
              <a:rPr lang="ru-RU" dirty="0">
                <a:solidFill>
                  <a:srgbClr val="2D5291"/>
                </a:solidFill>
              </a:rPr>
              <a:t>субъективный образ</a:t>
            </a:r>
            <a:r>
              <a:rPr lang="en-US" dirty="0">
                <a:solidFill>
                  <a:srgbClr val="2D5291"/>
                </a:solidFill>
              </a:rPr>
              <a:t>”</a:t>
            </a:r>
            <a:r>
              <a:rPr lang="ru-RU" dirty="0">
                <a:solidFill>
                  <a:srgbClr val="2D5291"/>
                </a:solidFill>
              </a:rPr>
              <a:t> или </a:t>
            </a:r>
            <a:r>
              <a:rPr lang="en-US" dirty="0">
                <a:solidFill>
                  <a:srgbClr val="2D5291"/>
                </a:solidFill>
              </a:rPr>
              <a:t>“</a:t>
            </a:r>
            <a:r>
              <a:rPr lang="ru-RU" dirty="0">
                <a:solidFill>
                  <a:srgbClr val="2D5291"/>
                </a:solidFill>
              </a:rPr>
              <a:t>концепт</a:t>
            </a:r>
            <a:r>
              <a:rPr lang="en-US" dirty="0">
                <a:solidFill>
                  <a:srgbClr val="2D5291"/>
                </a:solidFill>
              </a:rPr>
              <a:t>”</a:t>
            </a:r>
            <a:r>
              <a:rPr lang="ru-RU" dirty="0">
                <a:solidFill>
                  <a:srgbClr val="2D5291"/>
                </a:solidFill>
              </a:rPr>
              <a:t> денотата. Понятия могут иметь </a:t>
            </a:r>
            <a:r>
              <a:rPr lang="ru-RU" dirty="0" err="1">
                <a:solidFill>
                  <a:srgbClr val="2D5291"/>
                </a:solidFill>
              </a:rPr>
              <a:t>десигнат</a:t>
            </a:r>
            <a:r>
              <a:rPr lang="ru-RU" dirty="0">
                <a:solidFill>
                  <a:srgbClr val="2D5291"/>
                </a:solidFill>
              </a:rPr>
              <a:t>, но не иметь денотата. Примеры: </a:t>
            </a:r>
            <a:r>
              <a:rPr lang="en-US" dirty="0">
                <a:solidFill>
                  <a:srgbClr val="2D5291"/>
                </a:solidFill>
              </a:rPr>
              <a:t>“</a:t>
            </a:r>
            <a:r>
              <a:rPr lang="ru-RU" dirty="0">
                <a:solidFill>
                  <a:srgbClr val="2D5291"/>
                </a:solidFill>
              </a:rPr>
              <a:t>русалка</a:t>
            </a:r>
            <a:r>
              <a:rPr lang="en-US" dirty="0">
                <a:solidFill>
                  <a:srgbClr val="2D5291"/>
                </a:solidFill>
              </a:rPr>
              <a:t>”</a:t>
            </a:r>
            <a:r>
              <a:rPr lang="ru-RU" dirty="0">
                <a:solidFill>
                  <a:srgbClr val="2D5291"/>
                </a:solidFill>
              </a:rPr>
              <a:t>,</a:t>
            </a:r>
            <a:r>
              <a:rPr lang="en-US" dirty="0">
                <a:solidFill>
                  <a:srgbClr val="2D5291"/>
                </a:solidFill>
              </a:rPr>
              <a:t> ”</a:t>
            </a:r>
            <a:r>
              <a:rPr lang="ru-RU" dirty="0">
                <a:solidFill>
                  <a:srgbClr val="2D5291"/>
                </a:solidFill>
              </a:rPr>
              <a:t>круглый квадрат</a:t>
            </a:r>
            <a:r>
              <a:rPr lang="en-US" dirty="0">
                <a:solidFill>
                  <a:srgbClr val="2D5291"/>
                </a:solidFill>
              </a:rPr>
              <a:t>“</a:t>
            </a:r>
            <a:r>
              <a:rPr lang="ru-RU" dirty="0">
                <a:solidFill>
                  <a:srgbClr val="2D5291"/>
                </a:solidFill>
              </a:rPr>
              <a:t>. </a:t>
            </a:r>
          </a:p>
          <a:p>
            <a:pPr indent="360000"/>
            <a:r>
              <a:rPr lang="ru-RU" dirty="0" smtClean="0">
                <a:solidFill>
                  <a:srgbClr val="2D5291"/>
                </a:solidFill>
              </a:rPr>
              <a:t>Как </a:t>
            </a:r>
            <a:r>
              <a:rPr lang="ru-RU" dirty="0">
                <a:solidFill>
                  <a:srgbClr val="2D5291"/>
                </a:solidFill>
              </a:rPr>
              <a:t>писал </a:t>
            </a:r>
            <a:r>
              <a:rPr lang="ru-RU" dirty="0" err="1">
                <a:solidFill>
                  <a:srgbClr val="2D5291"/>
                </a:solidFill>
              </a:rPr>
              <a:t>Ч.Моррис</a:t>
            </a:r>
            <a:r>
              <a:rPr lang="ru-RU" dirty="0">
                <a:solidFill>
                  <a:srgbClr val="2D5291"/>
                </a:solidFill>
              </a:rPr>
              <a:t>, </a:t>
            </a:r>
            <a:r>
              <a:rPr lang="en-US" dirty="0">
                <a:solidFill>
                  <a:srgbClr val="2D5291"/>
                </a:solidFill>
              </a:rPr>
              <a:t>“</a:t>
            </a:r>
            <a:r>
              <a:rPr lang="ru-RU" dirty="0">
                <a:solidFill>
                  <a:srgbClr val="2D5291"/>
                </a:solidFill>
              </a:rPr>
              <a:t>Знаки, указывающие на один и тот же объект, не обязательно имеют те же самые </a:t>
            </a:r>
            <a:r>
              <a:rPr lang="ru-RU" dirty="0" err="1">
                <a:solidFill>
                  <a:srgbClr val="2D5291"/>
                </a:solidFill>
              </a:rPr>
              <a:t>десигнаты</a:t>
            </a:r>
            <a:r>
              <a:rPr lang="ru-RU" dirty="0">
                <a:solidFill>
                  <a:srgbClr val="2D5291"/>
                </a:solidFill>
              </a:rPr>
              <a:t>, поскольку то, что учитывается в объекте, у разных интерпретаторов может быть различным</a:t>
            </a:r>
            <a:r>
              <a:rPr lang="en-US" dirty="0">
                <a:solidFill>
                  <a:srgbClr val="2D5291"/>
                </a:solidFill>
              </a:rPr>
              <a:t>” [“</a:t>
            </a:r>
            <a:r>
              <a:rPr lang="ru-RU" dirty="0">
                <a:solidFill>
                  <a:srgbClr val="2D5291"/>
                </a:solidFill>
              </a:rPr>
              <a:t>Основания теории знаков</a:t>
            </a:r>
            <a:r>
              <a:rPr lang="en-US" dirty="0">
                <a:solidFill>
                  <a:srgbClr val="2D5291"/>
                </a:solidFill>
              </a:rPr>
              <a:t>”].</a:t>
            </a:r>
            <a:endParaRPr lang="ru-RU" dirty="0">
              <a:solidFill>
                <a:srgbClr val="2D5291"/>
              </a:solidFill>
            </a:endParaRPr>
          </a:p>
          <a:p>
            <a:pPr indent="360000"/>
            <a:r>
              <a:rPr lang="ru-RU" dirty="0" smtClean="0">
                <a:solidFill>
                  <a:srgbClr val="2D5291"/>
                </a:solidFill>
              </a:rPr>
              <a:t>В </a:t>
            </a:r>
            <a:r>
              <a:rPr lang="ru-RU" dirty="0">
                <a:solidFill>
                  <a:srgbClr val="2D5291"/>
                </a:solidFill>
              </a:rPr>
              <a:t>базах данных, как правило, денотат определяется однозначно, а </a:t>
            </a:r>
            <a:r>
              <a:rPr lang="ru-RU" dirty="0" err="1">
                <a:solidFill>
                  <a:srgbClr val="2D5291"/>
                </a:solidFill>
              </a:rPr>
              <a:t>десигнат</a:t>
            </a:r>
            <a:r>
              <a:rPr lang="ru-RU" dirty="0">
                <a:solidFill>
                  <a:srgbClr val="2D5291"/>
                </a:solidFill>
              </a:rPr>
              <a:t> может варьировать исходя из </a:t>
            </a:r>
            <a:endParaRPr lang="ru-RU" dirty="0" smtClean="0">
              <a:solidFill>
                <a:srgbClr val="2D5291"/>
              </a:solidFill>
            </a:endParaRPr>
          </a:p>
          <a:p>
            <a:r>
              <a:rPr lang="ru-RU" dirty="0" smtClean="0">
                <a:solidFill>
                  <a:srgbClr val="2D5291"/>
                </a:solidFill>
              </a:rPr>
              <a:t>выбранной </a:t>
            </a:r>
            <a:r>
              <a:rPr lang="ru-RU" dirty="0">
                <a:solidFill>
                  <a:srgbClr val="2D5291"/>
                </a:solidFill>
              </a:rPr>
              <a:t>прагматики.</a:t>
            </a:r>
          </a:p>
        </p:txBody>
      </p:sp>
    </p:spTree>
    <p:extLst>
      <p:ext uri="{BB962C8B-B14F-4D97-AF65-F5344CB8AC3E}">
        <p14:creationId xmlns:p14="http://schemas.microsoft.com/office/powerpoint/2010/main" val="314702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252"/>
            <a:ext cx="7887028" cy="594189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4132" y="260477"/>
            <a:ext cx="6745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rgbClr val="CE2816"/>
                </a:solidFill>
              </a:rPr>
              <a:t>Синтаксис, семантики </a:t>
            </a:r>
            <a:r>
              <a:rPr lang="ru-RU" altLang="ru-RU" sz="3200" b="1" dirty="0" smtClean="0">
                <a:solidFill>
                  <a:srgbClr val="CE2816"/>
                </a:solidFill>
              </a:rPr>
              <a:t>и </a:t>
            </a:r>
            <a:r>
              <a:rPr lang="ru-RU" altLang="ru-RU" sz="3200" b="1" dirty="0">
                <a:solidFill>
                  <a:srgbClr val="CE2816"/>
                </a:solidFill>
              </a:rPr>
              <a:t>прагматики 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8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525979" y="204026"/>
            <a:ext cx="80514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Какие виды семантик </a:t>
            </a:r>
            <a:endParaRPr lang="ru-RU" sz="32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мы </a:t>
            </a:r>
            <a:r>
              <a:rPr lang="ru-RU" sz="3200" b="1" dirty="0">
                <a:solidFill>
                  <a:srgbClr val="C00000"/>
                </a:solidFill>
              </a:rPr>
              <a:t>будем изучать 1/2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4132" y="1542501"/>
            <a:ext cx="110680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/>
            <a:r>
              <a:rPr lang="ru-RU" sz="2000" dirty="0">
                <a:solidFill>
                  <a:srgbClr val="2D5291"/>
                </a:solidFill>
              </a:rPr>
              <a:t>Сначала вспомним, что такое </a:t>
            </a:r>
            <a:r>
              <a:rPr lang="ru-RU" sz="2000" b="1" dirty="0">
                <a:solidFill>
                  <a:srgbClr val="C00000"/>
                </a:solidFill>
              </a:rPr>
              <a:t>активность</a:t>
            </a:r>
            <a:r>
              <a:rPr lang="ru-RU" sz="2000" b="1" dirty="0">
                <a:solidFill>
                  <a:srgbClr val="2D5291"/>
                </a:solidFill>
              </a:rPr>
              <a:t>.</a:t>
            </a:r>
            <a:r>
              <a:rPr lang="ru-RU" sz="2000" dirty="0">
                <a:solidFill>
                  <a:srgbClr val="2D5291"/>
                </a:solidFill>
              </a:rPr>
              <a:t> Будем говорить, что </a:t>
            </a:r>
            <a:r>
              <a:rPr lang="ru-RU" sz="2000" b="1" dirty="0">
                <a:solidFill>
                  <a:srgbClr val="7030A0"/>
                </a:solidFill>
              </a:rPr>
              <a:t>база данных активна</a:t>
            </a:r>
            <a:r>
              <a:rPr lang="ru-RU" sz="2000" dirty="0">
                <a:solidFill>
                  <a:srgbClr val="2D5291"/>
                </a:solidFill>
              </a:rPr>
              <a:t>, если она </a:t>
            </a:r>
            <a:r>
              <a:rPr lang="ru-RU" sz="2000" b="1" dirty="0">
                <a:solidFill>
                  <a:srgbClr val="2D5291"/>
                </a:solidFill>
              </a:rPr>
              <a:t>выполняет</a:t>
            </a:r>
            <a:r>
              <a:rPr lang="ru-RU" sz="2000" dirty="0">
                <a:solidFill>
                  <a:srgbClr val="2D5291"/>
                </a:solidFill>
              </a:rPr>
              <a:t> не только </a:t>
            </a:r>
            <a:r>
              <a:rPr lang="ru-RU" sz="2000" b="1" dirty="0">
                <a:solidFill>
                  <a:srgbClr val="2D5291"/>
                </a:solidFill>
              </a:rPr>
              <a:t>действия явно предписанные</a:t>
            </a:r>
            <a:r>
              <a:rPr lang="ru-RU" sz="2000" dirty="0">
                <a:solidFill>
                  <a:srgbClr val="2D5291"/>
                </a:solidFill>
              </a:rPr>
              <a:t> при обращении к ней, но </a:t>
            </a:r>
            <a:r>
              <a:rPr lang="ru-RU" sz="2000" b="1" dirty="0">
                <a:solidFill>
                  <a:srgbClr val="2D5291"/>
                </a:solidFill>
              </a:rPr>
              <a:t>и какие-то другие действия</a:t>
            </a:r>
            <a:r>
              <a:rPr lang="ru-RU" sz="2000" dirty="0">
                <a:solidFill>
                  <a:srgbClr val="2D5291"/>
                </a:solidFill>
              </a:rPr>
              <a:t> в рамках, определённых используемой семантикой данных.</a:t>
            </a:r>
          </a:p>
          <a:p>
            <a:pPr indent="360000"/>
            <a:r>
              <a:rPr lang="ru-RU" sz="2000" dirty="0">
                <a:solidFill>
                  <a:srgbClr val="2D5291"/>
                </a:solidFill>
              </a:rPr>
              <a:t>Как выполняется, например, вставка данных в таблицу с первичным ключом. Сначала проверяется синтаксическая правильность инструкции. Если она подтверждена, СУБД проверяет существование таблицы, наличие столбцов, совместимость типов и пр. Наконец, выясняется, не возникнет ли дублирование ключа, не нарушаются ли другие ограничения целостности. Заметим, что все эти виды активности в инструкции явно не задавались, а были определены семантикой, использованной при создании таблицы.</a:t>
            </a:r>
          </a:p>
          <a:p>
            <a:pPr indent="360000"/>
            <a:r>
              <a:rPr lang="ru-RU" sz="2000" dirty="0">
                <a:solidFill>
                  <a:srgbClr val="2D5291"/>
                </a:solidFill>
              </a:rPr>
              <a:t>В дальнейшем будет использована в основном </a:t>
            </a:r>
            <a:r>
              <a:rPr lang="ru-RU" sz="2000" b="1" dirty="0">
                <a:solidFill>
                  <a:srgbClr val="C00000"/>
                </a:solidFill>
              </a:rPr>
              <a:t>модельная семантика</a:t>
            </a:r>
            <a:r>
              <a:rPr lang="ru-RU" sz="2000" dirty="0">
                <a:solidFill>
                  <a:srgbClr val="2D5291"/>
                </a:solidFill>
              </a:rPr>
              <a:t>, представляемая как расширение теоретико-модельной семантики, определенной через отображение знака на/в некоторую опорную не обязательно чёткую модель</a:t>
            </a:r>
            <a:r>
              <a:rPr lang="ru-RU" sz="2000" dirty="0" smtClean="0">
                <a:solidFill>
                  <a:srgbClr val="2D5291"/>
                </a:solidFill>
              </a:rPr>
              <a:t>.</a:t>
            </a:r>
            <a:endParaRPr lang="ru-RU" sz="2000" dirty="0">
              <a:solidFill>
                <a:srgbClr val="2D52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5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2625329" y="206419"/>
            <a:ext cx="99747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Какие виды семантик </a:t>
            </a:r>
            <a:endParaRPr lang="ru-RU" sz="32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мы </a:t>
            </a:r>
            <a:r>
              <a:rPr lang="ru-RU" sz="3200" b="1" dirty="0">
                <a:solidFill>
                  <a:srgbClr val="C00000"/>
                </a:solidFill>
              </a:rPr>
              <a:t>будем изучать 2/2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4132" y="1748457"/>
            <a:ext cx="110680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/>
            <a:r>
              <a:rPr lang="ru-RU" sz="2000" b="1" dirty="0">
                <a:solidFill>
                  <a:srgbClr val="C00000"/>
                </a:solidFill>
              </a:rPr>
              <a:t>Выделим следующие виды семантик для структурированных моделей: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solidFill>
                  <a:srgbClr val="7030A0"/>
                </a:solidFill>
              </a:rPr>
              <a:t>Встроенные</a:t>
            </a:r>
            <a:r>
              <a:rPr lang="ru-RU" sz="2000" dirty="0">
                <a:solidFill>
                  <a:srgbClr val="2D5291"/>
                </a:solidFill>
              </a:rPr>
              <a:t> </a:t>
            </a:r>
            <a:r>
              <a:rPr lang="ru-RU" sz="2000" dirty="0" err="1">
                <a:solidFill>
                  <a:srgbClr val="2D5291"/>
                </a:solidFill>
              </a:rPr>
              <a:t>вендорами</a:t>
            </a:r>
            <a:r>
              <a:rPr lang="ru-RU" sz="2000" dirty="0">
                <a:solidFill>
                  <a:srgbClr val="2D5291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в физическую модель</a:t>
            </a:r>
            <a:r>
              <a:rPr lang="ru-RU" sz="2000" dirty="0">
                <a:solidFill>
                  <a:srgbClr val="2D5291"/>
                </a:solidFill>
              </a:rPr>
              <a:t>. Это типы данных, ограничения целостности, более широко, метаданные. Требуют активности СУБД. Бывают декларативные и процедурные.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solidFill>
                  <a:srgbClr val="7030A0"/>
                </a:solidFill>
              </a:rPr>
              <a:t>Семантики концептуальной модели</a:t>
            </a:r>
            <a:r>
              <a:rPr lang="ru-RU" sz="2000" dirty="0">
                <a:solidFill>
                  <a:srgbClr val="2D5291"/>
                </a:solidFill>
              </a:rPr>
              <a:t>, у которых </a:t>
            </a:r>
            <a:r>
              <a:rPr lang="ru-RU" sz="2000" b="1" dirty="0">
                <a:solidFill>
                  <a:srgbClr val="2D5291"/>
                </a:solidFill>
              </a:rPr>
              <a:t>опорная модель это описание бизнес-процессов </a:t>
            </a:r>
            <a:r>
              <a:rPr lang="ru-RU" sz="2000" dirty="0">
                <a:solidFill>
                  <a:srgbClr val="2D5291"/>
                </a:solidFill>
              </a:rPr>
              <a:t>или их фрагментов. Предполагает аспект в некотором смысле правильного отображения предметной области в базе данных. Активности быть не может, если опорная модель не представлена эксплицитно</a:t>
            </a:r>
            <a:r>
              <a:rPr lang="ru-RU" sz="2000" dirty="0" smtClean="0">
                <a:solidFill>
                  <a:srgbClr val="2D529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solidFill>
                  <a:srgbClr val="7030A0"/>
                </a:solidFill>
              </a:rPr>
              <a:t>Семантики логического или физического уровней  </a:t>
            </a:r>
            <a:r>
              <a:rPr lang="ru-RU" sz="2000" b="1" dirty="0">
                <a:solidFill>
                  <a:srgbClr val="2D5291"/>
                </a:solidFill>
              </a:rPr>
              <a:t>с опорной моделью в виде некоторого представления структуры данных </a:t>
            </a:r>
            <a:r>
              <a:rPr lang="ru-RU" sz="2000" dirty="0">
                <a:solidFill>
                  <a:srgbClr val="2D5291"/>
                </a:solidFill>
              </a:rPr>
              <a:t>и </a:t>
            </a:r>
            <a:r>
              <a:rPr lang="ru-RU" sz="2000" b="1" dirty="0">
                <a:solidFill>
                  <a:srgbClr val="2D5291"/>
                </a:solidFill>
              </a:rPr>
              <a:t>аппаратных средств</a:t>
            </a:r>
            <a:r>
              <a:rPr lang="ru-RU" sz="2000" dirty="0">
                <a:solidFill>
                  <a:srgbClr val="2D5291"/>
                </a:solidFill>
              </a:rPr>
              <a:t>. Позволяют рассматривать аспекты быстродействия и масштабируемости. Активности нет, либо она очень ограничена.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7030A0"/>
                </a:solidFill>
              </a:rPr>
              <a:t>Семантики </a:t>
            </a:r>
            <a:r>
              <a:rPr lang="ru-RU" sz="2000" b="1" dirty="0">
                <a:solidFill>
                  <a:srgbClr val="7030A0"/>
                </a:solidFill>
              </a:rPr>
              <a:t>отражающие особенности измерений атрибутов или семантики добавленные пользователем</a:t>
            </a:r>
            <a:r>
              <a:rPr lang="ru-RU" sz="2000" b="1" dirty="0">
                <a:solidFill>
                  <a:srgbClr val="2D5291"/>
                </a:solidFill>
              </a:rPr>
              <a:t>. </a:t>
            </a:r>
            <a:r>
              <a:rPr lang="ru-RU" sz="2000" dirty="0">
                <a:solidFill>
                  <a:srgbClr val="2D5291"/>
                </a:solidFill>
              </a:rPr>
              <a:t>Опорная модель связана с обработкой, а не с хранением данных. Может требовать активности СУБД, но часто интерпретируется человеком</a:t>
            </a:r>
            <a:r>
              <a:rPr lang="ru-RU" sz="2000" dirty="0" smtClean="0">
                <a:solidFill>
                  <a:srgbClr val="2D529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7030A0"/>
                </a:solidFill>
              </a:rPr>
              <a:t>Семантики </a:t>
            </a:r>
            <a:r>
              <a:rPr lang="ru-RU" sz="2000" b="1" dirty="0">
                <a:solidFill>
                  <a:srgbClr val="7030A0"/>
                </a:solidFill>
              </a:rPr>
              <a:t>связанные с эмуляцией других моделей </a:t>
            </a:r>
            <a:r>
              <a:rPr lang="ru-RU" sz="2000" dirty="0">
                <a:solidFill>
                  <a:srgbClr val="7030A0"/>
                </a:solidFill>
              </a:rPr>
              <a:t>данных</a:t>
            </a:r>
            <a:r>
              <a:rPr lang="ru-RU" sz="2000" dirty="0">
                <a:solidFill>
                  <a:srgbClr val="2D5291"/>
                </a:solidFill>
              </a:rPr>
              <a:t>. Типичный пример – представление деревьев в таблицах. Может потребовать активности</a:t>
            </a:r>
            <a:r>
              <a:rPr lang="ru-RU" sz="2000" dirty="0" smtClean="0">
                <a:solidFill>
                  <a:srgbClr val="2D5291"/>
                </a:solidFill>
              </a:rPr>
              <a:t>.</a:t>
            </a:r>
            <a:endParaRPr lang="ru-RU" sz="2000" dirty="0">
              <a:solidFill>
                <a:srgbClr val="2D52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9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3498" y="409855"/>
            <a:ext cx="4919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Модельная семантика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3498" y="1192179"/>
            <a:ext cx="1106801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>
              <a:lnSpc>
                <a:spcPct val="8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Модельная семантика в нашем понимании </a:t>
            </a:r>
            <a:r>
              <a:rPr lang="ru-RU" sz="2000" dirty="0">
                <a:solidFill>
                  <a:srgbClr val="2D5291"/>
                </a:solidFill>
              </a:rPr>
              <a:t>задаётся через отображения изучаемого объекта на некоторую опорную модель, базисную для изучаемой семантики.</a:t>
            </a:r>
          </a:p>
          <a:p>
            <a:pPr indent="360000">
              <a:lnSpc>
                <a:spcPct val="80000"/>
              </a:lnSpc>
            </a:pPr>
            <a:r>
              <a:rPr lang="ru-RU" sz="2000" dirty="0">
                <a:solidFill>
                  <a:srgbClr val="2D5291"/>
                </a:solidFill>
              </a:rPr>
              <a:t>Модельная семантика 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2D5291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включает опорную модель </a:t>
            </a:r>
            <a:r>
              <a:rPr lang="en-US" sz="2000" dirty="0"/>
              <a:t>M</a:t>
            </a:r>
            <a:r>
              <a:rPr lang="ru-RU" sz="2000" dirty="0">
                <a:solidFill>
                  <a:srgbClr val="2D5291"/>
                </a:solidFill>
              </a:rPr>
              <a:t> и отображение интерпретации</a:t>
            </a:r>
            <a:r>
              <a:rPr lang="en-US" sz="2000" dirty="0">
                <a:solidFill>
                  <a:srgbClr val="2D5291"/>
                </a:solidFill>
              </a:rPr>
              <a:t> </a:t>
            </a:r>
            <a:r>
              <a:rPr lang="en-US" sz="2000" dirty="0"/>
              <a:t>I</a:t>
            </a:r>
            <a:r>
              <a:rPr lang="ru-RU" sz="2000" dirty="0">
                <a:solidFill>
                  <a:srgbClr val="2D5291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 = 〈M, I〉</a:t>
            </a: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2D5291"/>
                </a:solidFill>
              </a:rPr>
              <a:t>где</a:t>
            </a:r>
            <a:r>
              <a:rPr lang="en-US" sz="2000" dirty="0">
                <a:solidFill>
                  <a:srgbClr val="2D5291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 </a:t>
            </a:r>
            <a:endParaRPr lang="en-US" sz="2000" dirty="0">
              <a:solidFill>
                <a:srgbClr val="2D529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M</a:t>
            </a:r>
            <a:r>
              <a:rPr lang="en-US" sz="2000" dirty="0">
                <a:solidFill>
                  <a:srgbClr val="2D5291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– </a:t>
            </a:r>
            <a:r>
              <a:rPr lang="ru-RU" sz="2000" dirty="0">
                <a:solidFill>
                  <a:srgbClr val="7030A0"/>
                </a:solidFill>
              </a:rPr>
              <a:t>опорная модель</a:t>
            </a:r>
            <a:r>
              <a:rPr lang="ru-RU" sz="2000" dirty="0">
                <a:solidFill>
                  <a:srgbClr val="2D5291"/>
                </a:solidFill>
              </a:rPr>
              <a:t>, на/в которую производится отображение; обязательное условие – существенность для выявления семантики.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</a:t>
            </a:r>
            <a:r>
              <a:rPr lang="en-US" sz="2000" dirty="0">
                <a:solidFill>
                  <a:srgbClr val="2D5291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– </a:t>
            </a:r>
            <a:r>
              <a:rPr lang="ru-RU" sz="2000" dirty="0">
                <a:solidFill>
                  <a:srgbClr val="7030A0"/>
                </a:solidFill>
              </a:rPr>
              <a:t>отображение интерпретации</a:t>
            </a:r>
            <a:r>
              <a:rPr lang="ru-RU" sz="2000" dirty="0">
                <a:solidFill>
                  <a:srgbClr val="2D5291"/>
                </a:solidFill>
              </a:rPr>
              <a:t>, в частном случае это биекция.</a:t>
            </a:r>
          </a:p>
          <a:p>
            <a:pPr indent="360000">
              <a:lnSpc>
                <a:spcPct val="80000"/>
              </a:lnSpc>
            </a:pPr>
            <a:r>
              <a:rPr lang="ru-RU" sz="2000" dirty="0">
                <a:solidFill>
                  <a:srgbClr val="2D5291"/>
                </a:solidFill>
              </a:rPr>
              <a:t>Термин </a:t>
            </a:r>
            <a:r>
              <a:rPr lang="en-US" sz="2000" b="1" dirty="0">
                <a:solidFill>
                  <a:srgbClr val="C00000"/>
                </a:solidFill>
              </a:rPr>
              <a:t>“</a:t>
            </a:r>
            <a:r>
              <a:rPr lang="ru-RU" sz="2000" b="1" dirty="0">
                <a:solidFill>
                  <a:srgbClr val="C00000"/>
                </a:solidFill>
              </a:rPr>
              <a:t>опорная модель</a:t>
            </a:r>
            <a:r>
              <a:rPr lang="en-US" sz="2000" b="1" dirty="0">
                <a:solidFill>
                  <a:srgbClr val="C00000"/>
                </a:solidFill>
              </a:rPr>
              <a:t>”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понимается в самом широком смысле и включает в себя алгебраические модели (тогда говорим о теоретико-модельной семантике), вычислительные модели Э.Х. </a:t>
            </a:r>
            <a:r>
              <a:rPr lang="ru-RU" sz="2000" dirty="0" err="1">
                <a:solidFill>
                  <a:srgbClr val="2D5291"/>
                </a:solidFill>
              </a:rPr>
              <a:t>Тыугу</a:t>
            </a:r>
            <a:r>
              <a:rPr lang="ru-RU" sz="2000" dirty="0">
                <a:solidFill>
                  <a:srgbClr val="2D5291"/>
                </a:solidFill>
              </a:rPr>
              <a:t>, модели бизнес-процессов, фрагменты этих моделей и многое другое. </a:t>
            </a:r>
          </a:p>
          <a:p>
            <a:pPr indent="360000">
              <a:lnSpc>
                <a:spcPct val="80000"/>
              </a:lnSpc>
            </a:pPr>
            <a:r>
              <a:rPr lang="ru-RU" sz="2000" dirty="0">
                <a:solidFill>
                  <a:srgbClr val="2D5291"/>
                </a:solidFill>
              </a:rPr>
              <a:t>Для опорной модели не всегда требуется полнота описания. Могут использоваться, например, фрагменты диаграмм прецедентов, или текстовые описания некоторой части системы или просто собрание индивидов со свойствами и связями.</a:t>
            </a:r>
          </a:p>
          <a:p>
            <a:pPr indent="360000">
              <a:lnSpc>
                <a:spcPct val="80000"/>
              </a:lnSpc>
            </a:pPr>
            <a:r>
              <a:rPr lang="ru-RU" sz="2000" dirty="0">
                <a:solidFill>
                  <a:srgbClr val="2D5291"/>
                </a:solidFill>
              </a:rPr>
              <a:t>Возможны модели состоящие из мало связанных компонентов, иначе говоря, модель не обязательно должна быть представима как хороший контекст или сильно </a:t>
            </a:r>
            <a:r>
              <a:rPr lang="ru-RU" sz="2000" dirty="0" err="1">
                <a:solidFill>
                  <a:srgbClr val="2D5291"/>
                </a:solidFill>
              </a:rPr>
              <a:t>зацеплённый</a:t>
            </a:r>
            <a:r>
              <a:rPr lang="ru-RU" sz="2000" dirty="0">
                <a:solidFill>
                  <a:srgbClr val="2D5291"/>
                </a:solidFill>
              </a:rPr>
              <a:t> модуль. </a:t>
            </a:r>
          </a:p>
          <a:p>
            <a:pPr indent="360000">
              <a:lnSpc>
                <a:spcPct val="80000"/>
              </a:lnSpc>
            </a:pPr>
            <a:r>
              <a:rPr lang="ru-RU" sz="2000" dirty="0">
                <a:solidFill>
                  <a:srgbClr val="2D5291"/>
                </a:solidFill>
              </a:rPr>
              <a:t>Заметим, что краткий вопрос </a:t>
            </a:r>
            <a:r>
              <a:rPr lang="ru-RU" sz="2000" dirty="0">
                <a:solidFill>
                  <a:srgbClr val="7030A0"/>
                </a:solidFill>
              </a:rPr>
              <a:t>«Какой смысл имеет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ru-RU" sz="2000" dirty="0">
                <a:solidFill>
                  <a:srgbClr val="7030A0"/>
                </a:solidFill>
              </a:rPr>
              <a:t>?»</a:t>
            </a:r>
            <a:r>
              <a:rPr lang="ru-RU" sz="2000" dirty="0">
                <a:solidFill>
                  <a:srgbClr val="2D5291"/>
                </a:solidFill>
              </a:rPr>
              <a:t> сам по себе не осмыслен. Его следует уточнить: </a:t>
            </a:r>
            <a:r>
              <a:rPr lang="en-US" sz="2000" dirty="0">
                <a:solidFill>
                  <a:srgbClr val="7030A0"/>
                </a:solidFill>
              </a:rPr>
              <a:t>“</a:t>
            </a:r>
            <a:r>
              <a:rPr lang="ru-RU" sz="2000" dirty="0">
                <a:solidFill>
                  <a:srgbClr val="7030A0"/>
                </a:solidFill>
              </a:rPr>
              <a:t>Какой смысл имеет </a:t>
            </a:r>
            <a:r>
              <a:rPr lang="en-US" sz="2000" dirty="0">
                <a:solidFill>
                  <a:srgbClr val="7030A0"/>
                </a:solidFill>
              </a:rPr>
              <a:t>X</a:t>
            </a:r>
            <a:r>
              <a:rPr lang="ru-RU" sz="2000" dirty="0">
                <a:solidFill>
                  <a:srgbClr val="7030A0"/>
                </a:solidFill>
              </a:rPr>
              <a:t> в семантике </a:t>
            </a:r>
            <a:r>
              <a:rPr lang="en-US" sz="2000" dirty="0">
                <a:solidFill>
                  <a:srgbClr val="7030A0"/>
                </a:solidFill>
              </a:rPr>
              <a:t>S </a:t>
            </a:r>
            <a:r>
              <a:rPr lang="ru-RU" sz="2000" dirty="0">
                <a:solidFill>
                  <a:srgbClr val="7030A0"/>
                </a:solidFill>
              </a:rPr>
              <a:t>(или модели </a:t>
            </a:r>
            <a:r>
              <a:rPr lang="en-US" sz="2000" dirty="0">
                <a:solidFill>
                  <a:srgbClr val="7030A0"/>
                </a:solidFill>
              </a:rPr>
              <a:t>M</a:t>
            </a:r>
            <a:r>
              <a:rPr lang="ru-RU" sz="2000" dirty="0">
                <a:solidFill>
                  <a:srgbClr val="7030A0"/>
                </a:solidFill>
              </a:rPr>
              <a:t>)?</a:t>
            </a:r>
            <a:r>
              <a:rPr lang="en-US" sz="2000" dirty="0">
                <a:solidFill>
                  <a:srgbClr val="7030A0"/>
                </a:solidFill>
              </a:rPr>
              <a:t>”</a:t>
            </a:r>
            <a:r>
              <a:rPr lang="ru-RU" sz="2000" dirty="0">
                <a:solidFill>
                  <a:srgbClr val="2D529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2D5291"/>
                </a:solidFill>
              </a:rPr>
              <a:t>В алгебре наиболее общая конструкция это алгебраическая система, т.е. некоторое множество с определёнными на нём наборами отношений и операций. </a:t>
            </a:r>
            <a:r>
              <a:rPr lang="ru-RU" sz="2000" dirty="0" smtClean="0">
                <a:solidFill>
                  <a:srgbClr val="2D5291"/>
                </a:solidFill>
              </a:rPr>
              <a:t>Модели </a:t>
            </a:r>
            <a:r>
              <a:rPr lang="ru-RU" sz="2000" dirty="0">
                <a:solidFill>
                  <a:srgbClr val="2D5291"/>
                </a:solidFill>
              </a:rPr>
              <a:t>представляют собой частный случай таких систем, характеризующиеся отсутствием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08157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33690"/>
            <a:ext cx="79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Сорта атрибутов в концептуальной модели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9747" y="1018465"/>
            <a:ext cx="1142259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>
              <a:lnSpc>
                <a:spcPct val="90000"/>
              </a:lnSpc>
            </a:pPr>
            <a:r>
              <a:rPr lang="ru-RU" altLang="ru-RU" sz="2000" b="1" dirty="0">
                <a:solidFill>
                  <a:srgbClr val="C00000"/>
                </a:solidFill>
              </a:rPr>
              <a:t>В реляционной модели данных </a:t>
            </a:r>
            <a:r>
              <a:rPr lang="ru-RU" altLang="ru-RU" sz="2000" dirty="0">
                <a:solidFill>
                  <a:srgbClr val="2D5291"/>
                </a:solidFill>
              </a:rPr>
              <a:t>неявно предполагается, что сущности </a:t>
            </a:r>
            <a:r>
              <a:rPr lang="ru-RU" altLang="ru-RU" sz="2000" b="1" dirty="0">
                <a:solidFill>
                  <a:srgbClr val="2D5291"/>
                </a:solidFill>
              </a:rPr>
              <a:t>вещные</a:t>
            </a:r>
            <a:r>
              <a:rPr lang="ru-RU" altLang="ru-RU" sz="2000" dirty="0">
                <a:solidFill>
                  <a:srgbClr val="2D5291"/>
                </a:solidFill>
              </a:rPr>
              <a:t> (</a:t>
            </a:r>
            <a:r>
              <a:rPr lang="ru-RU" altLang="ru-RU" sz="2000" b="1" dirty="0">
                <a:solidFill>
                  <a:srgbClr val="2D5291"/>
                </a:solidFill>
              </a:rPr>
              <a:t>не процессные</a:t>
            </a:r>
            <a:r>
              <a:rPr lang="ru-RU" altLang="ru-RU" sz="2000" dirty="0" smtClean="0">
                <a:solidFill>
                  <a:srgbClr val="2D5291"/>
                </a:solidFill>
              </a:rPr>
              <a:t>), </a:t>
            </a:r>
            <a:r>
              <a:rPr lang="ru-RU" altLang="ru-RU" sz="2000" dirty="0">
                <a:solidFill>
                  <a:srgbClr val="2D5291"/>
                </a:solidFill>
              </a:rPr>
              <a:t>а </a:t>
            </a:r>
            <a:r>
              <a:rPr lang="ru-RU" altLang="ru-RU" sz="2000" b="1" dirty="0">
                <a:solidFill>
                  <a:srgbClr val="2D5291"/>
                </a:solidFill>
              </a:rPr>
              <a:t>все атрибуты </a:t>
            </a:r>
            <a:r>
              <a:rPr lang="ru-RU" altLang="ru-RU" sz="2000" dirty="0">
                <a:solidFill>
                  <a:srgbClr val="2D5291"/>
                </a:solidFill>
              </a:rPr>
              <a:t>отношения </a:t>
            </a:r>
            <a:r>
              <a:rPr lang="ru-RU" altLang="ru-RU" sz="2000" b="1" dirty="0" err="1">
                <a:solidFill>
                  <a:srgbClr val="2D5291"/>
                </a:solidFill>
              </a:rPr>
              <a:t>односортны</a:t>
            </a:r>
            <a:r>
              <a:rPr lang="ru-RU" altLang="ru-RU" sz="2000" dirty="0">
                <a:solidFill>
                  <a:srgbClr val="2D5291"/>
                </a:solidFill>
              </a:rPr>
              <a:t> и конкатенируются только для задания ключей. 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2D5291"/>
                </a:solidFill>
              </a:rPr>
              <a:t>      </a:t>
            </a:r>
            <a:r>
              <a:rPr lang="ru-RU" altLang="ru-RU" sz="2000" b="1" dirty="0">
                <a:solidFill>
                  <a:srgbClr val="C00000"/>
                </a:solidFill>
              </a:rPr>
              <a:t>Фактически используемая табличная модель </a:t>
            </a:r>
            <a:r>
              <a:rPr lang="ru-RU" altLang="ru-RU" sz="2000" dirty="0">
                <a:solidFill>
                  <a:srgbClr val="2D5291"/>
                </a:solidFill>
              </a:rPr>
              <a:t>характеризуется тем, что в ней атрибуты </a:t>
            </a:r>
            <a:r>
              <a:rPr lang="ru-RU" altLang="ru-RU" sz="2000" dirty="0" err="1">
                <a:solidFill>
                  <a:srgbClr val="2D5291"/>
                </a:solidFill>
              </a:rPr>
              <a:t>разносортны</a:t>
            </a:r>
            <a:r>
              <a:rPr lang="ru-RU" altLang="ru-RU" sz="2000" dirty="0">
                <a:solidFill>
                  <a:srgbClr val="2D5291"/>
                </a:solidFill>
              </a:rPr>
              <a:t>, не обязательно независимы, могут иметь нетрадиционную семантику; кроме ключевых, существуют </a:t>
            </a:r>
            <a:r>
              <a:rPr lang="ru-RU" altLang="ru-RU" sz="2000" dirty="0" smtClean="0">
                <a:solidFill>
                  <a:srgbClr val="2D5291"/>
                </a:solidFill>
              </a:rPr>
              <a:t>другие </a:t>
            </a:r>
            <a:r>
              <a:rPr lang="ru-RU" altLang="ru-RU" sz="2000" b="1" dirty="0">
                <a:solidFill>
                  <a:srgbClr val="7030A0"/>
                </a:solidFill>
              </a:rPr>
              <a:t>конкатенированные группы атрибутов</a:t>
            </a:r>
            <a:r>
              <a:rPr lang="ru-RU" altLang="ru-RU" sz="2000" dirty="0">
                <a:solidFill>
                  <a:srgbClr val="2D5291"/>
                </a:solidFill>
              </a:rPr>
              <a:t>, может быть пересекающиеся.</a:t>
            </a:r>
          </a:p>
          <a:p>
            <a:pPr indent="360000">
              <a:lnSpc>
                <a:spcPct val="90000"/>
              </a:lnSpc>
            </a:pPr>
            <a:r>
              <a:rPr lang="ru-RU" sz="2000" b="1" dirty="0">
                <a:solidFill>
                  <a:srgbClr val="7030A0"/>
                </a:solidFill>
              </a:rPr>
              <a:t>Будем выделять следующие сорта атрибутов: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D5291"/>
                </a:solidFill>
              </a:rPr>
              <a:t>Ключевые атрибуты </a:t>
            </a:r>
            <a:r>
              <a:rPr lang="ru-RU" sz="2000" dirty="0">
                <a:solidFill>
                  <a:srgbClr val="2D5291"/>
                </a:solidFill>
              </a:rPr>
              <a:t>(играют роль уникальных идентификаторов или ключей связи).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D5291"/>
                </a:solidFill>
              </a:rPr>
              <a:t>Атрибуты состояния </a:t>
            </a:r>
            <a:r>
              <a:rPr lang="ru-RU" sz="2000" dirty="0">
                <a:solidFill>
                  <a:srgbClr val="2D5291"/>
                </a:solidFill>
              </a:rPr>
              <a:t>(не ключевые и не </a:t>
            </a:r>
            <a:r>
              <a:rPr lang="ru-RU" sz="2000" dirty="0" err="1">
                <a:solidFill>
                  <a:srgbClr val="2D5291"/>
                </a:solidFill>
              </a:rPr>
              <a:t>темпоральные</a:t>
            </a:r>
            <a:r>
              <a:rPr lang="ru-RU" sz="2000" dirty="0">
                <a:solidFill>
                  <a:srgbClr val="2D5291"/>
                </a:solidFill>
              </a:rPr>
              <a:t>).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D5291"/>
                </a:solidFill>
              </a:rPr>
              <a:t>Поясняющие атрибуты</a:t>
            </a:r>
            <a:r>
              <a:rPr lang="ru-RU" sz="2000" dirty="0">
                <a:solidFill>
                  <a:srgbClr val="2D5291"/>
                </a:solidFill>
              </a:rPr>
              <a:t>, в том числе описывающие тексты, особенности измерений и виды шкал.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D5291"/>
                </a:solidFill>
              </a:rPr>
              <a:t>Атрибуты </a:t>
            </a:r>
            <a:r>
              <a:rPr lang="ru-RU" sz="2000" b="1" dirty="0" err="1">
                <a:solidFill>
                  <a:srgbClr val="2D5291"/>
                </a:solidFill>
              </a:rPr>
              <a:t>темпоральные</a:t>
            </a:r>
            <a:r>
              <a:rPr lang="ru-RU" sz="2000" b="1" dirty="0">
                <a:solidFill>
                  <a:srgbClr val="2D5291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(типов “Дата”, “Время” и атрибуты, хранящие историю значений).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D5291"/>
                </a:solidFill>
              </a:rPr>
              <a:t>Атрибуты-ресурсы</a:t>
            </a:r>
            <a:r>
              <a:rPr lang="ru-RU" sz="2000" dirty="0">
                <a:solidFill>
                  <a:srgbClr val="2D5291"/>
                </a:solidFill>
              </a:rPr>
              <a:t>, характеризующие объем ресурса которым сущность владеет, но который не является её компонентом.</a:t>
            </a:r>
            <a:r>
              <a:rPr lang="en-US" sz="2000" dirty="0">
                <a:solidFill>
                  <a:srgbClr val="2D5291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Можно использовать ещё контейнер ресурса.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D5291"/>
                </a:solidFill>
              </a:rPr>
              <a:t>Атрибуты, отражающие особенности вариативных объектов </a:t>
            </a:r>
            <a:r>
              <a:rPr lang="ru-RU" sz="2000" dirty="0">
                <a:solidFill>
                  <a:srgbClr val="2D5291"/>
                </a:solidFill>
              </a:rPr>
              <a:t>(значимость результата, взаимозависимости атрибутов, нетрадиционная семантика, например, симптомы-</a:t>
            </a:r>
            <a:r>
              <a:rPr lang="ru-RU" sz="2000" dirty="0" err="1">
                <a:solidFill>
                  <a:srgbClr val="2D5291"/>
                </a:solidFill>
              </a:rPr>
              <a:t>запретители</a:t>
            </a:r>
            <a:r>
              <a:rPr lang="ru-RU" sz="2000" dirty="0">
                <a:solidFill>
                  <a:srgbClr val="2D5291"/>
                </a:solidFill>
              </a:rPr>
              <a:t>).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D5291"/>
                </a:solidFill>
              </a:rPr>
              <a:t>Атрибуты вычислимые как функции </a:t>
            </a:r>
            <a:r>
              <a:rPr lang="ru-RU" sz="2000" dirty="0">
                <a:solidFill>
                  <a:srgbClr val="2D5291"/>
                </a:solidFill>
              </a:rPr>
              <a:t>или </a:t>
            </a:r>
            <a:r>
              <a:rPr lang="ru-RU" sz="2000" b="1" dirty="0">
                <a:solidFill>
                  <a:srgbClr val="2D5291"/>
                </a:solidFill>
              </a:rPr>
              <a:t>связанные</a:t>
            </a:r>
            <a:r>
              <a:rPr lang="ru-RU" sz="2000" dirty="0">
                <a:solidFill>
                  <a:srgbClr val="2D5291"/>
                </a:solidFill>
              </a:rPr>
              <a:t> отношениями в одном кортеже.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D5291"/>
                </a:solidFill>
              </a:rPr>
              <a:t>Атрибуты вычислимые по данным нескольких кортежей</a:t>
            </a:r>
            <a:r>
              <a:rPr lang="ru-RU" sz="2000" dirty="0">
                <a:solidFill>
                  <a:srgbClr val="2D5291"/>
                </a:solidFill>
              </a:rPr>
              <a:t>, находящихся, быть может, в нескольких отношениях. Простейший пример </a:t>
            </a:r>
            <a:r>
              <a:rPr lang="ru-RU" sz="2000" dirty="0" smtClean="0">
                <a:solidFill>
                  <a:srgbClr val="2D5291"/>
                </a:solidFill>
              </a:rPr>
              <a:t>- </a:t>
            </a:r>
            <a:r>
              <a:rPr lang="ru-RU" sz="2000" dirty="0">
                <a:solidFill>
                  <a:srgbClr val="2D5291"/>
                </a:solidFill>
              </a:rPr>
              <a:t>нарастающий итог.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2D5291"/>
                </a:solidFill>
              </a:rPr>
              <a:t>Атрибуты вводимые пользователем для расширения семантики данных</a:t>
            </a:r>
            <a:r>
              <a:rPr lang="ru-RU" sz="2000" dirty="0">
                <a:solidFill>
                  <a:srgbClr val="2D5291"/>
                </a:solidFill>
              </a:rPr>
              <a:t>. По способу </a:t>
            </a:r>
            <a:r>
              <a:rPr lang="ru-RU" sz="2000" dirty="0" smtClean="0">
                <a:solidFill>
                  <a:srgbClr val="2D5291"/>
                </a:solidFill>
              </a:rPr>
              <a:t>прикрепления </a:t>
            </a:r>
            <a:r>
              <a:rPr lang="ru-RU" sz="2000" dirty="0">
                <a:solidFill>
                  <a:srgbClr val="2D5291"/>
                </a:solidFill>
              </a:rPr>
              <a:t>разделяются на ячеечные, строчные, </a:t>
            </a:r>
            <a:r>
              <a:rPr lang="ru-RU" sz="2000" dirty="0" err="1">
                <a:solidFill>
                  <a:srgbClr val="2D5291"/>
                </a:solidFill>
              </a:rPr>
              <a:t>столбцовые</a:t>
            </a:r>
            <a:r>
              <a:rPr lang="ru-RU" sz="2000" dirty="0">
                <a:solidFill>
                  <a:srgbClr val="2D5291"/>
                </a:solidFill>
              </a:rPr>
              <a:t>, табличные.</a:t>
            </a:r>
          </a:p>
        </p:txBody>
      </p:sp>
    </p:spTree>
    <p:extLst>
      <p:ext uri="{BB962C8B-B14F-4D97-AF65-F5344CB8AC3E}">
        <p14:creationId xmlns:p14="http://schemas.microsoft.com/office/powerpoint/2010/main" val="392061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488651"/>
            <a:ext cx="3213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Блоки атрибутов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7561" y="1073426"/>
            <a:ext cx="110680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000">
              <a:lnSpc>
                <a:spcPct val="90000"/>
              </a:lnSpc>
            </a:pPr>
            <a:r>
              <a:rPr lang="ru-RU" sz="2000" dirty="0">
                <a:solidFill>
                  <a:srgbClr val="2D5291"/>
                </a:solidFill>
              </a:rPr>
              <a:t>Атрибуты сущности могут образовывать </a:t>
            </a:r>
            <a:r>
              <a:rPr lang="ru-RU" sz="2000" b="1" dirty="0">
                <a:solidFill>
                  <a:srgbClr val="C00000"/>
                </a:solidFill>
              </a:rPr>
              <a:t>блок</a:t>
            </a:r>
            <a:r>
              <a:rPr lang="ru-RU" sz="2000" dirty="0">
                <a:solidFill>
                  <a:srgbClr val="2D5291"/>
                </a:solidFill>
              </a:rPr>
              <a:t>, если на нём можно выделить элемент семантики, естественный в контексте, с которым оперируют.</a:t>
            </a:r>
          </a:p>
          <a:p>
            <a:pPr indent="180000">
              <a:lnSpc>
                <a:spcPct val="90000"/>
              </a:lnSpc>
            </a:pPr>
            <a:r>
              <a:rPr lang="ru-RU" sz="2000" dirty="0" smtClean="0">
                <a:solidFill>
                  <a:srgbClr val="2D5291"/>
                </a:solidFill>
              </a:rPr>
              <a:t>Добавление </a:t>
            </a:r>
            <a:r>
              <a:rPr lang="ru-RU" sz="2000" dirty="0">
                <a:solidFill>
                  <a:srgbClr val="2D5291"/>
                </a:solidFill>
              </a:rPr>
              <a:t>или удаление атрибута к блоку может менять его семантику, или сохранить её.</a:t>
            </a:r>
          </a:p>
          <a:p>
            <a:pPr indent="180000">
              <a:lnSpc>
                <a:spcPct val="90000"/>
              </a:lnSpc>
            </a:pPr>
            <a:r>
              <a:rPr lang="ru-RU" sz="2000" dirty="0" smtClean="0">
                <a:solidFill>
                  <a:srgbClr val="2D5291"/>
                </a:solidFill>
              </a:rPr>
              <a:t>Далее </a:t>
            </a:r>
            <a:r>
              <a:rPr lang="ru-RU" sz="2000" dirty="0">
                <a:solidFill>
                  <a:srgbClr val="2D5291"/>
                </a:solidFill>
              </a:rPr>
              <a:t>под термином </a:t>
            </a:r>
            <a:r>
              <a:rPr lang="ru-RU" sz="2000" b="1" dirty="0">
                <a:solidFill>
                  <a:srgbClr val="C00000"/>
                </a:solidFill>
              </a:rPr>
              <a:t>блок</a:t>
            </a:r>
            <a:r>
              <a:rPr lang="ru-RU" sz="2000" dirty="0">
                <a:solidFill>
                  <a:srgbClr val="2D5291"/>
                </a:solidFill>
              </a:rPr>
              <a:t> будет пониматься такой </a:t>
            </a:r>
            <a:r>
              <a:rPr lang="ru-RU" sz="2000" b="1" dirty="0">
                <a:solidFill>
                  <a:srgbClr val="2D5291"/>
                </a:solidFill>
              </a:rPr>
              <a:t>набор атрибутов</a:t>
            </a:r>
            <a:r>
              <a:rPr lang="ru-RU" sz="2000" dirty="0">
                <a:solidFill>
                  <a:srgbClr val="2D5291"/>
                </a:solidFill>
              </a:rPr>
              <a:t>, что удаление хотя бы одного атрибута разрушает или изменяет семантику блока</a:t>
            </a:r>
            <a:r>
              <a:rPr lang="ru-RU" sz="2000" dirty="0" smtClean="0">
                <a:solidFill>
                  <a:srgbClr val="2D5291"/>
                </a:solidFill>
              </a:rPr>
              <a:t>.</a:t>
            </a:r>
          </a:p>
          <a:p>
            <a:pPr indent="180000">
              <a:lnSpc>
                <a:spcPct val="90000"/>
              </a:lnSpc>
            </a:pPr>
            <a:r>
              <a:rPr lang="ru-RU" sz="2000" b="1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Блок имеет трёхчастную </a:t>
            </a:r>
            <a:r>
              <a:rPr lang="ru-RU" sz="2000" b="1" dirty="0" smtClean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структуру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первая </a:t>
            </a: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компонента указывает к чему прикрепляется </a:t>
            </a:r>
            <a:r>
              <a:rPr lang="ru-RU" sz="2000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блок;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вторая </a:t>
            </a: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указывает какие значения смыслов </a:t>
            </a:r>
            <a:r>
              <a:rPr lang="ru-RU" sz="2000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прикрепляются;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третья </a:t>
            </a: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компонента – роли блоков и входящих в них двух предыдущих компонент; </a:t>
            </a:r>
            <a:r>
              <a:rPr lang="ru-RU" sz="2000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часто отсутствует</a:t>
            </a: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иногда содержится вне сущности, например, в метаданных (в словаре) и в комментариях; часто эта компонента предполагается, но не фиксируется в схеме.</a:t>
            </a:r>
          </a:p>
          <a:p>
            <a:pPr indent="180000">
              <a:lnSpc>
                <a:spcPct val="90000"/>
              </a:lnSpc>
            </a:pP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Блоки могут образовываться композициями других блоков, в частности вкладываться один в другой. </a:t>
            </a:r>
            <a:endParaRPr lang="ru-RU" sz="2000" dirty="0" smtClean="0">
              <a:solidFill>
                <a:srgbClr val="2D529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000">
              <a:lnSpc>
                <a:spcPct val="90000"/>
              </a:lnSpc>
            </a:pPr>
            <a:r>
              <a:rPr lang="ru-RU" sz="2000" b="1" dirty="0" smtClean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Виды </a:t>
            </a:r>
            <a:r>
              <a:rPr lang="ru-RU" sz="2000" b="1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композиции сущностей в предметной области: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сборка</a:t>
            </a: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компоненты легко выделяются и вновь собираются;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агрегация</a:t>
            </a: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компоненты различимы, но трудно разделяются; пример: слоёный торт;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смешивание</a:t>
            </a: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компоненты не разделяются после соединения; </a:t>
            </a:r>
            <a:endParaRPr lang="ru-RU" sz="2000" dirty="0" smtClean="0">
              <a:solidFill>
                <a:srgbClr val="2D529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сопоставление</a:t>
            </a: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расположение объектов в фиксированном пространственном отношении </a:t>
            </a:r>
            <a:r>
              <a:rPr lang="ru-RU" sz="2000" dirty="0" smtClean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без </a:t>
            </a:r>
            <a:r>
              <a:rPr lang="ru-RU" sz="2000" dirty="0">
                <a:solidFill>
                  <a:srgbClr val="2D529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их соединения; самая слабая связь между компонентами; пример: сервировка стола;</a:t>
            </a:r>
          </a:p>
          <a:p>
            <a:pPr indent="180000">
              <a:lnSpc>
                <a:spcPct val="90000"/>
              </a:lnSpc>
            </a:pPr>
            <a:endParaRPr lang="ru-RU" sz="2000" dirty="0">
              <a:solidFill>
                <a:srgbClr val="2D52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5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11875"/>
            <a:ext cx="45152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Блоки атрибутов для </a:t>
            </a:r>
            <a:endParaRPr lang="ru-RU" sz="32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предметных </a:t>
            </a:r>
            <a:r>
              <a:rPr lang="ru-RU" sz="3200" b="1" dirty="0">
                <a:solidFill>
                  <a:srgbClr val="C00000"/>
                </a:solidFill>
              </a:rPr>
              <a:t>сущностей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4132" y="1264668"/>
            <a:ext cx="110680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>
              <a:lnSpc>
                <a:spcPct val="90000"/>
              </a:lnSpc>
            </a:pPr>
            <a:r>
              <a:rPr lang="ru-RU" sz="2000" b="1" dirty="0">
                <a:solidFill>
                  <a:srgbClr val="7030A0"/>
                </a:solidFill>
              </a:rPr>
              <a:t>Чем образуется блок</a:t>
            </a:r>
            <a:r>
              <a:rPr lang="ru-RU" sz="2000" b="1" dirty="0" smtClean="0">
                <a:solidFill>
                  <a:srgbClr val="7030A0"/>
                </a:solidFill>
              </a:rPr>
              <a:t>:</a:t>
            </a:r>
          </a:p>
          <a:p>
            <a:pPr indent="360000">
              <a:lnSpc>
                <a:spcPct val="90000"/>
              </a:lnSpc>
            </a:pPr>
            <a:endParaRPr lang="ru-RU" sz="2000" b="1" dirty="0">
              <a:solidFill>
                <a:srgbClr val="7030A0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2000" b="1" dirty="0" smtClean="0">
                <a:solidFill>
                  <a:srgbClr val="C00000"/>
                </a:solidFill>
              </a:rPr>
              <a:t>Функцией</a:t>
            </a:r>
            <a:r>
              <a:rPr lang="ru-RU" sz="2000" dirty="0" smtClean="0">
                <a:solidFill>
                  <a:srgbClr val="2D5291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(обычной, </a:t>
            </a:r>
            <a:r>
              <a:rPr lang="en-US" sz="2000" dirty="0">
                <a:solidFill>
                  <a:srgbClr val="2D5291"/>
                </a:solidFill>
              </a:rPr>
              <a:t>MV, </a:t>
            </a:r>
            <a:r>
              <a:rPr lang="ru-RU" sz="2000" dirty="0">
                <a:solidFill>
                  <a:srgbClr val="2D5291"/>
                </a:solidFill>
              </a:rPr>
              <a:t>проекция-соединение) определённой на атрибутах и работающими с данными одной строки.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2000" b="1" dirty="0" smtClean="0">
                <a:solidFill>
                  <a:srgbClr val="C00000"/>
                </a:solidFill>
              </a:rPr>
              <a:t>Вычисляемыми </a:t>
            </a:r>
            <a:r>
              <a:rPr lang="ru-RU" sz="2000" b="1" dirty="0">
                <a:solidFill>
                  <a:srgbClr val="C00000"/>
                </a:solidFill>
              </a:rPr>
              <a:t>столбцами </a:t>
            </a:r>
            <a:r>
              <a:rPr lang="ru-RU" sz="2000" dirty="0">
                <a:solidFill>
                  <a:srgbClr val="2D5291"/>
                </a:solidFill>
              </a:rPr>
              <a:t>работающими с данными многих строк; пример: нарастающий итог.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2000" b="1" dirty="0">
                <a:solidFill>
                  <a:srgbClr val="C00000"/>
                </a:solidFill>
              </a:rPr>
              <a:t>Отношением</a:t>
            </a:r>
            <a:r>
              <a:rPr lang="ru-RU" sz="2000" dirty="0">
                <a:solidFill>
                  <a:srgbClr val="2D5291"/>
                </a:solidFill>
              </a:rPr>
              <a:t>, определенным на атрибутах и работающим с данными одной строки. Пример: ограничение целостности CHECK().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2000" b="1" dirty="0" smtClean="0">
                <a:solidFill>
                  <a:srgbClr val="C00000"/>
                </a:solidFill>
              </a:rPr>
              <a:t>Наличием</a:t>
            </a:r>
            <a:r>
              <a:rPr lang="ru-RU" sz="2000" dirty="0" smtClean="0">
                <a:solidFill>
                  <a:srgbClr val="2D5291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поясняющих атрибутов, либо некоторых смыслов заданных пользователем.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2000" b="1" dirty="0" smtClean="0">
                <a:solidFill>
                  <a:srgbClr val="C00000"/>
                </a:solidFill>
              </a:rPr>
              <a:t>Группой </a:t>
            </a:r>
            <a:r>
              <a:rPr lang="ru-RU" sz="2000" b="1" dirty="0">
                <a:solidFill>
                  <a:srgbClr val="C00000"/>
                </a:solidFill>
              </a:rPr>
              <a:t>атрибутов </a:t>
            </a:r>
            <a:r>
              <a:rPr lang="ru-RU" sz="2000" dirty="0">
                <a:solidFill>
                  <a:srgbClr val="2D5291"/>
                </a:solidFill>
              </a:rPr>
              <a:t>со сходной семантикой и, соответственно со сходным обращением с ними, по сути представляет иерархию, корневой элемент которой даёт название и определяет семантику новой выделенной таблицы; набор имен столбцов преобразуется шаблоном «Транспонирование таблицы с расширяемым набором столбцов в таблицу с  расширяемым числом строк» используемым, в частности, в алгоритме нормализации для 1НФ.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2000" b="1" dirty="0">
                <a:solidFill>
                  <a:srgbClr val="C00000"/>
                </a:solidFill>
              </a:rPr>
              <a:t>Составной атрибут </a:t>
            </a:r>
            <a:r>
              <a:rPr lang="ru-RU" sz="2000" dirty="0">
                <a:solidFill>
                  <a:srgbClr val="2D5291"/>
                </a:solidFill>
              </a:rPr>
              <a:t>представляющий скрытый блок состоящий из атрибутов имеющих общую  часть семантики. Его необходимо разделить на компоненты из блоков либо из отдельных простых атрибутов.</a:t>
            </a:r>
          </a:p>
        </p:txBody>
      </p:sp>
    </p:spTree>
    <p:extLst>
      <p:ext uri="{BB962C8B-B14F-4D97-AF65-F5344CB8AC3E}">
        <p14:creationId xmlns:p14="http://schemas.microsoft.com/office/powerpoint/2010/main" val="278522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434534"/>
            <a:ext cx="5392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Примеры блоков атрибутов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4132" y="1311551"/>
            <a:ext cx="110680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2000" dirty="0">
                <a:solidFill>
                  <a:srgbClr val="2D5291"/>
                </a:solidFill>
              </a:rPr>
              <a:t>Всем известны блоки атрибутов образующих </a:t>
            </a:r>
            <a:r>
              <a:rPr lang="ru-RU" sz="2000" b="1" dirty="0">
                <a:solidFill>
                  <a:srgbClr val="7030A0"/>
                </a:solidFill>
              </a:rPr>
              <a:t>конкатенированные первичные и внешние </a:t>
            </a:r>
            <a:r>
              <a:rPr lang="ru-RU" sz="2000" b="1" dirty="0" smtClean="0">
                <a:solidFill>
                  <a:srgbClr val="7030A0"/>
                </a:solidFill>
              </a:rPr>
              <a:t>ключи</a:t>
            </a:r>
            <a:r>
              <a:rPr lang="ru-RU" sz="2000" dirty="0" smtClean="0">
                <a:solidFill>
                  <a:srgbClr val="2D5291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ru-RU" sz="2000" dirty="0" smtClean="0">
                <a:solidFill>
                  <a:srgbClr val="2D5291"/>
                </a:solidFill>
              </a:rPr>
              <a:t>Все </a:t>
            </a:r>
            <a:r>
              <a:rPr lang="ru-RU" sz="2000" dirty="0" err="1">
                <a:solidFill>
                  <a:srgbClr val="2D5291"/>
                </a:solidFill>
              </a:rPr>
              <a:t>неключевые</a:t>
            </a:r>
            <a:r>
              <a:rPr lang="ru-RU" sz="2000" dirty="0">
                <a:solidFill>
                  <a:srgbClr val="2D5291"/>
                </a:solidFill>
              </a:rPr>
              <a:t> атрибуты образуют </a:t>
            </a:r>
            <a:r>
              <a:rPr lang="ru-RU" sz="2000" b="1" dirty="0">
                <a:solidFill>
                  <a:srgbClr val="7030A0"/>
                </a:solidFill>
              </a:rPr>
              <a:t>блок состояния сущностей</a:t>
            </a:r>
            <a:r>
              <a:rPr lang="ru-RU" sz="2000" dirty="0">
                <a:solidFill>
                  <a:srgbClr val="2D5291"/>
                </a:solidFill>
              </a:rPr>
              <a:t>. </a:t>
            </a:r>
            <a:r>
              <a:rPr lang="ru-RU" sz="2000" dirty="0" smtClean="0">
                <a:solidFill>
                  <a:srgbClr val="2D5291"/>
                </a:solidFill>
              </a:rPr>
              <a:t>Выделим </a:t>
            </a:r>
            <a:r>
              <a:rPr lang="ru-RU" sz="2000" dirty="0">
                <a:solidFill>
                  <a:srgbClr val="2D5291"/>
                </a:solidFill>
              </a:rPr>
              <a:t>среди них: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D5291"/>
                </a:solidFill>
              </a:rPr>
              <a:t>блоки </a:t>
            </a:r>
            <a:r>
              <a:rPr lang="ru-RU" sz="2000" dirty="0">
                <a:solidFill>
                  <a:srgbClr val="2D5291"/>
                </a:solidFill>
              </a:rPr>
              <a:t>без </a:t>
            </a:r>
            <a:r>
              <a:rPr lang="ru-RU" sz="2000" dirty="0" err="1">
                <a:solidFill>
                  <a:srgbClr val="2D5291"/>
                </a:solidFill>
              </a:rPr>
              <a:t>темпоральных</a:t>
            </a:r>
            <a:r>
              <a:rPr lang="ru-RU" sz="2000" dirty="0">
                <a:solidFill>
                  <a:srgbClr val="2D5291"/>
                </a:solidFill>
              </a:rPr>
              <a:t> столбцов относящиеся ко времени существования сущности,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2D5291"/>
                </a:solidFill>
              </a:rPr>
              <a:t>блоки </a:t>
            </a:r>
            <a:r>
              <a:rPr lang="ru-RU" sz="2000" dirty="0">
                <a:solidFill>
                  <a:srgbClr val="2D5291"/>
                </a:solidFill>
              </a:rPr>
              <a:t>с </a:t>
            </a:r>
            <a:r>
              <a:rPr lang="ru-RU" sz="2000" dirty="0" err="1">
                <a:solidFill>
                  <a:srgbClr val="2D5291"/>
                </a:solidFill>
              </a:rPr>
              <a:t>темпоральными</a:t>
            </a:r>
            <a:r>
              <a:rPr lang="ru-RU" sz="2000" dirty="0">
                <a:solidFill>
                  <a:srgbClr val="2D5291"/>
                </a:solidFill>
              </a:rPr>
              <a:t> столбцами обозначающими единственный период времени – отрезок или полуинтервал. 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2D5291"/>
                </a:solidFill>
              </a:rPr>
              <a:t>Такие </a:t>
            </a:r>
            <a:r>
              <a:rPr lang="ru-RU" sz="2000" dirty="0">
                <a:solidFill>
                  <a:srgbClr val="2D5291"/>
                </a:solidFill>
              </a:rPr>
              <a:t>блоки могут входить в блок ключевых атрибутов если для одного экземпляра сущности  предусмотрено несколько периодов.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ru-RU" sz="2000" b="1" dirty="0" smtClean="0">
                <a:solidFill>
                  <a:srgbClr val="7030A0"/>
                </a:solidFill>
              </a:rPr>
              <a:t>Семантика </a:t>
            </a:r>
            <a:r>
              <a:rPr lang="ru-RU" sz="2000" b="1" dirty="0" err="1">
                <a:solidFill>
                  <a:srgbClr val="7030A0"/>
                </a:solidFill>
              </a:rPr>
              <a:t>темпорального</a:t>
            </a:r>
            <a:r>
              <a:rPr lang="ru-RU" sz="2000" b="1" dirty="0">
                <a:solidFill>
                  <a:srgbClr val="7030A0"/>
                </a:solidFill>
              </a:rPr>
              <a:t> атрибута </a:t>
            </a:r>
            <a:r>
              <a:rPr lang="ru-RU" sz="2000" dirty="0">
                <a:solidFill>
                  <a:srgbClr val="2D5291"/>
                </a:solidFill>
              </a:rPr>
              <a:t>(например, для </a:t>
            </a:r>
            <a:r>
              <a:rPr lang="en-US" sz="2000" dirty="0">
                <a:solidFill>
                  <a:srgbClr val="2D5291"/>
                </a:solidFill>
              </a:rPr>
              <a:t>Oracle </a:t>
            </a:r>
            <a:r>
              <a:rPr lang="ru-RU" sz="2000" dirty="0">
                <a:solidFill>
                  <a:srgbClr val="2D5291"/>
                </a:solidFill>
              </a:rPr>
              <a:t>старых версий):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D5291"/>
                </a:solidFill>
              </a:rPr>
              <a:t>Вариант 1 </a:t>
            </a:r>
            <a:r>
              <a:rPr lang="ru-RU" sz="2000" dirty="0" smtClean="0">
                <a:solidFill>
                  <a:srgbClr val="2D5291"/>
                </a:solidFill>
              </a:rPr>
              <a:t>- </a:t>
            </a:r>
            <a:r>
              <a:rPr lang="ru-RU" sz="2000" b="1" dirty="0" smtClean="0">
                <a:solidFill>
                  <a:srgbClr val="2D5291"/>
                </a:solidFill>
              </a:rPr>
              <a:t>временная </a:t>
            </a:r>
            <a:r>
              <a:rPr lang="ru-RU" sz="2000" b="1" dirty="0">
                <a:solidFill>
                  <a:srgbClr val="2D5291"/>
                </a:solidFill>
              </a:rPr>
              <a:t>метка </a:t>
            </a:r>
            <a:r>
              <a:rPr lang="ru-RU" sz="2000" dirty="0">
                <a:solidFill>
                  <a:srgbClr val="2D5291"/>
                </a:solidFill>
              </a:rPr>
              <a:t>находящаяся вне рассматриваемого промежутка времени </a:t>
            </a:r>
            <a:r>
              <a:rPr lang="ru-RU" sz="2000" dirty="0" smtClean="0">
                <a:solidFill>
                  <a:srgbClr val="2D5291"/>
                </a:solidFill>
              </a:rPr>
              <a:t>(это </a:t>
            </a:r>
            <a:r>
              <a:rPr lang="ru-RU" sz="2000" dirty="0">
                <a:solidFill>
                  <a:srgbClr val="2D5291"/>
                </a:solidFill>
              </a:rPr>
              <a:t>атрибут состояния); пример – дата рождения сотрудника.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D5291"/>
                </a:solidFill>
              </a:rPr>
              <a:t>Вариант 2 </a:t>
            </a:r>
            <a:r>
              <a:rPr lang="ru-RU" sz="2000" dirty="0" smtClean="0">
                <a:solidFill>
                  <a:srgbClr val="2D5291"/>
                </a:solidFill>
              </a:rPr>
              <a:t>- </a:t>
            </a:r>
            <a:r>
              <a:rPr lang="ru-RU" sz="2000" b="1" dirty="0" smtClean="0">
                <a:solidFill>
                  <a:srgbClr val="2D5291"/>
                </a:solidFill>
              </a:rPr>
              <a:t>единственная </a:t>
            </a:r>
            <a:r>
              <a:rPr lang="ru-RU" sz="2000" b="1" dirty="0">
                <a:solidFill>
                  <a:srgbClr val="2D5291"/>
                </a:solidFill>
              </a:rPr>
              <a:t>временная метка </a:t>
            </a:r>
            <a:r>
              <a:rPr lang="ru-RU" sz="2000" dirty="0">
                <a:solidFill>
                  <a:srgbClr val="2D5291"/>
                </a:solidFill>
              </a:rPr>
              <a:t>имеющая смысл </a:t>
            </a:r>
            <a:r>
              <a:rPr lang="ru-RU" sz="2000" dirty="0" smtClean="0">
                <a:solidFill>
                  <a:srgbClr val="2D5291"/>
                </a:solidFill>
              </a:rPr>
              <a:t>- время </a:t>
            </a:r>
            <a:r>
              <a:rPr lang="ru-RU" sz="2000" dirty="0">
                <a:solidFill>
                  <a:srgbClr val="2D5291"/>
                </a:solidFill>
              </a:rPr>
              <a:t>с которого существует или перестает существовать экземпляр сущности.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D5291"/>
                </a:solidFill>
              </a:rPr>
              <a:t>Вариант 3 </a:t>
            </a:r>
            <a:r>
              <a:rPr lang="ru-RU" sz="2000" dirty="0" smtClean="0">
                <a:solidFill>
                  <a:srgbClr val="2D5291"/>
                </a:solidFill>
              </a:rPr>
              <a:t>- </a:t>
            </a:r>
            <a:r>
              <a:rPr lang="ru-RU" sz="2000" b="1" dirty="0" smtClean="0">
                <a:solidFill>
                  <a:srgbClr val="2D5291"/>
                </a:solidFill>
              </a:rPr>
              <a:t>две </a:t>
            </a:r>
            <a:r>
              <a:rPr lang="ru-RU" sz="2000" b="1" dirty="0">
                <a:solidFill>
                  <a:srgbClr val="2D5291"/>
                </a:solidFill>
              </a:rPr>
              <a:t>временных метки</a:t>
            </a:r>
            <a:r>
              <a:rPr lang="ru-RU" sz="2000" dirty="0">
                <a:solidFill>
                  <a:srgbClr val="2D5291"/>
                </a:solidFill>
              </a:rPr>
              <a:t> могут обозначать неповторяющиеся интервалы времени.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D5291"/>
                </a:solidFill>
              </a:rPr>
              <a:t>Вариант 4 </a:t>
            </a:r>
            <a:r>
              <a:rPr lang="ru-RU" sz="2000" dirty="0" smtClean="0">
                <a:solidFill>
                  <a:srgbClr val="2D5291"/>
                </a:solidFill>
              </a:rPr>
              <a:t>- </a:t>
            </a:r>
            <a:r>
              <a:rPr lang="ru-RU" sz="2000" b="1" dirty="0" smtClean="0">
                <a:solidFill>
                  <a:srgbClr val="2D5291"/>
                </a:solidFill>
              </a:rPr>
              <a:t>часть </a:t>
            </a:r>
            <a:r>
              <a:rPr lang="ru-RU" sz="2000" b="1" dirty="0">
                <a:solidFill>
                  <a:srgbClr val="2D5291"/>
                </a:solidFill>
              </a:rPr>
              <a:t>атрибутов относится </a:t>
            </a:r>
            <a:r>
              <a:rPr lang="ru-RU" sz="2000" dirty="0">
                <a:solidFill>
                  <a:srgbClr val="2D5291"/>
                </a:solidFill>
              </a:rPr>
              <a:t>ко времени обозначенному </a:t>
            </a:r>
            <a:r>
              <a:rPr lang="ru-RU" sz="2000" b="1" dirty="0">
                <a:solidFill>
                  <a:srgbClr val="2D5291"/>
                </a:solidFill>
              </a:rPr>
              <a:t>меткой</a:t>
            </a:r>
            <a:r>
              <a:rPr lang="ru-RU" sz="2000" dirty="0">
                <a:solidFill>
                  <a:srgbClr val="2D5291"/>
                </a:solidFill>
              </a:rPr>
              <a:t>, а остальная часть определяет атрибуты, не зависящая от времени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D5291"/>
                </a:solidFill>
              </a:rPr>
              <a:t>      Если все атрибуты кроме идентификатора имени экземпляра имеют постоянные значения в заданные в ключе периоды времени, то такая сущность реализует шаблон</a:t>
            </a:r>
            <a:r>
              <a:rPr lang="en-US" sz="2000" dirty="0">
                <a:solidFill>
                  <a:srgbClr val="2D5291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«Атрибуты изменяющиеся во времени</a:t>
            </a:r>
            <a:r>
              <a:rPr lang="en-US" sz="2000" dirty="0">
                <a:solidFill>
                  <a:srgbClr val="2D5291"/>
                </a:solidFill>
              </a:rPr>
              <a:t>”</a:t>
            </a:r>
            <a:r>
              <a:rPr lang="ru-RU" sz="2000" dirty="0">
                <a:solidFill>
                  <a:srgbClr val="2D529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4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48865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Содержание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4132" y="1452837"/>
            <a:ext cx="11068014" cy="27515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ru-RU" sz="2400" dirty="0">
                <a:solidFill>
                  <a:srgbClr val="7030A0"/>
                </a:solidFill>
              </a:rPr>
              <a:t>Бизнес-процессы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ru-RU" sz="2400" dirty="0">
                <a:solidFill>
                  <a:srgbClr val="7030A0"/>
                </a:solidFill>
              </a:rPr>
              <a:t>Схема </a:t>
            </a:r>
            <a:r>
              <a:rPr lang="ru-RU" sz="2400" dirty="0" err="1">
                <a:solidFill>
                  <a:srgbClr val="7030A0"/>
                </a:solidFill>
              </a:rPr>
              <a:t>Захмана</a:t>
            </a:r>
            <a:endParaRPr lang="ru-RU" sz="2400" dirty="0">
              <a:solidFill>
                <a:srgbClr val="7030A0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ru-RU" sz="2400" dirty="0">
                <a:solidFill>
                  <a:srgbClr val="7030A0"/>
                </a:solidFill>
              </a:rPr>
              <a:t>Концептуальные модели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ru-RU" sz="2400" dirty="0">
                <a:solidFill>
                  <a:srgbClr val="7030A0"/>
                </a:solidFill>
              </a:rPr>
              <a:t>Прагматики и семантики данных. 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ru-RU" sz="2400" dirty="0">
                <a:solidFill>
                  <a:srgbClr val="7030A0"/>
                </a:solidFill>
              </a:rPr>
              <a:t>Проблема именования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ru-RU" sz="2400" dirty="0">
                <a:solidFill>
                  <a:srgbClr val="7030A0"/>
                </a:solidFill>
              </a:rPr>
              <a:t>Структуры на атрибутах. Блоки.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ru-RU" sz="2400" dirty="0">
                <a:solidFill>
                  <a:srgbClr val="7030A0"/>
                </a:solidFill>
              </a:rPr>
              <a:t>Обобщённая теорема </a:t>
            </a:r>
            <a:r>
              <a:rPr lang="ru-RU" sz="2400" dirty="0" err="1">
                <a:solidFill>
                  <a:srgbClr val="7030A0"/>
                </a:solidFill>
              </a:rPr>
              <a:t>Хиса</a:t>
            </a:r>
            <a:r>
              <a:rPr lang="ru-RU" sz="2400" dirty="0">
                <a:solidFill>
                  <a:srgbClr val="7030A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ru-RU" sz="2400" dirty="0">
                <a:solidFill>
                  <a:srgbClr val="7030A0"/>
                </a:solidFill>
              </a:rPr>
              <a:t>Семантика изолированной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34198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488651"/>
            <a:ext cx="5389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rgbClr val="CE2816"/>
                </a:solidFill>
              </a:rPr>
              <a:t>Теорема </a:t>
            </a:r>
            <a:r>
              <a:rPr lang="ru-RU" altLang="ru-RU" sz="3200" b="1" dirty="0" err="1">
                <a:solidFill>
                  <a:srgbClr val="CE2816"/>
                </a:solidFill>
              </a:rPr>
              <a:t>Хиса</a:t>
            </a:r>
            <a:r>
              <a:rPr lang="ru-RU" altLang="ru-RU" sz="3200" b="1" dirty="0">
                <a:solidFill>
                  <a:srgbClr val="CE2816"/>
                </a:solidFill>
              </a:rPr>
              <a:t>. </a:t>
            </a:r>
            <a:r>
              <a:rPr lang="ru-RU" altLang="ru-RU" sz="3200" b="1" dirty="0" err="1">
                <a:solidFill>
                  <a:srgbClr val="CE2816"/>
                </a:solidFill>
              </a:rPr>
              <a:t>Контрпример</a:t>
            </a:r>
            <a:r>
              <a:rPr lang="ru-RU" altLang="ru-RU" sz="3200" b="1" dirty="0">
                <a:solidFill>
                  <a:srgbClr val="CE2816"/>
                </a:solidFill>
              </a:rPr>
              <a:t>. </a:t>
            </a:r>
            <a:endParaRPr lang="ru-RU" sz="3200" b="1" dirty="0">
              <a:solidFill>
                <a:srgbClr val="2C529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309" y="1073426"/>
            <a:ext cx="110680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52000"/>
            <a:r>
              <a:rPr lang="ru-RU" altLang="ru-RU" sz="2000" b="1" u="sng" dirty="0">
                <a:solidFill>
                  <a:srgbClr val="C00000"/>
                </a:solidFill>
              </a:rPr>
              <a:t>Вспоминаем:</a:t>
            </a:r>
            <a:r>
              <a:rPr lang="ru-RU" altLang="ru-RU" sz="2000" b="1" dirty="0">
                <a:solidFill>
                  <a:srgbClr val="C00000"/>
                </a:solidFill>
              </a:rPr>
              <a:t> </a:t>
            </a:r>
            <a:r>
              <a:rPr lang="ru-RU" altLang="ru-RU" sz="2000" dirty="0">
                <a:solidFill>
                  <a:srgbClr val="2D5291"/>
                </a:solidFill>
              </a:rPr>
              <a:t>Теорема </a:t>
            </a:r>
            <a:r>
              <a:rPr lang="ru-RU" altLang="ru-RU" sz="2000" dirty="0" err="1">
                <a:solidFill>
                  <a:srgbClr val="2D5291"/>
                </a:solidFill>
              </a:rPr>
              <a:t>Хиса</a:t>
            </a:r>
            <a:r>
              <a:rPr lang="ru-RU" altLang="ru-RU" sz="2000" dirty="0">
                <a:solidFill>
                  <a:srgbClr val="2D5291"/>
                </a:solidFill>
              </a:rPr>
              <a:t> доказана для реляционной модели, не используемой в настоящее время в СУБД, а применяют её к концептуальным, чаще к логическим и к табличным моделям. Отсюда проблемы!</a:t>
            </a:r>
          </a:p>
          <a:p>
            <a:pPr indent="252000"/>
            <a:r>
              <a:rPr lang="ru-RU" altLang="ru-RU" sz="2000" b="1" u="sng" dirty="0" smtClean="0">
                <a:solidFill>
                  <a:srgbClr val="C00000"/>
                </a:solidFill>
              </a:rPr>
              <a:t>Пример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2D5291"/>
                </a:solidFill>
              </a:rPr>
              <a:t>В отношении имеются атрибуты </a:t>
            </a:r>
            <a:r>
              <a:rPr lang="en-US" altLang="ru-RU" sz="2000" dirty="0">
                <a:solidFill>
                  <a:srgbClr val="2D5291"/>
                </a:solidFill>
              </a:rPr>
              <a:t>“</a:t>
            </a:r>
            <a:r>
              <a:rPr lang="ru-RU" altLang="ru-RU" sz="2000" dirty="0">
                <a:solidFill>
                  <a:srgbClr val="2D5291"/>
                </a:solidFill>
              </a:rPr>
              <a:t>зарплата</a:t>
            </a:r>
            <a:r>
              <a:rPr lang="en-US" altLang="ru-RU" sz="2000" dirty="0">
                <a:solidFill>
                  <a:srgbClr val="2D5291"/>
                </a:solidFill>
              </a:rPr>
              <a:t>”</a:t>
            </a:r>
            <a:r>
              <a:rPr lang="ru-RU" altLang="ru-RU" sz="2000" dirty="0">
                <a:solidFill>
                  <a:srgbClr val="2D5291"/>
                </a:solidFill>
              </a:rPr>
              <a:t> и </a:t>
            </a:r>
            <a:r>
              <a:rPr lang="en-US" altLang="ru-RU" sz="2000" dirty="0">
                <a:solidFill>
                  <a:srgbClr val="2D5291"/>
                </a:solidFill>
              </a:rPr>
              <a:t>“</a:t>
            </a:r>
            <a:r>
              <a:rPr lang="ru-RU" altLang="ru-RU" sz="2000" dirty="0">
                <a:solidFill>
                  <a:srgbClr val="2D5291"/>
                </a:solidFill>
              </a:rPr>
              <a:t>допустимые комиссионные</a:t>
            </a:r>
            <a:r>
              <a:rPr lang="en-US" altLang="ru-RU" sz="2000" dirty="0">
                <a:solidFill>
                  <a:srgbClr val="2D5291"/>
                </a:solidFill>
              </a:rPr>
              <a:t>”</a:t>
            </a:r>
            <a:r>
              <a:rPr lang="ru-RU" altLang="ru-RU" sz="2000" dirty="0">
                <a:solidFill>
                  <a:srgbClr val="2D5291"/>
                </a:solidFill>
              </a:rPr>
              <a:t>. Последние вычисляются по некоторой формуле </a:t>
            </a:r>
          </a:p>
          <a:p>
            <a:pPr indent="252000"/>
            <a:r>
              <a:rPr lang="ru-RU" altLang="ru-RU" sz="2000" dirty="0" err="1"/>
              <a:t>допустимые_комиссионные</a:t>
            </a:r>
            <a:r>
              <a:rPr lang="ru-RU" altLang="ru-RU" sz="2000" dirty="0"/>
              <a:t> =</a:t>
            </a:r>
            <a:r>
              <a:rPr lang="en-US" altLang="ru-RU" sz="2000" dirty="0"/>
              <a:t> F(</a:t>
            </a:r>
            <a:r>
              <a:rPr lang="ru-RU" altLang="ru-RU" sz="2000" dirty="0"/>
              <a:t>зарплата</a:t>
            </a:r>
            <a:r>
              <a:rPr lang="en-US" altLang="ru-RU" sz="2000" dirty="0"/>
              <a:t>)</a:t>
            </a:r>
            <a:endParaRPr lang="ru-RU" altLang="ru-RU" sz="2000" dirty="0"/>
          </a:p>
          <a:p>
            <a:pPr indent="252000"/>
            <a:r>
              <a:rPr lang="ru-RU" altLang="ru-RU" sz="2000" dirty="0">
                <a:solidFill>
                  <a:srgbClr val="2D5291"/>
                </a:solidFill>
              </a:rPr>
              <a:t>как зависимость от зарплаты. </a:t>
            </a:r>
          </a:p>
          <a:p>
            <a:pPr indent="252000"/>
            <a:r>
              <a:rPr lang="ru-RU" altLang="ru-RU" sz="2000" dirty="0" smtClean="0">
                <a:solidFill>
                  <a:srgbClr val="2D5291"/>
                </a:solidFill>
              </a:rPr>
              <a:t>Выделив </a:t>
            </a:r>
            <a:r>
              <a:rPr lang="ru-RU" altLang="ru-RU" sz="2000" dirty="0">
                <a:solidFill>
                  <a:srgbClr val="2D5291"/>
                </a:solidFill>
              </a:rPr>
              <a:t>функцию </a:t>
            </a:r>
            <a:r>
              <a:rPr lang="en-US" altLang="ru-RU" sz="2000" dirty="0"/>
              <a:t>“</a:t>
            </a:r>
            <a:r>
              <a:rPr lang="ru-RU" altLang="ru-RU" sz="2000" dirty="0"/>
              <a:t>зарплата</a:t>
            </a:r>
            <a:r>
              <a:rPr lang="en-US" altLang="ru-RU" sz="2000" dirty="0"/>
              <a:t>”</a:t>
            </a:r>
            <a:r>
              <a:rPr lang="ru-RU" altLang="ru-RU" sz="2000" dirty="0">
                <a:sym typeface="Symbol" panose="05050102010706020507" pitchFamily="18" charset="2"/>
              </a:rPr>
              <a:t></a:t>
            </a:r>
            <a:r>
              <a:rPr lang="en-US" altLang="ru-RU" sz="2000" dirty="0"/>
              <a:t>“</a:t>
            </a:r>
            <a:r>
              <a:rPr lang="ru-RU" altLang="ru-RU" sz="2000" dirty="0"/>
              <a:t>допустимые комиссионные</a:t>
            </a:r>
            <a:r>
              <a:rPr lang="en-US" altLang="ru-RU" sz="2000" dirty="0"/>
              <a:t>”</a:t>
            </a:r>
            <a:r>
              <a:rPr lang="ru-RU" altLang="ru-RU" sz="2000" dirty="0"/>
              <a:t> </a:t>
            </a:r>
          </a:p>
          <a:p>
            <a:pPr indent="252000"/>
            <a:r>
              <a:rPr lang="ru-RU" altLang="ru-RU" sz="2000" dirty="0">
                <a:solidFill>
                  <a:srgbClr val="2D5291"/>
                </a:solidFill>
              </a:rPr>
              <a:t>получаем по теореме </a:t>
            </a:r>
            <a:r>
              <a:rPr lang="ru-RU" altLang="ru-RU" sz="2000" dirty="0" err="1">
                <a:solidFill>
                  <a:srgbClr val="2D5291"/>
                </a:solidFill>
              </a:rPr>
              <a:t>Хиса</a:t>
            </a:r>
            <a:r>
              <a:rPr lang="ru-RU" altLang="ru-RU" sz="2000" dirty="0">
                <a:solidFill>
                  <a:srgbClr val="2D5291"/>
                </a:solidFill>
              </a:rPr>
              <a:t> некоторый набор экземпляров новой сущности с </a:t>
            </a:r>
            <a:r>
              <a:rPr lang="en-US" altLang="ru-RU" sz="2000" dirty="0">
                <a:solidFill>
                  <a:srgbClr val="2D5291"/>
                </a:solidFill>
              </a:rPr>
              <a:t>“</a:t>
            </a:r>
            <a:r>
              <a:rPr lang="ru-RU" altLang="ru-RU" sz="2000" dirty="0">
                <a:solidFill>
                  <a:srgbClr val="2D5291"/>
                </a:solidFill>
              </a:rPr>
              <a:t>плохой</a:t>
            </a:r>
            <a:r>
              <a:rPr lang="en-US" altLang="ru-RU" sz="2000" dirty="0">
                <a:solidFill>
                  <a:srgbClr val="2D5291"/>
                </a:solidFill>
              </a:rPr>
              <a:t>”</a:t>
            </a:r>
            <a:r>
              <a:rPr lang="ru-RU" altLang="ru-RU" sz="2000" dirty="0">
                <a:solidFill>
                  <a:srgbClr val="2D5291"/>
                </a:solidFill>
              </a:rPr>
              <a:t> семантикой. Например, такой:</a:t>
            </a:r>
          </a:p>
          <a:p>
            <a:pPr indent="252000"/>
            <a:r>
              <a:rPr lang="en-US" altLang="ru-RU" sz="2000" dirty="0">
                <a:solidFill>
                  <a:srgbClr val="2D5291"/>
                </a:solidFill>
              </a:rPr>
              <a:t>“</a:t>
            </a:r>
            <a:r>
              <a:rPr lang="ru-RU" altLang="ru-RU" sz="2000" dirty="0">
                <a:solidFill>
                  <a:srgbClr val="2D5291"/>
                </a:solidFill>
              </a:rPr>
              <a:t>примеры зависимости допустимых комиссионных от зарплаты</a:t>
            </a:r>
            <a:r>
              <a:rPr lang="en-US" altLang="ru-RU" sz="2000" dirty="0">
                <a:solidFill>
                  <a:srgbClr val="2D5291"/>
                </a:solidFill>
              </a:rPr>
              <a:t>”</a:t>
            </a:r>
            <a:r>
              <a:rPr lang="ru-RU" altLang="ru-RU" sz="2000" dirty="0">
                <a:solidFill>
                  <a:srgbClr val="2D5291"/>
                </a:solidFill>
              </a:rPr>
              <a:t>.</a:t>
            </a:r>
          </a:p>
          <a:p>
            <a:pPr indent="252000"/>
            <a:r>
              <a:rPr lang="ru-RU" altLang="ru-RU" sz="2000" b="1" dirty="0" smtClean="0">
                <a:solidFill>
                  <a:srgbClr val="C00000"/>
                </a:solidFill>
              </a:rPr>
              <a:t>Заметим</a:t>
            </a:r>
            <a:r>
              <a:rPr lang="ru-RU" altLang="ru-RU" sz="2000" b="1" dirty="0">
                <a:solidFill>
                  <a:srgbClr val="C00000"/>
                </a:solidFill>
              </a:rPr>
              <a:t>, </a:t>
            </a:r>
            <a:r>
              <a:rPr lang="ru-RU" altLang="ru-RU" sz="2000" dirty="0">
                <a:solidFill>
                  <a:srgbClr val="2D5291"/>
                </a:solidFill>
              </a:rPr>
              <a:t>что вычислимые и автоинкрементные атрибуты в реляционной теории отсутствуют, но в практике используются часто.</a:t>
            </a:r>
          </a:p>
          <a:p>
            <a:pPr indent="252000"/>
            <a:r>
              <a:rPr lang="ru-RU" altLang="ru-RU" sz="2000" b="1" u="sng" dirty="0">
                <a:solidFill>
                  <a:srgbClr val="C00000"/>
                </a:solidFill>
              </a:rPr>
              <a:t>Вывод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2D5291"/>
                </a:solidFill>
              </a:rPr>
              <a:t>В правилах нормализации основанных на теореме </a:t>
            </a:r>
            <a:r>
              <a:rPr lang="ru-RU" altLang="ru-RU" sz="2000" dirty="0" err="1">
                <a:solidFill>
                  <a:srgbClr val="2D5291"/>
                </a:solidFill>
              </a:rPr>
              <a:t>Хиса</a:t>
            </a:r>
            <a:r>
              <a:rPr lang="ru-RU" altLang="ru-RU" sz="2000" dirty="0">
                <a:solidFill>
                  <a:srgbClr val="2D5291"/>
                </a:solidFill>
              </a:rPr>
              <a:t> образованные сущности должны иметь приемлемую семантику.</a:t>
            </a:r>
          </a:p>
          <a:p>
            <a:pPr indent="252000"/>
            <a:r>
              <a:rPr lang="ru-RU" altLang="ru-RU" sz="2000" b="1" u="sng" dirty="0">
                <a:solidFill>
                  <a:srgbClr val="C00000"/>
                </a:solidFill>
              </a:rPr>
              <a:t>Пример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2D5291"/>
                </a:solidFill>
              </a:rPr>
              <a:t>Придумайте семантику для сущности в которой, кроме всего прочего, есть два атрибута: </a:t>
            </a:r>
            <a:r>
              <a:rPr lang="en-US" altLang="ru-RU" sz="2000" dirty="0">
                <a:solidFill>
                  <a:srgbClr val="2D5291"/>
                </a:solidFill>
              </a:rPr>
              <a:t>“</a:t>
            </a:r>
            <a:r>
              <a:rPr lang="ru-RU" altLang="ru-RU" sz="2000" dirty="0">
                <a:solidFill>
                  <a:srgbClr val="2D5291"/>
                </a:solidFill>
              </a:rPr>
              <a:t>вес</a:t>
            </a:r>
            <a:r>
              <a:rPr lang="en-US" altLang="ru-RU" sz="2000" dirty="0">
                <a:solidFill>
                  <a:srgbClr val="2D5291"/>
                </a:solidFill>
              </a:rPr>
              <a:t>”</a:t>
            </a:r>
            <a:r>
              <a:rPr lang="ru-RU" altLang="ru-RU" sz="2000" dirty="0">
                <a:solidFill>
                  <a:srgbClr val="2D5291"/>
                </a:solidFill>
              </a:rPr>
              <a:t> и </a:t>
            </a:r>
            <a:r>
              <a:rPr lang="en-US" altLang="ru-RU" sz="2000" dirty="0">
                <a:solidFill>
                  <a:srgbClr val="2D5291"/>
                </a:solidFill>
              </a:rPr>
              <a:t>“</a:t>
            </a:r>
            <a:r>
              <a:rPr lang="ru-RU" altLang="ru-RU" sz="2000" dirty="0">
                <a:solidFill>
                  <a:srgbClr val="2D5291"/>
                </a:solidFill>
              </a:rPr>
              <a:t>единица измерения</a:t>
            </a:r>
            <a:r>
              <a:rPr lang="en-US" altLang="ru-RU" sz="2000" dirty="0">
                <a:solidFill>
                  <a:srgbClr val="2D5291"/>
                </a:solidFill>
              </a:rPr>
              <a:t>”</a:t>
            </a:r>
            <a:r>
              <a:rPr lang="ru-RU" altLang="ru-RU" sz="2000" dirty="0">
                <a:solidFill>
                  <a:srgbClr val="2D5291"/>
                </a:solidFill>
              </a:rPr>
              <a:t>. Как связаны эти атрибуты? Можно ли выделить их в отдельную сущность?</a:t>
            </a:r>
          </a:p>
        </p:txBody>
      </p:sp>
    </p:spTree>
    <p:extLst>
      <p:ext uri="{BB962C8B-B14F-4D97-AF65-F5344CB8AC3E}">
        <p14:creationId xmlns:p14="http://schemas.microsoft.com/office/powerpoint/2010/main" val="390724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488651"/>
            <a:ext cx="48578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Уточнённая теорема </a:t>
            </a:r>
            <a:r>
              <a:rPr lang="ru-RU" sz="3200" b="1" dirty="0" err="1">
                <a:solidFill>
                  <a:srgbClr val="C00000"/>
                </a:solidFill>
              </a:rPr>
              <a:t>Хиса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062" y="1073426"/>
            <a:ext cx="11068014" cy="58108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1313" lvl="0" indent="-341313"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E2816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b="1" u="sng" kern="0" dirty="0" err="1">
                <a:solidFill>
                  <a:srgbClr val="CE2816"/>
                </a:solidFill>
                <a:cs typeface="Lucida Sans Unicode"/>
              </a:rPr>
              <a:t>Теорема</a:t>
            </a:r>
            <a:r>
              <a:rPr lang="en-GB" altLang="ru-RU" sz="2000" b="1" u="sng" kern="0" dirty="0">
                <a:solidFill>
                  <a:srgbClr val="CE2816"/>
                </a:solidFill>
                <a:cs typeface="Lucida Sans Unicode"/>
              </a:rPr>
              <a:t> </a:t>
            </a:r>
            <a:r>
              <a:rPr lang="en-GB" altLang="ru-RU" sz="2000" b="1" u="sng" kern="0" dirty="0" err="1">
                <a:solidFill>
                  <a:srgbClr val="CE2816"/>
                </a:solidFill>
                <a:cs typeface="Lucida Sans Unicode"/>
              </a:rPr>
              <a:t>Хиса</a:t>
            </a:r>
            <a:r>
              <a:rPr lang="ru-RU" altLang="ru-RU" sz="2000" b="1" u="sng" kern="0" dirty="0">
                <a:solidFill>
                  <a:srgbClr val="CE2816"/>
                </a:solidFill>
                <a:cs typeface="Lucida Sans Unicode"/>
              </a:rPr>
              <a:t> (стандартная формулировка)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: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Пусть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в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отношении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r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со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схемой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R(S),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</a:p>
          <a:p>
            <a:pPr marL="341313" lvl="0" indent="-341313"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где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S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–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полный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набор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атрибутов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отношения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,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выделены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три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набора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атрибутов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A, B, C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таких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,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что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endParaRPr lang="ru-RU" altLang="ru-RU" sz="2000" kern="0" dirty="0">
              <a:solidFill>
                <a:srgbClr val="2D5291"/>
              </a:solidFill>
              <a:cs typeface="Lucida Sans Unicode"/>
            </a:endParaRPr>
          </a:p>
          <a:p>
            <a:pPr marL="341313" lvl="0" indent="-341313"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A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∩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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, A ∩ C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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, B ∩ C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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, A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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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C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S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. </a:t>
            </a:r>
          </a:p>
          <a:p>
            <a:pPr lvl="0" indent="360000"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Тогда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,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если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существует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функциональн</a:t>
            </a:r>
            <a:r>
              <a:rPr lang="ru-RU" altLang="ru-RU" sz="2000" kern="0" dirty="0" err="1">
                <a:solidFill>
                  <a:srgbClr val="2D5291"/>
                </a:solidFill>
                <a:cs typeface="Lucida Sans Unicode"/>
              </a:rPr>
              <a:t>ая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зависи</a:t>
            </a:r>
            <a:r>
              <a:rPr lang="ru-RU" altLang="ru-RU" sz="2000" kern="0" dirty="0" err="1">
                <a:solidFill>
                  <a:srgbClr val="2D5291"/>
                </a:solidFill>
                <a:cs typeface="Lucida Sans Unicode"/>
              </a:rPr>
              <a:t>мость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,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действующая из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набор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а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в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С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,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то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</a:p>
          <a:p>
            <a:pPr marL="341313" lvl="0" indent="-341313"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проекции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  </a:t>
            </a:r>
            <a:r>
              <a:rPr lang="en-GB" altLang="ru-RU" sz="2000" kern="0" dirty="0" err="1">
                <a:solidFill>
                  <a:srgbClr val="C7850D"/>
                </a:solidFill>
                <a:cs typeface="Lucida Sans Unicode"/>
              </a:rPr>
              <a:t>proj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baseline="-25000" dirty="0">
                <a:solidFill>
                  <a:srgbClr val="C7850D"/>
                </a:solidFill>
                <a:cs typeface="Lucida Sans Unicode"/>
              </a:rPr>
              <a:t>{A,B}</a:t>
            </a:r>
            <a:r>
              <a:rPr lang="en-GB" altLang="ru-RU" sz="2000" kern="0" baseline="-2500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(r), </a:t>
            </a:r>
            <a:r>
              <a:rPr lang="en-GB" altLang="ru-RU" sz="2000" kern="0" dirty="0" err="1">
                <a:solidFill>
                  <a:srgbClr val="C7850D"/>
                </a:solidFill>
                <a:cs typeface="Lucida Sans Unicode"/>
              </a:rPr>
              <a:t>proj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baseline="-25000" dirty="0">
                <a:solidFill>
                  <a:srgbClr val="C7850D"/>
                </a:solidFill>
                <a:cs typeface="Lucida Sans Unicode"/>
              </a:rPr>
              <a:t>{B,C}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(r)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образуют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полную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декомпозицию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отношения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r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.</a:t>
            </a:r>
            <a:endParaRPr lang="ru-RU" altLang="ru-RU" sz="2000" kern="0" dirty="0">
              <a:solidFill>
                <a:srgbClr val="2D5291"/>
              </a:solidFill>
              <a:cs typeface="Lucida Sans Unicode"/>
            </a:endParaRPr>
          </a:p>
          <a:p>
            <a:r>
              <a:rPr lang="ru-RU" sz="2000" dirty="0"/>
              <a:t>      </a:t>
            </a:r>
            <a:r>
              <a:rPr lang="ru-RU" sz="2000" dirty="0">
                <a:solidFill>
                  <a:srgbClr val="2D5291"/>
                </a:solidFill>
              </a:rPr>
              <a:t>Расширенная формулировка предполагает, что выявлена семантика атрибутов отношения и всего отношения, том числе выявлены блоки атрибутов, объединённых по смыслу.</a:t>
            </a:r>
          </a:p>
          <a:p>
            <a:r>
              <a:rPr lang="ru-RU" sz="2000" u="sng" dirty="0">
                <a:solidFill>
                  <a:srgbClr val="2D5291"/>
                </a:solidFill>
              </a:rPr>
              <a:t>Ограничение (почти очевидное)</a:t>
            </a:r>
            <a:r>
              <a:rPr lang="ru-RU" sz="2000" dirty="0">
                <a:solidFill>
                  <a:srgbClr val="2D5291"/>
                </a:solidFill>
              </a:rPr>
              <a:t>: Не следует применять декомпозицию по </a:t>
            </a:r>
            <a:r>
              <a:rPr lang="ru-RU" sz="2000" dirty="0" err="1">
                <a:solidFill>
                  <a:srgbClr val="2D5291"/>
                </a:solidFill>
              </a:rPr>
              <a:t>Хису</a:t>
            </a:r>
            <a:r>
              <a:rPr lang="ru-RU" sz="2000" dirty="0">
                <a:solidFill>
                  <a:srgbClr val="2D5291"/>
                </a:solidFill>
              </a:rPr>
              <a:t> в случае, когда атрибуты</a:t>
            </a:r>
            <a:r>
              <a:rPr lang="ru-RU" sz="2000" dirty="0"/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образуют первичный ключ. </a:t>
            </a:r>
            <a:endParaRPr lang="ru-RU" sz="2000" dirty="0">
              <a:solidFill>
                <a:srgbClr val="2D5291"/>
              </a:solidFill>
            </a:endParaRPr>
          </a:p>
          <a:p>
            <a:pPr marL="341313" lvl="0" indent="-341313"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E2816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b="1" u="sng" kern="0" dirty="0" err="1">
                <a:solidFill>
                  <a:srgbClr val="CE2816"/>
                </a:solidFill>
                <a:cs typeface="Lucida Sans Unicode"/>
              </a:rPr>
              <a:t>Теорема</a:t>
            </a:r>
            <a:r>
              <a:rPr lang="en-GB" altLang="ru-RU" sz="2000" b="1" u="sng" kern="0" dirty="0">
                <a:solidFill>
                  <a:srgbClr val="CE2816"/>
                </a:solidFill>
                <a:cs typeface="Lucida Sans Unicode"/>
              </a:rPr>
              <a:t> </a:t>
            </a:r>
            <a:r>
              <a:rPr lang="en-GB" altLang="ru-RU" sz="2000" b="1" u="sng" kern="0" dirty="0" err="1">
                <a:solidFill>
                  <a:srgbClr val="CE2816"/>
                </a:solidFill>
                <a:cs typeface="Lucida Sans Unicode"/>
              </a:rPr>
              <a:t>Хиса</a:t>
            </a:r>
            <a:r>
              <a:rPr lang="ru-RU" altLang="ru-RU" sz="2000" b="1" u="sng" kern="0" dirty="0">
                <a:solidFill>
                  <a:srgbClr val="CE2816"/>
                </a:solidFill>
                <a:cs typeface="Lucida Sans Unicode"/>
              </a:rPr>
              <a:t> (полная формулировка)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: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Пусть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в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отношении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r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со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схемой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R(S),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</a:p>
          <a:p>
            <a:pPr marL="341313" lvl="0" indent="-341313"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где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S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–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полный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набор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атрибутов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отношения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,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выделены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три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набора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атрибутов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A, B, C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000000"/>
                </a:solidFill>
                <a:cs typeface="Lucida Sans Unicode"/>
              </a:rPr>
              <a:t>таких</a:t>
            </a:r>
            <a:r>
              <a:rPr lang="ru-RU" altLang="ru-RU" sz="2000" kern="0" dirty="0">
                <a:solidFill>
                  <a:srgbClr val="000000"/>
                </a:solidFill>
                <a:cs typeface="Lucida Sans Unicode"/>
              </a:rPr>
              <a:t>,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000000"/>
                </a:solidFill>
                <a:cs typeface="Lucida Sans Unicode"/>
              </a:rPr>
              <a:t>что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endParaRPr lang="ru-RU" altLang="ru-RU" sz="2000" kern="0" dirty="0">
              <a:solidFill>
                <a:srgbClr val="000000"/>
              </a:solidFill>
              <a:cs typeface="Lucida Sans Unicode"/>
            </a:endParaRPr>
          </a:p>
          <a:p>
            <a:pPr marL="341313" lvl="0" indent="-341313"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A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∩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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, A ∩ C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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, B ∩ C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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, A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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</a:t>
            </a:r>
            <a:r>
              <a:rPr lang="en-GB" altLang="ru-RU" sz="2200" kern="0" dirty="0">
                <a:solidFill>
                  <a:srgbClr val="C7850D"/>
                </a:solidFill>
                <a:latin typeface="Symbol" panose="05050102010706020507" pitchFamily="18" charset="2"/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C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=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S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.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endParaRPr lang="ru-RU" altLang="ru-RU" sz="2000" kern="0" dirty="0">
              <a:solidFill>
                <a:srgbClr val="000000"/>
              </a:solidFill>
              <a:cs typeface="Lucida Sans Unicode"/>
            </a:endParaRPr>
          </a:p>
          <a:p>
            <a:pPr lvl="0" indent="360000"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Кроме того, на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S 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существуют блоки атрибутов, объединённых по смыслам, полностью принадлежащие, или  совпадающие с одним из наборов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A, B, C</a:t>
            </a:r>
            <a:r>
              <a:rPr lang="ru-RU" altLang="ru-RU" sz="2000" kern="0" dirty="0" smtClean="0">
                <a:solidFill>
                  <a:srgbClr val="2D5291"/>
                </a:solidFill>
                <a:cs typeface="Lucida Sans Unicode"/>
              </a:rPr>
              <a:t>.</a:t>
            </a:r>
            <a:endParaRPr lang="en-GB" altLang="ru-RU" sz="2000" kern="0" dirty="0">
              <a:solidFill>
                <a:srgbClr val="2D5291"/>
              </a:solidFill>
              <a:cs typeface="Lucida Sans Unicode"/>
            </a:endParaRPr>
          </a:p>
          <a:p>
            <a:pPr lvl="0" indent="360000"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Тогда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,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если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существует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функциональн</a:t>
            </a:r>
            <a:r>
              <a:rPr lang="ru-RU" altLang="ru-RU" sz="2000" kern="0" dirty="0" err="1">
                <a:solidFill>
                  <a:srgbClr val="2D5291"/>
                </a:solidFill>
                <a:cs typeface="Lucida Sans Unicode"/>
              </a:rPr>
              <a:t>ая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зависи</a:t>
            </a:r>
            <a:r>
              <a:rPr lang="ru-RU" altLang="ru-RU" sz="2000" kern="0" dirty="0" err="1">
                <a:solidFill>
                  <a:srgbClr val="2D5291"/>
                </a:solidFill>
                <a:cs typeface="Lucida Sans Unicode"/>
              </a:rPr>
              <a:t>мость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,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действующая из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набор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а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B</a:t>
            </a:r>
            <a:r>
              <a:rPr lang="ru-RU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в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С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, </a:t>
            </a:r>
            <a:r>
              <a:rPr lang="ru-RU" altLang="ru-RU" sz="2000" kern="0" dirty="0" smtClean="0">
                <a:solidFill>
                  <a:srgbClr val="2D5291"/>
                </a:solidFill>
                <a:cs typeface="Lucida Sans Unicode"/>
              </a:rPr>
              <a:t>и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проекции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  </a:t>
            </a:r>
            <a:r>
              <a:rPr lang="en-GB" altLang="ru-RU" sz="2000" kern="0" dirty="0" err="1">
                <a:solidFill>
                  <a:srgbClr val="C7850D"/>
                </a:solidFill>
                <a:cs typeface="Lucida Sans Unicode"/>
              </a:rPr>
              <a:t>proj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baseline="-25000" dirty="0">
                <a:solidFill>
                  <a:srgbClr val="C7850D"/>
                </a:solidFill>
                <a:cs typeface="Lucida Sans Unicode"/>
              </a:rPr>
              <a:t>{A,B}</a:t>
            </a:r>
            <a:r>
              <a:rPr lang="en-GB" altLang="ru-RU" sz="2000" kern="0" baseline="-2500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(r), </a:t>
            </a:r>
            <a:r>
              <a:rPr lang="en-GB" altLang="ru-RU" sz="2000" kern="0" dirty="0" err="1">
                <a:solidFill>
                  <a:srgbClr val="C7850D"/>
                </a:solidFill>
                <a:cs typeface="Lucida Sans Unicode"/>
              </a:rPr>
              <a:t>proj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 </a:t>
            </a:r>
            <a:r>
              <a:rPr lang="en-GB" altLang="ru-RU" sz="2000" kern="0" baseline="-25000" dirty="0">
                <a:solidFill>
                  <a:srgbClr val="C7850D"/>
                </a:solidFill>
                <a:cs typeface="Lucida Sans Unicode"/>
              </a:rPr>
              <a:t>{B,C}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(r)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ru-RU" altLang="ru-RU" sz="2000" kern="0" dirty="0">
                <a:solidFill>
                  <a:srgbClr val="2D5291"/>
                </a:solidFill>
                <a:cs typeface="Lucida Sans Unicode"/>
              </a:rPr>
              <a:t>имеют смысл в принятой семантике, то они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образуют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полную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декомпозицию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 </a:t>
            </a:r>
            <a:r>
              <a:rPr lang="en-GB" altLang="ru-RU" sz="2000" kern="0" dirty="0" err="1">
                <a:solidFill>
                  <a:srgbClr val="2D5291"/>
                </a:solidFill>
                <a:cs typeface="Lucida Sans Unicode"/>
              </a:rPr>
              <a:t>отношения</a:t>
            </a:r>
            <a:r>
              <a:rPr lang="en-GB" altLang="ru-RU" sz="2000" kern="0" dirty="0">
                <a:solidFill>
                  <a:srgbClr val="000000"/>
                </a:solidFill>
                <a:cs typeface="Lucida Sans Unicode"/>
              </a:rPr>
              <a:t> </a:t>
            </a:r>
            <a:r>
              <a:rPr lang="en-GB" altLang="ru-RU" sz="2000" kern="0" dirty="0">
                <a:solidFill>
                  <a:srgbClr val="C7850D"/>
                </a:solidFill>
                <a:cs typeface="Lucida Sans Unicode"/>
              </a:rPr>
              <a:t>r</a:t>
            </a:r>
            <a:r>
              <a:rPr lang="en-GB" altLang="ru-RU" sz="2000" kern="0" dirty="0">
                <a:solidFill>
                  <a:srgbClr val="2D5291"/>
                </a:solidFill>
                <a:cs typeface="Lucida Sans Unicode"/>
              </a:rPr>
              <a:t>.</a:t>
            </a:r>
            <a:endParaRPr lang="ru-RU" altLang="ru-RU" sz="2000" kern="0" dirty="0">
              <a:solidFill>
                <a:srgbClr val="2D5291"/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6872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29688"/>
            <a:ext cx="42503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Информация, данные, семантика и смыслы</a:t>
            </a:r>
            <a:endParaRPr lang="ru-RU" sz="3200" b="1" dirty="0">
              <a:solidFill>
                <a:srgbClr val="2C5292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4751" y="1261988"/>
            <a:ext cx="11068014" cy="3333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Семантика</a:t>
            </a:r>
            <a:r>
              <a:rPr lang="ru-RU" sz="2000" dirty="0">
                <a:solidFill>
                  <a:srgbClr val="2D5291"/>
                </a:solidFill>
              </a:rPr>
              <a:t> определяет </a:t>
            </a:r>
            <a:r>
              <a:rPr lang="ru-RU" sz="2000" dirty="0">
                <a:solidFill>
                  <a:srgbClr val="7030A0"/>
                </a:solidFill>
              </a:rPr>
              <a:t>значение данных, смыслы</a:t>
            </a:r>
            <a:r>
              <a:rPr lang="ru-RU" sz="2000" dirty="0">
                <a:solidFill>
                  <a:srgbClr val="2D5291"/>
                </a:solidFill>
              </a:rPr>
              <a:t>, которые им придаются. В базах данных </a:t>
            </a:r>
            <a:r>
              <a:rPr lang="ru-RU" sz="2000" dirty="0">
                <a:solidFill>
                  <a:srgbClr val="7030A0"/>
                </a:solidFill>
              </a:rPr>
              <a:t>семантика встроенная </a:t>
            </a:r>
            <a:r>
              <a:rPr lang="ru-RU" sz="2000" dirty="0" err="1">
                <a:solidFill>
                  <a:srgbClr val="7030A0"/>
                </a:solidFill>
              </a:rPr>
              <a:t>вендорами</a:t>
            </a:r>
            <a:r>
              <a:rPr lang="ru-RU" sz="2000" dirty="0">
                <a:solidFill>
                  <a:srgbClr val="7030A0"/>
                </a:solidFill>
              </a:rPr>
              <a:t> </a:t>
            </a:r>
            <a:r>
              <a:rPr lang="ru-RU" sz="2000" dirty="0">
                <a:solidFill>
                  <a:srgbClr val="2D5291"/>
                </a:solidFill>
              </a:rPr>
              <a:t>определяется </a:t>
            </a:r>
            <a:r>
              <a:rPr lang="ru-RU" sz="2000" dirty="0">
                <a:solidFill>
                  <a:srgbClr val="7030A0"/>
                </a:solidFill>
              </a:rPr>
              <a:t>метаданными, включая структуры, типы данных и ограничения целостности</a:t>
            </a:r>
            <a:r>
              <a:rPr lang="ru-RU" sz="2000" dirty="0">
                <a:solidFill>
                  <a:srgbClr val="2D5291"/>
                </a:solidFill>
              </a:rPr>
              <a:t>.</a:t>
            </a:r>
            <a:endParaRPr lang="en-US" sz="2000" dirty="0">
              <a:solidFill>
                <a:srgbClr val="2D5291"/>
              </a:solidFill>
            </a:endParaRPr>
          </a:p>
          <a:p>
            <a:pPr marL="342900" indent="-34290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Семантика определяется прагматикой</a:t>
            </a:r>
            <a:r>
              <a:rPr lang="ru-RU" sz="2000" dirty="0">
                <a:solidFill>
                  <a:srgbClr val="2D5291"/>
                </a:solidFill>
              </a:rPr>
              <a:t> и потому может задаваться не обязательно  единственным образом. Два главных варианта: </a:t>
            </a:r>
          </a:p>
          <a:p>
            <a:pPr marL="342900" indent="-342900">
              <a:lnSpc>
                <a:spcPct val="75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7030A0"/>
                </a:solidFill>
              </a:rPr>
              <a:t>семантика </a:t>
            </a:r>
            <a:r>
              <a:rPr lang="ru-RU" sz="2000" dirty="0">
                <a:solidFill>
                  <a:srgbClr val="7030A0"/>
                </a:solidFill>
              </a:rPr>
              <a:t>с точки зрения соответствия</a:t>
            </a:r>
            <a:r>
              <a:rPr lang="ru-RU" sz="2000" dirty="0">
                <a:solidFill>
                  <a:srgbClr val="2D5291"/>
                </a:solidFill>
              </a:rPr>
              <a:t>: а</a:t>
            </a:r>
            <a:r>
              <a:rPr lang="ru-RU" sz="2000" b="1" dirty="0">
                <a:solidFill>
                  <a:srgbClr val="2D5291"/>
                </a:solidFill>
              </a:rPr>
              <a:t>) концептуальной модели </a:t>
            </a:r>
            <a:r>
              <a:rPr lang="ru-RU" sz="2000" dirty="0">
                <a:solidFill>
                  <a:srgbClr val="2D5291"/>
                </a:solidFill>
              </a:rPr>
              <a:t>б) </a:t>
            </a:r>
            <a:r>
              <a:rPr lang="ru-RU" sz="2000" b="1" dirty="0">
                <a:solidFill>
                  <a:srgbClr val="2D5291"/>
                </a:solidFill>
              </a:rPr>
              <a:t>моделям  бизнес- процессов</a:t>
            </a:r>
            <a:r>
              <a:rPr lang="ru-RU" sz="2000" dirty="0">
                <a:solidFill>
                  <a:srgbClr val="2D5291"/>
                </a:solidFill>
              </a:rPr>
              <a:t>; определяет смыслы данных;</a:t>
            </a:r>
          </a:p>
          <a:p>
            <a:pPr marL="342900" indent="-342900">
              <a:lnSpc>
                <a:spcPct val="75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7030A0"/>
                </a:solidFill>
              </a:rPr>
              <a:t>семантика </a:t>
            </a:r>
            <a:r>
              <a:rPr lang="ru-RU" sz="2000" dirty="0">
                <a:solidFill>
                  <a:srgbClr val="7030A0"/>
                </a:solidFill>
              </a:rPr>
              <a:t>с точки зрения соответствия</a:t>
            </a:r>
            <a:r>
              <a:rPr lang="ru-RU" sz="2000" dirty="0">
                <a:solidFill>
                  <a:srgbClr val="2D5291"/>
                </a:solidFill>
              </a:rPr>
              <a:t>: а) </a:t>
            </a:r>
            <a:r>
              <a:rPr lang="ru-RU" sz="2000" b="1" dirty="0">
                <a:solidFill>
                  <a:srgbClr val="2D5291"/>
                </a:solidFill>
              </a:rPr>
              <a:t>логической/физической модели</a:t>
            </a:r>
            <a:r>
              <a:rPr lang="ru-RU" sz="2000" dirty="0">
                <a:solidFill>
                  <a:srgbClr val="2D5291"/>
                </a:solidFill>
              </a:rPr>
              <a:t> б) </a:t>
            </a:r>
            <a:r>
              <a:rPr lang="ru-RU" sz="2000" b="1" dirty="0">
                <a:solidFill>
                  <a:srgbClr val="2D5291"/>
                </a:solidFill>
              </a:rPr>
              <a:t>моделям систем запросов и манипуляций данными </a:t>
            </a:r>
            <a:r>
              <a:rPr lang="ru-RU" sz="2000" dirty="0">
                <a:solidFill>
                  <a:srgbClr val="2D5291"/>
                </a:solidFill>
              </a:rPr>
              <a:t>на выбранной архитектуре реализации; определяет, например, необходимость и варианты </a:t>
            </a:r>
            <a:r>
              <a:rPr lang="ru-RU" sz="2000" dirty="0" err="1">
                <a:solidFill>
                  <a:srgbClr val="2D5291"/>
                </a:solidFill>
              </a:rPr>
              <a:t>денормализации</a:t>
            </a:r>
            <a:r>
              <a:rPr lang="ru-RU" sz="2000" dirty="0">
                <a:solidFill>
                  <a:srgbClr val="2D5291"/>
                </a:solidFill>
              </a:rPr>
              <a:t>.</a:t>
            </a:r>
          </a:p>
          <a:p>
            <a:pPr marL="342900" indent="-34290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Дополнительная семантика </a:t>
            </a:r>
            <a:r>
              <a:rPr lang="ru-RU" sz="2000" dirty="0">
                <a:solidFill>
                  <a:srgbClr val="2D5291"/>
                </a:solidFill>
              </a:rPr>
              <a:t>может быть введена с помощью особого сорта данных, которые представляют смыслы других данных. Отличие смыслов от обычных данных (в базах данных) в степени активности. Данные пассивны, а </a:t>
            </a:r>
            <a:r>
              <a:rPr lang="ru-RU" sz="2000" b="1" dirty="0">
                <a:solidFill>
                  <a:srgbClr val="2D5291"/>
                </a:solidFill>
              </a:rPr>
              <a:t>любые смыслы активны</a:t>
            </a:r>
            <a:r>
              <a:rPr lang="ru-RU" sz="2000" dirty="0">
                <a:solidFill>
                  <a:srgbClr val="2D5291"/>
                </a:solidFill>
              </a:rPr>
              <a:t>.</a:t>
            </a:r>
          </a:p>
          <a:p>
            <a:pPr marL="342900" indent="-342900">
              <a:lnSpc>
                <a:spcPct val="7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D5291"/>
                </a:solidFill>
              </a:rPr>
              <a:t>Значения введённых смыслов это данные этих смыслов.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53722" y="4752033"/>
            <a:ext cx="7200900" cy="542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>
                <a:solidFill>
                  <a:srgbClr val="000000"/>
                </a:solidFill>
              </a:rPr>
              <a:t>Информация = данные + синтаксис +</a:t>
            </a:r>
            <a:r>
              <a:rPr lang="ru-RU">
                <a:solidFill>
                  <a:srgbClr val="FFFFFF"/>
                </a:solidFill>
              </a:rPr>
              <a:t> </a:t>
            </a:r>
            <a:r>
              <a:rPr lang="ru-RU" sz="2000">
                <a:solidFill>
                  <a:srgbClr val="000000"/>
                </a:solidFill>
              </a:rPr>
              <a:t>семантика + прагматика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53722" y="5479089"/>
            <a:ext cx="7200900" cy="58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>
                <a:solidFill>
                  <a:srgbClr val="000000"/>
                </a:solidFill>
              </a:rPr>
              <a:t>Семантика = система смыслов +?</a:t>
            </a: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5768" y="6169152"/>
            <a:ext cx="3816350" cy="576063"/>
          </a:xfrm>
          <a:prstGeom prst="wedgeRoundRectCallout">
            <a:avLst>
              <a:gd name="adj1" fmla="val 15944"/>
              <a:gd name="adj2" fmla="val -10278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>
                <a:solidFill>
                  <a:srgbClr val="000000"/>
                </a:solidFill>
              </a:rPr>
              <a:t>Знак ? означает, что смыслы это не вся</a:t>
            </a:r>
            <a:r>
              <a:rPr lang="ru-RU">
                <a:solidFill>
                  <a:srgbClr val="FFFFFF"/>
                </a:solidFill>
              </a:rPr>
              <a:t> </a:t>
            </a:r>
            <a:r>
              <a:rPr lang="ru-RU">
                <a:solidFill>
                  <a:srgbClr val="000000"/>
                </a:solidFill>
              </a:rPr>
              <a:t>семантика</a:t>
            </a:r>
          </a:p>
        </p:txBody>
      </p:sp>
    </p:spTree>
    <p:extLst>
      <p:ext uri="{BB962C8B-B14F-4D97-AF65-F5344CB8AC3E}">
        <p14:creationId xmlns:p14="http://schemas.microsoft.com/office/powerpoint/2010/main" val="293140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98191"/>
            <a:ext cx="48757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rgbClr val="D9212A"/>
                </a:solidFill>
              </a:rPr>
              <a:t>Семаника</a:t>
            </a:r>
            <a:r>
              <a:rPr lang="ru-RU" sz="3200" b="1" dirty="0">
                <a:solidFill>
                  <a:srgbClr val="D9212A"/>
                </a:solidFill>
              </a:rPr>
              <a:t> изолированной сущности/таблицы</a:t>
            </a:r>
            <a:endParaRPr lang="ru-RU" sz="3200" b="1" dirty="0">
              <a:solidFill>
                <a:srgbClr val="D9212A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132" y="1073426"/>
            <a:ext cx="11068014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altLang="ru-RU" sz="2000" dirty="0">
                <a:solidFill>
                  <a:srgbClr val="2D5291"/>
                </a:solidFill>
              </a:rPr>
              <a:t>По таблице </a:t>
            </a:r>
            <a:r>
              <a:rPr lang="ru-RU" altLang="ru-RU" sz="2000" b="1" dirty="0">
                <a:solidFill>
                  <a:srgbClr val="2D5291"/>
                </a:solidFill>
              </a:rPr>
              <a:t>«Сотрудники»</a:t>
            </a:r>
            <a:r>
              <a:rPr lang="en-US" altLang="ru-RU" sz="2000" b="1" dirty="0">
                <a:solidFill>
                  <a:srgbClr val="2D5291"/>
                </a:solidFill>
              </a:rPr>
              <a:t> </a:t>
            </a:r>
            <a:r>
              <a:rPr lang="ru-RU" altLang="ru-RU" sz="2000" dirty="0">
                <a:solidFill>
                  <a:srgbClr val="2D5291"/>
                </a:solidFill>
              </a:rPr>
              <a:t>определите количество сотрудников работающих в отделе №30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2000" dirty="0"/>
          </a:p>
          <a:p>
            <a:endParaRPr lang="ru-RU" altLang="ru-RU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altLang="ru-RU" sz="11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ru-RU" altLang="ru-RU" sz="2000" dirty="0">
                <a:solidFill>
                  <a:srgbClr val="2D5291"/>
                </a:solidFill>
              </a:rPr>
              <a:t>Так, как следует назвать или охарактеризовать эту таблицу? </a:t>
            </a:r>
            <a:r>
              <a:rPr lang="ru-RU" altLang="ru-RU" sz="2000" dirty="0" smtClean="0">
                <a:solidFill>
                  <a:srgbClr val="2D5291"/>
                </a:solidFill>
              </a:rPr>
              <a:t>Дайте </a:t>
            </a:r>
            <a:r>
              <a:rPr lang="ru-RU" altLang="ru-RU" sz="2000" dirty="0">
                <a:solidFill>
                  <a:srgbClr val="2D5291"/>
                </a:solidFill>
              </a:rPr>
              <a:t>текст названия или комментария одной фразой. Название может быть кратким, например, </a:t>
            </a:r>
            <a:r>
              <a:rPr lang="en-US" altLang="ru-RU" sz="2000" dirty="0" err="1">
                <a:solidFill>
                  <a:srgbClr val="2D5291"/>
                </a:solidFill>
              </a:rPr>
              <a:t>emp</a:t>
            </a:r>
            <a:r>
              <a:rPr lang="ru-RU" altLang="ru-RU" sz="2000" dirty="0">
                <a:solidFill>
                  <a:srgbClr val="2D5291"/>
                </a:solidFill>
              </a:rPr>
              <a:t>, но смыслы данных должны быть выявлены. 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ru-RU" altLang="ru-RU" sz="2000" dirty="0">
                <a:solidFill>
                  <a:srgbClr val="2D5291"/>
                </a:solidFill>
              </a:rPr>
              <a:t>А можно ли использовать эту единственную таблицу как базу данных  </a:t>
            </a:r>
            <a:r>
              <a:rPr lang="en-US" altLang="ru-RU" sz="2000" dirty="0">
                <a:solidFill>
                  <a:srgbClr val="2D5291"/>
                </a:solidFill>
              </a:rPr>
              <a:t>Human </a:t>
            </a:r>
            <a:r>
              <a:rPr lang="en-US" altLang="ru-RU" sz="2000" dirty="0" err="1">
                <a:solidFill>
                  <a:srgbClr val="2D5291"/>
                </a:solidFill>
              </a:rPr>
              <a:t>Resouces</a:t>
            </a:r>
            <a:r>
              <a:rPr lang="en-US" altLang="ru-RU" sz="2000" dirty="0">
                <a:solidFill>
                  <a:srgbClr val="2D529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ru-RU" altLang="ru-RU" sz="2000" dirty="0">
                <a:solidFill>
                  <a:srgbClr val="2D5291"/>
                </a:solidFill>
              </a:rPr>
              <a:t>Попробуйте определить понятие </a:t>
            </a:r>
            <a:r>
              <a:rPr lang="en-US" altLang="ru-RU" sz="2000" dirty="0">
                <a:solidFill>
                  <a:srgbClr val="2D5291"/>
                </a:solidFill>
              </a:rPr>
              <a:t>“</a:t>
            </a:r>
            <a:r>
              <a:rPr lang="ru-RU" altLang="ru-RU" sz="2000" dirty="0">
                <a:solidFill>
                  <a:srgbClr val="2D5291"/>
                </a:solidFill>
              </a:rPr>
              <a:t>посетитель сайта</a:t>
            </a:r>
            <a:r>
              <a:rPr lang="en-US" altLang="ru-RU" sz="2000" dirty="0">
                <a:solidFill>
                  <a:srgbClr val="2D5291"/>
                </a:solidFill>
              </a:rPr>
              <a:t>”</a:t>
            </a:r>
            <a:r>
              <a:rPr lang="ru-RU" altLang="ru-RU" sz="2000" dirty="0">
                <a:solidFill>
                  <a:srgbClr val="2D5291"/>
                </a:solidFill>
              </a:rPr>
              <a:t> и задайте его  атрибуты.</a:t>
            </a:r>
          </a:p>
          <a:p>
            <a:endParaRPr lang="ru-RU" altLang="ru-RU" sz="2000" u="sng" dirty="0">
              <a:solidFill>
                <a:srgbClr val="2D5291"/>
              </a:solidFill>
            </a:endParaRPr>
          </a:p>
          <a:p>
            <a:r>
              <a:rPr lang="ru-RU" altLang="ru-RU" sz="2000" b="1" u="sng" dirty="0">
                <a:solidFill>
                  <a:srgbClr val="2D5291"/>
                </a:solidFill>
              </a:rPr>
              <a:t>Вопрос</a:t>
            </a:r>
            <a:r>
              <a:rPr lang="ru-RU" altLang="ru-RU" sz="2000" b="1" dirty="0">
                <a:solidFill>
                  <a:srgbClr val="2D5291"/>
                </a:solidFill>
              </a:rPr>
              <a:t>: Что есть знак в базах данных?</a:t>
            </a:r>
          </a:p>
        </p:txBody>
      </p:sp>
      <p:pic>
        <p:nvPicPr>
          <p:cNvPr id="6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54" y="1535722"/>
            <a:ext cx="8496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771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8445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 err="1">
                <a:solidFill>
                  <a:srgbClr val="C00000"/>
                </a:solidFill>
              </a:rPr>
              <a:t>Семаника</a:t>
            </a:r>
            <a:r>
              <a:rPr lang="ru-RU" sz="3200" b="1" dirty="0">
                <a:solidFill>
                  <a:srgbClr val="C00000"/>
                </a:solidFill>
              </a:rPr>
              <a:t> изолированной сущности/таблицы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132" y="1073426"/>
            <a:ext cx="11068014" cy="56630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b="1" u="sng" dirty="0">
                <a:solidFill>
                  <a:srgbClr val="7030A0"/>
                </a:solidFill>
              </a:rPr>
              <a:t>Вспоминаем</a:t>
            </a:r>
            <a:r>
              <a:rPr lang="ru-RU" sz="2000" b="1" dirty="0">
                <a:solidFill>
                  <a:srgbClr val="7030A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2D5291"/>
                </a:solidFill>
              </a:rPr>
              <a:t>Принцип </a:t>
            </a:r>
            <a:r>
              <a:rPr lang="ru-RU" sz="2000" b="1" dirty="0" err="1">
                <a:solidFill>
                  <a:srgbClr val="2D5291"/>
                </a:solidFill>
              </a:rPr>
              <a:t>композиональности</a:t>
            </a:r>
            <a:r>
              <a:rPr lang="ru-RU" sz="2000" dirty="0">
                <a:solidFill>
                  <a:srgbClr val="2D5291"/>
                </a:solidFill>
              </a:rPr>
              <a:t>. Значение сложного выражения есть функция от значений его компонентов и способов их соединения.</a:t>
            </a:r>
          </a:p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2D5291"/>
                </a:solidFill>
              </a:rPr>
              <a:t>Принцип контекста</a:t>
            </a:r>
            <a:r>
              <a:rPr lang="ru-RU" sz="2000" dirty="0">
                <a:solidFill>
                  <a:srgbClr val="2D5291"/>
                </a:solidFill>
              </a:rPr>
              <a:t>. Значение слова определяется контекстом предложения в которое оно входит.</a:t>
            </a:r>
          </a:p>
          <a:p>
            <a:r>
              <a:rPr lang="ru-RU" sz="2000" b="1" u="sng" dirty="0">
                <a:solidFill>
                  <a:srgbClr val="7030A0"/>
                </a:solidFill>
              </a:rPr>
              <a:t>Задание 1</a:t>
            </a:r>
            <a:r>
              <a:rPr lang="ru-RU" sz="2000" b="1" dirty="0">
                <a:solidFill>
                  <a:srgbClr val="7030A0"/>
                </a:solidFill>
              </a:rPr>
              <a:t>. </a:t>
            </a:r>
            <a:r>
              <a:rPr lang="ru-RU" sz="2000" dirty="0">
                <a:solidFill>
                  <a:srgbClr val="2D5291"/>
                </a:solidFill>
              </a:rPr>
              <a:t>Задайте семантику, предложите значащее имя таблицы и/или комментарии к нему. Укажите роль и ограничения </a:t>
            </a:r>
            <a:r>
              <a:rPr lang="ru-RU" sz="2000" dirty="0" smtClean="0">
                <a:solidFill>
                  <a:srgbClr val="2D5291"/>
                </a:solidFill>
              </a:rPr>
              <a:t>на </a:t>
            </a:r>
            <a:r>
              <a:rPr lang="ru-RU" sz="2000" dirty="0">
                <a:solidFill>
                  <a:srgbClr val="2D5291"/>
                </a:solidFill>
              </a:rPr>
              <a:t>применимость таблицы. Установите первичный ключ. Определите сорта атрибутов и возможность образования блоков. Предложите типы данных.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Т1: </a:t>
            </a:r>
          </a:p>
          <a:p>
            <a:endParaRPr lang="ru-RU" sz="800" dirty="0">
              <a:solidFill>
                <a:srgbClr val="2D5291"/>
              </a:solidFill>
            </a:endParaRPr>
          </a:p>
          <a:p>
            <a:endParaRPr lang="ru-RU" sz="2000" b="1" dirty="0">
              <a:solidFill>
                <a:srgbClr val="C00000"/>
              </a:solidFill>
            </a:endParaRPr>
          </a:p>
          <a:p>
            <a:r>
              <a:rPr lang="ru-RU" sz="2000" b="1" dirty="0">
                <a:solidFill>
                  <a:srgbClr val="C00000"/>
                </a:solidFill>
              </a:rPr>
              <a:t>Т2:</a:t>
            </a:r>
          </a:p>
          <a:p>
            <a:endParaRPr lang="ru-RU" sz="2000" dirty="0">
              <a:solidFill>
                <a:srgbClr val="2D5291"/>
              </a:solidFill>
            </a:endParaRPr>
          </a:p>
          <a:p>
            <a:r>
              <a:rPr lang="ru-RU" sz="2000" b="1" dirty="0">
                <a:solidFill>
                  <a:srgbClr val="C00000"/>
                </a:solidFill>
              </a:rPr>
              <a:t>Т3: </a:t>
            </a:r>
            <a:endParaRPr lang="ru-RU" sz="1000" b="1" dirty="0">
              <a:solidFill>
                <a:srgbClr val="C00000"/>
              </a:solidFill>
            </a:endParaRPr>
          </a:p>
          <a:p>
            <a:endParaRPr lang="ru-RU" sz="1000" b="1" dirty="0">
              <a:solidFill>
                <a:srgbClr val="C00000"/>
              </a:solidFill>
            </a:endParaRPr>
          </a:p>
          <a:p>
            <a:r>
              <a:rPr lang="ru-RU" sz="2000" b="1" dirty="0">
                <a:solidFill>
                  <a:srgbClr val="C00000"/>
                </a:solidFill>
              </a:rPr>
              <a:t>Т4:</a:t>
            </a:r>
          </a:p>
          <a:p>
            <a:endParaRPr lang="ru-RU" sz="800" b="1" dirty="0">
              <a:solidFill>
                <a:srgbClr val="C00000"/>
              </a:solidFill>
            </a:endParaRPr>
          </a:p>
          <a:p>
            <a:endParaRPr lang="ru-RU" sz="2000" b="1" dirty="0">
              <a:solidFill>
                <a:srgbClr val="C00000"/>
              </a:solidFill>
            </a:endParaRPr>
          </a:p>
          <a:p>
            <a:r>
              <a:rPr lang="ru-RU" sz="2000" b="1" dirty="0">
                <a:solidFill>
                  <a:srgbClr val="C00000"/>
                </a:solidFill>
              </a:rPr>
              <a:t>Т5:</a:t>
            </a:r>
          </a:p>
          <a:p>
            <a:endParaRPr lang="ru-RU" sz="800" b="1" dirty="0">
              <a:solidFill>
                <a:srgbClr val="C00000"/>
              </a:solidFill>
            </a:endParaRPr>
          </a:p>
          <a:p>
            <a:endParaRPr lang="ru-RU" sz="1000" b="1" dirty="0">
              <a:solidFill>
                <a:srgbClr val="C00000"/>
              </a:solidFill>
            </a:endParaRPr>
          </a:p>
          <a:p>
            <a:r>
              <a:rPr lang="ru-RU" sz="2000" b="1" dirty="0">
                <a:solidFill>
                  <a:srgbClr val="C00000"/>
                </a:solidFill>
              </a:rPr>
              <a:t>Т6: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19494"/>
              </p:ext>
            </p:extLst>
          </p:nvPr>
        </p:nvGraphicFramePr>
        <p:xfrm>
          <a:off x="1358232" y="3137880"/>
          <a:ext cx="3399398" cy="378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3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1441"/>
              </p:ext>
            </p:extLst>
          </p:nvPr>
        </p:nvGraphicFramePr>
        <p:xfrm>
          <a:off x="1358232" y="3789008"/>
          <a:ext cx="510444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Отдел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01959"/>
              </p:ext>
            </p:extLst>
          </p:nvPr>
        </p:nvGraphicFramePr>
        <p:xfrm>
          <a:off x="1358232" y="4351698"/>
          <a:ext cx="67407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269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ФИО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Отдел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 увольнения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77304"/>
              </p:ext>
            </p:extLst>
          </p:nvPr>
        </p:nvGraphicFramePr>
        <p:xfrm>
          <a:off x="1358232" y="4844088"/>
          <a:ext cx="842516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67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ФИО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Отдел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Дата рождения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32067"/>
              </p:ext>
            </p:extLst>
          </p:nvPr>
        </p:nvGraphicFramePr>
        <p:xfrm>
          <a:off x="1358232" y="5583778"/>
          <a:ext cx="89671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8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5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ФИО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Должность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Отдел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Дата приема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Дата увольнения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 перевода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32" y="6121546"/>
            <a:ext cx="554174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1" y="84457"/>
            <a:ext cx="69360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rgbClr val="C00000"/>
                </a:solidFill>
              </a:rPr>
              <a:t>Семаника</a:t>
            </a:r>
            <a:r>
              <a:rPr lang="ru-RU" sz="3200" b="1" dirty="0">
                <a:solidFill>
                  <a:srgbClr val="C00000"/>
                </a:solidFill>
              </a:rPr>
              <a:t> изолированной сущности/таблицы. Продолжение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132" y="1073426"/>
            <a:ext cx="1106801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Т7: </a:t>
            </a:r>
            <a:r>
              <a:rPr lang="ru-RU" dirty="0">
                <a:solidFill>
                  <a:srgbClr val="7030A0"/>
                </a:solidFill>
              </a:rPr>
              <a:t>Таблица учёта готовности автомобиля в рейс</a:t>
            </a:r>
          </a:p>
          <a:p>
            <a:endParaRPr lang="ru-RU" dirty="0">
              <a:solidFill>
                <a:srgbClr val="2D5291"/>
              </a:solidFill>
            </a:endParaRPr>
          </a:p>
          <a:p>
            <a:endParaRPr lang="ru-RU" dirty="0">
              <a:solidFill>
                <a:srgbClr val="2D5291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Т8: </a:t>
            </a:r>
            <a:r>
              <a:rPr lang="ru-RU" dirty="0">
                <a:solidFill>
                  <a:srgbClr val="7030A0"/>
                </a:solidFill>
              </a:rPr>
              <a:t>Учёт хобби студентов</a:t>
            </a:r>
          </a:p>
          <a:p>
            <a:endParaRPr lang="ru-RU" dirty="0">
              <a:solidFill>
                <a:srgbClr val="2D5291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Т9: </a:t>
            </a:r>
            <a:r>
              <a:rPr lang="ru-RU" dirty="0">
                <a:solidFill>
                  <a:srgbClr val="7030A0"/>
                </a:solidFill>
              </a:rPr>
              <a:t>Вес заказанной партии товаров</a:t>
            </a:r>
          </a:p>
          <a:p>
            <a:endParaRPr lang="ru-RU" dirty="0">
              <a:solidFill>
                <a:srgbClr val="2D5291"/>
              </a:solidFill>
            </a:endParaRPr>
          </a:p>
          <a:p>
            <a:endParaRPr lang="ru-RU" dirty="0">
              <a:solidFill>
                <a:srgbClr val="2D5291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Т10: </a:t>
            </a:r>
            <a:r>
              <a:rPr lang="ru-RU" dirty="0">
                <a:solidFill>
                  <a:srgbClr val="7030A0"/>
                </a:solidFill>
              </a:rPr>
              <a:t>Таблица, в которой </a:t>
            </a:r>
            <a:r>
              <a:rPr lang="ru-RU" dirty="0" smtClean="0">
                <a:solidFill>
                  <a:srgbClr val="7030A0"/>
                </a:solidFill>
              </a:rPr>
              <a:t>изме</a:t>
            </a:r>
            <a:r>
              <a:rPr lang="ru-RU" dirty="0">
                <a:solidFill>
                  <a:srgbClr val="7030A0"/>
                </a:solidFill>
              </a:rPr>
              <a:t>р</a:t>
            </a:r>
            <a:r>
              <a:rPr lang="ru-RU" dirty="0" smtClean="0">
                <a:solidFill>
                  <a:srgbClr val="7030A0"/>
                </a:solidFill>
              </a:rPr>
              <a:t>яется </a:t>
            </a:r>
            <a:r>
              <a:rPr lang="ru-RU" dirty="0">
                <a:solidFill>
                  <a:srgbClr val="7030A0"/>
                </a:solidFill>
              </a:rPr>
              <a:t>способ измерения индикатора, хранимого в одном столбе </a:t>
            </a:r>
          </a:p>
          <a:p>
            <a:r>
              <a:rPr lang="ru-RU" b="1" u="sng" dirty="0">
                <a:solidFill>
                  <a:srgbClr val="2D5291"/>
                </a:solidFill>
              </a:rPr>
              <a:t>Пример</a:t>
            </a:r>
            <a:r>
              <a:rPr lang="ru-RU" b="1" dirty="0">
                <a:solidFill>
                  <a:srgbClr val="2D5291"/>
                </a:solidFill>
              </a:rPr>
              <a:t>: </a:t>
            </a:r>
            <a:r>
              <a:rPr lang="ru-RU" dirty="0">
                <a:solidFill>
                  <a:srgbClr val="2D5291"/>
                </a:solidFill>
              </a:rPr>
              <a:t>Индекс Доу-Джонса (общей активности фондового рынка). Первоначально индекс рассчитывался как среднее арифметическое цен на акции учитываемых компаний. Сейчас цены входящих в него акций складываются, а потом делятся на поправочный коэффициент, который изменяется, когда входящие в индекс акции подвергаются дроблению (сплит) или объединению (консолидации). Учёт изменений во внутренней структуре входящих акций Это увеличивает сопоставимость индекса. Но:</a:t>
            </a:r>
          </a:p>
          <a:p>
            <a:r>
              <a:rPr lang="ru-RU" dirty="0">
                <a:solidFill>
                  <a:srgbClr val="2D5291"/>
                </a:solidFill>
              </a:rPr>
              <a:t>1896 год </a:t>
            </a:r>
            <a:r>
              <a:rPr lang="ru-RU" dirty="0" smtClean="0">
                <a:solidFill>
                  <a:srgbClr val="2D5291"/>
                </a:solidFill>
              </a:rPr>
              <a:t>- среднее </a:t>
            </a:r>
            <a:r>
              <a:rPr lang="ru-RU" dirty="0">
                <a:solidFill>
                  <a:srgbClr val="2D5291"/>
                </a:solidFill>
              </a:rPr>
              <a:t>арифметическое цен акций 12 американских промышленных компаний.</a:t>
            </a:r>
          </a:p>
          <a:p>
            <a:r>
              <a:rPr lang="ru-RU" dirty="0">
                <a:solidFill>
                  <a:srgbClr val="2D5291"/>
                </a:solidFill>
              </a:rPr>
              <a:t>1928 </a:t>
            </a:r>
            <a:r>
              <a:rPr lang="ru-RU" dirty="0" smtClean="0">
                <a:solidFill>
                  <a:srgbClr val="2D5291"/>
                </a:solidFill>
              </a:rPr>
              <a:t>- </a:t>
            </a:r>
            <a:r>
              <a:rPr lang="ru-RU" dirty="0">
                <a:solidFill>
                  <a:srgbClr val="2D5291"/>
                </a:solidFill>
              </a:rPr>
              <a:t>учитывается уже 30 компаний</a:t>
            </a:r>
          </a:p>
          <a:p>
            <a:r>
              <a:rPr lang="ru-RU" dirty="0">
                <a:solidFill>
                  <a:srgbClr val="2D5291"/>
                </a:solidFill>
              </a:rPr>
              <a:t>1930 </a:t>
            </a:r>
            <a:r>
              <a:rPr lang="ru-RU" dirty="0" smtClean="0">
                <a:solidFill>
                  <a:srgbClr val="2D5291"/>
                </a:solidFill>
              </a:rPr>
              <a:t>- год </a:t>
            </a:r>
            <a:r>
              <a:rPr lang="ru-RU" dirty="0">
                <a:solidFill>
                  <a:srgbClr val="2D5291"/>
                </a:solidFill>
              </a:rPr>
              <a:t>в индексе заменены сразу семь компаний, а 26 мая 1932 года — восемь.</a:t>
            </a:r>
          </a:p>
          <a:p>
            <a:pPr indent="360000"/>
            <a:r>
              <a:rPr lang="ru-RU" dirty="0">
                <a:solidFill>
                  <a:srgbClr val="2D5291"/>
                </a:solidFill>
              </a:rPr>
              <a:t>Доу-Джонс дополняется конкурирующим индексом </a:t>
            </a:r>
            <a:r>
              <a:rPr lang="en-US" dirty="0">
                <a:solidFill>
                  <a:srgbClr val="2D5291"/>
                </a:solidFill>
              </a:rPr>
              <a:t>S&amp;P 500</a:t>
            </a:r>
            <a:r>
              <a:rPr lang="ru-RU" dirty="0">
                <a:solidFill>
                  <a:srgbClr val="2D5291"/>
                </a:solidFill>
              </a:rPr>
              <a:t>. В его корзину включено 505 избранных торгуемых на фондовых биржах США публичных компаний, имеющих наибольшую капитализацию. Но это не список крупнейших компаний США. Вес каждой компании в индексе пропорционален её капитализации.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84" y="1335323"/>
            <a:ext cx="9658008" cy="7380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84" y="2150644"/>
            <a:ext cx="9004864" cy="4425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84" y="2799553"/>
            <a:ext cx="7282943" cy="5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52501" y="51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Что такое бизнес-процесс 1/2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4301" y="636289"/>
            <a:ext cx="77724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[</a:t>
            </a:r>
            <a:r>
              <a:rPr lang="ru-RU" sz="1600" dirty="0" err="1">
                <a:solidFill>
                  <a:srgbClr val="0070C0"/>
                </a:solidFill>
              </a:rPr>
              <a:t>РепинВ.В</a:t>
            </a:r>
            <a:r>
              <a:rPr lang="ru-RU" sz="1600" dirty="0">
                <a:solidFill>
                  <a:srgbClr val="0070C0"/>
                </a:solidFill>
              </a:rPr>
              <a:t>. Бизнес-процессы компании: построение, анализ, регламентация. М. 2007</a:t>
            </a:r>
            <a:r>
              <a:rPr lang="en-US" sz="1600" dirty="0">
                <a:solidFill>
                  <a:srgbClr val="0070C0"/>
                </a:solidFill>
              </a:rPr>
              <a:t>]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1" y="985558"/>
            <a:ext cx="111728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1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60" y="971500"/>
            <a:ext cx="8488201" cy="58865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3867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Что такое бизнес-процесс 2/2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51332" y="1263926"/>
            <a:ext cx="1106801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</a:pP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05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339074"/>
            <a:ext cx="7115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Некоторые свойства бизнес-процессов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3445" y="923849"/>
            <a:ext cx="115903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solidFill>
                  <a:srgbClr val="7030A0"/>
                </a:solidFill>
              </a:rPr>
              <a:t>Выделение деятельностей:</a:t>
            </a:r>
          </a:p>
          <a:p>
            <a:pPr marL="971550" lvl="1" indent="-514350">
              <a:buFont typeface="+mj-lt"/>
              <a:buAutoNum type="romanLcPeriod"/>
            </a:pPr>
            <a:r>
              <a:rPr lang="ru-RU" sz="2000" dirty="0" smtClean="0">
                <a:solidFill>
                  <a:srgbClr val="2C5292"/>
                </a:solidFill>
              </a:rPr>
              <a:t>по </a:t>
            </a:r>
            <a:r>
              <a:rPr lang="ru-RU" sz="2000" dirty="0">
                <a:solidFill>
                  <a:srgbClr val="2C5292"/>
                </a:solidFill>
              </a:rPr>
              <a:t>созданию ценностей</a:t>
            </a:r>
            <a:r>
              <a:rPr lang="ru-RU" sz="2000" dirty="0" smtClean="0">
                <a:solidFill>
                  <a:srgbClr val="2C5292"/>
                </a:solidFill>
              </a:rPr>
              <a:t>;</a:t>
            </a:r>
          </a:p>
          <a:p>
            <a:pPr marL="971550" lvl="1" indent="-514350">
              <a:buFont typeface="+mj-lt"/>
              <a:buAutoNum type="romanLcPeriod"/>
            </a:pPr>
            <a:r>
              <a:rPr lang="ru-RU" sz="2000" dirty="0">
                <a:solidFill>
                  <a:srgbClr val="2C5292"/>
                </a:solidFill>
              </a:rPr>
              <a:t>по управлению </a:t>
            </a:r>
            <a:r>
              <a:rPr lang="ru-RU" sz="2000" dirty="0" smtClean="0">
                <a:solidFill>
                  <a:srgbClr val="2C5292"/>
                </a:solidFill>
              </a:rPr>
              <a:t>процессом</a:t>
            </a:r>
            <a:r>
              <a:rPr lang="en-US" sz="2000" dirty="0" smtClean="0">
                <a:solidFill>
                  <a:srgbClr val="2C5292"/>
                </a:solidFill>
              </a:rPr>
              <a:t>;</a:t>
            </a:r>
            <a:endParaRPr lang="ru-RU" sz="2000" dirty="0" smtClean="0">
              <a:solidFill>
                <a:srgbClr val="2C5292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ru-RU" sz="2000" dirty="0">
                <a:solidFill>
                  <a:srgbClr val="2C5292"/>
                </a:solidFill>
              </a:rPr>
              <a:t>обеспечивающие другие деятельности</a:t>
            </a:r>
            <a:r>
              <a:rPr lang="ru-RU" sz="2000" dirty="0" smtClean="0">
                <a:solidFill>
                  <a:srgbClr val="2C5292"/>
                </a:solidFill>
              </a:rPr>
              <a:t>.</a:t>
            </a:r>
            <a:endParaRPr lang="ru-RU" sz="2000" dirty="0">
              <a:solidFill>
                <a:srgbClr val="2C5292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ru-RU" sz="2000" b="1" dirty="0" smtClean="0">
                <a:solidFill>
                  <a:srgbClr val="7030A0"/>
                </a:solidFill>
              </a:rPr>
              <a:t>Выделение </a:t>
            </a:r>
            <a:r>
              <a:rPr lang="ru-RU" sz="2000" b="1" dirty="0">
                <a:solidFill>
                  <a:srgbClr val="7030A0"/>
                </a:solidFill>
              </a:rPr>
              <a:t>трёх видов потоков работ:</a:t>
            </a:r>
          </a:p>
          <a:p>
            <a:pPr marL="971550" lvl="1" indent="-514350">
              <a:buFont typeface="+mj-lt"/>
              <a:buAutoNum type="romanLcPeriod"/>
            </a:pPr>
            <a:r>
              <a:rPr lang="ru-RU" sz="2000" dirty="0" smtClean="0">
                <a:solidFill>
                  <a:srgbClr val="2C5292"/>
                </a:solidFill>
              </a:rPr>
              <a:t>Основной </a:t>
            </a:r>
            <a:r>
              <a:rPr lang="ru-RU" sz="2000" dirty="0">
                <a:solidFill>
                  <a:srgbClr val="2C5292"/>
                </a:solidFill>
              </a:rPr>
              <a:t>(типичный, часто встречающийся, рекомендуемый процесс)</a:t>
            </a:r>
          </a:p>
          <a:p>
            <a:pPr marL="971550" lvl="1" indent="-514350">
              <a:buFont typeface="+mj-lt"/>
              <a:buAutoNum type="romanLcPeriod"/>
            </a:pPr>
            <a:r>
              <a:rPr lang="ru-RU" sz="2000" dirty="0" smtClean="0">
                <a:solidFill>
                  <a:srgbClr val="2C5292"/>
                </a:solidFill>
              </a:rPr>
              <a:t>Альтернативные</a:t>
            </a:r>
            <a:endParaRPr lang="ru-RU" sz="2000" dirty="0">
              <a:solidFill>
                <a:srgbClr val="2C5292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ru-RU" sz="2000" dirty="0" smtClean="0">
                <a:solidFill>
                  <a:srgbClr val="2C5292"/>
                </a:solidFill>
              </a:rPr>
              <a:t>Обслуживающие </a:t>
            </a:r>
            <a:r>
              <a:rPr lang="ru-RU" sz="2000" dirty="0">
                <a:solidFill>
                  <a:srgbClr val="2C5292"/>
                </a:solidFill>
              </a:rPr>
              <a:t>исключительные ситуации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000" b="1" dirty="0">
                <a:solidFill>
                  <a:srgbClr val="7030A0"/>
                </a:solidFill>
              </a:rPr>
              <a:t>Затраты ресурсов (трудовых, финансовых, технических и др.)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000" b="1" dirty="0">
                <a:solidFill>
                  <a:srgbClr val="7030A0"/>
                </a:solidFill>
              </a:rPr>
              <a:t>Особое внимание следует уделять так называемом сквозным процессом, охватывающим более одного подразделения</a:t>
            </a:r>
          </a:p>
          <a:p>
            <a:r>
              <a:rPr lang="ru-RU" sz="2000" dirty="0" smtClean="0">
                <a:solidFill>
                  <a:srgbClr val="2C5292"/>
                </a:solidFill>
              </a:rPr>
              <a:t>Внедрение </a:t>
            </a:r>
            <a:r>
              <a:rPr lang="ru-RU" sz="2000" dirty="0">
                <a:solidFill>
                  <a:srgbClr val="2C5292"/>
                </a:solidFill>
              </a:rPr>
              <a:t>процессного подхода это не только моделирование и организация процессов. Определять и поддерживать уровень эффективности можно, только если определена адекватная бизнесу система показателей. </a:t>
            </a:r>
          </a:p>
          <a:p>
            <a:r>
              <a:rPr 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7030A0"/>
                </a:solidFill>
              </a:rPr>
              <a:t>Не следует понимать деятельность подразделения упрощённо как набор  выполняемых им бизнес-процессов, когда достаточно описать входы, выходы и функции по преобразованию входов в выходы. </a:t>
            </a:r>
            <a:r>
              <a:rPr lang="ru-RU" sz="2000" dirty="0" smtClean="0">
                <a:solidFill>
                  <a:srgbClr val="7030A0"/>
                </a:solidFill>
              </a:rPr>
              <a:t>В </a:t>
            </a:r>
            <a:r>
              <a:rPr lang="ru-RU" sz="2000" dirty="0">
                <a:solidFill>
                  <a:srgbClr val="7030A0"/>
                </a:solidFill>
              </a:rPr>
              <a:t>частности, должна работать система менеджмента качества. Необходим также анализ цепочек создания ценности и обеспечивающих процессов, не создающих ценности.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205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674420" y="86459"/>
            <a:ext cx="84788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Ошибки при создании </a:t>
            </a:r>
            <a:endParaRPr lang="ru-RU" sz="3200" b="1" dirty="0" smtClean="0">
              <a:solidFill>
                <a:srgbClr val="C00000"/>
              </a:solidFill>
            </a:endParaRPr>
          </a:p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системы </a:t>
            </a:r>
            <a:r>
              <a:rPr lang="ru-RU" sz="3200" b="1" dirty="0">
                <a:solidFill>
                  <a:srgbClr val="C00000"/>
                </a:solidFill>
              </a:rPr>
              <a:t>показателей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132" y="1407796"/>
            <a:ext cx="110680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7030A0"/>
                </a:solidFill>
              </a:rPr>
              <a:t>Перечислим некоторые ошибки, допускаемые при создании системы показателей: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C5292"/>
                </a:solidFill>
              </a:rPr>
              <a:t>Отсутствие ориентации на стратегические цели организации, её результативность и эффективность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C5292"/>
                </a:solidFill>
              </a:rPr>
              <a:t>Система процессов и показателей неадекватна реально существующему бизнесу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C5292"/>
                </a:solidFill>
              </a:rPr>
              <a:t>Система показателей фрагментарна , то есть в ней отсутствуют некоторые показатели необходимые для управления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C5292"/>
                </a:solidFill>
              </a:rPr>
              <a:t>Некоторые показатели противоречивы, то есть, достижение оптимального значения по одному показателю исключает достижения оптимума по другому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C5292"/>
                </a:solidFill>
              </a:rPr>
              <a:t>Некоторые показатели слишком сильно связаны между собой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r>
              <a:rPr lang="ru-RU" sz="2000" b="1" dirty="0">
                <a:solidFill>
                  <a:srgbClr val="C00000"/>
                </a:solidFill>
              </a:rPr>
              <a:t>Закон </a:t>
            </a:r>
            <a:r>
              <a:rPr lang="ru-RU" sz="2000" b="1" dirty="0" err="1">
                <a:solidFill>
                  <a:srgbClr val="C00000"/>
                </a:solidFill>
              </a:rPr>
              <a:t>Гудхарта</a:t>
            </a:r>
            <a:r>
              <a:rPr lang="ru-RU" sz="2000" b="1" dirty="0">
                <a:solidFill>
                  <a:srgbClr val="C00000"/>
                </a:solidFill>
              </a:rPr>
              <a:t>:</a:t>
            </a:r>
          </a:p>
          <a:p>
            <a:pPr indent="457200"/>
            <a:r>
              <a:rPr lang="ru-RU" sz="2000" dirty="0">
                <a:solidFill>
                  <a:srgbClr val="7030A0"/>
                </a:solidFill>
              </a:rPr>
              <a:t>Л</a:t>
            </a:r>
            <a:r>
              <a:rPr lang="ru-RU" sz="2000" b="0" i="0" dirty="0">
                <a:solidFill>
                  <a:srgbClr val="7030A0"/>
                </a:solidFill>
                <a:effectLst/>
              </a:rPr>
              <a:t>юбая наблюдаемая статистическая закономерность склонна к разрушению, как только на неё оказывается давление с целью управления [экономикой].</a:t>
            </a:r>
          </a:p>
          <a:p>
            <a:pPr indent="457200"/>
            <a:r>
              <a:rPr lang="ru-RU" sz="2000" dirty="0">
                <a:solidFill>
                  <a:srgbClr val="2C5292"/>
                </a:solidFill>
              </a:rPr>
              <a:t>Иначе говоря, </a:t>
            </a:r>
            <a:r>
              <a:rPr lang="ru-RU" sz="2000" dirty="0" err="1">
                <a:solidFill>
                  <a:srgbClr val="2C5292"/>
                </a:solidFill>
              </a:rPr>
              <a:t>акторы</a:t>
            </a:r>
            <a:r>
              <a:rPr lang="ru-RU" sz="2000" dirty="0">
                <a:solidFill>
                  <a:srgbClr val="2C5292"/>
                </a:solidFill>
              </a:rPr>
              <a:t> системы всегда смогут улучшить требуемые показатели, не улучшая при этом работу самой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553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6261" y="-51132"/>
            <a:ext cx="91680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rgbClr val="C00000"/>
                </a:solidFill>
              </a:rPr>
              <a:t>Какие модели описывают бизнес. Схема </a:t>
            </a:r>
            <a:r>
              <a:rPr lang="ru-RU" altLang="ru-RU" sz="3200" b="1" dirty="0" err="1">
                <a:solidFill>
                  <a:srgbClr val="C00000"/>
                </a:solidFill>
              </a:rPr>
              <a:t>Закмана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6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8" y="847725"/>
            <a:ext cx="8503978" cy="616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642" y="2321170"/>
            <a:ext cx="861981" cy="3870946"/>
          </a:xfrm>
          <a:prstGeom prst="rect">
            <a:avLst/>
          </a:prstGeom>
        </p:spPr>
      </p:pic>
      <p:sp>
        <p:nvSpPr>
          <p:cNvPr id="7" name="Скругленная прямоугольная выноска 6"/>
          <p:cNvSpPr/>
          <p:nvPr/>
        </p:nvSpPr>
        <p:spPr bwMode="auto">
          <a:xfrm>
            <a:off x="146261" y="6045148"/>
            <a:ext cx="1150937" cy="559062"/>
          </a:xfrm>
          <a:prstGeom prst="wedgeRoundRectCallout">
            <a:avLst>
              <a:gd name="adj1" fmla="val 84299"/>
              <a:gd name="adj2" fmla="val -152094"/>
              <a:gd name="adj3" fmla="val 16667"/>
            </a:avLst>
          </a:prstGeom>
          <a:solidFill>
            <a:schemeClr val="accent1">
              <a:lumMod val="20000"/>
              <a:lumOff val="80000"/>
              <a:alpha val="2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1600">
                <a:solidFill>
                  <a:srgbClr val="00CC99">
                    <a:lumMod val="75000"/>
                  </a:srgbClr>
                </a:solidFill>
              </a:rPr>
              <a:t>Это наши модели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217443" y="804336"/>
            <a:ext cx="1275272" cy="468313"/>
          </a:xfrm>
          <a:prstGeom prst="wedgeRoundRectCallout">
            <a:avLst>
              <a:gd name="adj1" fmla="val 49979"/>
              <a:gd name="adj2" fmla="val 118311"/>
              <a:gd name="adj3" fmla="val 16667"/>
            </a:avLst>
          </a:prstGeom>
          <a:solidFill>
            <a:schemeClr val="accent1">
              <a:lumMod val="20000"/>
              <a:lumOff val="80000"/>
              <a:alpha val="2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1600">
                <a:solidFill>
                  <a:srgbClr val="00CC99">
                    <a:lumMod val="75000"/>
                  </a:srgbClr>
                </a:solidFill>
              </a:rPr>
              <a:t>Онтологии</a:t>
            </a:r>
          </a:p>
        </p:txBody>
      </p:sp>
    </p:spTree>
    <p:extLst>
      <p:ext uri="{BB962C8B-B14F-4D97-AF65-F5344CB8AC3E}">
        <p14:creationId xmlns:p14="http://schemas.microsoft.com/office/powerpoint/2010/main" val="13306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2252" y="53439"/>
            <a:ext cx="8711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Многоаспектность информационных систем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2252" y="990299"/>
            <a:ext cx="11068014" cy="5666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360000">
              <a:spcAft>
                <a:spcPts val="0"/>
              </a:spcAft>
            </a:pPr>
            <a:r>
              <a:rPr lang="ru-RU" sz="2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Разработку ИС </a:t>
            </a: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понимать как </a:t>
            </a:r>
            <a:r>
              <a:rPr lang="ru-RU" sz="2400" i="1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последовательность разработки моделей</a:t>
            </a: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начиная с вербально выраженной общей концепции будущей ИС (</a:t>
            </a:r>
            <a:r>
              <a:rPr lang="ru-RU" sz="2400" i="1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текстовое задание</a:t>
            </a: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через понимание ее концептуальной структуры (</a:t>
            </a:r>
            <a:r>
              <a:rPr lang="ru-RU" sz="2400" i="1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диаграммы </a:t>
            </a:r>
            <a:r>
              <a:rPr lang="en-US" sz="2400" i="1" dirty="0" err="1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UseCase</a:t>
            </a:r>
            <a:r>
              <a:rPr lang="ru-RU" sz="2400" dirty="0" smtClean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к </a:t>
            </a: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 детальным логическим и физическим моделям данных.    </a:t>
            </a:r>
          </a:p>
          <a:p>
            <a:pPr lvl="0" indent="360000">
              <a:spcAft>
                <a:spcPts val="0"/>
              </a:spcAft>
            </a:pP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Множественность </a:t>
            </a:r>
            <a:r>
              <a:rPr lang="ru-RU" sz="2400" b="1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точек зрения </a:t>
            </a: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ИС связана со сложностью ИС и со сложностью её восприятия в целом, с различиями в функционировании компонентов системы, с необходимостью предоставления разным группам пользователей различных моделей ИС, с поддержкой изменений.</a:t>
            </a:r>
          </a:p>
          <a:p>
            <a:pPr lvl="0" indent="360000">
              <a:spcAft>
                <a:spcPts val="0"/>
              </a:spcAft>
            </a:pP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Сильно отличаются и сами разработчики: программисты, </a:t>
            </a:r>
            <a:r>
              <a:rPr lang="ru-RU" sz="2400" dirty="0" err="1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тестировщики</a:t>
            </a: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технические писатели, менеджеры, продавцы, маркетологи и т. д. Всем им нужна разная информация</a:t>
            </a:r>
            <a:r>
              <a:rPr lang="ru-RU" sz="2400" dirty="0">
                <a:solidFill>
                  <a:srgbClr val="2D529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solidFill>
                <a:srgbClr val="2D529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60000">
              <a:spcAft>
                <a:spcPts val="0"/>
              </a:spcAft>
            </a:pP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Точки зрения менеджера проекта, финансиста, разработчика конкретного модуля системы, естественно, должны отличаться.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Важно!</a:t>
            </a:r>
            <a:r>
              <a:rPr lang="ru-RU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создании любой модели (диаграммы) необходимо определить точку зрения и представлять уровень диаграммы (или её место в схеме </a:t>
            </a:r>
            <a:r>
              <a:rPr lang="ru-RU" sz="2400" dirty="0" err="1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Захмана</a:t>
            </a:r>
            <a:r>
              <a:rPr lang="ru-RU" sz="2400" dirty="0">
                <a:solidFill>
                  <a:srgbClr val="2D52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9865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395202"/>
            <a:ext cx="651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Концепт. Концептуальная модель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7189" y="979977"/>
            <a:ext cx="12059393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/>
            <a:r>
              <a:rPr lang="ru-RU" sz="2000" dirty="0">
                <a:solidFill>
                  <a:srgbClr val="2D5291"/>
                </a:solidFill>
              </a:rPr>
              <a:t>По довольно широко распространённой в информатике традиции термины </a:t>
            </a:r>
            <a:r>
              <a:rPr lang="ru-RU" sz="2000" b="1" dirty="0">
                <a:solidFill>
                  <a:srgbClr val="C00000"/>
                </a:solidFill>
              </a:rPr>
              <a:t>"понятие"</a:t>
            </a:r>
            <a:r>
              <a:rPr lang="ru-RU" sz="2000" dirty="0">
                <a:solidFill>
                  <a:srgbClr val="2D5291"/>
                </a:solidFill>
              </a:rPr>
              <a:t> и </a:t>
            </a:r>
            <a:r>
              <a:rPr lang="ru-RU" sz="2000" b="1" dirty="0">
                <a:solidFill>
                  <a:srgbClr val="C00000"/>
                </a:solidFill>
              </a:rPr>
              <a:t>"</a:t>
            </a:r>
            <a:r>
              <a:rPr lang="ru-RU" sz="2000" b="1" dirty="0" smtClean="0">
                <a:solidFill>
                  <a:srgbClr val="C00000"/>
                </a:solidFill>
              </a:rPr>
              <a:t>концепт"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2D5291"/>
                </a:solidFill>
              </a:rPr>
              <a:t>воспринимаются </a:t>
            </a:r>
            <a:r>
              <a:rPr lang="ru-RU" sz="2000" dirty="0">
                <a:solidFill>
                  <a:srgbClr val="2D5291"/>
                </a:solidFill>
              </a:rPr>
              <a:t>как синонимы, может быть </a:t>
            </a:r>
            <a:r>
              <a:rPr lang="ru-RU" sz="2000" dirty="0" smtClean="0">
                <a:solidFill>
                  <a:srgbClr val="2D5291"/>
                </a:solidFill>
              </a:rPr>
              <a:t>неполные.</a:t>
            </a:r>
            <a:r>
              <a:rPr lang="en-US" sz="2000" dirty="0" smtClean="0">
                <a:solidFill>
                  <a:srgbClr val="2D5291"/>
                </a:solidFill>
              </a:rPr>
              <a:t> </a:t>
            </a:r>
            <a:r>
              <a:rPr lang="ru-RU" sz="2000" dirty="0" smtClean="0">
                <a:solidFill>
                  <a:srgbClr val="7030A0"/>
                </a:solidFill>
              </a:rPr>
              <a:t>Мы </a:t>
            </a:r>
            <a:r>
              <a:rPr lang="ru-RU" sz="2000" dirty="0">
                <a:solidFill>
                  <a:srgbClr val="7030A0"/>
                </a:solidFill>
              </a:rPr>
              <a:t>будем различать эти термины. </a:t>
            </a:r>
          </a:p>
          <a:p>
            <a:pPr indent="360000"/>
            <a:r>
              <a:rPr lang="ru-RU" sz="2000" dirty="0">
                <a:solidFill>
                  <a:srgbClr val="2D5291"/>
                </a:solidFill>
              </a:rPr>
              <a:t>У термина "понятие" </a:t>
            </a:r>
            <a:r>
              <a:rPr lang="ru-RU" sz="2000" dirty="0" smtClean="0">
                <a:solidFill>
                  <a:srgbClr val="2D5291"/>
                </a:solidFill>
              </a:rPr>
              <a:t>имеется </a:t>
            </a:r>
            <a:r>
              <a:rPr lang="ru-RU" sz="2000" dirty="0">
                <a:solidFill>
                  <a:srgbClr val="2D5291"/>
                </a:solidFill>
              </a:rPr>
              <a:t>естественная коннотация "понимать, понимает". Поэтому понятие это тот образ сущности, или набора сущностей, который понимается некоторым </a:t>
            </a:r>
            <a:r>
              <a:rPr lang="en-US" sz="2000" dirty="0">
                <a:solidFill>
                  <a:srgbClr val="2D5291"/>
                </a:solidFill>
              </a:rPr>
              <a:t>“</a:t>
            </a:r>
            <a:r>
              <a:rPr lang="ru-RU" sz="2000" dirty="0">
                <a:solidFill>
                  <a:srgbClr val="2D5291"/>
                </a:solidFill>
              </a:rPr>
              <a:t>стандартным</a:t>
            </a:r>
            <a:r>
              <a:rPr lang="en-US" sz="2000" dirty="0">
                <a:solidFill>
                  <a:srgbClr val="2D5291"/>
                </a:solidFill>
              </a:rPr>
              <a:t>” </a:t>
            </a:r>
            <a:r>
              <a:rPr lang="ru-RU" sz="2000" dirty="0">
                <a:solidFill>
                  <a:srgbClr val="2D5291"/>
                </a:solidFill>
              </a:rPr>
              <a:t>человеком естественным образом. Если понятие используется в качестве опорного для задания семантики, то оно может быть не вполне определённым, но достаточным для описания этой семантики. Пример такого понятия – прецедент в </a:t>
            </a:r>
            <a:r>
              <a:rPr lang="en-US" sz="2000" dirty="0" err="1">
                <a:solidFill>
                  <a:srgbClr val="2D5291"/>
                </a:solidFill>
              </a:rPr>
              <a:t>UseCase</a:t>
            </a:r>
            <a:r>
              <a:rPr lang="en-US" sz="2000" dirty="0">
                <a:solidFill>
                  <a:srgbClr val="2D5291"/>
                </a:solidFill>
              </a:rPr>
              <a:t> </a:t>
            </a:r>
            <a:r>
              <a:rPr lang="ru-RU" sz="2000" dirty="0" smtClean="0">
                <a:solidFill>
                  <a:srgbClr val="2D5291"/>
                </a:solidFill>
              </a:rPr>
              <a:t>диаграмме.</a:t>
            </a:r>
            <a:r>
              <a:rPr lang="en-US" sz="2000" dirty="0" smtClean="0">
                <a:solidFill>
                  <a:srgbClr val="2D5291"/>
                </a:solidFill>
              </a:rPr>
              <a:t> </a:t>
            </a:r>
            <a:r>
              <a:rPr lang="ru-RU" sz="2000" dirty="0" smtClean="0">
                <a:solidFill>
                  <a:srgbClr val="7030A0"/>
                </a:solidFill>
              </a:rPr>
              <a:t>Понятиям </a:t>
            </a:r>
            <a:r>
              <a:rPr lang="ru-RU" sz="2000" dirty="0">
                <a:solidFill>
                  <a:srgbClr val="7030A0"/>
                </a:solidFill>
              </a:rPr>
              <a:t>могут быть свойственны расплывчатость,  </a:t>
            </a:r>
            <a:r>
              <a:rPr lang="ru-RU" sz="2000" dirty="0" err="1">
                <a:solidFill>
                  <a:srgbClr val="7030A0"/>
                </a:solidFill>
              </a:rPr>
              <a:t>денотационная</a:t>
            </a:r>
            <a:r>
              <a:rPr lang="ru-RU" sz="2000" dirty="0">
                <a:solidFill>
                  <a:srgbClr val="7030A0"/>
                </a:solidFill>
              </a:rPr>
              <a:t> неясность и </a:t>
            </a:r>
            <a:r>
              <a:rPr lang="ru-RU" sz="2000" dirty="0" err="1">
                <a:solidFill>
                  <a:srgbClr val="7030A0"/>
                </a:solidFill>
              </a:rPr>
              <a:t>недоопределённость</a:t>
            </a:r>
            <a:r>
              <a:rPr lang="ru-RU" sz="2000" dirty="0">
                <a:solidFill>
                  <a:srgbClr val="7030A0"/>
                </a:solidFill>
              </a:rPr>
              <a:t>.</a:t>
            </a:r>
          </a:p>
          <a:p>
            <a:pPr indent="360000"/>
            <a:r>
              <a:rPr lang="ru-RU" sz="2000" b="1" dirty="0">
                <a:solidFill>
                  <a:srgbClr val="C00000"/>
                </a:solidFill>
              </a:rPr>
              <a:t>Концепт</a:t>
            </a:r>
            <a:r>
              <a:rPr lang="ru-RU" sz="2000" dirty="0">
                <a:solidFill>
                  <a:srgbClr val="2D5291"/>
                </a:solidFill>
              </a:rPr>
              <a:t> – естественная экспликация понятия в некотором контексте. Естественно, понятию с достаточно сложным </a:t>
            </a:r>
            <a:r>
              <a:rPr lang="ru-RU" sz="2000" dirty="0" err="1">
                <a:solidFill>
                  <a:srgbClr val="2D5291"/>
                </a:solidFill>
              </a:rPr>
              <a:t>десигнатом</a:t>
            </a:r>
            <a:r>
              <a:rPr lang="ru-RU" sz="2000" dirty="0">
                <a:solidFill>
                  <a:srgbClr val="2D5291"/>
                </a:solidFill>
              </a:rPr>
              <a:t> могут соответствовать несколько концептов.</a:t>
            </a:r>
          </a:p>
          <a:p>
            <a:pPr indent="360000">
              <a:lnSpc>
                <a:spcPct val="90000"/>
              </a:lnSpc>
              <a:spcBef>
                <a:spcPct val="0"/>
              </a:spcBef>
            </a:pPr>
            <a:r>
              <a:rPr lang="ru-RU" sz="2000" b="1" dirty="0">
                <a:solidFill>
                  <a:srgbClr val="C00000"/>
                </a:solidFill>
              </a:rPr>
              <a:t>Концептуальная модель </a:t>
            </a:r>
            <a:r>
              <a:rPr lang="ru-RU" sz="2000" dirty="0">
                <a:solidFill>
                  <a:srgbClr val="2D5291"/>
                </a:solidFill>
              </a:rPr>
              <a:t>– это набор концептов и связей между ними, осмысленных в рассматриваемой предметной области. Модель включает взаимосвязанные концепты (сущности), их свойства и характеристики. Предполагается классификация компонентов по типам, ситуациям, ограничениям целостности. Исходя из концептуальной модели строится логическая модель базы данных.</a:t>
            </a:r>
          </a:p>
          <a:p>
            <a:pPr indent="360000">
              <a:lnSpc>
                <a:spcPct val="90000"/>
              </a:lnSpc>
              <a:spcBef>
                <a:spcPct val="0"/>
              </a:spcBef>
            </a:pPr>
            <a:r>
              <a:rPr lang="ru-RU" sz="2000" b="1" dirty="0">
                <a:solidFill>
                  <a:srgbClr val="C00000"/>
                </a:solidFill>
              </a:rPr>
              <a:t>Концептуальная модель </a:t>
            </a:r>
            <a:r>
              <a:rPr lang="ru-RU" sz="2000" b="1" dirty="0">
                <a:solidFill>
                  <a:srgbClr val="2D5291"/>
                </a:solidFill>
              </a:rPr>
              <a:t> </a:t>
            </a:r>
            <a:r>
              <a:rPr lang="ru-RU" sz="2000" dirty="0">
                <a:solidFill>
                  <a:srgbClr val="2D5291"/>
                </a:solidFill>
              </a:rPr>
              <a:t>– это информационная модель предметной области, включающая  классификацию данных, их структуризацию и семантическую целостность (в том числе достоверность и согласованность данных).</a:t>
            </a:r>
          </a:p>
          <a:p>
            <a:pPr indent="360000">
              <a:lnSpc>
                <a:spcPct val="90000"/>
              </a:lnSpc>
              <a:spcBef>
                <a:spcPct val="0"/>
              </a:spcBef>
            </a:pPr>
            <a:r>
              <a:rPr lang="ru-RU" sz="2000" dirty="0">
                <a:solidFill>
                  <a:srgbClr val="2D5291"/>
                </a:solidFill>
              </a:rPr>
              <a:t>Наиболее </a:t>
            </a:r>
            <a:r>
              <a:rPr lang="ru-RU" sz="2000" dirty="0" smtClean="0">
                <a:solidFill>
                  <a:srgbClr val="2D5291"/>
                </a:solidFill>
              </a:rPr>
              <a:t>известна </a:t>
            </a:r>
            <a:r>
              <a:rPr lang="ru-RU" sz="2000" dirty="0">
                <a:solidFill>
                  <a:srgbClr val="2D5291"/>
                </a:solidFill>
              </a:rPr>
              <a:t>концептуальная модель </a:t>
            </a:r>
            <a:r>
              <a:rPr lang="en-US" sz="2000" b="1" dirty="0">
                <a:solidFill>
                  <a:srgbClr val="2D5291"/>
                </a:solidFill>
              </a:rPr>
              <a:t>“</a:t>
            </a:r>
            <a:r>
              <a:rPr lang="ru-RU" sz="2000" b="1" dirty="0">
                <a:solidFill>
                  <a:srgbClr val="2D5291"/>
                </a:solidFill>
              </a:rPr>
              <a:t>сущность-связь</a:t>
            </a:r>
            <a:r>
              <a:rPr lang="en-US" sz="2000" b="1" dirty="0">
                <a:solidFill>
                  <a:srgbClr val="2D5291"/>
                </a:solidFill>
              </a:rPr>
              <a:t>”</a:t>
            </a:r>
            <a:r>
              <a:rPr lang="ru-RU" sz="2000" dirty="0">
                <a:solidFill>
                  <a:srgbClr val="2D5291"/>
                </a:solidFill>
              </a:rPr>
              <a:t>. В ней два основных объекта </a:t>
            </a:r>
            <a:endParaRPr lang="en-US" sz="2000" dirty="0">
              <a:solidFill>
                <a:srgbClr val="2D5291"/>
              </a:solidFill>
            </a:endParaRPr>
          </a:p>
          <a:p>
            <a:pPr indent="360000">
              <a:lnSpc>
                <a:spcPct val="90000"/>
              </a:lnSpc>
              <a:spcBef>
                <a:spcPct val="0"/>
              </a:spcBef>
            </a:pPr>
            <a:r>
              <a:rPr lang="ru-RU" sz="2000" dirty="0" smtClean="0">
                <a:solidFill>
                  <a:srgbClr val="2D5291"/>
                </a:solidFill>
              </a:rPr>
              <a:t>– </a:t>
            </a:r>
            <a:r>
              <a:rPr lang="ru-RU" sz="2000" dirty="0">
                <a:solidFill>
                  <a:srgbClr val="2D5291"/>
                </a:solidFill>
              </a:rPr>
              <a:t>сущности и связи. Не все связи реализуются напрямую в логической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639802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7">
      <a:dk1>
        <a:srgbClr val="000000"/>
      </a:dk1>
      <a:lt1>
        <a:srgbClr val="FFFFFF"/>
      </a:lt1>
      <a:dk2>
        <a:srgbClr val="FEFFFE"/>
      </a:dk2>
      <a:lt2>
        <a:srgbClr val="EBEBEB"/>
      </a:lt2>
      <a:accent1>
        <a:srgbClr val="C14AE4"/>
      </a:accent1>
      <a:accent2>
        <a:srgbClr val="FEFFFE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72CEC475D848A418044E411EFC80EB5" ma:contentTypeVersion="2" ma:contentTypeDescription="Создание документа." ma:contentTypeScope="" ma:versionID="a9e56bc5ea1bed43af73e8a9f4af670e">
  <xsd:schema xmlns:xsd="http://www.w3.org/2001/XMLSchema" xmlns:xs="http://www.w3.org/2001/XMLSchema" xmlns:p="http://schemas.microsoft.com/office/2006/metadata/properties" xmlns:ns2="337a2a6a-eeca-42a1-a72c-b3e3433a690f" targetNamespace="http://schemas.microsoft.com/office/2006/metadata/properties" ma:root="true" ma:fieldsID="90ea5dfe30d77ea575a3b709214dba71" ns2:_="">
    <xsd:import namespace="337a2a6a-eeca-42a1-a72c-b3e3433a6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a2a6a-eeca-42a1-a72c-b3e3433a6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B45C78-49B9-49B0-8D14-1DCAB41570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79C2A9-FF25-4CBD-A935-8AD45AE0A4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7954C1F-2766-4451-B909-0188049E0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7a2a6a-eeca-42a1-a72c-b3e3433a69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3139</Words>
  <Application>Microsoft Office PowerPoint</Application>
  <PresentationFormat>Широкоэкранный</PresentationFormat>
  <Paragraphs>380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6" baseType="lpstr">
      <vt:lpstr>Arial</vt:lpstr>
      <vt:lpstr>Calibri</vt:lpstr>
      <vt:lpstr>Co Headline Corp</vt:lpstr>
      <vt:lpstr>Co Text Corp</vt:lpstr>
      <vt:lpstr>Lucida Sans Unicode</vt:lpstr>
      <vt:lpstr>Symbol</vt:lpstr>
      <vt:lpstr>Tahoma</vt:lpstr>
      <vt:lpstr>Times New Roman</vt:lpstr>
      <vt:lpstr>Verdana</vt:lpstr>
      <vt:lpstr>Wingdings</vt:lpstr>
      <vt:lpstr>Тема Office</vt:lpstr>
      <vt:lpstr>Лекция 1. Концептуальная модель данных и семантики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EA</cp:lastModifiedBy>
  <cp:revision>25</cp:revision>
  <dcterms:created xsi:type="dcterms:W3CDTF">2020-02-06T11:13:24Z</dcterms:created>
  <dcterms:modified xsi:type="dcterms:W3CDTF">2022-10-28T07:33:16Z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0x010100772CEC475D848A418044E411EFC80EB5</vt:lpwstr>
  </property>
</Properties>
</file>