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57" r:id="rId5"/>
    <p:sldId id="280" r:id="rId6"/>
    <p:sldId id="292" r:id="rId7"/>
    <p:sldId id="299" r:id="rId8"/>
    <p:sldId id="298" r:id="rId9"/>
    <p:sldId id="328" r:id="rId10"/>
    <p:sldId id="297" r:id="rId11"/>
    <p:sldId id="296" r:id="rId12"/>
    <p:sldId id="295" r:id="rId13"/>
    <p:sldId id="294" r:id="rId14"/>
    <p:sldId id="293" r:id="rId15"/>
    <p:sldId id="291" r:id="rId16"/>
    <p:sldId id="290" r:id="rId17"/>
    <p:sldId id="289" r:id="rId18"/>
    <p:sldId id="288" r:id="rId19"/>
    <p:sldId id="287" r:id="rId20"/>
    <p:sldId id="286" r:id="rId21"/>
    <p:sldId id="285" r:id="rId22"/>
    <p:sldId id="284" r:id="rId23"/>
    <p:sldId id="309" r:id="rId24"/>
    <p:sldId id="329" r:id="rId25"/>
    <p:sldId id="308" r:id="rId26"/>
    <p:sldId id="307" r:id="rId27"/>
    <p:sldId id="306" r:id="rId28"/>
    <p:sldId id="305" r:id="rId29"/>
    <p:sldId id="304" r:id="rId30"/>
    <p:sldId id="303" r:id="rId31"/>
    <p:sldId id="302" r:id="rId32"/>
    <p:sldId id="301" r:id="rId33"/>
    <p:sldId id="300" r:id="rId34"/>
    <p:sldId id="283" r:id="rId35"/>
    <p:sldId id="282" r:id="rId36"/>
    <p:sldId id="319" r:id="rId37"/>
    <p:sldId id="318" r:id="rId38"/>
    <p:sldId id="317" r:id="rId39"/>
    <p:sldId id="316" r:id="rId40"/>
    <p:sldId id="315" r:id="rId41"/>
    <p:sldId id="314" r:id="rId42"/>
    <p:sldId id="313" r:id="rId43"/>
    <p:sldId id="312" r:id="rId44"/>
    <p:sldId id="327" r:id="rId45"/>
    <p:sldId id="326" r:id="rId46"/>
    <p:sldId id="325" r:id="rId47"/>
    <p:sldId id="324" r:id="rId48"/>
    <p:sldId id="323" r:id="rId49"/>
    <p:sldId id="322" r:id="rId50"/>
    <p:sldId id="321" r:id="rId51"/>
    <p:sldId id="320" r:id="rId52"/>
    <p:sldId id="311" r:id="rId53"/>
    <p:sldId id="310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292"/>
    <a:srgbClr val="2D5291"/>
    <a:srgbClr val="015086"/>
    <a:srgbClr val="D9212A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4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87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4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97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2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51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2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11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8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5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60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2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33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96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6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7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38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49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6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8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90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114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177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4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89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95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6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70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2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9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5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320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82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4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29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79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11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89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788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31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9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5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1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20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2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7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_________Microsoft_Word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897" y="4854388"/>
            <a:ext cx="6547432" cy="927847"/>
          </a:xfrm>
        </p:spPr>
        <p:txBody>
          <a:bodyPr/>
          <a:lstStyle/>
          <a:p>
            <a:pPr algn="ctr"/>
            <a:r>
              <a:rPr lang="ru-RU" sz="4000" dirty="0"/>
              <a:t>Введение в</a:t>
            </a:r>
            <a:r>
              <a:rPr lang="en-US" sz="4000" dirty="0"/>
              <a:t> </a:t>
            </a:r>
            <a:r>
              <a:rPr lang="en-US" dirty="0">
                <a:latin typeface="Co Headline Corp" panose="020B0503060202020204" pitchFamily="34" charset="0"/>
              </a:rPr>
              <a:t>PL/SQL</a:t>
            </a:r>
            <a:endParaRPr lang="ru-RU" dirty="0">
              <a:latin typeface="Co Headline Corp" panose="020B0503060202020204" pitchFamily="34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20860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 циклов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944D30-D88B-4BFC-85D9-3C0438D70BD5}"/>
              </a:ext>
            </a:extLst>
          </p:cNvPr>
          <p:cNvSpPr txBox="1">
            <a:spLocks/>
          </p:cNvSpPr>
          <p:nvPr/>
        </p:nvSpPr>
        <p:spPr>
          <a:xfrm>
            <a:off x="659893" y="1045171"/>
            <a:ext cx="8229600" cy="5288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      </a:t>
            </a:r>
            <a:r>
              <a:rPr lang="ru-RU" sz="2000" b="1" dirty="0">
                <a:solidFill>
                  <a:srgbClr val="7030A0"/>
                </a:solidFill>
              </a:rPr>
              <a:t>Пример </a:t>
            </a:r>
            <a:r>
              <a:rPr lang="ru-RU" sz="2000" dirty="0">
                <a:solidFill>
                  <a:srgbClr val="7030A0"/>
                </a:solidFill>
              </a:rPr>
              <a:t>простого цикла с меткой: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v_i</a:t>
            </a:r>
            <a:r>
              <a:rPr lang="en-US" sz="2000" dirty="0"/>
              <a:t> INTEGER :=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dirty="0"/>
              <a:t>&lt;&lt;loop_1&gt;&gt;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b="1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    </a:t>
            </a:r>
            <a:r>
              <a:rPr lang="en-US" sz="2000" dirty="0"/>
              <a:t>DBMS_OUTPUT.PUT_LINE('</a:t>
            </a:r>
            <a:r>
              <a:rPr lang="ru-RU" sz="2000" dirty="0"/>
              <a:t>В цикле  </a:t>
            </a:r>
            <a:r>
              <a:rPr lang="en-US" sz="2000" dirty="0" err="1"/>
              <a:t>v_i</a:t>
            </a:r>
            <a:r>
              <a:rPr lang="en-US" sz="2000" dirty="0"/>
              <a:t> = ' || </a:t>
            </a:r>
            <a:r>
              <a:rPr lang="en-US" sz="2000" dirty="0" err="1"/>
              <a:t>v_i</a:t>
            </a:r>
            <a:r>
              <a:rPr lang="en-US" sz="20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    </a:t>
            </a:r>
            <a:r>
              <a:rPr lang="en-US" sz="2000" b="1" dirty="0"/>
              <a:t>EXIT </a:t>
            </a:r>
            <a:r>
              <a:rPr lang="en-US" sz="2000" dirty="0"/>
              <a:t>loop_1 </a:t>
            </a:r>
            <a:r>
              <a:rPr lang="en-US" sz="2000" b="1" dirty="0"/>
              <a:t>WHEN</a:t>
            </a:r>
            <a:r>
              <a:rPr lang="en-US" sz="2000" dirty="0"/>
              <a:t> </a:t>
            </a:r>
            <a:r>
              <a:rPr lang="en-US" sz="2000" dirty="0" err="1"/>
              <a:t>v_i</a:t>
            </a:r>
            <a:r>
              <a:rPr lang="en-US" sz="2000" dirty="0"/>
              <a:t> &gt;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    </a:t>
            </a:r>
            <a:r>
              <a:rPr lang="en-US" sz="2000" dirty="0" err="1"/>
              <a:t>v_i</a:t>
            </a:r>
            <a:r>
              <a:rPr lang="en-US" sz="2000" dirty="0"/>
              <a:t> := </a:t>
            </a:r>
            <a:r>
              <a:rPr lang="en-US" sz="2000" dirty="0" err="1"/>
              <a:t>v_i</a:t>
            </a:r>
            <a:r>
              <a:rPr lang="en-US" sz="2000" dirty="0"/>
              <a:t>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b="1" dirty="0"/>
              <a:t>END LOOP;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dirty="0"/>
              <a:t>DBMS_OUTPUT.PUT_LINE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      </a:t>
            </a:r>
            <a:r>
              <a:rPr lang="en-US" sz="2000" dirty="0"/>
              <a:t>('</a:t>
            </a:r>
            <a:r>
              <a:rPr lang="ru-RU" sz="2000" dirty="0"/>
              <a:t>Вышли из цикла');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END;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B82477-984D-4D8B-99CD-86E63AF78660}"/>
              </a:ext>
            </a:extLst>
          </p:cNvPr>
          <p:cNvSpPr/>
          <p:nvPr/>
        </p:nvSpPr>
        <p:spPr>
          <a:xfrm>
            <a:off x="6564489" y="1206426"/>
            <a:ext cx="5112568" cy="2755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000" b="1" dirty="0">
                <a:solidFill>
                  <a:srgbClr val="7030A0"/>
                </a:solidFill>
              </a:rPr>
              <a:t>Пример</a:t>
            </a:r>
            <a:r>
              <a:rPr lang="ru-RU" sz="2000" dirty="0">
                <a:solidFill>
                  <a:srgbClr val="7030A0"/>
                </a:solidFill>
              </a:rPr>
              <a:t> цикла </a:t>
            </a:r>
            <a:r>
              <a:rPr lang="en-US" sz="2000" dirty="0">
                <a:solidFill>
                  <a:srgbClr val="7030A0"/>
                </a:solidFill>
              </a:rPr>
              <a:t>WHILE </a:t>
            </a:r>
            <a:r>
              <a:rPr lang="ru-RU" sz="2000" dirty="0">
                <a:solidFill>
                  <a:srgbClr val="7030A0"/>
                </a:solidFill>
              </a:rPr>
              <a:t>с предусловием: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DECLARE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INTEGER:=1;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BEGIN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&lt; 6 </a:t>
            </a:r>
            <a:r>
              <a:rPr lang="en-US" sz="2000" b="1" dirty="0">
                <a:solidFill>
                  <a:prstClr val="black"/>
                </a:solidFill>
              </a:rPr>
              <a:t>LOOP</a:t>
            </a:r>
          </a:p>
          <a:p>
            <a:r>
              <a:rPr lang="en-US" sz="2000" dirty="0">
                <a:solidFill>
                  <a:prstClr val="black"/>
                </a:solidFill>
              </a:rPr>
              <a:t>DBMS_OUTPUT.PUT_LINE(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:=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+1;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END LOOP;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END</a:t>
            </a:r>
            <a:r>
              <a:rPr lang="en-US" sz="2000" b="1" dirty="0">
                <a:solidFill>
                  <a:prstClr val="white"/>
                </a:solidFill>
              </a:rPr>
              <a:t>;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85C286-4C0A-408B-8DE4-E48B64D88583}"/>
              </a:ext>
            </a:extLst>
          </p:cNvPr>
          <p:cNvSpPr/>
          <p:nvPr/>
        </p:nvSpPr>
        <p:spPr>
          <a:xfrm>
            <a:off x="5657257" y="4087352"/>
            <a:ext cx="6019800" cy="2656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7030A0"/>
                </a:solidFill>
              </a:rPr>
              <a:t>Пример</a:t>
            </a:r>
            <a:r>
              <a:rPr lang="ru-RU" dirty="0">
                <a:solidFill>
                  <a:srgbClr val="7030A0"/>
                </a:solidFill>
              </a:rPr>
              <a:t> цикла </a:t>
            </a:r>
            <a:r>
              <a:rPr lang="en-US" dirty="0">
                <a:solidFill>
                  <a:srgbClr val="7030A0"/>
                </a:solidFill>
              </a:rPr>
              <a:t>FOR: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BEGIN</a:t>
            </a:r>
          </a:p>
          <a:p>
            <a:r>
              <a:rPr lang="en-US" b="1" dirty="0">
                <a:solidFill>
                  <a:prstClr val="black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IN</a:t>
            </a:r>
            <a:r>
              <a:rPr lang="en-US" dirty="0">
                <a:solidFill>
                  <a:prstClr val="black"/>
                </a:solidFill>
              </a:rPr>
              <a:t> 1 .. 5 </a:t>
            </a:r>
            <a:r>
              <a:rPr lang="en-US" b="1" dirty="0">
                <a:solidFill>
                  <a:prstClr val="black"/>
                </a:solidFill>
              </a:rPr>
              <a:t>LOOP</a:t>
            </a:r>
          </a:p>
          <a:p>
            <a:r>
              <a:rPr lang="en-US" dirty="0">
                <a:solidFill>
                  <a:prstClr val="black"/>
                </a:solidFill>
              </a:rPr>
              <a:t>DBMS_OUTPUT.PUT_LINE(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</a:rPr>
              <a:t>END LOOP;</a:t>
            </a:r>
          </a:p>
          <a:p>
            <a:r>
              <a:rPr lang="en-US" b="1" dirty="0">
                <a:solidFill>
                  <a:prstClr val="black"/>
                </a:solidFill>
              </a:rPr>
              <a:t>END;</a:t>
            </a:r>
            <a:endParaRPr lang="ru-RU" b="1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Переменная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не была объявлена явно, и цикл сам создал её с типом </a:t>
            </a:r>
            <a:r>
              <a:rPr lang="en-US" b="1" dirty="0">
                <a:solidFill>
                  <a:schemeClr val="tx1"/>
                </a:solidFill>
              </a:rPr>
              <a:t>INTEGER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ru-RU" dirty="0">
                <a:solidFill>
                  <a:srgbClr val="0070C0"/>
                </a:solidFill>
              </a:rPr>
              <a:t>Слово </a:t>
            </a:r>
            <a:r>
              <a:rPr lang="en-US" b="1" dirty="0">
                <a:solidFill>
                  <a:schemeClr val="tx1"/>
                </a:solidFill>
              </a:rPr>
              <a:t>REVERSE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во фразе </a:t>
            </a:r>
          </a:p>
          <a:p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 REVERSE</a:t>
            </a:r>
            <a:r>
              <a:rPr lang="en-US" dirty="0">
                <a:solidFill>
                  <a:schemeClr val="tx1"/>
                </a:solidFill>
              </a:rPr>
              <a:t> 1 .. 5 </a:t>
            </a:r>
            <a:r>
              <a:rPr lang="en-US" b="1" dirty="0">
                <a:solidFill>
                  <a:schemeClr val="tx1"/>
                </a:solidFill>
              </a:rPr>
              <a:t>LOOP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задало бы обратное направление перебора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07377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53082E-63D0-42D2-B210-09BEA8B77659}"/>
              </a:ext>
            </a:extLst>
          </p:cNvPr>
          <p:cNvSpPr/>
          <p:nvPr/>
        </p:nvSpPr>
        <p:spPr>
          <a:xfrm>
            <a:off x="2622603" y="3070245"/>
            <a:ext cx="5302087" cy="1502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CREATE [OR REPLACE] PROCEDURE </a:t>
            </a:r>
            <a:r>
              <a:rPr lang="ru-RU" dirty="0">
                <a:solidFill>
                  <a:prstClr val="black"/>
                </a:solidFill>
              </a:rPr>
              <a:t>имя</a:t>
            </a:r>
            <a:r>
              <a:rPr lang="en-US" dirty="0">
                <a:solidFill>
                  <a:prstClr val="black"/>
                </a:solidFill>
              </a:rPr>
              <a:t>_</a:t>
            </a:r>
            <a:r>
              <a:rPr lang="ru-RU" dirty="0">
                <a:solidFill>
                  <a:prstClr val="black"/>
                </a:solidFill>
              </a:rPr>
              <a:t>процедуры</a:t>
            </a:r>
          </a:p>
          <a:p>
            <a:r>
              <a:rPr lang="en-US" dirty="0">
                <a:solidFill>
                  <a:prstClr val="black"/>
                </a:solidFill>
              </a:rPr>
              <a:t>[(</a:t>
            </a:r>
            <a:r>
              <a:rPr lang="ru-RU" dirty="0">
                <a:solidFill>
                  <a:prstClr val="black"/>
                </a:solidFill>
              </a:rPr>
              <a:t>имя</a:t>
            </a:r>
            <a:r>
              <a:rPr lang="en-US" dirty="0">
                <a:solidFill>
                  <a:prstClr val="black"/>
                </a:solidFill>
              </a:rPr>
              <a:t>_</a:t>
            </a:r>
            <a:r>
              <a:rPr lang="ru-RU" dirty="0">
                <a:solidFill>
                  <a:prstClr val="black"/>
                </a:solidFill>
              </a:rPr>
              <a:t>параметра </a:t>
            </a:r>
            <a:r>
              <a:rPr lang="en-US" dirty="0">
                <a:solidFill>
                  <a:prstClr val="black"/>
                </a:solidFill>
              </a:rPr>
              <a:t>[IN | OUT | INOUT] </a:t>
            </a:r>
            <a:r>
              <a:rPr lang="ru-RU" dirty="0">
                <a:solidFill>
                  <a:prstClr val="black"/>
                </a:solidFill>
              </a:rPr>
              <a:t>тип </a:t>
            </a:r>
            <a:r>
              <a:rPr lang="en-US" dirty="0">
                <a:solidFill>
                  <a:prstClr val="black"/>
                </a:solidFill>
              </a:rPr>
              <a:t>[, …])]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IS</a:t>
            </a:r>
            <a:r>
              <a:rPr lang="ru-RU" dirty="0">
                <a:solidFill>
                  <a:prstClr val="black"/>
                </a:solidFill>
              </a:rPr>
              <a:t> | </a:t>
            </a:r>
            <a:r>
              <a:rPr lang="en-US" dirty="0">
                <a:solidFill>
                  <a:prstClr val="black"/>
                </a:solidFill>
              </a:rPr>
              <a:t>AS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BEGIN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тело_процедуры</a:t>
            </a:r>
          </a:p>
          <a:p>
            <a:r>
              <a:rPr lang="en-US" dirty="0">
                <a:solidFill>
                  <a:prstClr val="black"/>
                </a:solidFill>
              </a:rPr>
              <a:t>END </a:t>
            </a:r>
            <a:r>
              <a:rPr lang="ru-RU" dirty="0">
                <a:solidFill>
                  <a:prstClr val="black"/>
                </a:solidFill>
              </a:rPr>
              <a:t>имя_процедуры;</a:t>
            </a:r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66714" y="277946"/>
            <a:ext cx="5542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Процедуры и функции (1/3)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43B7F-FB06-4ECD-8D66-9BAAFBBB4202}"/>
              </a:ext>
            </a:extLst>
          </p:cNvPr>
          <p:cNvSpPr txBox="1"/>
          <p:nvPr/>
        </p:nvSpPr>
        <p:spPr>
          <a:xfrm>
            <a:off x="1474497" y="1139744"/>
            <a:ext cx="85063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2000" b="1" dirty="0">
                <a:solidFill>
                  <a:srgbClr val="C00000"/>
                </a:solidFill>
              </a:rPr>
              <a:t>Хранимые процедуры и функции </a:t>
            </a:r>
            <a:r>
              <a:rPr lang="ru-RU" sz="2000" dirty="0">
                <a:solidFill>
                  <a:srgbClr val="0070C0"/>
                </a:solidFill>
              </a:rPr>
              <a:t>создаются на основе анонимного блока путём добавления в него четвёртой секции, содержащей спецификацию процедуры/функции. В неё входят имя и список формальных параметров. Особенность функции в том, что она возвращает значение, а процедура нет.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Упрощенный синтаксис инструкции создания процедуры: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360000">
              <a:buNone/>
            </a:pPr>
            <a:r>
              <a:rPr lang="ru-RU" sz="2000" dirty="0">
                <a:solidFill>
                  <a:srgbClr val="0070C0"/>
                </a:solidFill>
              </a:rPr>
              <a:t>Упрощённый синтаксис инструкции создания функции</a:t>
            </a:r>
            <a:r>
              <a:rPr lang="ru-RU" sz="18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7" name="Скругленная прямоугольная выноска 7">
            <a:extLst>
              <a:ext uri="{FF2B5EF4-FFF2-40B4-BE49-F238E27FC236}">
                <a16:creationId xmlns:a16="http://schemas.microsoft.com/office/drawing/2014/main" id="{2BDB6E3A-CA3D-4410-9BDF-1E9C1853A770}"/>
              </a:ext>
            </a:extLst>
          </p:cNvPr>
          <p:cNvSpPr/>
          <p:nvPr/>
        </p:nvSpPr>
        <p:spPr>
          <a:xfrm>
            <a:off x="8016720" y="3429127"/>
            <a:ext cx="2088232" cy="529988"/>
          </a:xfrm>
          <a:prstGeom prst="wedgeRoundRectCallout">
            <a:avLst>
              <a:gd name="adj1" fmla="val -68471"/>
              <a:gd name="adj2" fmla="val -39251"/>
              <a:gd name="adj3" fmla="val 16667"/>
            </a:avLst>
          </a:prstGeom>
          <a:solidFill>
            <a:schemeClr val="tx2">
              <a:lumMod val="20000"/>
              <a:lumOff val="80000"/>
              <a:alpha val="91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Это спецификация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процедуры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C7F23D-B69F-4E28-949E-DB1223062702}"/>
              </a:ext>
            </a:extLst>
          </p:cNvPr>
          <p:cNvSpPr/>
          <p:nvPr/>
        </p:nvSpPr>
        <p:spPr>
          <a:xfrm>
            <a:off x="2714633" y="3014133"/>
            <a:ext cx="5040560" cy="5511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005E3D-D9B7-4020-9EB1-CCF733C3585C}"/>
              </a:ext>
            </a:extLst>
          </p:cNvPr>
          <p:cNvSpPr/>
          <p:nvPr/>
        </p:nvSpPr>
        <p:spPr>
          <a:xfrm>
            <a:off x="2620879" y="4870533"/>
            <a:ext cx="576064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CREATE [OR REPLACE] FUNCTION </a:t>
            </a:r>
            <a:r>
              <a:rPr lang="ru-RU" dirty="0" err="1">
                <a:solidFill>
                  <a:prstClr val="black"/>
                </a:solidFill>
              </a:rPr>
              <a:t>имя_функции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[(</a:t>
            </a:r>
            <a:r>
              <a:rPr lang="ru-RU" dirty="0" err="1">
                <a:solidFill>
                  <a:prstClr val="black"/>
                </a:solidFill>
              </a:rPr>
              <a:t>имя_параметра</a:t>
            </a:r>
            <a:r>
              <a:rPr lang="ru-RU" dirty="0">
                <a:solidFill>
                  <a:prstClr val="black"/>
                </a:solidFill>
              </a:rPr>
              <a:t> [</a:t>
            </a:r>
            <a:r>
              <a:rPr lang="en-US" dirty="0">
                <a:solidFill>
                  <a:prstClr val="black"/>
                </a:solidFill>
              </a:rPr>
              <a:t>IN | OUT | INOUT] </a:t>
            </a:r>
            <a:r>
              <a:rPr lang="ru-RU" dirty="0">
                <a:solidFill>
                  <a:prstClr val="black"/>
                </a:solidFill>
              </a:rPr>
              <a:t>тип [, …])]</a:t>
            </a:r>
          </a:p>
          <a:p>
            <a:r>
              <a:rPr lang="en-US" b="1" dirty="0">
                <a:solidFill>
                  <a:prstClr val="black"/>
                </a:solidFill>
              </a:rPr>
              <a:t>RETURN </a:t>
            </a:r>
            <a:r>
              <a:rPr lang="ru-RU" b="1" dirty="0" err="1">
                <a:solidFill>
                  <a:prstClr val="black"/>
                </a:solidFill>
              </a:rPr>
              <a:t>тип_возвращаемого</a:t>
            </a:r>
            <a:r>
              <a:rPr lang="ru-RU" b="1" dirty="0">
                <a:solidFill>
                  <a:prstClr val="black"/>
                </a:solidFill>
              </a:rPr>
              <a:t> значения</a:t>
            </a:r>
          </a:p>
          <a:p>
            <a:r>
              <a:rPr lang="en-US" dirty="0">
                <a:solidFill>
                  <a:prstClr val="black"/>
                </a:solidFill>
              </a:rPr>
              <a:t>IS | AS</a:t>
            </a:r>
          </a:p>
          <a:p>
            <a:r>
              <a:rPr lang="en-US" dirty="0">
                <a:solidFill>
                  <a:prstClr val="black"/>
                </a:solidFill>
              </a:rPr>
              <a:t>BEGIN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 err="1">
                <a:solidFill>
                  <a:prstClr val="black"/>
                </a:solidFill>
              </a:rPr>
              <a:t>тело_функции</a:t>
            </a:r>
            <a:r>
              <a:rPr lang="ru-RU" dirty="0">
                <a:solidFill>
                  <a:prstClr val="black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обязательно хотя бы один </a:t>
            </a:r>
            <a:r>
              <a:rPr lang="en-US" dirty="0">
                <a:solidFill>
                  <a:prstClr val="black"/>
                </a:solidFill>
              </a:rPr>
              <a:t>RETURN </a:t>
            </a:r>
            <a:r>
              <a:rPr lang="ru-RU" dirty="0">
                <a:solidFill>
                  <a:prstClr val="black"/>
                </a:solidFill>
              </a:rPr>
              <a:t>имя</a:t>
            </a:r>
          </a:p>
          <a:p>
            <a:r>
              <a:rPr lang="en-US" dirty="0">
                <a:solidFill>
                  <a:prstClr val="black"/>
                </a:solidFill>
              </a:rPr>
              <a:t>END </a:t>
            </a:r>
            <a:r>
              <a:rPr lang="ru-RU" dirty="0" err="1">
                <a:solidFill>
                  <a:prstClr val="black"/>
                </a:solidFill>
              </a:rPr>
              <a:t>имя_функции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11" name="Скругленная прямоугольная выноска 9">
            <a:extLst>
              <a:ext uri="{FF2B5EF4-FFF2-40B4-BE49-F238E27FC236}">
                <a16:creationId xmlns:a16="http://schemas.microsoft.com/office/drawing/2014/main" id="{43B43524-8E5D-44BC-9752-AE018BBDB595}"/>
              </a:ext>
            </a:extLst>
          </p:cNvPr>
          <p:cNvSpPr/>
          <p:nvPr/>
        </p:nvSpPr>
        <p:spPr>
          <a:xfrm>
            <a:off x="8109502" y="5097276"/>
            <a:ext cx="2664296" cy="792088"/>
          </a:xfrm>
          <a:prstGeom prst="wedgeRoundRectCallout">
            <a:avLst>
              <a:gd name="adj1" fmla="val -68471"/>
              <a:gd name="adj2" fmla="val -39251"/>
              <a:gd name="adj3" fmla="val 16667"/>
            </a:avLst>
          </a:prstGeom>
          <a:solidFill>
            <a:schemeClr val="tx2">
              <a:lumMod val="20000"/>
              <a:lumOff val="80000"/>
              <a:alpha val="91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Это спецификация функции. Добавлена фраза 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EBA9A7-A231-4273-8A24-E02760C0D297}"/>
              </a:ext>
            </a:extLst>
          </p:cNvPr>
          <p:cNvSpPr/>
          <p:nvPr/>
        </p:nvSpPr>
        <p:spPr>
          <a:xfrm>
            <a:off x="2664178" y="4809068"/>
            <a:ext cx="5091015" cy="8974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21638" y="1044276"/>
            <a:ext cx="5674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Процедуры и функции (2/3)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4F8E1-6B3E-4A05-BD49-1ECFA43B57CC}"/>
              </a:ext>
            </a:extLst>
          </p:cNvPr>
          <p:cNvSpPr txBox="1"/>
          <p:nvPr/>
        </p:nvSpPr>
        <p:spPr>
          <a:xfrm>
            <a:off x="1705862" y="1629051"/>
            <a:ext cx="85063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Тело функции или процедуры это последовательность операторов.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Слова </a:t>
            </a:r>
            <a:r>
              <a:rPr lang="en-US" sz="2000" dirty="0"/>
              <a:t>OR REPLACE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</a:rPr>
              <a:t>во фразу </a:t>
            </a:r>
            <a:r>
              <a:rPr lang="en-US" sz="2000" dirty="0"/>
              <a:t>CREATE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добавляют, если необходимо заменить существующую функцию с таким же наименованием.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Режим параметров указывается как </a:t>
            </a:r>
            <a:r>
              <a:rPr lang="en-US" sz="2000" dirty="0"/>
              <a:t>IN</a:t>
            </a:r>
            <a:r>
              <a:rPr lang="ru-RU" sz="2000" dirty="0">
                <a:solidFill>
                  <a:srgbClr val="0070C0"/>
                </a:solidFill>
              </a:rPr>
              <a:t> – входной, </a:t>
            </a:r>
            <a:r>
              <a:rPr lang="en-US" sz="2000" dirty="0"/>
              <a:t>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– выходной, или </a:t>
            </a:r>
            <a:r>
              <a:rPr lang="en-US" sz="2000" dirty="0"/>
              <a:t>INOUT</a:t>
            </a:r>
            <a:r>
              <a:rPr lang="ru-RU" sz="2000" dirty="0">
                <a:solidFill>
                  <a:srgbClr val="0070C0"/>
                </a:solidFill>
              </a:rPr>
              <a:t> – </a:t>
            </a:r>
            <a:r>
              <a:rPr lang="ru-RU" sz="2000" dirty="0" err="1">
                <a:solidFill>
                  <a:srgbClr val="0070C0"/>
                </a:solidFill>
              </a:rPr>
              <a:t>входовыходной</a:t>
            </a:r>
            <a:r>
              <a:rPr lang="ru-RU" sz="2000" dirty="0">
                <a:solidFill>
                  <a:srgbClr val="0070C0"/>
                </a:solidFill>
              </a:rPr>
              <a:t>. Входной параметр нельзя изменять в теле функции, а выходному обязательно должно быть присвоено значение.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Пример функции, вычисляющей площадь круга по его радиусу:</a:t>
            </a:r>
          </a:p>
          <a:p>
            <a:pPr marL="0" indent="0">
              <a:buNone/>
            </a:pPr>
            <a:r>
              <a:rPr lang="en-US" sz="2000" b="1" dirty="0"/>
              <a:t>CREATE</a:t>
            </a:r>
            <a:r>
              <a:rPr lang="en-US" sz="2000" dirty="0"/>
              <a:t> </a:t>
            </a:r>
            <a:r>
              <a:rPr lang="en-US" sz="2000" b="1" dirty="0"/>
              <a:t>OR REPLACE FUNCTION </a:t>
            </a:r>
            <a:r>
              <a:rPr lang="en-US" sz="2000" dirty="0" err="1"/>
              <a:t>circle_area</a:t>
            </a:r>
            <a:r>
              <a:rPr lang="en-US" sz="2000" dirty="0"/>
              <a:t> (</a:t>
            </a:r>
            <a:r>
              <a:rPr lang="en-US" sz="2000" dirty="0" err="1"/>
              <a:t>p_radius</a:t>
            </a:r>
            <a:r>
              <a:rPr lang="en-US" sz="2000" dirty="0"/>
              <a:t> IN NUMBER)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RETURN NUMBER</a:t>
            </a:r>
            <a:r>
              <a:rPr lang="ru-RU" sz="2000" b="1" dirty="0"/>
              <a:t> </a:t>
            </a:r>
            <a:r>
              <a:rPr lang="en-US" sz="2000" b="1" dirty="0"/>
              <a:t> AS</a:t>
            </a:r>
            <a:endParaRPr lang="ru-RU" sz="2000" b="1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v_pi</a:t>
            </a:r>
            <a:r>
              <a:rPr lang="en-US" sz="2000" dirty="0"/>
              <a:t>   NUMBER := 3.1415926;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v_area</a:t>
            </a:r>
            <a:r>
              <a:rPr lang="en-US" sz="2000" dirty="0"/>
              <a:t> NUMBER;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BEGIN</a:t>
            </a:r>
            <a:endParaRPr lang="ru-RU" sz="2000" b="1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v_area</a:t>
            </a:r>
            <a:r>
              <a:rPr lang="en-US" sz="2000" dirty="0"/>
              <a:t> := </a:t>
            </a:r>
            <a:r>
              <a:rPr lang="en-US" sz="2000" dirty="0" err="1"/>
              <a:t>v_pi</a:t>
            </a:r>
            <a:r>
              <a:rPr lang="en-US" sz="2000" dirty="0"/>
              <a:t> * POWER(</a:t>
            </a:r>
            <a:r>
              <a:rPr lang="en-US" sz="2000" dirty="0" err="1"/>
              <a:t>p_radius</a:t>
            </a:r>
            <a:r>
              <a:rPr lang="en-US" sz="2000" dirty="0"/>
              <a:t>, 2);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 RETURN </a:t>
            </a:r>
            <a:r>
              <a:rPr lang="en-US" sz="2000" dirty="0" err="1"/>
              <a:t>v_area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END </a:t>
            </a:r>
            <a:r>
              <a:rPr lang="en-US" sz="2000" dirty="0" err="1"/>
              <a:t>circle_area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607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09157" y="752673"/>
            <a:ext cx="52669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Процедуры и функции (3/3)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E1BC6-8857-4F23-8A78-9651E99CEDA2}"/>
              </a:ext>
            </a:extLst>
          </p:cNvPr>
          <p:cNvSpPr txBox="1"/>
          <p:nvPr/>
        </p:nvSpPr>
        <p:spPr>
          <a:xfrm>
            <a:off x="1070454" y="1428571"/>
            <a:ext cx="1005109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1800" dirty="0"/>
              <a:t> </a:t>
            </a:r>
            <a:r>
              <a:rPr lang="ru-RU" sz="2000" dirty="0">
                <a:solidFill>
                  <a:srgbClr val="0070C0"/>
                </a:solidFill>
              </a:rPr>
              <a:t>Фраза </a:t>
            </a:r>
            <a:r>
              <a:rPr lang="ru-RU" sz="2000" dirty="0"/>
              <a:t>RETURN</a:t>
            </a:r>
            <a:r>
              <a:rPr lang="ru-RU" sz="2000" dirty="0">
                <a:solidFill>
                  <a:srgbClr val="0070C0"/>
                </a:solidFill>
              </a:rPr>
              <a:t>, обязательна в спецификации функции. В ней указывается тип переменной которая будет возвращена. В теле функции, фраза </a:t>
            </a:r>
            <a:r>
              <a:rPr lang="ru-RU" sz="2000" dirty="0"/>
              <a:t>RETURN</a:t>
            </a:r>
            <a:r>
              <a:rPr lang="ru-RU" sz="2000" dirty="0">
                <a:solidFill>
                  <a:srgbClr val="0070C0"/>
                </a:solidFill>
              </a:rPr>
              <a:t> записывается, по крайней мере, один раз и указывает имя возвращаемой переменной.</a:t>
            </a:r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Обратите внимание на то, что в именованиях переменных использован префикс “</a:t>
            </a:r>
            <a:r>
              <a:rPr lang="ru-RU" sz="2000" dirty="0"/>
              <a:t>v_</a:t>
            </a:r>
            <a:r>
              <a:rPr lang="ru-RU" sz="2000" dirty="0">
                <a:solidFill>
                  <a:srgbClr val="0070C0"/>
                </a:solidFill>
              </a:rPr>
              <a:t>”, в имени формального параметра префикс “</a:t>
            </a:r>
            <a:r>
              <a:rPr lang="ru-RU" sz="2000" dirty="0"/>
              <a:t>p_</a:t>
            </a:r>
            <a:r>
              <a:rPr lang="ru-RU" sz="2000" dirty="0">
                <a:solidFill>
                  <a:srgbClr val="0070C0"/>
                </a:solidFill>
              </a:rPr>
              <a:t>”. Подобные соглашения об именованиях очень удобны, особенно если они соблюдаются широким кругом разработчиков.</a:t>
            </a:r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Вызовем функцию </a:t>
            </a:r>
            <a:r>
              <a:rPr lang="ru-RU" sz="2000" dirty="0" err="1">
                <a:solidFill>
                  <a:srgbClr val="0070C0"/>
                </a:solidFill>
              </a:rPr>
              <a:t>circle_area</a:t>
            </a:r>
            <a:r>
              <a:rPr lang="ru-RU" sz="2000" dirty="0">
                <a:solidFill>
                  <a:srgbClr val="0070C0"/>
                </a:solidFill>
              </a:rPr>
              <a:t> из анонимного блока:</a:t>
            </a:r>
          </a:p>
          <a:p>
            <a:pPr marL="0" indent="0">
              <a:buNone/>
            </a:pPr>
            <a:r>
              <a:rPr lang="ru-RU" sz="2000" b="1" dirty="0"/>
              <a:t>BEGIN</a:t>
            </a:r>
          </a:p>
          <a:p>
            <a:pPr marL="0" indent="0">
              <a:buNone/>
            </a:pPr>
            <a:r>
              <a:rPr lang="ru-RU" sz="2000" dirty="0"/>
              <a:t>  DBMS_OUTPUT.PUT_LINE(</a:t>
            </a:r>
            <a:r>
              <a:rPr lang="ru-RU" sz="2000" dirty="0" err="1"/>
              <a:t>circle_area</a:t>
            </a:r>
            <a:r>
              <a:rPr lang="ru-RU" sz="2000" dirty="0"/>
              <a:t>(2));</a:t>
            </a:r>
          </a:p>
          <a:p>
            <a:pPr marL="0" indent="0">
              <a:buNone/>
            </a:pPr>
            <a:r>
              <a:rPr lang="ru-RU" sz="2000" b="1" dirty="0"/>
              <a:t>END;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 Созданная функция может быть вызвана и из SQL, например,</a:t>
            </a:r>
          </a:p>
          <a:p>
            <a:pPr marL="0" indent="0">
              <a:buNone/>
            </a:pPr>
            <a:r>
              <a:rPr lang="ru-RU" sz="2000" b="1" dirty="0"/>
              <a:t>SELECT </a:t>
            </a:r>
            <a:r>
              <a:rPr lang="ru-RU" sz="2000" dirty="0" err="1"/>
              <a:t>circle_area</a:t>
            </a:r>
            <a:r>
              <a:rPr lang="ru-RU" sz="2000" dirty="0"/>
              <a:t>(2) </a:t>
            </a:r>
            <a:r>
              <a:rPr lang="ru-RU" sz="2000" b="1" dirty="0"/>
              <a:t>FROM</a:t>
            </a:r>
            <a:r>
              <a:rPr lang="ru-RU" sz="2000" dirty="0"/>
              <a:t> </a:t>
            </a:r>
            <a:r>
              <a:rPr lang="ru-RU" sz="2000" dirty="0" err="1"/>
              <a:t>dual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 </a:t>
            </a:r>
            <a:r>
              <a:rPr lang="ru-RU" sz="2000" dirty="0"/>
              <a:t>Dual</a:t>
            </a:r>
            <a:r>
              <a:rPr lang="ru-RU" sz="2000" dirty="0">
                <a:solidFill>
                  <a:srgbClr val="0070C0"/>
                </a:solidFill>
              </a:rPr>
              <a:t> это такая необычная таблица в Oracle. В ней единственный столбец </a:t>
            </a:r>
            <a:r>
              <a:rPr lang="ru-RU" sz="2000" dirty="0" err="1">
                <a:solidFill>
                  <a:srgbClr val="0070C0"/>
                </a:solidFill>
              </a:rPr>
              <a:t>dummy</a:t>
            </a:r>
            <a:r>
              <a:rPr lang="ru-RU" sz="2000" dirty="0">
                <a:solidFill>
                  <a:srgbClr val="0070C0"/>
                </a:solidFill>
              </a:rPr>
              <a:t>. Если пользоваться средствами, разработанными фирмой </a:t>
            </a:r>
            <a:r>
              <a:rPr lang="ru-RU" sz="2000" dirty="0" err="1">
                <a:solidFill>
                  <a:srgbClr val="0070C0"/>
                </a:solidFill>
              </a:rPr>
              <a:t>Oracle</a:t>
            </a:r>
            <a:r>
              <a:rPr lang="ru-RU" sz="2000" dirty="0">
                <a:solidFill>
                  <a:srgbClr val="0070C0"/>
                </a:solidFill>
              </a:rPr>
              <a:t>, то кажется, что она всегда состоит из одной строки. Её используют чтобы “сделать вид” что все данных выбираются только из таблиц. Например, системная дата может быть получена запросом:</a:t>
            </a:r>
          </a:p>
          <a:p>
            <a:pPr marL="0" indent="0">
              <a:buNone/>
            </a:pPr>
            <a:r>
              <a:rPr lang="ru-RU" sz="2000" b="1" dirty="0"/>
              <a:t>SELECT</a:t>
            </a:r>
            <a:r>
              <a:rPr lang="ru-RU" sz="2000" dirty="0"/>
              <a:t> </a:t>
            </a:r>
            <a:r>
              <a:rPr lang="ru-RU" sz="2000" dirty="0" err="1"/>
              <a:t>sysdate</a:t>
            </a:r>
            <a:r>
              <a:rPr lang="ru-RU" sz="2000" dirty="0"/>
              <a:t> </a:t>
            </a:r>
            <a:r>
              <a:rPr lang="ru-RU" sz="2000" b="1" dirty="0"/>
              <a:t>FROM</a:t>
            </a:r>
            <a:r>
              <a:rPr lang="ru-RU" sz="2000" dirty="0"/>
              <a:t> </a:t>
            </a:r>
            <a:r>
              <a:rPr lang="ru-RU" sz="2000" dirty="0" err="1"/>
              <a:t>dual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190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6156" y="425213"/>
            <a:ext cx="6910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Метаданные процедур и функций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35D77-51E1-480C-9648-DE5299FBDEE3}"/>
              </a:ext>
            </a:extLst>
          </p:cNvPr>
          <p:cNvSpPr txBox="1"/>
          <p:nvPr/>
        </p:nvSpPr>
        <p:spPr>
          <a:xfrm>
            <a:off x="1350368" y="917912"/>
            <a:ext cx="938797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Для поиска типов и имён созданных функций и процедур используем запрос: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, </a:t>
            </a:r>
            <a:r>
              <a:rPr lang="en-US" sz="2000" dirty="0" err="1"/>
              <a:t>object_name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FROM </a:t>
            </a:r>
            <a:r>
              <a:rPr lang="en-US" sz="2000" dirty="0" err="1"/>
              <a:t>user_objects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 = 'PROCEDURE'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b="1" dirty="0"/>
              <a:t>OR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 = 'FUNCTION';</a:t>
            </a:r>
            <a:endParaRPr lang="ru-RU" sz="2000" dirty="0"/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Поиск текстов: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</a:rPr>
              <a:t>SELECT</a:t>
            </a:r>
            <a:r>
              <a:rPr lang="en-US" sz="2000" dirty="0">
                <a:latin typeface="Arial" panose="020B0604020202020204" pitchFamily="34" charset="0"/>
              </a:rPr>
              <a:t> * </a:t>
            </a:r>
            <a:r>
              <a:rPr lang="en-US" sz="2000" b="1" dirty="0">
                <a:latin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user_source</a:t>
            </a:r>
            <a:endParaRPr lang="ru-RU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Для удаления созданных процедур или функций используется команда:</a:t>
            </a:r>
          </a:p>
          <a:p>
            <a:pPr marL="0" indent="0">
              <a:buNone/>
            </a:pPr>
            <a:r>
              <a:rPr lang="en-US" sz="2000" b="1" dirty="0"/>
              <a:t>DROP PROCEDURE </a:t>
            </a:r>
            <a:r>
              <a:rPr lang="ru-RU" sz="2000" dirty="0" err="1"/>
              <a:t>имя_процедуры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DROP FUNCTION </a:t>
            </a:r>
            <a:r>
              <a:rPr lang="ru-RU" sz="2000" dirty="0" err="1"/>
              <a:t>имя_функции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PL/SQL не всегда сообщает о подробностях ошибок компиляции. Может просто появиться  сообщение </a:t>
            </a:r>
            <a:r>
              <a:rPr lang="ru-RU" sz="2000" dirty="0"/>
              <a:t>"</a:t>
            </a:r>
            <a:r>
              <a:rPr lang="ru-RU" sz="2000" dirty="0" err="1"/>
              <a:t>procedure</a:t>
            </a:r>
            <a:r>
              <a:rPr lang="ru-RU" sz="2000" dirty="0"/>
              <a:t> </a:t>
            </a:r>
            <a:r>
              <a:rPr lang="ru-RU" sz="2000" dirty="0" err="1"/>
              <a:t>created</a:t>
            </a:r>
            <a:r>
              <a:rPr lang="ru-RU" sz="2000" dirty="0"/>
              <a:t>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compilation</a:t>
            </a:r>
            <a:r>
              <a:rPr lang="ru-RU" sz="2000" dirty="0"/>
              <a:t> </a:t>
            </a:r>
            <a:r>
              <a:rPr lang="ru-RU" sz="2000" dirty="0" err="1"/>
              <a:t>errors</a:t>
            </a:r>
            <a:r>
              <a:rPr lang="ru-RU" sz="2000" dirty="0"/>
              <a:t>"</a:t>
            </a:r>
            <a:r>
              <a:rPr lang="ru-RU" sz="2000" dirty="0">
                <a:solidFill>
                  <a:srgbClr val="0070C0"/>
                </a:solidFill>
              </a:rPr>
              <a:t>. В этом случае используйте команду просмотра ошибок: </a:t>
            </a:r>
          </a:p>
          <a:p>
            <a:pPr marL="0" indent="0">
              <a:buNone/>
            </a:pPr>
            <a:r>
              <a:rPr lang="ru-RU" sz="2000" b="1" dirty="0"/>
              <a:t>SHOW ERRORS PROCEDURE </a:t>
            </a:r>
            <a:r>
              <a:rPr lang="ru-RU" sz="2000" dirty="0" err="1"/>
              <a:t>имя_процедуры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SHOW ERRORS FUNCTION </a:t>
            </a:r>
            <a:r>
              <a:rPr lang="ru-RU" sz="2000" dirty="0" err="1"/>
              <a:t>имя_процедуры</a:t>
            </a:r>
            <a:r>
              <a:rPr lang="ru-RU" sz="2000" dirty="0"/>
              <a:t>;</a:t>
            </a:r>
          </a:p>
        </p:txBody>
      </p:sp>
      <p:sp>
        <p:nvSpPr>
          <p:cNvPr id="6" name="Стрелка вправо 4">
            <a:extLst>
              <a:ext uri="{FF2B5EF4-FFF2-40B4-BE49-F238E27FC236}">
                <a16:creationId xmlns:a16="http://schemas.microsoft.com/office/drawing/2014/main" id="{BA45B175-1EC8-42FD-B3DD-D39739B50881}"/>
              </a:ext>
            </a:extLst>
          </p:cNvPr>
          <p:cNvSpPr/>
          <p:nvPr/>
        </p:nvSpPr>
        <p:spPr>
          <a:xfrm>
            <a:off x="5042647" y="3136392"/>
            <a:ext cx="969264" cy="29260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81B6B5-8ADC-4C95-84C0-BDE8D10D5178}"/>
              </a:ext>
            </a:extLst>
          </p:cNvPr>
          <p:cNvSpPr/>
          <p:nvPr/>
        </p:nvSpPr>
        <p:spPr>
          <a:xfrm>
            <a:off x="6141304" y="1356441"/>
            <a:ext cx="534366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Или такой: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  text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all_source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b="1" dirty="0"/>
              <a:t>WHERE</a:t>
            </a:r>
            <a:r>
              <a:rPr lang="en-US" sz="2000" dirty="0"/>
              <a:t> TYPE = UPPER ('procedure')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AND NAME </a:t>
            </a:r>
            <a:r>
              <a:rPr lang="en-US" sz="2000" dirty="0"/>
              <a:t>= UPPER ('</a:t>
            </a:r>
            <a:r>
              <a:rPr lang="en-US" sz="2000" dirty="0" err="1"/>
              <a:t>имя_процедуры</a:t>
            </a:r>
            <a:r>
              <a:rPr lang="en-US" sz="2000" dirty="0"/>
              <a:t>')</a:t>
            </a:r>
          </a:p>
          <a:p>
            <a:r>
              <a:rPr lang="en-US" sz="2000" b="1" dirty="0"/>
              <a:t>ORDER BY </a:t>
            </a:r>
            <a:r>
              <a:rPr lang="en-US" sz="2000" dirty="0"/>
              <a:t>line;</a:t>
            </a:r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</a:rPr>
              <a:t>А также: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dbms_metadata.get_ddl</a:t>
            </a:r>
            <a:r>
              <a:rPr lang="en-US" sz="2000" dirty="0"/>
              <a:t>('PROCEDURE', ‘</a:t>
            </a:r>
            <a:r>
              <a:rPr lang="ru-RU" sz="2000" dirty="0" err="1"/>
              <a:t>имя_процедуры</a:t>
            </a:r>
            <a:r>
              <a:rPr lang="en-US" sz="2000" dirty="0"/>
              <a:t>') </a:t>
            </a:r>
            <a:r>
              <a:rPr lang="en-US" sz="2000" b="1" dirty="0"/>
              <a:t>FROM</a:t>
            </a:r>
            <a:r>
              <a:rPr lang="en-US" sz="2000" dirty="0"/>
              <a:t> dual.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157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49159" y="441550"/>
            <a:ext cx="416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Пакеты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27BC0-78DA-48B8-A7EB-EFFDE671FB44}"/>
              </a:ext>
            </a:extLst>
          </p:cNvPr>
          <p:cNvSpPr txBox="1"/>
          <p:nvPr/>
        </p:nvSpPr>
        <p:spPr>
          <a:xfrm>
            <a:off x="385167" y="1026325"/>
            <a:ext cx="107118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buNone/>
            </a:pPr>
            <a:r>
              <a:rPr lang="ru-RU" sz="2000" b="1" dirty="0">
                <a:solidFill>
                  <a:srgbClr val="C00000"/>
                </a:solidFill>
              </a:rPr>
              <a:t>Пакет</a:t>
            </a:r>
            <a:r>
              <a:rPr lang="ru-RU" sz="2000" dirty="0">
                <a:solidFill>
                  <a:srgbClr val="0070C0"/>
                </a:solidFill>
              </a:rPr>
              <a:t> это набор программных объектов, как правило, логически связанных и </a:t>
            </a:r>
            <a:r>
              <a:rPr lang="ru-RU" sz="2000" dirty="0" smtClean="0">
                <a:solidFill>
                  <a:srgbClr val="0070C0"/>
                </a:solidFill>
              </a:rPr>
              <a:t>использующих </a:t>
            </a:r>
            <a:r>
              <a:rPr lang="ru-RU" sz="2000" dirty="0">
                <a:solidFill>
                  <a:srgbClr val="0070C0"/>
                </a:solidFill>
              </a:rPr>
              <a:t>общие данные. </a:t>
            </a:r>
            <a:r>
              <a:rPr lang="ru-RU" sz="2000" dirty="0">
                <a:solidFill>
                  <a:srgbClr val="7030A0"/>
                </a:solidFill>
              </a:rPr>
              <a:t>При ссылке </a:t>
            </a:r>
            <a:r>
              <a:rPr lang="ru-RU" sz="2000" dirty="0">
                <a:solidFill>
                  <a:srgbClr val="0070C0"/>
                </a:solidFill>
              </a:rPr>
              <a:t>на какой-нибудь объект пакета, </a:t>
            </a:r>
            <a:r>
              <a:rPr lang="ru-RU" sz="2000" dirty="0">
                <a:solidFill>
                  <a:srgbClr val="7030A0"/>
                </a:solidFill>
              </a:rPr>
              <a:t>в память </a:t>
            </a:r>
            <a:r>
              <a:rPr lang="ru-RU" sz="2000" i="1" dirty="0">
                <a:solidFill>
                  <a:srgbClr val="7030A0"/>
                </a:solidFill>
              </a:rPr>
              <a:t>загружается весь пакет</a:t>
            </a:r>
            <a:r>
              <a:rPr lang="ru-RU" sz="2000" dirty="0">
                <a:solidFill>
                  <a:srgbClr val="0070C0"/>
                </a:solidFill>
              </a:rPr>
              <a:t>, и все его объекты становятся доступными. Пока имеются ссылки  на пакет, он остается в памяти.  </a:t>
            </a:r>
          </a:p>
          <a:p>
            <a:pPr marL="0" indent="360000" algn="just">
              <a:buNone/>
            </a:pPr>
            <a:r>
              <a:rPr lang="ru-RU" sz="2000" b="1" dirty="0" smtClean="0">
                <a:solidFill>
                  <a:srgbClr val="0070C0"/>
                </a:solidFill>
              </a:rPr>
              <a:t>Пакет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состоит из двух частей: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7030A0"/>
                </a:solidFill>
              </a:rPr>
              <a:t>спецификация </a:t>
            </a:r>
            <a:r>
              <a:rPr lang="ru-RU" sz="2000" dirty="0">
                <a:solidFill>
                  <a:srgbClr val="7030A0"/>
                </a:solidFill>
              </a:rPr>
              <a:t>или заголовок пакета;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7030A0"/>
                </a:solidFill>
              </a:rPr>
              <a:t>тело </a:t>
            </a:r>
            <a:r>
              <a:rPr lang="ru-RU" sz="2000" dirty="0">
                <a:solidFill>
                  <a:srgbClr val="7030A0"/>
                </a:solidFill>
              </a:rPr>
              <a:t>пакета.</a:t>
            </a:r>
          </a:p>
          <a:p>
            <a:pPr marL="0" indent="360000" algn="just"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Заголовок </a:t>
            </a:r>
            <a:r>
              <a:rPr lang="ru-RU" sz="2000" dirty="0">
                <a:solidFill>
                  <a:srgbClr val="0070C0"/>
                </a:solidFill>
              </a:rPr>
              <a:t>пакета содержит спецификации переменных, типов данных, процедур, функций и курсоров которые предполагается сделать доступными  извне. Здесь нет  программного  кода. Курсоры – это стандартное средство для реализации запросов SQL. </a:t>
            </a:r>
          </a:p>
          <a:p>
            <a:pPr marL="0" indent="360000" algn="just"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Тело </a:t>
            </a:r>
            <a:r>
              <a:rPr lang="ru-RU" sz="2000" dirty="0">
                <a:solidFill>
                  <a:srgbClr val="0070C0"/>
                </a:solidFill>
              </a:rPr>
              <a:t>пакета содержит код всех перечисленных в спецификации модулей. Может </a:t>
            </a:r>
            <a:r>
              <a:rPr lang="ru-RU" sz="2000" dirty="0" smtClean="0">
                <a:solidFill>
                  <a:srgbClr val="0070C0"/>
                </a:solidFill>
              </a:rPr>
              <a:t>содержать </a:t>
            </a:r>
            <a:r>
              <a:rPr lang="ru-RU" sz="2000" dirty="0">
                <a:solidFill>
                  <a:srgbClr val="0070C0"/>
                </a:solidFill>
              </a:rPr>
              <a:t>описания переменных и других объектов, но все они локальны и не доступны извне </a:t>
            </a:r>
            <a:r>
              <a:rPr lang="ru-RU" sz="2000" dirty="0" smtClean="0">
                <a:solidFill>
                  <a:srgbClr val="0070C0"/>
                </a:solidFill>
              </a:rPr>
              <a:t>пакета.</a:t>
            </a:r>
          </a:p>
          <a:p>
            <a:pPr marL="0" indent="360000" algn="just"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Инструкции </a:t>
            </a:r>
            <a:r>
              <a:rPr lang="ru-RU" sz="2000" dirty="0">
                <a:solidFill>
                  <a:srgbClr val="0070C0"/>
                </a:solidFill>
              </a:rPr>
              <a:t>для работы с пакетами</a:t>
            </a:r>
            <a:r>
              <a:rPr lang="ru-RU" sz="2000" dirty="0" smtClean="0">
                <a:solidFill>
                  <a:srgbClr val="0070C0"/>
                </a:solidFill>
              </a:rPr>
              <a:t>:</a:t>
            </a:r>
          </a:p>
          <a:p>
            <a:pPr marL="0" indent="360000" algn="just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CREATE  [OR  REPLACE]  PACKAGE                              </a:t>
            </a:r>
            <a:r>
              <a:rPr lang="ru-RU" sz="2000" dirty="0">
                <a:solidFill>
                  <a:srgbClr val="00B050"/>
                </a:solidFill>
              </a:rPr>
              <a:t>создание или модификация  заголовка;</a:t>
            </a:r>
          </a:p>
          <a:p>
            <a:pPr marL="0" indent="0">
              <a:buNone/>
            </a:pPr>
            <a:r>
              <a:rPr lang="en-US" sz="2000" b="1" dirty="0"/>
              <a:t>CREATE  [OR  REPLACE]  PACKAGE  BODY                  </a:t>
            </a:r>
            <a:r>
              <a:rPr lang="ru-RU" sz="2000" dirty="0">
                <a:solidFill>
                  <a:srgbClr val="00B050"/>
                </a:solidFill>
              </a:rPr>
              <a:t>создание или модификация  тела;</a:t>
            </a:r>
          </a:p>
          <a:p>
            <a:pPr marL="0" indent="0">
              <a:buNone/>
            </a:pPr>
            <a:r>
              <a:rPr lang="en-US" sz="2000" b="1" dirty="0"/>
              <a:t>ALTER PACKAGE</a:t>
            </a:r>
          </a:p>
          <a:p>
            <a:pPr marL="0" indent="0">
              <a:buNone/>
            </a:pPr>
            <a:r>
              <a:rPr lang="en-US" sz="2000" b="1" dirty="0"/>
              <a:t>DROP  PACKAGE                                                               </a:t>
            </a:r>
            <a:r>
              <a:rPr lang="ru-RU" sz="2000" dirty="0" smtClean="0">
                <a:solidFill>
                  <a:srgbClr val="00B050"/>
                </a:solidFill>
              </a:rPr>
              <a:t>стирание  </a:t>
            </a:r>
            <a:r>
              <a:rPr lang="ru-RU" sz="2000" dirty="0">
                <a:solidFill>
                  <a:srgbClr val="00B050"/>
                </a:solidFill>
              </a:rPr>
              <a:t>и заголовка и  тела</a:t>
            </a:r>
          </a:p>
          <a:p>
            <a:pPr marL="0" indent="0">
              <a:buNone/>
            </a:pPr>
            <a:r>
              <a:rPr lang="en-US" sz="2000" b="1" dirty="0"/>
              <a:t>DROP  PACKAGE  BODY                                                  </a:t>
            </a:r>
            <a:r>
              <a:rPr lang="ru-RU" sz="2000" dirty="0" smtClean="0">
                <a:solidFill>
                  <a:srgbClr val="00B050"/>
                </a:solidFill>
              </a:rPr>
              <a:t>стирание  </a:t>
            </a:r>
            <a:r>
              <a:rPr lang="ru-RU" sz="2000" dirty="0">
                <a:solidFill>
                  <a:srgbClr val="00B050"/>
                </a:solidFill>
              </a:rPr>
              <a:t>только  тела</a:t>
            </a:r>
            <a:r>
              <a:rPr lang="ru-RU" sz="2000" dirty="0" smtClean="0">
                <a:solidFill>
                  <a:srgbClr val="00B050"/>
                </a:solidFill>
              </a:rPr>
              <a:t>.</a:t>
            </a:r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1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359997"/>
            <a:ext cx="6646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CREATE PACKAGE/PACKAGE BODY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F803C-4FBB-43C2-9935-42320650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7" y="1049670"/>
            <a:ext cx="9305428" cy="24160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669FF1-D6F6-4C87-BB29-243110F11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75476"/>
            <a:ext cx="110204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B4FAB-5D23-4B28-B7CB-5DB8A6CB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830" y="2635871"/>
            <a:ext cx="4051852" cy="15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0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47044"/>
            <a:ext cx="7653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упрощённого синтаксиса создания пакета 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EE9D9-4C0A-49BD-84BB-44FAEFE5FC6B}"/>
              </a:ext>
            </a:extLst>
          </p:cNvPr>
          <p:cNvSpPr txBox="1"/>
          <p:nvPr/>
        </p:nvSpPr>
        <p:spPr>
          <a:xfrm>
            <a:off x="1968604" y="1424262"/>
            <a:ext cx="85063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u-RU" sz="2000" b="1" dirty="0">
                <a:solidFill>
                  <a:srgbClr val="7030A0"/>
                </a:solidFill>
              </a:rPr>
              <a:t>Заголовок пакета: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CREATE OR REPLACE PACKAGE </a:t>
            </a:r>
            <a:r>
              <a:rPr lang="en-US" sz="2000" dirty="0" err="1"/>
              <a:t>имя_модуля</a:t>
            </a:r>
            <a:r>
              <a:rPr lang="en-US" sz="2000" dirty="0"/>
              <a:t> {IS AS}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описание_процедуры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описание_функции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объявление_переменной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определение_типа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объявление_исключительной_ситуации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объявление_курсора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en-US" sz="2000" b="1" dirty="0"/>
              <a:t>END [</a:t>
            </a:r>
            <a:r>
              <a:rPr lang="ru-RU" sz="2000" b="1" dirty="0" err="1"/>
              <a:t>имя_модуля</a:t>
            </a:r>
            <a:r>
              <a:rPr lang="ru-RU" sz="2000" b="1" dirty="0"/>
              <a:t>];</a:t>
            </a:r>
          </a:p>
          <a:p>
            <a:pPr marL="0" indent="0">
              <a:buNone/>
            </a:pPr>
            <a:endParaRPr lang="ru-RU" sz="2000" dirty="0"/>
          </a:p>
          <a:p>
            <a:pPr indent="457200"/>
            <a:r>
              <a:rPr lang="ru-RU" sz="2000" b="1" dirty="0">
                <a:solidFill>
                  <a:srgbClr val="7030A0"/>
                </a:solidFill>
              </a:rPr>
              <a:t>Тело пакета: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CREATE OR REPLACE PACKAGE BODY </a:t>
            </a:r>
            <a:r>
              <a:rPr lang="en-US" sz="2000" dirty="0" err="1"/>
              <a:t>имя_модуля</a:t>
            </a:r>
            <a:r>
              <a:rPr lang="en-US" sz="2000" dirty="0"/>
              <a:t> {IS AS}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код_инициализации_процедуры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код_инициализации_функции</a:t>
            </a:r>
            <a:r>
              <a:rPr lang="ru-RU" sz="2000" dirty="0"/>
              <a:t> |</a:t>
            </a:r>
          </a:p>
          <a:p>
            <a:pPr marL="0" indent="0">
              <a:buNone/>
            </a:pPr>
            <a:r>
              <a:rPr lang="en-US" sz="2000" b="1" dirty="0"/>
              <a:t>END [</a:t>
            </a:r>
            <a:r>
              <a:rPr lang="ru-RU" sz="2000" b="1" dirty="0" err="1"/>
              <a:t>имя_модуля</a:t>
            </a:r>
            <a:r>
              <a:rPr lang="ru-RU" sz="2000" b="1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9774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777860" y="1638371"/>
            <a:ext cx="38541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Пакеты. Команда </a:t>
            </a:r>
          </a:p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ALTER PACKAGE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C0482A-AAF9-457A-8D2A-7797CB5F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4" y="473832"/>
            <a:ext cx="7274465" cy="6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623975" y="1610817"/>
            <a:ext cx="5230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Пример. </a:t>
            </a:r>
          </a:p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Спецификация, тело пакета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20452D8-424E-4D8C-B521-2DBF1CD54715}"/>
              </a:ext>
            </a:extLst>
          </p:cNvPr>
          <p:cNvSpPr txBox="1">
            <a:spLocks/>
          </p:cNvSpPr>
          <p:nvPr/>
        </p:nvSpPr>
        <p:spPr>
          <a:xfrm>
            <a:off x="802433" y="46568"/>
            <a:ext cx="7819053" cy="68579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7030A0"/>
                </a:solidFill>
              </a:rPr>
              <a:t>Спецификация пакета: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PACKAGE </a:t>
            </a:r>
            <a:r>
              <a:rPr lang="en-US" sz="2000" dirty="0" err="1"/>
              <a:t>my_pkg</a:t>
            </a:r>
            <a:r>
              <a:rPr lang="en-US" sz="2000" dirty="0"/>
              <a:t> </a:t>
            </a:r>
            <a:r>
              <a:rPr lang="en-US" sz="2000" b="1" dirty="0"/>
              <a:t>IS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dirty="0" err="1"/>
              <a:t>my_proc</a:t>
            </a:r>
            <a:r>
              <a:rPr lang="en-US" sz="2000" dirty="0"/>
              <a:t>(per1 IN INT);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err="1"/>
              <a:t>my_func</a:t>
            </a:r>
            <a:r>
              <a:rPr lang="en-US" sz="2000" dirty="0"/>
              <a:t>(per1 IN INT, per2 IN INT) RETURN INT;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en-US" sz="2000" dirty="0" err="1"/>
              <a:t>my_pkg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en-US" sz="2000" dirty="0"/>
              <a:t>/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7030A0"/>
                </a:solidFill>
              </a:rPr>
              <a:t>Тело пакета: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PACKAGE BODY </a:t>
            </a:r>
            <a:r>
              <a:rPr lang="en-US" sz="2000" dirty="0" err="1"/>
              <a:t>my_pkg</a:t>
            </a:r>
            <a:r>
              <a:rPr lang="en-US" sz="2000" dirty="0"/>
              <a:t> </a:t>
            </a:r>
            <a:r>
              <a:rPr lang="en-US" sz="2000" b="1" dirty="0"/>
              <a:t>IS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dirty="0" err="1"/>
              <a:t>my_proc</a:t>
            </a:r>
            <a:r>
              <a:rPr lang="en-US" sz="2000" dirty="0"/>
              <a:t>(per1 IN INT)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/>
              <a:t>IS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/>
              <a:t>BEGIN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 err="1"/>
              <a:t>DBMS_OUTPUT.enable</a:t>
            </a:r>
            <a:r>
              <a:rPr lang="en-US" sz="2000" dirty="0"/>
              <a:t>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 err="1"/>
              <a:t>DBMS_OUTPUT.put_line</a:t>
            </a:r>
            <a:r>
              <a:rPr lang="en-US" sz="2000" dirty="0"/>
              <a:t>('per1 + 2 = ' || TO_CHAR(2 + per1));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 </a:t>
            </a:r>
            <a:r>
              <a:rPr lang="en-US" sz="2000" b="1" dirty="0" err="1"/>
              <a:t>my_proc</a:t>
            </a:r>
            <a:r>
              <a:rPr lang="en-US" sz="2000" b="1" dirty="0"/>
              <a:t>;</a:t>
            </a:r>
            <a:endParaRPr lang="ru-RU" sz="2000" b="1" dirty="0"/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err="1"/>
              <a:t>my_func</a:t>
            </a:r>
            <a:r>
              <a:rPr lang="en-US" sz="2000" dirty="0"/>
              <a:t>(per1 IN INT, per2 IN INT) RETURN INT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/>
              <a:t>IS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/>
              <a:t>BEGIN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dirty="0"/>
              <a:t>RETURN (per1 * per2);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 </a:t>
            </a:r>
            <a:r>
              <a:rPr lang="en-US" sz="2000" b="1" dirty="0" err="1"/>
              <a:t>my_func</a:t>
            </a:r>
            <a:r>
              <a:rPr lang="en-US" sz="2000" b="1" dirty="0"/>
              <a:t>;</a:t>
            </a: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 </a:t>
            </a:r>
            <a:r>
              <a:rPr lang="en-US" sz="2000" b="1" dirty="0" err="1"/>
              <a:t>my_pkg</a:t>
            </a:r>
            <a:r>
              <a:rPr lang="en-US" sz="2000" b="1" dirty="0"/>
              <a:t>;</a:t>
            </a:r>
            <a:r>
              <a:rPr lang="ru-RU" sz="2000" b="1" dirty="0"/>
              <a:t> </a:t>
            </a:r>
            <a:r>
              <a:rPr lang="en-US" sz="2000" dirty="0"/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85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804333" y="295141"/>
            <a:ext cx="971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rgbClr val="C00000"/>
                </a:solidFill>
              </a:rPr>
              <a:t>Предопределённые типы данных </a:t>
            </a:r>
            <a:r>
              <a:rPr lang="ru-RU" sz="2800" b="1" dirty="0" smtClean="0">
                <a:solidFill>
                  <a:srgbClr val="C00000"/>
                </a:solidFill>
              </a:rPr>
              <a:t>в </a:t>
            </a:r>
            <a:r>
              <a:rPr lang="en-US" sz="2800" b="1" dirty="0">
                <a:solidFill>
                  <a:srgbClr val="C00000"/>
                </a:solidFill>
              </a:rPr>
              <a:t>PL/SQL</a:t>
            </a:r>
            <a:r>
              <a:rPr lang="ru-RU" sz="2800" b="1" dirty="0">
                <a:solidFill>
                  <a:srgbClr val="C00000"/>
                </a:solidFill>
              </a:rPr>
              <a:t> 1/4</a:t>
            </a:r>
            <a:endParaRPr lang="ru-RU" sz="28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E1B3618-E7E0-4672-974A-6E59B78E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53771"/>
              </p:ext>
            </p:extLst>
          </p:nvPr>
        </p:nvGraphicFramePr>
        <p:xfrm>
          <a:off x="524948" y="1075609"/>
          <a:ext cx="9914526" cy="25755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7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Category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Data Description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7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Numeric</a:t>
                      </a:r>
                      <a:endParaRPr lang="en-US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dirty="0">
                          <a:solidFill>
                            <a:srgbClr val="0070C0"/>
                          </a:solidFill>
                          <a:effectLst/>
                        </a:rPr>
                        <a:t>Числовые значения, на которых выполняются арифметические операции.</a:t>
                      </a:r>
                      <a:endParaRPr lang="en-US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7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Character</a:t>
                      </a:r>
                      <a:endParaRPr lang="en-US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dirty="0">
                          <a:solidFill>
                            <a:srgbClr val="0070C0"/>
                          </a:solidFill>
                          <a:effectLst/>
                        </a:rPr>
                        <a:t>Буквенно-цифровые значения в виде одиночных символов или строк символов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</a:t>
                      </a:r>
                      <a:endParaRPr lang="en-US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7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BOOLEAN</a:t>
                      </a:r>
                      <a:endParaRPr lang="en-US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dirty="0">
                          <a:solidFill>
                            <a:srgbClr val="0070C0"/>
                          </a:solidFill>
                          <a:effectLst/>
                        </a:rPr>
                        <a:t>Логические значения, на которых выполняются логические операции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</a:t>
                      </a:r>
                      <a:r>
                        <a:rPr lang="ru-RU" sz="1800" kern="12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  <a:r>
                        <a:rPr lang="ru-RU" sz="1800" kern="1200" dirty="0">
                          <a:solidFill>
                            <a:srgbClr val="0070C0"/>
                          </a:solidFill>
                          <a:effectLst/>
                        </a:rPr>
                        <a:t> (истинно), </a:t>
                      </a:r>
                      <a:r>
                        <a:rPr lang="ru-RU" sz="1800" kern="1200" dirty="0" err="1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  <a:r>
                        <a:rPr lang="ru-RU" sz="1800" kern="1200" dirty="0">
                          <a:solidFill>
                            <a:srgbClr val="0070C0"/>
                          </a:solidFill>
                          <a:effectLst/>
                        </a:rPr>
                        <a:t>(ложно) или NULL (не определено).</a:t>
                      </a:r>
                      <a:endParaRPr lang="en-US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7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err="1">
                          <a:solidFill>
                            <a:srgbClr val="7030A0"/>
                          </a:solidFill>
                          <a:effectLst/>
                        </a:rPr>
                        <a:t>Datetime</a:t>
                      </a:r>
                      <a:endParaRPr lang="en-US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dirty="0">
                          <a:solidFill>
                            <a:srgbClr val="0070C0"/>
                          </a:solidFill>
                          <a:effectLst/>
                        </a:rPr>
                        <a:t>Даты и времена, с которыми вы можете манипулировать.</a:t>
                      </a:r>
                      <a:endParaRPr lang="en-US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7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Interval</a:t>
                      </a:r>
                      <a:endParaRPr lang="en-US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dirty="0">
                          <a:solidFill>
                            <a:srgbClr val="0070C0"/>
                          </a:solidFill>
                          <a:effectLst/>
                        </a:rPr>
                        <a:t>Временные интервалы, которыми вы можете управлять.</a:t>
                      </a:r>
                      <a:endParaRPr lang="en-US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54473B-9CA8-476D-AD07-1327A8E4DEBB}"/>
              </a:ext>
            </a:extLst>
          </p:cNvPr>
          <p:cNvSpPr/>
          <p:nvPr/>
        </p:nvSpPr>
        <p:spPr>
          <a:xfrm>
            <a:off x="524948" y="3646100"/>
            <a:ext cx="711036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Предопределённые числовые типы</a:t>
            </a:r>
            <a:endParaRPr lang="ru-RU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F15C1F2-57E3-40B7-BB7A-CAB3997C8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1329"/>
              </p:ext>
            </p:extLst>
          </p:nvPr>
        </p:nvGraphicFramePr>
        <p:xfrm>
          <a:off x="524948" y="4067754"/>
          <a:ext cx="9737558" cy="27139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22259" marR="22259" marT="22259" marB="2225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Description</a:t>
                      </a:r>
                    </a:p>
                  </a:txBody>
                  <a:tcPr marL="22259" marR="22259" marT="22259" marB="222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PLS_INTEGER or </a:t>
                      </a:r>
                      <a:endParaRPr lang="ru-RU" sz="18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BINARY_INTEGER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Целое число со знаком в диапазоне от -2,147,483,648 до 2,147,483,647, представленное в 32 битах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>
                          <a:solidFill>
                            <a:srgbClr val="7030A0"/>
                          </a:solidFill>
                          <a:effectLst/>
                        </a:rPr>
                        <a:t>BINARY_FLOAT</a:t>
                      </a:r>
                      <a:endParaRPr lang="en-US" sz="1800" b="1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Число одинарной точности с плавающей точкой в формате IEEE 754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>
                          <a:solidFill>
                            <a:srgbClr val="7030A0"/>
                          </a:solidFill>
                          <a:effectLst/>
                        </a:rPr>
                        <a:t>BINARY_DOUBLE</a:t>
                      </a:r>
                      <a:endParaRPr lang="en-US" sz="1800" b="1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</a:rPr>
                        <a:t>Число двойной точности с плавающей точкой в формате IEEE 754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NUMBER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Число с фиксированной или плавающей запятой с абсолютным значением в диапазоне 1E-130 до  1.0E126 (но не включая). Переменная NUMBER также может представлять 0.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79389" y="1033373"/>
            <a:ext cx="9233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  <a:ea typeface="Times New Roman" panose="02020603050405020304" pitchFamily="18" charset="0"/>
              </a:rPr>
              <a:t>Анонимный блок для инициализации пакета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B476D-3345-4CED-B6CF-CBBAC564F5F9}"/>
              </a:ext>
            </a:extLst>
          </p:cNvPr>
          <p:cNvSpPr txBox="1"/>
          <p:nvPr/>
        </p:nvSpPr>
        <p:spPr>
          <a:xfrm>
            <a:off x="1842837" y="1688487"/>
            <a:ext cx="85063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</a:rPr>
              <a:t>Иногда  удобно  вместо  непосредственного  задания  значений  переменных  использовать  блок, срабатывающий  автоматически  при  первом  в  текущей сессии  обращении  к  любому  объекту  в  пакете.</a:t>
            </a:r>
          </a:p>
          <a:p>
            <a:pPr marL="0" indent="0">
              <a:buNone/>
            </a:pPr>
            <a:endParaRPr lang="ru-RU" sz="20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Пример:  </a:t>
            </a:r>
            <a:r>
              <a:rPr lang="ru-RU" sz="2000" dirty="0">
                <a:solidFill>
                  <a:srgbClr val="0070C0"/>
                </a:solidFill>
              </a:rPr>
              <a:t>(</a:t>
            </a:r>
            <a:r>
              <a:rPr lang="ru-RU" sz="2000" b="1" dirty="0">
                <a:solidFill>
                  <a:srgbClr val="7030A0"/>
                </a:solidFill>
              </a:rPr>
              <a:t>жирным</a:t>
            </a:r>
            <a:r>
              <a:rPr lang="ru-RU" sz="2000" dirty="0">
                <a:solidFill>
                  <a:srgbClr val="0070C0"/>
                </a:solidFill>
              </a:rPr>
              <a:t> выделен </a:t>
            </a:r>
            <a:r>
              <a:rPr lang="ru-RU" sz="2000" dirty="0" smtClean="0">
                <a:solidFill>
                  <a:srgbClr val="0070C0"/>
                </a:solidFill>
              </a:rPr>
              <a:t>инициализирующий </a:t>
            </a:r>
            <a:r>
              <a:rPr lang="ru-RU" sz="2000" dirty="0">
                <a:solidFill>
                  <a:srgbClr val="0070C0"/>
                </a:solidFill>
              </a:rPr>
              <a:t>анонимный блок):</a:t>
            </a:r>
          </a:p>
          <a:p>
            <a:pPr marL="0" indent="0">
              <a:buNone/>
            </a:pPr>
            <a:r>
              <a:rPr lang="en-US" sz="2000" b="1" dirty="0"/>
              <a:t>create or replace package body </a:t>
            </a:r>
            <a:r>
              <a:rPr lang="en-US" sz="2000" dirty="0"/>
              <a:t>comm_package </a:t>
            </a:r>
            <a:r>
              <a:rPr lang="en-US" sz="2000" b="1" dirty="0"/>
              <a:t>is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err="1"/>
              <a:t>get_comm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number</a:t>
            </a:r>
          </a:p>
          <a:p>
            <a:pPr marL="0" indent="0">
              <a:buNone/>
            </a:pPr>
            <a:r>
              <a:rPr lang="en-US" sz="2000" dirty="0"/>
              <a:t>................................................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dirty="0" err="1"/>
              <a:t>reset_comm_rate</a:t>
            </a:r>
            <a:r>
              <a:rPr lang="en-US" sz="2000" dirty="0"/>
              <a:t>(</a:t>
            </a:r>
            <a:r>
              <a:rPr lang="en-US" sz="2000" dirty="0" err="1"/>
              <a:t>v_comm_rate</a:t>
            </a:r>
            <a:r>
              <a:rPr lang="en-US" sz="2000" dirty="0"/>
              <a:t> in number)</a:t>
            </a:r>
          </a:p>
          <a:p>
            <a:pPr marL="0" indent="0">
              <a:buNone/>
            </a:pPr>
            <a:r>
              <a:rPr lang="en-US" sz="2000" dirty="0" smtClean="0"/>
              <a:t>................................................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end </a:t>
            </a:r>
            <a:r>
              <a:rPr lang="en-US" sz="2000" b="1" dirty="0" err="1"/>
              <a:t>reset_comm_rate</a:t>
            </a:r>
            <a:r>
              <a:rPr lang="en-US" sz="2000" b="1" dirty="0"/>
              <a:t>;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   </a:t>
            </a:r>
            <a:r>
              <a:rPr lang="en-US" sz="2000" b="1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</a:t>
            </a:r>
            <a:r>
              <a:rPr lang="en-US" sz="2000" b="1" i="0" dirty="0">
                <a:solidFill>
                  <a:srgbClr val="7030A0"/>
                </a:solidFill>
                <a:effectLst/>
              </a:rPr>
              <a:t>INSERT INTO </a:t>
            </a:r>
            <a:r>
              <a:rPr lang="en-US" sz="2000" b="1" i="0" dirty="0" err="1">
                <a:solidFill>
                  <a:srgbClr val="7030A0"/>
                </a:solidFill>
                <a:effectLst/>
              </a:rPr>
              <a:t>emp_audit</a:t>
            </a:r>
            <a:r>
              <a:rPr lang="en-US" sz="2000" b="1" i="0" dirty="0">
                <a:solidFill>
                  <a:srgbClr val="7030A0"/>
                </a:solidFill>
                <a:effectLst/>
              </a:rPr>
              <a:t> VALUES (SYSDATE, USER, '</a:t>
            </a:r>
            <a:r>
              <a:rPr lang="en-US" sz="2000" b="1" dirty="0">
                <a:solidFill>
                  <a:srgbClr val="7030A0"/>
                </a:solidFill>
              </a:rPr>
              <a:t>COMM_PACKAGE</a:t>
            </a:r>
            <a:r>
              <a:rPr lang="en-US" sz="2000" b="1" i="0" dirty="0">
                <a:solidFill>
                  <a:srgbClr val="7030A0"/>
                </a:solidFill>
                <a:effectLst/>
              </a:rPr>
              <a:t>’);</a:t>
            </a:r>
            <a:endParaRPr lang="ru-RU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end </a:t>
            </a:r>
            <a:r>
              <a:rPr lang="en-US" sz="2000" dirty="0"/>
              <a:t>comm_package;</a:t>
            </a:r>
          </a:p>
          <a:p>
            <a:pPr marL="0" indent="0">
              <a:buNone/>
            </a:pPr>
            <a:r>
              <a:rPr lang="en-US" sz="2000" dirty="0"/>
              <a:t> /</a:t>
            </a:r>
            <a:endParaRPr lang="ru-RU" sz="2000" dirty="0"/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192BF14D-0A5F-4EC1-8418-CB345DA44F46}"/>
              </a:ext>
            </a:extLst>
          </p:cNvPr>
          <p:cNvSpPr/>
          <p:nvPr/>
        </p:nvSpPr>
        <p:spPr>
          <a:xfrm>
            <a:off x="4762345" y="6178632"/>
            <a:ext cx="3336627" cy="612648"/>
          </a:xfrm>
          <a:prstGeom prst="wedgeRoundRectCallout">
            <a:avLst>
              <a:gd name="adj1" fmla="val -69990"/>
              <a:gd name="adj2" fmla="val -508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00B050"/>
                </a:solidFill>
              </a:rPr>
              <a:t>Это конец пакета. </a:t>
            </a:r>
            <a:r>
              <a:rPr lang="en-US" sz="1800" dirty="0">
                <a:solidFill>
                  <a:srgbClr val="00B050"/>
                </a:solidFill>
              </a:rPr>
              <a:t>END</a:t>
            </a:r>
            <a:r>
              <a:rPr lang="ru-RU" sz="1800" dirty="0">
                <a:solidFill>
                  <a:srgbClr val="00B050"/>
                </a:solidFill>
              </a:rPr>
              <a:t> в конце анонимного блока отсутствует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7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5060" y="977128"/>
            <a:ext cx="10185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Перегрузка процедур и функций пакета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D60B4-EB86-444C-ADE1-C4B7DBE5F629}"/>
              </a:ext>
            </a:extLst>
          </p:cNvPr>
          <p:cNvSpPr txBox="1"/>
          <p:nvPr/>
        </p:nvSpPr>
        <p:spPr>
          <a:xfrm>
            <a:off x="1598904" y="1610817"/>
            <a:ext cx="8506918" cy="129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150000"/>
              </a:lnSpc>
              <a:spcAft>
                <a:spcPts val="600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latin typeface="PT Serif" panose="020B0604020202020204" pitchFamily="18" charset="-52"/>
              </a:rPr>
              <a:t> </a:t>
            </a:r>
            <a:r>
              <a:rPr lang="ru-RU" b="0" i="0" dirty="0">
                <a:solidFill>
                  <a:srgbClr val="0070C0"/>
                </a:solidFill>
                <a:effectLst/>
                <a:latin typeface="PT Serif" panose="020B0604020202020204" pitchFamily="18" charset="-52"/>
              </a:rPr>
              <a:t>PL/SQL </a:t>
            </a:r>
            <a:r>
              <a:rPr lang="ru-RU" b="1" i="0" dirty="0">
                <a:solidFill>
                  <a:srgbClr val="7030A0"/>
                </a:solidFill>
                <a:effectLst/>
                <a:latin typeface="PT Serif" panose="020B0604020202020204" pitchFamily="18" charset="-52"/>
              </a:rPr>
              <a:t>допускает существование </a:t>
            </a:r>
            <a:r>
              <a:rPr lang="ru-RU" b="0" i="0" dirty="0">
                <a:solidFill>
                  <a:srgbClr val="7030A0"/>
                </a:solidFill>
                <a:effectLst/>
                <a:latin typeface="PT Serif" panose="020B0604020202020204" pitchFamily="18" charset="-52"/>
              </a:rPr>
              <a:t>нескольких процедур или функций </a:t>
            </a:r>
            <a:r>
              <a:rPr lang="ru-RU" b="0" i="0" dirty="0">
                <a:solidFill>
                  <a:srgbClr val="0070C0"/>
                </a:solidFill>
                <a:effectLst/>
                <a:latin typeface="PT Serif" panose="020B0604020202020204" pitchFamily="18" charset="-52"/>
              </a:rPr>
              <a:t>пакета </a:t>
            </a:r>
            <a:r>
              <a:rPr lang="ru-RU" b="0" i="0" dirty="0">
                <a:solidFill>
                  <a:srgbClr val="7030A0"/>
                </a:solidFill>
                <a:effectLst/>
                <a:latin typeface="PT Serif" panose="020B0604020202020204" pitchFamily="18" charset="-52"/>
              </a:rPr>
              <a:t>с одинаковыми именами</a:t>
            </a:r>
            <a:r>
              <a:rPr lang="ru-RU" b="0" i="0" dirty="0">
                <a:solidFill>
                  <a:srgbClr val="0070C0"/>
                </a:solidFill>
                <a:effectLst/>
                <a:latin typeface="PT Serif" panose="020B0604020202020204" pitchFamily="18" charset="-52"/>
              </a:rPr>
              <a:t>, если у них одинаковое число параметров, но хотя бы один параметр имеет разные типы данных. Перегрузка, однако! 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9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5060" y="977128"/>
            <a:ext cx="10185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 использования пакета </a:t>
            </a:r>
            <a:r>
              <a:rPr lang="en-US" sz="3200" b="1" dirty="0">
                <a:solidFill>
                  <a:srgbClr val="C00000"/>
                </a:solidFill>
              </a:rPr>
              <a:t>DBMS_METADATA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5153-96F0-48EC-AF35-6946EE1EC7D5}"/>
              </a:ext>
            </a:extLst>
          </p:cNvPr>
          <p:cNvSpPr txBox="1"/>
          <p:nvPr/>
        </p:nvSpPr>
        <p:spPr>
          <a:xfrm>
            <a:off x="1678814" y="1578208"/>
            <a:ext cx="85063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Функция </a:t>
            </a:r>
            <a:r>
              <a:rPr lang="en-US" sz="2000" b="1" dirty="0">
                <a:solidFill>
                  <a:srgbClr val="0070C0"/>
                </a:solidFill>
              </a:rPr>
              <a:t>GET_DDL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пакета </a:t>
            </a:r>
            <a:r>
              <a:rPr lang="en-US" sz="2000" b="1" dirty="0">
                <a:solidFill>
                  <a:srgbClr val="0070C0"/>
                </a:solidFill>
              </a:rPr>
              <a:t>DBMS_METADATA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позволяет получить тексты определения любого хранимого объекта базы. Примеры: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1. Запрос описания процедуры или функции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dbms_metadata.get_ddl</a:t>
            </a:r>
            <a:r>
              <a:rPr lang="en-US" sz="2000" dirty="0"/>
              <a:t>('PROCEDURE', '</a:t>
            </a:r>
            <a:r>
              <a:rPr lang="ru-RU" sz="2000" dirty="0" err="1"/>
              <a:t>имя_проц</a:t>
            </a:r>
            <a:r>
              <a:rPr lang="ru-RU" sz="2000" dirty="0"/>
              <a:t>.', '</a:t>
            </a:r>
            <a:r>
              <a:rPr lang="ru-RU" sz="2000" dirty="0" err="1"/>
              <a:t>имя_сх</a:t>
            </a:r>
            <a:r>
              <a:rPr lang="ru-RU" sz="2000" dirty="0"/>
              <a:t>.')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/>
              <a:t>dual;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   Например, для только что созданной функции </a:t>
            </a:r>
            <a:r>
              <a:rPr lang="en-US" sz="2000" dirty="0" err="1">
                <a:solidFill>
                  <a:srgbClr val="0070C0"/>
                </a:solidFill>
              </a:rPr>
              <a:t>circle_area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dbms_metadata.get_ddl</a:t>
            </a:r>
            <a:r>
              <a:rPr lang="en-US" sz="2000" dirty="0"/>
              <a:t>('FUNCTION', 'CIRCLE_AREA', 'HR')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2. Запрос описания пользователя </a:t>
            </a:r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 err="1"/>
              <a:t>dbms_metadata.get_ddl</a:t>
            </a:r>
            <a:r>
              <a:rPr lang="en-US" sz="2000" dirty="0"/>
              <a:t>('USER', '</a:t>
            </a:r>
            <a:r>
              <a:rPr lang="ru-RU" sz="2000" dirty="0" err="1"/>
              <a:t>имя_пользователя</a:t>
            </a:r>
            <a:r>
              <a:rPr lang="ru-RU" sz="2000" dirty="0"/>
              <a:t>')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В спецификации запроса сначала вид </a:t>
            </a:r>
            <a:r>
              <a:rPr lang="ru-RU" sz="2000" dirty="0" err="1">
                <a:solidFill>
                  <a:srgbClr val="0070C0"/>
                </a:solidFill>
              </a:rPr>
              <a:t>хран.объекта</a:t>
            </a:r>
            <a:r>
              <a:rPr lang="ru-RU" sz="2000" dirty="0">
                <a:solidFill>
                  <a:srgbClr val="0070C0"/>
                </a:solidFill>
              </a:rPr>
              <a:t>, затем его имя и имя схемы.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3.Время: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F6001A-6D19-4FB6-B0A4-67EEF2A0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17" y="4941394"/>
            <a:ext cx="6742513" cy="18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78512" y="50099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Курсоры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C841-5D2A-4B38-9E10-C62EB0AB6912}"/>
              </a:ext>
            </a:extLst>
          </p:cNvPr>
          <p:cNvSpPr txBox="1"/>
          <p:nvPr/>
        </p:nvSpPr>
        <p:spPr>
          <a:xfrm>
            <a:off x="447257" y="1142210"/>
            <a:ext cx="1120287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buNone/>
            </a:pPr>
            <a:r>
              <a:rPr lang="ru-RU" sz="2000" b="1" dirty="0">
                <a:solidFill>
                  <a:srgbClr val="C00000"/>
                </a:solidFill>
              </a:rPr>
              <a:t>Курсор</a:t>
            </a:r>
            <a:r>
              <a:rPr lang="ru-RU" sz="2000" dirty="0">
                <a:solidFill>
                  <a:srgbClr val="0070C0"/>
                </a:solidFill>
              </a:rPr>
              <a:t> это результирующий набор получаемый при выполнении запроса и связанный с ним указатель текущей записи.</a:t>
            </a:r>
          </a:p>
          <a:p>
            <a:pPr marL="0" indent="360000" algn="just">
              <a:buNone/>
            </a:pPr>
            <a:r>
              <a:rPr lang="ru-RU" sz="2000" dirty="0">
                <a:solidFill>
                  <a:srgbClr val="0070C0"/>
                </a:solidFill>
              </a:rPr>
              <a:t>В PL/SQL два типа курсоров: </a:t>
            </a:r>
            <a:r>
              <a:rPr lang="ru-RU" sz="2000" b="1" dirty="0">
                <a:solidFill>
                  <a:srgbClr val="0070C0"/>
                </a:solidFill>
              </a:rPr>
              <a:t>явные</a:t>
            </a:r>
            <a:r>
              <a:rPr lang="ru-RU" sz="2000" dirty="0">
                <a:solidFill>
                  <a:srgbClr val="0070C0"/>
                </a:solidFill>
              </a:rPr>
              <a:t> и </a:t>
            </a:r>
            <a:r>
              <a:rPr lang="ru-RU" sz="2000" b="1" dirty="0">
                <a:solidFill>
                  <a:srgbClr val="0070C0"/>
                </a:solidFill>
              </a:rPr>
              <a:t>неявные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/>
            <a:r>
              <a:rPr lang="ru-RU" sz="2000" b="1" dirty="0">
                <a:solidFill>
                  <a:srgbClr val="7030A0"/>
                </a:solidFill>
              </a:rPr>
              <a:t>Явный курсор</a:t>
            </a:r>
            <a:r>
              <a:rPr lang="ru-RU" sz="2000" dirty="0">
                <a:solidFill>
                  <a:srgbClr val="0070C0"/>
                </a:solidFill>
              </a:rPr>
              <a:t> объявляется разработчиком, а </a:t>
            </a:r>
            <a:r>
              <a:rPr lang="ru-RU" sz="2000" b="1" dirty="0">
                <a:solidFill>
                  <a:srgbClr val="7030A0"/>
                </a:solidFill>
              </a:rPr>
              <a:t>неявный курсор</a:t>
            </a:r>
            <a:r>
              <a:rPr lang="ru-RU" sz="2000" dirty="0">
                <a:solidFill>
                  <a:srgbClr val="0070C0"/>
                </a:solidFill>
              </a:rPr>
              <a:t> не требует объявления. Он создается автоматически  при выполнении запроса.</a:t>
            </a:r>
          </a:p>
          <a:p>
            <a:pPr indent="360000" algn="just"/>
            <a:r>
              <a:rPr lang="ru-RU" sz="2000" dirty="0">
                <a:solidFill>
                  <a:srgbClr val="0070C0"/>
                </a:solidFill>
              </a:rPr>
              <a:t>Курсор может возвращать одну строку, несколько строк или ни одной строки.</a:t>
            </a:r>
          </a:p>
          <a:p>
            <a:pPr indent="360000" algn="just"/>
            <a:r>
              <a:rPr lang="ru-RU" sz="2000" dirty="0">
                <a:solidFill>
                  <a:srgbClr val="0070C0"/>
                </a:solidFill>
              </a:rPr>
              <a:t>Курсор может быть объявлен в секциях объявлений блока PL/SQL, подпрограммы или пакета.</a:t>
            </a:r>
          </a:p>
          <a:p>
            <a:pPr marL="0" indent="360000" algn="just">
              <a:buNone/>
            </a:pPr>
            <a:r>
              <a:rPr lang="ru-RU" sz="2000" dirty="0">
                <a:solidFill>
                  <a:srgbClr val="0070C0"/>
                </a:solidFill>
              </a:rPr>
              <a:t>Для управления явным курсором </a:t>
            </a:r>
            <a:r>
              <a:rPr lang="ru-RU" sz="2000" dirty="0" smtClean="0">
                <a:solidFill>
                  <a:srgbClr val="0070C0"/>
                </a:solidFill>
              </a:rPr>
              <a:t>используются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операторы</a:t>
            </a:r>
            <a:r>
              <a:rPr lang="ru-RU" sz="2000" dirty="0">
                <a:solidFill>
                  <a:srgbClr val="0070C0"/>
                </a:solidFill>
              </a:rPr>
              <a:t> </a:t>
            </a:r>
            <a:r>
              <a:rPr lang="ru-RU" sz="2000" dirty="0"/>
              <a:t>CURSOR</a:t>
            </a:r>
            <a:r>
              <a:rPr lang="ru-RU" sz="2000" dirty="0">
                <a:solidFill>
                  <a:srgbClr val="0070C0"/>
                </a:solidFill>
              </a:rPr>
              <a:t> , </a:t>
            </a:r>
            <a:r>
              <a:rPr lang="ru-RU" sz="2000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 , </a:t>
            </a:r>
            <a:r>
              <a:rPr lang="ru-RU" sz="2000" dirty="0"/>
              <a:t>FETCH</a:t>
            </a:r>
            <a:r>
              <a:rPr lang="ru-RU" sz="2000" dirty="0">
                <a:solidFill>
                  <a:srgbClr val="0070C0"/>
                </a:solidFill>
              </a:rPr>
              <a:t> и </a:t>
            </a:r>
            <a:r>
              <a:rPr lang="ru-RU" sz="2000" dirty="0"/>
              <a:t>CLOSE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marL="0" indent="360000" algn="just">
              <a:buNone/>
            </a:pPr>
            <a:r>
              <a:rPr lang="ru-RU" sz="2000" b="1" dirty="0">
                <a:solidFill>
                  <a:srgbClr val="7030A0"/>
                </a:solidFill>
              </a:rPr>
              <a:t>Последовательность их исполнения: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Оператор </a:t>
            </a:r>
            <a:r>
              <a:rPr lang="ru-RU" sz="2000" b="1" dirty="0"/>
              <a:t>CURSOR </a:t>
            </a:r>
            <a:r>
              <a:rPr lang="ru-RU" sz="2000" dirty="0">
                <a:solidFill>
                  <a:srgbClr val="0070C0"/>
                </a:solidFill>
              </a:rPr>
              <a:t>объявляет явный курсор.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Оператор </a:t>
            </a:r>
            <a:r>
              <a:rPr lang="ru-RU" sz="2000" b="1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 открывает курсор.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Оператор </a:t>
            </a:r>
            <a:r>
              <a:rPr lang="ru-RU" sz="2000" b="1" dirty="0"/>
              <a:t>FETCH</a:t>
            </a:r>
            <a:r>
              <a:rPr lang="ru-RU" sz="2000" dirty="0">
                <a:solidFill>
                  <a:srgbClr val="0070C0"/>
                </a:solidFill>
              </a:rPr>
              <a:t> выполняет извлечение очередной строки из результирующего набора.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Оператор </a:t>
            </a:r>
            <a:r>
              <a:rPr lang="ru-RU" sz="2000" b="1" dirty="0"/>
              <a:t>CLOSE</a:t>
            </a:r>
            <a:r>
              <a:rPr lang="ru-RU" sz="2000" dirty="0">
                <a:solidFill>
                  <a:srgbClr val="0070C0"/>
                </a:solidFill>
              </a:rPr>
              <a:t> закрывает курсор и освобождает занимаемые им ресурсы.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8DC49-3826-48F8-A9C9-0C80B8DB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38" y="5179193"/>
            <a:ext cx="8313658" cy="16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4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97679" y="258295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Разновидности курсоров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AA22-8E22-49DA-A9FC-ABB75E1F79F7}"/>
              </a:ext>
            </a:extLst>
          </p:cNvPr>
          <p:cNvSpPr txBox="1"/>
          <p:nvPr/>
        </p:nvSpPr>
        <p:spPr>
          <a:xfrm>
            <a:off x="1297679" y="845118"/>
            <a:ext cx="657632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Простой</a:t>
            </a:r>
          </a:p>
          <a:p>
            <a:pPr marL="0" indent="0">
              <a:buNone/>
            </a:pPr>
            <a:r>
              <a:rPr lang="en-US" sz="2000" b="1" dirty="0"/>
              <a:t>CURSOR </a:t>
            </a:r>
            <a:r>
              <a:rPr lang="ru-RU" sz="2000" dirty="0"/>
              <a:t>имя</a:t>
            </a:r>
          </a:p>
          <a:p>
            <a:pPr marL="0" indent="0">
              <a:buNone/>
            </a:pP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ru-RU" sz="2000" dirty="0"/>
              <a:t>запрос 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70C0"/>
                </a:solidFill>
              </a:rPr>
              <a:t>Пример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cursor</a:t>
            </a:r>
            <a:r>
              <a:rPr lang="en-US" sz="2000" dirty="0"/>
              <a:t> c1 </a:t>
            </a:r>
            <a:r>
              <a:rPr lang="en-US" sz="2000" b="1" dirty="0" smtClean="0"/>
              <a:t>is </a:t>
            </a:r>
          </a:p>
          <a:p>
            <a:pPr marL="0" indent="0">
              <a:buNone/>
            </a:pPr>
            <a:r>
              <a:rPr lang="en-US" sz="2000" b="1" dirty="0" smtClean="0"/>
              <a:t>	  select </a:t>
            </a:r>
            <a:r>
              <a:rPr lang="en-US" sz="2000" dirty="0" err="1" smtClean="0"/>
              <a:t>sal</a:t>
            </a:r>
            <a:r>
              <a:rPr lang="en-US" sz="2000" dirty="0" smtClean="0"/>
              <a:t>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smtClean="0"/>
              <a:t>person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Параметрический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CURSOR</a:t>
            </a:r>
            <a:r>
              <a:rPr lang="en-US" sz="2000" dirty="0"/>
              <a:t> </a:t>
            </a:r>
            <a:r>
              <a:rPr lang="ru-RU" sz="2000" dirty="0"/>
              <a:t>имя</a:t>
            </a:r>
            <a:r>
              <a:rPr lang="en-US" sz="2000" dirty="0"/>
              <a:t> (</a:t>
            </a:r>
            <a:r>
              <a:rPr lang="ru-RU" sz="2000" b="1" dirty="0"/>
              <a:t>пар1</a:t>
            </a:r>
            <a:r>
              <a:rPr lang="en-US" sz="2000" dirty="0"/>
              <a:t> </a:t>
            </a:r>
            <a:r>
              <a:rPr lang="ru-RU" sz="2000" dirty="0"/>
              <a:t>тип1, </a:t>
            </a:r>
            <a:r>
              <a:rPr lang="ru-RU" sz="2000" b="1" dirty="0"/>
              <a:t>пар2</a:t>
            </a:r>
            <a:r>
              <a:rPr lang="ru-RU" sz="2000" dirty="0"/>
              <a:t> тип2, ….)</a:t>
            </a:r>
          </a:p>
          <a:p>
            <a:pPr marL="0" indent="0">
              <a:buNone/>
            </a:pP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ru-RU" sz="2000" dirty="0"/>
              <a:t>запрос 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70C0"/>
                </a:solidFill>
              </a:rPr>
              <a:t>Пример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cursor</a:t>
            </a:r>
            <a:r>
              <a:rPr lang="en-US" sz="2000" dirty="0"/>
              <a:t> c</a:t>
            </a:r>
            <a:r>
              <a:rPr lang="ru-RU" sz="2000" dirty="0"/>
              <a:t>2 (</a:t>
            </a:r>
            <a:r>
              <a:rPr lang="en-US" sz="2000" b="1" dirty="0"/>
              <a:t>enter</a:t>
            </a:r>
            <a:r>
              <a:rPr lang="en-US" sz="2000" dirty="0"/>
              <a:t> in integer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en-US" sz="2000" b="1" dirty="0"/>
              <a:t>is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</a:t>
            </a: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/>
              <a:t>sal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person </a:t>
            </a:r>
            <a:r>
              <a:rPr lang="en-US" sz="2000" b="1" dirty="0"/>
              <a:t>where</a:t>
            </a:r>
            <a:r>
              <a:rPr lang="en-US" sz="2000" dirty="0"/>
              <a:t> person.id = enter;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7030A0"/>
                </a:solidFill>
              </a:rPr>
              <a:t>Возвращающий данные</a:t>
            </a:r>
          </a:p>
          <a:p>
            <a:pPr marL="0" indent="0">
              <a:buNone/>
            </a:pPr>
            <a:r>
              <a:rPr lang="en-US" sz="2000" b="1" dirty="0"/>
              <a:t>CURSOR</a:t>
            </a:r>
            <a:r>
              <a:rPr lang="en-US" sz="2000" dirty="0"/>
              <a:t> </a:t>
            </a:r>
            <a:r>
              <a:rPr lang="ru-RU" sz="2000" dirty="0"/>
              <a:t>имя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RETURN</a:t>
            </a:r>
            <a:r>
              <a:rPr lang="en-US" sz="2000" dirty="0"/>
              <a:t>  </a:t>
            </a:r>
            <a:r>
              <a:rPr lang="ru-RU" sz="2000" dirty="0"/>
              <a:t>таблица%</a:t>
            </a:r>
            <a:r>
              <a:rPr lang="en-US" sz="2000" dirty="0"/>
              <a:t>ROWTYPE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ru-RU" sz="2000" dirty="0"/>
              <a:t>запрос 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70C0"/>
                </a:solidFill>
              </a:rPr>
              <a:t>Пример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cursor</a:t>
            </a:r>
            <a:r>
              <a:rPr lang="en-US" sz="2000" dirty="0"/>
              <a:t> c3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persona%ROWTYPE</a:t>
            </a:r>
            <a:r>
              <a:rPr lang="en-US" sz="2000" dirty="0"/>
              <a:t> </a:t>
            </a:r>
            <a:r>
              <a:rPr lang="en-US" sz="2000" b="1" dirty="0"/>
              <a:t>is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select 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person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</a:t>
            </a:r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dirty="0"/>
              <a:t>person.id = 1;</a:t>
            </a:r>
          </a:p>
        </p:txBody>
      </p:sp>
    </p:spTree>
    <p:extLst>
      <p:ext uri="{BB962C8B-B14F-4D97-AF65-F5344CB8AC3E}">
        <p14:creationId xmlns:p14="http://schemas.microsoft.com/office/powerpoint/2010/main" val="113841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30981" y="37308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Синтаксис курсора 1/2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97FC-1FE0-4C1F-9CD8-3F0147548998}"/>
              </a:ext>
            </a:extLst>
          </p:cNvPr>
          <p:cNvSpPr txBox="1"/>
          <p:nvPr/>
        </p:nvSpPr>
        <p:spPr>
          <a:xfrm>
            <a:off x="73405" y="939225"/>
            <a:ext cx="112755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u="sng" dirty="0">
                <a:solidFill>
                  <a:srgbClr val="C00000"/>
                </a:solidFill>
              </a:rPr>
              <a:t> </a:t>
            </a:r>
            <a:r>
              <a:rPr lang="ru-RU" sz="2000" b="1" u="sng" dirty="0">
                <a:solidFill>
                  <a:srgbClr val="C00000"/>
                </a:solidFill>
              </a:rPr>
              <a:t>Объявление курсора:</a:t>
            </a:r>
          </a:p>
          <a:p>
            <a:pPr marL="0" indent="0">
              <a:buNone/>
            </a:pPr>
            <a:r>
              <a:rPr lang="ru-RU" sz="2000" b="1" dirty="0"/>
              <a:t>CURSOR</a:t>
            </a:r>
            <a:r>
              <a:rPr lang="ru-RU" sz="2000" dirty="0"/>
              <a:t> </a:t>
            </a:r>
            <a:r>
              <a:rPr lang="ru-RU" sz="2000" dirty="0" err="1"/>
              <a:t>cursor_name</a:t>
            </a:r>
            <a:r>
              <a:rPr lang="ru-RU" sz="2000" dirty="0"/>
              <a:t> [ (</a:t>
            </a:r>
            <a:r>
              <a:rPr lang="ru-RU" sz="2000" dirty="0" err="1"/>
              <a:t>parameter</a:t>
            </a:r>
            <a:r>
              <a:rPr lang="ru-RU" sz="2000" dirty="0"/>
              <a:t> [, </a:t>
            </a:r>
            <a:r>
              <a:rPr lang="ru-RU" sz="2000" dirty="0" err="1"/>
              <a:t>parameter</a:t>
            </a:r>
            <a:r>
              <a:rPr lang="ru-RU" sz="2000" dirty="0"/>
              <a:t>, ... ] ) ] </a:t>
            </a:r>
            <a:r>
              <a:rPr lang="ru-RU" sz="2000" b="1" dirty="0"/>
              <a:t>IS SELECT </a:t>
            </a:r>
            <a:r>
              <a:rPr lang="ru-RU" sz="2000" dirty="0"/>
              <a:t>...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где  </a:t>
            </a:r>
          </a:p>
          <a:p>
            <a:r>
              <a:rPr lang="ru-RU" sz="2000" b="1" dirty="0" err="1">
                <a:solidFill>
                  <a:srgbClr val="7030A0"/>
                </a:solidFill>
              </a:rPr>
              <a:t>cursor_name</a:t>
            </a:r>
            <a:r>
              <a:rPr lang="ru-RU" sz="2000" dirty="0">
                <a:solidFill>
                  <a:srgbClr val="0070C0"/>
                </a:solidFill>
              </a:rPr>
              <a:t> — имя курсора;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SELECT …        </a:t>
            </a:r>
            <a:r>
              <a:rPr lang="ru-RU" sz="2000" dirty="0">
                <a:solidFill>
                  <a:srgbClr val="0070C0"/>
                </a:solidFill>
              </a:rPr>
              <a:t>— предложение SELECT, определяющее строки курсора;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p</a:t>
            </a:r>
            <a:r>
              <a:rPr lang="ru-RU" sz="2000" b="1" dirty="0" err="1" smtClean="0">
                <a:solidFill>
                  <a:srgbClr val="7030A0"/>
                </a:solidFill>
              </a:rPr>
              <a:t>aramet</a:t>
            </a:r>
            <a:r>
              <a:rPr lang="en-US" sz="2000" b="1" dirty="0">
                <a:solidFill>
                  <a:srgbClr val="7030A0"/>
                </a:solidFill>
              </a:rPr>
              <a:t>e</a:t>
            </a:r>
            <a:r>
              <a:rPr lang="ru-RU" sz="2000" b="1" dirty="0" smtClean="0">
                <a:solidFill>
                  <a:srgbClr val="7030A0"/>
                </a:solidFill>
              </a:rPr>
              <a:t>r</a:t>
            </a:r>
            <a:r>
              <a:rPr lang="en-US" sz="2000" b="1" dirty="0" smtClean="0">
                <a:solidFill>
                  <a:srgbClr val="7030A0"/>
                </a:solidFill>
              </a:rPr>
              <a:t>      </a:t>
            </a:r>
            <a:r>
              <a:rPr lang="ru-RU" sz="2000" dirty="0" smtClean="0">
                <a:solidFill>
                  <a:srgbClr val="0070C0"/>
                </a:solidFill>
              </a:rPr>
              <a:t>— </a:t>
            </a:r>
            <a:r>
              <a:rPr lang="ru-RU" sz="2000" dirty="0">
                <a:solidFill>
                  <a:srgbClr val="0070C0"/>
                </a:solidFill>
              </a:rPr>
              <a:t>имеет следующий синтаксис: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ru-RU" sz="2000" dirty="0" err="1"/>
              <a:t>variable_name</a:t>
            </a:r>
            <a:r>
              <a:rPr lang="ru-RU" sz="2000" dirty="0"/>
              <a:t> [IN] </a:t>
            </a:r>
            <a:r>
              <a:rPr lang="ru-RU" sz="2000" dirty="0" err="1"/>
              <a:t>type_name</a:t>
            </a:r>
            <a:r>
              <a:rPr lang="ru-RU" sz="2000" dirty="0"/>
              <a:t> [ { := | DEFAULT } </a:t>
            </a:r>
            <a:r>
              <a:rPr lang="ru-RU" sz="2000" dirty="0" err="1"/>
              <a:t>value</a:t>
            </a:r>
            <a:r>
              <a:rPr lang="ru-RU" sz="2000" dirty="0"/>
              <a:t> 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ru-RU" sz="2000" dirty="0" err="1"/>
              <a:t>type_name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70C0"/>
                </a:solidFill>
              </a:rPr>
              <a:t>— любой тип (подтип) данных PL/SQL без указания ограничений (например,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ru-RU" sz="2000" dirty="0">
                <a:solidFill>
                  <a:srgbClr val="0070C0"/>
                </a:solidFill>
              </a:rPr>
              <a:t>длины символьных значений).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Формальные </a:t>
            </a:r>
            <a:r>
              <a:rPr lang="ru-RU" sz="2000" dirty="0">
                <a:solidFill>
                  <a:srgbClr val="0070C0"/>
                </a:solidFill>
              </a:rPr>
              <a:t>параметры курсора используются только для передачи значений в </a:t>
            </a:r>
            <a:r>
              <a:rPr lang="ru-RU" sz="2000" dirty="0"/>
              <a:t>WHERE</a:t>
            </a:r>
            <a:r>
              <a:rPr lang="ru-RU" sz="2000" dirty="0">
                <a:solidFill>
                  <a:srgbClr val="0070C0"/>
                </a:solidFill>
              </a:rPr>
              <a:t> фразу предложения </a:t>
            </a:r>
            <a:r>
              <a:rPr lang="ru-RU" sz="2000" dirty="0"/>
              <a:t>SELECT</a:t>
            </a:r>
            <a:r>
              <a:rPr lang="ru-RU" sz="2000" dirty="0">
                <a:solidFill>
                  <a:srgbClr val="0070C0"/>
                </a:solidFill>
              </a:rPr>
              <a:t> с целью отбора нужных строк запроса. Передача таких значений производится во время открытия курсора командой </a:t>
            </a:r>
            <a:r>
              <a:rPr lang="ru-RU" sz="2000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. Если значения формальных параметров отсутствуют в команде </a:t>
            </a:r>
            <a:r>
              <a:rPr lang="ru-RU" sz="2000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 и не заданы по умолчанию (</a:t>
            </a:r>
            <a:r>
              <a:rPr lang="ru-RU" sz="2000" b="1" dirty="0"/>
              <a:t>:= </a:t>
            </a:r>
            <a:r>
              <a:rPr lang="ru-RU" sz="2000" b="1" dirty="0" err="1"/>
              <a:t>value</a:t>
            </a:r>
            <a:r>
              <a:rPr lang="ru-RU" sz="2000" dirty="0">
                <a:solidFill>
                  <a:srgbClr val="0070C0"/>
                </a:solidFill>
              </a:rPr>
              <a:t> или </a:t>
            </a:r>
            <a:r>
              <a:rPr lang="ru-RU" sz="2000" b="1" dirty="0"/>
              <a:t>DEFAULT </a:t>
            </a:r>
            <a:r>
              <a:rPr lang="ru-RU" sz="2000" b="1" dirty="0" err="1"/>
              <a:t>value</a:t>
            </a:r>
            <a:r>
              <a:rPr lang="ru-RU" sz="2000" dirty="0">
                <a:solidFill>
                  <a:srgbClr val="0070C0"/>
                </a:solidFill>
              </a:rPr>
              <a:t>), то выдается ошибка. При наличии тех и других используются параметры из команды OPEN.</a:t>
            </a:r>
          </a:p>
          <a:p>
            <a:pPr marL="0" indent="0"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Открытие курсора (OPEN)</a:t>
            </a:r>
          </a:p>
          <a:p>
            <a:pPr marL="0" indent="0">
              <a:buNone/>
            </a:pPr>
            <a:r>
              <a:rPr lang="ru-RU" sz="2000" b="1" dirty="0"/>
              <a:t>OPEN</a:t>
            </a:r>
            <a:r>
              <a:rPr lang="ru-RU" sz="2000" dirty="0"/>
              <a:t> </a:t>
            </a:r>
            <a:r>
              <a:rPr lang="ru-RU" sz="2000" dirty="0" err="1"/>
              <a:t>cursor_name</a:t>
            </a:r>
            <a:r>
              <a:rPr lang="ru-RU" sz="2000" dirty="0"/>
              <a:t> [ (</a:t>
            </a:r>
            <a:r>
              <a:rPr lang="ru-RU" sz="2000" dirty="0" err="1"/>
              <a:t>value</a:t>
            </a:r>
            <a:r>
              <a:rPr lang="ru-RU" sz="2000" dirty="0"/>
              <a:t> [,</a:t>
            </a:r>
            <a:r>
              <a:rPr lang="ru-RU" sz="2000" dirty="0" err="1"/>
              <a:t>value</a:t>
            </a:r>
            <a:r>
              <a:rPr lang="ru-RU" sz="2000" dirty="0"/>
              <a:t>]...) 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где список значений </a:t>
            </a:r>
            <a:r>
              <a:rPr lang="ru-RU" sz="2000" dirty="0"/>
              <a:t>("</a:t>
            </a:r>
            <a:r>
              <a:rPr lang="ru-RU" sz="2000" dirty="0" err="1"/>
              <a:t>value</a:t>
            </a:r>
            <a:r>
              <a:rPr lang="ru-RU" sz="2000" dirty="0"/>
              <a:t>") </a:t>
            </a:r>
            <a:r>
              <a:rPr lang="ru-RU" sz="2000" dirty="0">
                <a:solidFill>
                  <a:srgbClr val="0070C0"/>
                </a:solidFill>
              </a:rPr>
              <a:t>используется для передачи параметров курсора и должен по числу и типу данных совпадать с описанием этих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5266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03313" y="1085765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Синтаксис курсора 2/2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8DB1-27D0-4BC3-9ED6-3A6D9276C19D}"/>
              </a:ext>
            </a:extLst>
          </p:cNvPr>
          <p:cNvSpPr txBox="1"/>
          <p:nvPr/>
        </p:nvSpPr>
        <p:spPr>
          <a:xfrm>
            <a:off x="1257299" y="1955805"/>
            <a:ext cx="92222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Выборка строк из курсора (FETCH)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Команда </a:t>
            </a:r>
            <a:r>
              <a:rPr lang="ru-RU" sz="2000" dirty="0"/>
              <a:t>FETCH</a:t>
            </a:r>
            <a:r>
              <a:rPr lang="ru-RU" sz="2000" dirty="0">
                <a:solidFill>
                  <a:srgbClr val="0070C0"/>
                </a:solidFill>
              </a:rPr>
              <a:t>, используемая для продвижения на один шаг указателя текущей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строки курсора и пересылки ее значений в переменные или запись, имеет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следующий синтаксис: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FETCH</a:t>
            </a:r>
            <a:r>
              <a:rPr lang="ru-RU" sz="2000" dirty="0"/>
              <a:t> </a:t>
            </a:r>
            <a:r>
              <a:rPr lang="ru-RU" sz="2000" dirty="0" err="1"/>
              <a:t>cursor_name</a:t>
            </a:r>
            <a:r>
              <a:rPr lang="ru-RU" sz="2000" dirty="0"/>
              <a:t> </a:t>
            </a:r>
            <a:r>
              <a:rPr lang="ru-RU" sz="2000" b="1" dirty="0"/>
              <a:t>INTO</a:t>
            </a:r>
            <a:r>
              <a:rPr lang="ru-RU" sz="2000" dirty="0"/>
              <a:t> {variable_name1[,variable_name2]...} | </a:t>
            </a:r>
            <a:r>
              <a:rPr lang="ru-RU" sz="2000" dirty="0" err="1"/>
              <a:t>record_name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Закрытие курсора (CLOSE)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</a:rPr>
              <a:t>Команда </a:t>
            </a:r>
            <a:r>
              <a:rPr lang="ru-RU" sz="2000" dirty="0"/>
              <a:t>CLOSE</a:t>
            </a:r>
            <a:r>
              <a:rPr lang="ru-RU" sz="2000" dirty="0">
                <a:solidFill>
                  <a:srgbClr val="0070C0"/>
                </a:solidFill>
              </a:rPr>
              <a:t> используется для освобождения всех ресурсов, которые поддерживались открытым курсором (при этом описание курсора сохраняется и </a:t>
            </a:r>
            <a:r>
              <a:rPr lang="ru-RU" sz="2000" dirty="0" smtClean="0">
                <a:solidFill>
                  <a:srgbClr val="0070C0"/>
                </a:solidFill>
              </a:rPr>
              <a:t>его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можно </a:t>
            </a:r>
            <a:r>
              <a:rPr lang="ru-RU" sz="2000" dirty="0">
                <a:solidFill>
                  <a:srgbClr val="0070C0"/>
                </a:solidFill>
              </a:rPr>
              <a:t>снова открыть командой </a:t>
            </a:r>
            <a:r>
              <a:rPr lang="ru-RU" sz="2000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). Синтаксис команды </a:t>
            </a:r>
            <a:r>
              <a:rPr lang="ru-RU" sz="2000" dirty="0"/>
              <a:t>CLOSE</a:t>
            </a:r>
            <a:r>
              <a:rPr lang="ru-RU" sz="2000" dirty="0">
                <a:solidFill>
                  <a:srgbClr val="0070C0"/>
                </a:solidFill>
              </a:rPr>
              <a:t> имеет вид: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CLOSE</a:t>
            </a:r>
            <a:r>
              <a:rPr lang="ru-RU" sz="2000" dirty="0"/>
              <a:t> </a:t>
            </a:r>
            <a:r>
              <a:rPr lang="ru-RU" sz="2000" dirty="0" err="1"/>
              <a:t>cursor_name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01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8614" y="20860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Атрибуты курсора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6EF813C-DDEA-4D98-9831-E1B1AC824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887910"/>
              </p:ext>
            </p:extLst>
          </p:nvPr>
        </p:nvGraphicFramePr>
        <p:xfrm>
          <a:off x="1326065" y="1038577"/>
          <a:ext cx="7961694" cy="5819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Документ" r:id="rId4" imgW="5925852" imgH="4458500" progId="Word.Document.12">
                  <p:embed/>
                </p:oleObj>
              </mc:Choice>
              <mc:Fallback>
                <p:oleObj name="Документ" r:id="rId4" imgW="5925852" imgH="4458500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6065" y="1038577"/>
                        <a:ext cx="7961694" cy="5819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53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741859" y="2232829"/>
            <a:ext cx="3727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курсора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36CE8-19A2-4AED-AB3E-44C87962BC12}"/>
              </a:ext>
            </a:extLst>
          </p:cNvPr>
          <p:cNvSpPr txBox="1"/>
          <p:nvPr/>
        </p:nvSpPr>
        <p:spPr>
          <a:xfrm>
            <a:off x="1323474" y="369945"/>
            <a:ext cx="926231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declare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cursor</a:t>
            </a:r>
            <a:r>
              <a:rPr lang="en-US" sz="2000" dirty="0"/>
              <a:t> </a:t>
            </a:r>
            <a:r>
              <a:rPr lang="en-US" sz="2000" dirty="0" err="1"/>
              <a:t>emp_cursor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select </a:t>
            </a:r>
            <a:r>
              <a:rPr lang="en-US" sz="2000" dirty="0" err="1"/>
              <a:t>employee_id,last_name,salary,department_id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from</a:t>
            </a:r>
            <a:r>
              <a:rPr lang="en-US" sz="2000" b="1" dirty="0"/>
              <a:t> </a:t>
            </a:r>
            <a:r>
              <a:rPr lang="en-US" sz="2000" dirty="0"/>
              <a:t>employees;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 err="1"/>
              <a:t>v_id</a:t>
            </a:r>
            <a:r>
              <a:rPr lang="en-US" sz="2000" dirty="0"/>
              <a:t> </a:t>
            </a:r>
            <a:r>
              <a:rPr lang="en-US" sz="2000" dirty="0" err="1"/>
              <a:t>employees.employee_id%type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 err="1"/>
              <a:t>v_name</a:t>
            </a:r>
            <a:r>
              <a:rPr lang="en-US" sz="2000" dirty="0"/>
              <a:t> </a:t>
            </a:r>
            <a:r>
              <a:rPr lang="en-US" sz="2000" dirty="0" err="1"/>
              <a:t>employees.last_name%type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 err="1"/>
              <a:t>v_salary</a:t>
            </a:r>
            <a:r>
              <a:rPr lang="en-US" sz="2000" dirty="0"/>
              <a:t> </a:t>
            </a:r>
            <a:r>
              <a:rPr lang="en-US" sz="2000" dirty="0" err="1"/>
              <a:t>employees.salary%type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 err="1"/>
              <a:t>v_dept_id</a:t>
            </a:r>
            <a:r>
              <a:rPr lang="en-US" sz="2000" dirty="0"/>
              <a:t> </a:t>
            </a:r>
            <a:r>
              <a:rPr lang="en-US" sz="2000" dirty="0" err="1"/>
              <a:t>employees.department_id%type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open</a:t>
            </a:r>
            <a:r>
              <a:rPr lang="en-US" sz="2000" dirty="0"/>
              <a:t> </a:t>
            </a:r>
            <a:r>
              <a:rPr lang="en-US" sz="2000" dirty="0" err="1"/>
              <a:t>emp_cursor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fetch</a:t>
            </a:r>
            <a:r>
              <a:rPr lang="en-US" sz="2000" dirty="0"/>
              <a:t> </a:t>
            </a:r>
            <a:r>
              <a:rPr lang="en-US" sz="2000" dirty="0" err="1"/>
              <a:t>emp_cursor</a:t>
            </a:r>
            <a:r>
              <a:rPr lang="en-US" sz="2000" dirty="0"/>
              <a:t> </a:t>
            </a:r>
            <a:r>
              <a:rPr lang="en-US" sz="2000" b="1" dirty="0"/>
              <a:t>into</a:t>
            </a:r>
            <a:r>
              <a:rPr lang="en-US" sz="2000" dirty="0"/>
              <a:t> </a:t>
            </a:r>
            <a:r>
              <a:rPr lang="en-US" sz="2000" dirty="0" err="1"/>
              <a:t>v_id,v_name,v_salary,v_dept_id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exit when </a:t>
            </a:r>
            <a:r>
              <a:rPr lang="en-US" sz="2000" dirty="0" err="1">
                <a:solidFill>
                  <a:srgbClr val="7030A0"/>
                </a:solidFill>
              </a:rPr>
              <a:t>emp_cursor%notfound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dirty="0" err="1"/>
              <a:t>dbms_output.put_line</a:t>
            </a:r>
            <a:r>
              <a:rPr lang="en-US" sz="2000" dirty="0"/>
              <a:t>(</a:t>
            </a:r>
            <a:r>
              <a:rPr lang="en-US" sz="2000" dirty="0" err="1"/>
              <a:t>v_id</a:t>
            </a:r>
            <a:r>
              <a:rPr lang="en-US" sz="2000" dirty="0"/>
              <a:t>||', '||</a:t>
            </a:r>
            <a:r>
              <a:rPr lang="en-US" sz="2000" dirty="0" err="1"/>
              <a:t>v_name</a:t>
            </a:r>
            <a:r>
              <a:rPr lang="en-US" sz="2000" dirty="0"/>
              <a:t>||', '||</a:t>
            </a:r>
            <a:r>
              <a:rPr lang="en-US" sz="2000" dirty="0" err="1"/>
              <a:t>v_salary</a:t>
            </a:r>
            <a:r>
              <a:rPr lang="en-US" sz="2000" dirty="0"/>
              <a:t>||','||</a:t>
            </a:r>
            <a:r>
              <a:rPr lang="en-US" sz="2000" dirty="0" err="1"/>
              <a:t>v_dept_id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end loop</a:t>
            </a:r>
            <a:r>
              <a:rPr lang="en-US" sz="2000" b="1" dirty="0" smtClean="0"/>
              <a:t>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</a:t>
            </a:r>
            <a:r>
              <a:rPr lang="en-US" sz="2000" b="1" dirty="0"/>
              <a:t>close</a:t>
            </a:r>
            <a:r>
              <a:rPr lang="en-US" sz="2000" dirty="0"/>
              <a:t> </a:t>
            </a:r>
            <a:r>
              <a:rPr lang="en-US" sz="2000" dirty="0" err="1"/>
              <a:t>emp_cursor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end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06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80486" y="114817"/>
            <a:ext cx="6405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</a:rPr>
              <a:t>Неявные курсоры быстрее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85500B6-4632-4478-8B8F-613A5FDD8852}"/>
              </a:ext>
            </a:extLst>
          </p:cNvPr>
          <p:cNvSpPr txBox="1">
            <a:spLocks/>
          </p:cNvSpPr>
          <p:nvPr/>
        </p:nvSpPr>
        <p:spPr>
          <a:xfrm>
            <a:off x="645421" y="777226"/>
            <a:ext cx="3841520" cy="59529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SET SERVEROUTPUT 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l_loops</a:t>
            </a:r>
            <a:r>
              <a:rPr lang="en-US" sz="2000" dirty="0"/>
              <a:t>  </a:t>
            </a:r>
            <a:r>
              <a:rPr lang="en-US" sz="2000" b="1" dirty="0"/>
              <a:t>NUMBER</a:t>
            </a:r>
            <a:r>
              <a:rPr lang="en-US" sz="2000" dirty="0"/>
              <a:t> := 100000;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l_dummy</a:t>
            </a:r>
            <a:r>
              <a:rPr lang="en-US" sz="2000" dirty="0"/>
              <a:t>  </a:t>
            </a:r>
            <a:r>
              <a:rPr lang="en-US" sz="2000" b="1" dirty="0" err="1"/>
              <a:t>dual.dummy%TYPE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l_start</a:t>
            </a:r>
            <a:r>
              <a:rPr lang="en-US" sz="2000" dirty="0"/>
              <a:t>  </a:t>
            </a:r>
            <a:r>
              <a:rPr lang="en-US" sz="2000" b="1" dirty="0"/>
              <a:t>NUMBER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CURSOR</a:t>
            </a:r>
            <a:r>
              <a:rPr lang="en-US" sz="2000" dirty="0"/>
              <a:t> </a:t>
            </a:r>
            <a:r>
              <a:rPr lang="en-US" sz="2000" dirty="0" err="1"/>
              <a:t>c_dual</a:t>
            </a:r>
            <a:r>
              <a:rPr lang="en-US" sz="2000" dirty="0"/>
              <a:t> </a:t>
            </a:r>
            <a:r>
              <a:rPr lang="en-US" sz="2000" b="1" dirty="0"/>
              <a:t>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SELECT dummy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FROM   dual;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l_start</a:t>
            </a:r>
            <a:r>
              <a:rPr lang="en-US" sz="2000" dirty="0"/>
              <a:t> := </a:t>
            </a:r>
            <a:r>
              <a:rPr lang="en-US" sz="2000" dirty="0" err="1"/>
              <a:t>DBMS_UTILITY.get_time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1 .. </a:t>
            </a:r>
            <a:r>
              <a:rPr lang="en-US" sz="2000" dirty="0" err="1"/>
              <a:t>l_loops</a:t>
            </a:r>
            <a:r>
              <a:rPr lang="en-US" sz="2000" dirty="0"/>
              <a:t> </a:t>
            </a:r>
            <a:r>
              <a:rPr lang="en-US" sz="2000" b="1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b="1" dirty="0"/>
              <a:t>OPEN</a:t>
            </a:r>
            <a:r>
              <a:rPr lang="en-US" sz="2000" dirty="0"/>
              <a:t>  </a:t>
            </a:r>
            <a:r>
              <a:rPr lang="en-US" sz="2000" dirty="0" err="1"/>
              <a:t>c_dual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b="1" dirty="0"/>
              <a:t>FETCH</a:t>
            </a:r>
            <a:r>
              <a:rPr lang="en-US" sz="2000" dirty="0"/>
              <a:t> </a:t>
            </a:r>
            <a:r>
              <a:rPr lang="en-US" sz="2000" dirty="0" err="1"/>
              <a:t>c_dual</a:t>
            </a:r>
            <a:r>
              <a:rPr lang="en-US" sz="2000" dirty="0"/>
              <a:t> </a:t>
            </a:r>
            <a:r>
              <a:rPr lang="en-US" sz="2000" b="1" dirty="0"/>
              <a:t>INTO</a:t>
            </a:r>
            <a:r>
              <a:rPr lang="en-US" sz="2000" dirty="0"/>
              <a:t>  </a:t>
            </a:r>
            <a:r>
              <a:rPr lang="en-US" sz="2000" dirty="0" err="1"/>
              <a:t>l_dummy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b="1" dirty="0"/>
              <a:t>CLOSE</a:t>
            </a:r>
            <a:r>
              <a:rPr lang="en-US" sz="2000" dirty="0"/>
              <a:t> </a:t>
            </a:r>
            <a:r>
              <a:rPr lang="en-US" sz="2000" dirty="0" err="1"/>
              <a:t>c_dual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END LOOP;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F3780CD-6724-426D-A420-C79DDF473948}"/>
              </a:ext>
            </a:extLst>
          </p:cNvPr>
          <p:cNvSpPr txBox="1">
            <a:spLocks/>
          </p:cNvSpPr>
          <p:nvPr/>
        </p:nvSpPr>
        <p:spPr>
          <a:xfrm>
            <a:off x="4763069" y="777226"/>
            <a:ext cx="4600640" cy="59529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DBMS_OUTPUT.put_line('Explicit: ' || 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                     (DBMS_UTILITY.get_time - </a:t>
            </a:r>
            <a:r>
              <a:rPr lang="en-US" sz="2000" dirty="0" err="1"/>
              <a:t>l_start</a:t>
            </a:r>
            <a:r>
              <a:rPr lang="en-US" sz="2000" dirty="0"/>
              <a:t>) || ' </a:t>
            </a:r>
            <a:r>
              <a:rPr lang="en-US" sz="2000" dirty="0" err="1"/>
              <a:t>hsecs</a:t>
            </a:r>
            <a:r>
              <a:rPr lang="en-US" sz="2000" dirty="0"/>
              <a:t>');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l_start</a:t>
            </a:r>
            <a:r>
              <a:rPr lang="en-US" sz="2000" dirty="0"/>
              <a:t> := DBMS_UTILITY.get_time;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1 .. </a:t>
            </a:r>
            <a:r>
              <a:rPr lang="en-US" sz="2000" dirty="0" err="1"/>
              <a:t>l_loops</a:t>
            </a:r>
            <a:r>
              <a:rPr lang="en-US" sz="2000" dirty="0"/>
              <a:t> </a:t>
            </a:r>
            <a:r>
              <a:rPr lang="en-US" sz="2000" b="1" dirty="0"/>
              <a:t>LOOP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  SELECT dummy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  INTO   </a:t>
            </a:r>
            <a:r>
              <a:rPr lang="en-US" sz="2000" dirty="0" err="1"/>
              <a:t>l_dummy</a:t>
            </a:r>
            <a:endParaRPr lang="en-US" sz="20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  FROM   dual;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END LOOP;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DBMS_OUTPUT.put_line('Implicit: ' || 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                       (DBMS_UTILITY.get_time - </a:t>
            </a:r>
            <a:r>
              <a:rPr lang="en-US" sz="2000" dirty="0" err="1"/>
              <a:t>l_start</a:t>
            </a:r>
            <a:r>
              <a:rPr lang="en-US" sz="2000" dirty="0"/>
              <a:t>) || ' </a:t>
            </a:r>
            <a:r>
              <a:rPr lang="en-US" sz="2000" dirty="0" err="1"/>
              <a:t>hsecs</a:t>
            </a:r>
            <a:r>
              <a:rPr lang="en-US" sz="2000" dirty="0"/>
              <a:t>');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END;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/</a:t>
            </a:r>
            <a:endParaRPr lang="ru-RU" sz="2000" dirty="0"/>
          </a:p>
        </p:txBody>
      </p:sp>
      <p:sp>
        <p:nvSpPr>
          <p:cNvPr id="7" name="Скругленная прямоугольная выноска 4">
            <a:extLst>
              <a:ext uri="{FF2B5EF4-FFF2-40B4-BE49-F238E27FC236}">
                <a16:creationId xmlns:a16="http://schemas.microsoft.com/office/drawing/2014/main" id="{A8CD0644-9A81-4271-82F4-D7443B7F696D}"/>
              </a:ext>
            </a:extLst>
          </p:cNvPr>
          <p:cNvSpPr/>
          <p:nvPr/>
        </p:nvSpPr>
        <p:spPr>
          <a:xfrm>
            <a:off x="8674444" y="1843432"/>
            <a:ext cx="2883243" cy="777922"/>
          </a:xfrm>
          <a:prstGeom prst="wedgeRoundRectCallout">
            <a:avLst>
              <a:gd name="adj1" fmla="val -60948"/>
              <a:gd name="adj2" fmla="val -10919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Обратите внимание на </a:t>
            </a:r>
            <a:r>
              <a:rPr lang="en-US" b="1" dirty="0">
                <a:solidFill>
                  <a:srgbClr val="00B050"/>
                </a:solidFill>
              </a:rPr>
              <a:t>DBMS_UTILITY.get_time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13F56A-AED9-4C44-B48F-55137970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89" y="5023377"/>
            <a:ext cx="4707679" cy="17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460216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Типы данных в </a:t>
            </a:r>
            <a:r>
              <a:rPr lang="en-US" sz="3200" b="1" dirty="0" smtClean="0">
                <a:solidFill>
                  <a:srgbClr val="C00000"/>
                </a:solidFill>
              </a:rPr>
              <a:t>PL/SQL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2/4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E242874-F506-4486-8DB2-D129C0E12BEA}"/>
              </a:ext>
            </a:extLst>
          </p:cNvPr>
          <p:cNvSpPr txBox="1">
            <a:spLocks/>
          </p:cNvSpPr>
          <p:nvPr/>
        </p:nvSpPr>
        <p:spPr>
          <a:xfrm>
            <a:off x="813424" y="1381132"/>
            <a:ext cx="3031067" cy="4105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Подтипы типа </a:t>
            </a:r>
            <a:r>
              <a:rPr lang="en-US" sz="2000" b="1" dirty="0" smtClean="0">
                <a:solidFill>
                  <a:srgbClr val="0070C0"/>
                </a:solidFill>
              </a:rPr>
              <a:t>NUMBER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3F15C1F2-57E3-40B7-BB7A-CAB3997C8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908135"/>
              </p:ext>
            </p:extLst>
          </p:nvPr>
        </p:nvGraphicFramePr>
        <p:xfrm>
          <a:off x="813424" y="1951087"/>
          <a:ext cx="9737558" cy="30774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22259" marR="22259" marT="22259" marB="2225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Description</a:t>
                      </a:r>
                    </a:p>
                  </a:txBody>
                  <a:tcPr marL="22259" marR="22259" marT="22259" marB="222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 smtClean="0">
                          <a:solidFill>
                            <a:srgbClr val="7030A0"/>
                          </a:solidFill>
                          <a:effectLst/>
                        </a:rPr>
                        <a:t>DEC, DECIMAL, or NUMERIC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800" b="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800" b="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с фиксированной точкой с максимальной точностью 38 десятичных цифр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 smtClean="0">
                          <a:solidFill>
                            <a:srgbClr val="7030A0"/>
                          </a:solidFill>
                          <a:effectLst/>
                        </a:rPr>
                        <a:t>DOUBLE PRECISION</a:t>
                      </a:r>
                      <a:r>
                        <a:rPr lang="en-US" sz="1800" b="1" baseline="0" dirty="0" smtClean="0">
                          <a:solidFill>
                            <a:srgbClr val="7030A0"/>
                          </a:solidFill>
                          <a:effectLst/>
                        </a:rPr>
                        <a:t> or FLOAT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Точка</a:t>
                      </a:r>
                      <a:r>
                        <a:rPr lang="ru-RU" sz="1800" b="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с плавающей запятой с максимальной точностью 126 двоичных цифр (приблизительно 38 десятичных цифр)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 smtClean="0">
                          <a:solidFill>
                            <a:srgbClr val="7030A0"/>
                          </a:solidFill>
                          <a:effectLst/>
                        </a:rPr>
                        <a:t>INT, INTEGER, or SMALLINT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</a:rPr>
                        <a:t>Целое число с максимальной точностью 38 десятичных цифр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 smtClean="0">
                          <a:solidFill>
                            <a:srgbClr val="7030A0"/>
                          </a:solidFill>
                          <a:effectLst/>
                        </a:rPr>
                        <a:t>REAL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 smtClean="0">
                          <a:solidFill>
                            <a:srgbClr val="0070C0"/>
                          </a:solidFill>
                          <a:effectLst/>
                        </a:rPr>
                        <a:t>Число с плавающей</a:t>
                      </a:r>
                      <a:r>
                        <a:rPr lang="ru-RU" sz="1800" baseline="0" dirty="0" smtClean="0">
                          <a:solidFill>
                            <a:srgbClr val="0070C0"/>
                          </a:solidFill>
                          <a:effectLst/>
                        </a:rPr>
                        <a:t> запятой с максимальной точностью 63 двоичных разряда (приблизительно 18 десятичных цифр)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4518" marR="44518" marT="59357" marB="59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86603" y="18849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Курсорный цикл </a:t>
            </a:r>
            <a:r>
              <a:rPr lang="en-US" sz="3200" b="1" dirty="0">
                <a:solidFill>
                  <a:srgbClr val="C00000"/>
                </a:solidFill>
              </a:rPr>
              <a:t>FOR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75FC6A-D786-4E3C-89A0-4E7A72B53BEC}"/>
              </a:ext>
            </a:extLst>
          </p:cNvPr>
          <p:cNvSpPr txBox="1">
            <a:spLocks/>
          </p:cNvSpPr>
          <p:nvPr/>
        </p:nvSpPr>
        <p:spPr>
          <a:xfrm>
            <a:off x="609600" y="773267"/>
            <a:ext cx="10972800" cy="60229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inherit"/>
              </a:rPr>
              <a:t>       </a:t>
            </a:r>
            <a:r>
              <a:rPr lang="ru-RU" sz="2000" dirty="0">
                <a:solidFill>
                  <a:srgbClr val="0070C0"/>
                </a:solidFill>
              </a:rPr>
              <a:t>Синтаксис курсорного </a:t>
            </a:r>
            <a:r>
              <a:rPr lang="en-US" sz="2000" b="1" dirty="0"/>
              <a:t>FOR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b="1" dirty="0"/>
              <a:t>FOR</a:t>
            </a:r>
            <a:r>
              <a:rPr lang="ru-RU" sz="2000" dirty="0"/>
              <a:t> </a:t>
            </a:r>
            <a:r>
              <a:rPr lang="ru-RU" sz="2000" dirty="0" err="1"/>
              <a:t>курсорная_переменная</a:t>
            </a:r>
            <a:r>
              <a:rPr lang="ru-RU" sz="2000" dirty="0"/>
              <a:t> </a:t>
            </a:r>
            <a:r>
              <a:rPr lang="ru-RU" sz="2000" b="1" dirty="0"/>
              <a:t>IN</a:t>
            </a:r>
            <a:r>
              <a:rPr lang="ru-RU" sz="2000" dirty="0"/>
              <a:t> </a:t>
            </a:r>
            <a:r>
              <a:rPr lang="ru-RU" sz="2000" dirty="0" err="1"/>
              <a:t>имя_курсора</a:t>
            </a:r>
            <a:r>
              <a:rPr lang="ru-RU" sz="2000" dirty="0"/>
              <a:t> </a:t>
            </a:r>
            <a:r>
              <a:rPr lang="en-US" sz="2000" dirty="0"/>
              <a:t>[ (</a:t>
            </a:r>
            <a:r>
              <a:rPr lang="ru-RU" sz="2000" dirty="0"/>
              <a:t>значение</a:t>
            </a:r>
            <a:r>
              <a:rPr lang="en-US" sz="2000" dirty="0"/>
              <a:t> [,</a:t>
            </a:r>
            <a:r>
              <a:rPr lang="ru-RU" sz="2000" dirty="0"/>
              <a:t>значение</a:t>
            </a:r>
            <a:r>
              <a:rPr lang="en-US" sz="2000" dirty="0"/>
              <a:t>]...) ]</a:t>
            </a:r>
            <a:endParaRPr lang="ru-RU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b="1" dirty="0"/>
              <a:t>LOOP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операторы;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b="1" dirty="0"/>
              <a:t>END LOOP;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333333"/>
                </a:solidFill>
              </a:rPr>
              <a:t>        </a:t>
            </a:r>
            <a:r>
              <a:rPr lang="ru-RU" sz="2000" dirty="0">
                <a:solidFill>
                  <a:srgbClr val="0070C0"/>
                </a:solidFill>
              </a:rPr>
              <a:t>Список значений ("</a:t>
            </a:r>
            <a:r>
              <a:rPr lang="ru-RU" sz="2000" dirty="0" err="1">
                <a:solidFill>
                  <a:srgbClr val="0070C0"/>
                </a:solidFill>
              </a:rPr>
              <a:t>value</a:t>
            </a:r>
            <a:r>
              <a:rPr lang="ru-RU" sz="2000" dirty="0">
                <a:solidFill>
                  <a:srgbClr val="0070C0"/>
                </a:solidFill>
              </a:rPr>
              <a:t>") используется для передачи параметров курсора (он заменяет список из команды </a:t>
            </a:r>
            <a:r>
              <a:rPr lang="ru-RU" sz="2000" dirty="0"/>
              <a:t>OPEN</a:t>
            </a:r>
            <a:r>
              <a:rPr lang="ru-RU" sz="2000" dirty="0">
                <a:solidFill>
                  <a:srgbClr val="0070C0"/>
                </a:solidFill>
              </a:rPr>
              <a:t> в обычном курсоре)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ru-RU" sz="2000" dirty="0">
                <a:solidFill>
                  <a:srgbClr val="0070C0"/>
                </a:solidFill>
              </a:rPr>
              <a:t>  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Открытие и закрытие курсора производится автоматически. </a:t>
            </a:r>
            <a:r>
              <a:rPr lang="en-US" sz="2000" dirty="0">
                <a:solidFill>
                  <a:srgbClr val="0070C0"/>
                </a:solidFill>
              </a:rPr>
              <a:t>     </a:t>
            </a: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  Понятно, что такой курсор доступен только внутри цикла.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sz="20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DECLARE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CURSOR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get_tables</a:t>
            </a:r>
            <a:r>
              <a:rPr lang="en-US" sz="2000" dirty="0">
                <a:solidFill>
                  <a:srgbClr val="7030A0"/>
                </a:solidFill>
              </a:rPr>
              <a:t>  IS	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определение  курсора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SELECT  *  FROM  </a:t>
            </a:r>
            <a:r>
              <a:rPr lang="en-US" sz="2000" dirty="0" err="1">
                <a:solidFill>
                  <a:srgbClr val="7030A0"/>
                </a:solidFill>
              </a:rPr>
              <a:t>user_tables</a:t>
            </a:r>
            <a:r>
              <a:rPr lang="en-US" sz="2000" dirty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 </a:t>
            </a:r>
            <a:r>
              <a:rPr lang="en-US" sz="2000" dirty="0" err="1"/>
              <a:t>get_tables_cur</a:t>
            </a:r>
            <a:r>
              <a:rPr lang="en-US" sz="2000" dirty="0"/>
              <a:t>  </a:t>
            </a:r>
            <a:r>
              <a:rPr lang="en-US" sz="2000" b="1" dirty="0"/>
              <a:t>IN</a:t>
            </a:r>
            <a:r>
              <a:rPr lang="en-US" sz="2000" dirty="0"/>
              <a:t>  </a:t>
            </a:r>
            <a:r>
              <a:rPr lang="en-US" sz="2000" dirty="0" err="1">
                <a:solidFill>
                  <a:srgbClr val="7030A0"/>
                </a:solidFill>
              </a:rPr>
              <a:t>get_tables</a:t>
            </a:r>
            <a:r>
              <a:rPr lang="en-US" sz="2000" dirty="0"/>
              <a:t>  </a:t>
            </a:r>
            <a:r>
              <a:rPr lang="en-US" sz="2000" b="1" dirty="0"/>
              <a:t>LOOP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определяет  переменную-строку  курсора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    </a:t>
            </a:r>
            <a:r>
              <a:rPr lang="en-US" sz="2000" dirty="0" err="1"/>
              <a:t>DBMS_OUTPUT.put_line</a:t>
            </a:r>
            <a:r>
              <a:rPr lang="en-US" sz="2000" dirty="0"/>
              <a:t>(</a:t>
            </a:r>
            <a:r>
              <a:rPr lang="en-US" sz="2000" dirty="0" err="1"/>
              <a:t>get_tables_cur.table_name</a:t>
            </a:r>
            <a:r>
              <a:rPr lang="en-US" sz="2000" dirty="0"/>
              <a:t>);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выводит  значение в столбце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/>
              <a:t>	</a:t>
            </a:r>
            <a:r>
              <a:rPr lang="en-US" sz="2000" b="1" dirty="0"/>
              <a:t>END LOOP;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Оказывается  текст  программы  можно  еще  упростить: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 </a:t>
            </a:r>
            <a:r>
              <a:rPr lang="en-US" sz="2000" dirty="0" err="1"/>
              <a:t>get_tables_cur</a:t>
            </a:r>
            <a:r>
              <a:rPr lang="en-US" sz="2000" b="1" dirty="0"/>
              <a:t> IN  </a:t>
            </a:r>
            <a:r>
              <a:rPr lang="en-US" sz="2000" dirty="0">
                <a:solidFill>
                  <a:srgbClr val="7030A0"/>
                </a:solidFill>
              </a:rPr>
              <a:t>(SELECT  *  FROM  </a:t>
            </a:r>
            <a:r>
              <a:rPr lang="en-US" sz="2000" dirty="0" err="1">
                <a:solidFill>
                  <a:srgbClr val="7030A0"/>
                </a:solidFill>
              </a:rPr>
              <a:t>user_tables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r>
              <a:rPr lang="en-US" sz="2000" dirty="0"/>
              <a:t>  LOOP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DBMS_OUTPUT.put_line</a:t>
            </a:r>
            <a:r>
              <a:rPr lang="en-US" sz="2000" dirty="0"/>
              <a:t>(</a:t>
            </a:r>
            <a:r>
              <a:rPr lang="en-US" sz="2000" dirty="0" err="1"/>
              <a:t>get_tables_cur.table_name</a:t>
            </a:r>
            <a:r>
              <a:rPr lang="en-US" sz="2000" dirty="0"/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    END LOOP;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1208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80487" y="273133"/>
            <a:ext cx="645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Ещё пример курсорного </a:t>
            </a:r>
            <a:r>
              <a:rPr lang="en-US" sz="3200" b="1" dirty="0">
                <a:solidFill>
                  <a:srgbClr val="C00000"/>
                </a:solidFill>
              </a:rPr>
              <a:t>FOR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B556977-A630-4DE5-987E-709B917A4205}"/>
              </a:ext>
            </a:extLst>
          </p:cNvPr>
          <p:cNvSpPr txBox="1">
            <a:spLocks/>
          </p:cNvSpPr>
          <p:nvPr/>
        </p:nvSpPr>
        <p:spPr>
          <a:xfrm>
            <a:off x="522712" y="1017240"/>
            <a:ext cx="5717395" cy="524047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emp_dept_id</a:t>
            </a:r>
            <a:r>
              <a:rPr lang="en-US" sz="2000" dirty="0"/>
              <a:t> </a:t>
            </a:r>
            <a:r>
              <a:rPr lang="en-US" sz="2000" dirty="0" err="1"/>
              <a:t>employees.department_id%TYPE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emp_emp_id</a:t>
            </a:r>
            <a:r>
              <a:rPr lang="en-US" sz="2000" dirty="0"/>
              <a:t> </a:t>
            </a:r>
            <a:r>
              <a:rPr lang="en-US" sz="2000" dirty="0" err="1"/>
              <a:t>employees.employee_id%TYPE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emp_last_name</a:t>
            </a:r>
            <a:r>
              <a:rPr lang="en-US" sz="2000" dirty="0"/>
              <a:t> </a:t>
            </a:r>
            <a:r>
              <a:rPr lang="en-US" sz="2000" dirty="0" err="1"/>
              <a:t>employees.last_name%TYPE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dept_dept_id</a:t>
            </a:r>
            <a:r>
              <a:rPr lang="en-US" sz="2000" dirty="0"/>
              <a:t> </a:t>
            </a:r>
            <a:r>
              <a:rPr lang="en-US" sz="2000" dirty="0" err="1"/>
              <a:t>departments.department_id%TYPE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dept_dept_name</a:t>
            </a:r>
            <a:r>
              <a:rPr lang="en-US" sz="2000" dirty="0"/>
              <a:t> </a:t>
            </a:r>
            <a:r>
              <a:rPr lang="en-US" sz="2000" dirty="0" err="1"/>
              <a:t>departments.department_name%TYPE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v_count</a:t>
            </a:r>
            <a:r>
              <a:rPr lang="en-US" sz="2000" dirty="0"/>
              <a:t> number DEFAULT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en-US" sz="2000" b="1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(SELECT DISTINCT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en-US" sz="2000" dirty="0" err="1"/>
              <a:t>department_id</a:t>
            </a:r>
            <a:r>
              <a:rPr lang="en-US" sz="2000" dirty="0"/>
              <a:t>, </a:t>
            </a:r>
            <a:r>
              <a:rPr lang="ru-RU" sz="2000" dirty="0"/>
              <a:t>  </a:t>
            </a:r>
            <a:r>
              <a:rPr lang="en-US" sz="2000" dirty="0" err="1"/>
              <a:t>department_name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INTO </a:t>
            </a:r>
            <a:r>
              <a:rPr lang="en-US" sz="2000" dirty="0" err="1"/>
              <a:t>dept_dept_id</a:t>
            </a:r>
            <a:r>
              <a:rPr lang="en-US" sz="2000" dirty="0"/>
              <a:t>, </a:t>
            </a:r>
            <a:r>
              <a:rPr lang="en-US" sz="2000" dirty="0" err="1"/>
              <a:t>dept_dept_name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FROM departments)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C6D08-B127-4378-A51D-99958AE67406}"/>
              </a:ext>
            </a:extLst>
          </p:cNvPr>
          <p:cNvSpPr txBox="1">
            <a:spLocks/>
          </p:cNvSpPr>
          <p:nvPr/>
        </p:nvSpPr>
        <p:spPr>
          <a:xfrm>
            <a:off x="6534218" y="1017036"/>
            <a:ext cx="5169159" cy="5840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--</a:t>
            </a:r>
            <a:r>
              <a:rPr lang="en-US" sz="1800" dirty="0" err="1"/>
              <a:t>v_COUNT</a:t>
            </a:r>
            <a:r>
              <a:rPr lang="en-US" sz="1800" dirty="0"/>
              <a:t> := </a:t>
            </a:r>
            <a:r>
              <a:rPr lang="en-US" sz="1800" dirty="0" err="1"/>
              <a:t>v_COUNT</a:t>
            </a:r>
            <a:r>
              <a:rPr lang="en-US" sz="1800" dirty="0"/>
              <a:t>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DBMS_OUTPUT.PUT_LINE('HELLO'||</a:t>
            </a:r>
            <a:r>
              <a:rPr lang="en-US" sz="1800" dirty="0" err="1"/>
              <a:t>dept_dept_id</a:t>
            </a:r>
            <a:r>
              <a:rPr lang="en-US" sz="1800" dirty="0"/>
              <a:t>||' '||</a:t>
            </a:r>
            <a:r>
              <a:rPr lang="en-US" sz="1800" dirty="0" err="1"/>
              <a:t>dept_dept_name</a:t>
            </a:r>
            <a:r>
              <a:rPr lang="en-US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</a:t>
            </a:r>
            <a:r>
              <a:rPr lang="en-US" sz="1800" b="1" dirty="0"/>
              <a:t> FOR </a:t>
            </a:r>
            <a:r>
              <a:rPr lang="en-US" sz="1800" dirty="0"/>
              <a:t>j IN (SELECT </a:t>
            </a:r>
            <a:r>
              <a:rPr lang="en-US" sz="1800" dirty="0" err="1"/>
              <a:t>employee_id</a:t>
            </a:r>
            <a:r>
              <a:rPr lang="en-US" sz="1800" dirty="0"/>
              <a:t>, </a:t>
            </a:r>
            <a:r>
              <a:rPr lang="en-US" sz="1800" dirty="0" err="1"/>
              <a:t>last_name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INTO </a:t>
            </a:r>
            <a:r>
              <a:rPr lang="en-US" sz="1800" dirty="0" err="1"/>
              <a:t>emp_emp_id</a:t>
            </a:r>
            <a:r>
              <a:rPr lang="en-US" sz="1800" dirty="0"/>
              <a:t>, </a:t>
            </a:r>
            <a:r>
              <a:rPr lang="en-US" sz="1800" dirty="0" err="1"/>
              <a:t>emp_last_name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FROM employees)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--WHERE </a:t>
            </a:r>
            <a:r>
              <a:rPr lang="en-US" sz="1800" dirty="0" err="1"/>
              <a:t>department_id</a:t>
            </a:r>
            <a:r>
              <a:rPr lang="en-US" sz="1800" dirty="0"/>
              <a:t>=</a:t>
            </a:r>
            <a:r>
              <a:rPr lang="en-US" sz="1800" dirty="0" err="1"/>
              <a:t>dept_dept_id</a:t>
            </a:r>
            <a:r>
              <a:rPr lang="en-US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</a:t>
            </a:r>
            <a:r>
              <a:rPr lang="en-US" sz="1800" b="1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DBMS_OUTPUT.PUT_LINE(</a:t>
            </a:r>
            <a:r>
              <a:rPr lang="en-US" sz="1800" dirty="0" err="1"/>
              <a:t>emp_emp_id</a:t>
            </a:r>
            <a:r>
              <a:rPr lang="en-US" sz="1800" dirty="0"/>
              <a:t>||' '||</a:t>
            </a:r>
            <a:r>
              <a:rPr lang="en-US" sz="1800" dirty="0" err="1"/>
              <a:t>emp_last_name</a:t>
            </a:r>
            <a:r>
              <a:rPr lang="en-US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v_COUNT</a:t>
            </a:r>
            <a:r>
              <a:rPr lang="en-US" sz="1800" dirty="0"/>
              <a:t> := </a:t>
            </a:r>
            <a:r>
              <a:rPr lang="en-US" sz="1800" dirty="0" err="1"/>
              <a:t>v_COUNT</a:t>
            </a:r>
            <a:r>
              <a:rPr lang="en-US" sz="1800" dirty="0"/>
              <a:t>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        END LOOP;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    END LOOP;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DBMS_OUTPUT.PUT_LINE(</a:t>
            </a:r>
            <a:r>
              <a:rPr lang="en-US" sz="1800" dirty="0" err="1"/>
              <a:t>v_COUNT</a:t>
            </a:r>
            <a:r>
              <a:rPr lang="en-US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END;</a:t>
            </a:r>
            <a:endParaRPr lang="ru-RU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012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51297" y="517793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700CB2F-1E72-4DA7-B581-D0E7AB6E99AA}"/>
              </a:ext>
            </a:extLst>
          </p:cNvPr>
          <p:cNvSpPr txBox="1">
            <a:spLocks/>
          </p:cNvSpPr>
          <p:nvPr/>
        </p:nvSpPr>
        <p:spPr>
          <a:xfrm>
            <a:off x="609600" y="1107618"/>
            <a:ext cx="10972800" cy="56148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</a:rPr>
              <a:t>      Триггер </a:t>
            </a:r>
            <a:r>
              <a:rPr lang="ru-RU" sz="2000" dirty="0">
                <a:solidFill>
                  <a:srgbClr val="0070C0"/>
                </a:solidFill>
              </a:rPr>
              <a:t>– это именованный </a:t>
            </a:r>
            <a:r>
              <a:rPr lang="en-US" sz="2000" dirty="0">
                <a:solidFill>
                  <a:srgbClr val="0070C0"/>
                </a:solidFill>
              </a:rPr>
              <a:t>PL/SQL </a:t>
            </a:r>
            <a:r>
              <a:rPr lang="ru-RU" sz="2000" dirty="0">
                <a:solidFill>
                  <a:srgbClr val="0070C0"/>
                </a:solidFill>
              </a:rPr>
              <a:t> блок, который хранится в базе данных и вызывается не по имени, а некоторым событием.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</a:t>
            </a:r>
            <a:r>
              <a:rPr lang="ru-RU" sz="2000" b="1" dirty="0">
                <a:solidFill>
                  <a:srgbClr val="7030A0"/>
                </a:solidFill>
              </a:rPr>
              <a:t>Классификация триггеров: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По событиям запуска – </a:t>
            </a:r>
            <a:r>
              <a:rPr lang="en-US" sz="2000" dirty="0"/>
              <a:t>INSERT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UPDATE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DELETE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и 26 серверных событий.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По очерёдности срабатывания – </a:t>
            </a:r>
            <a:r>
              <a:rPr lang="en-US" sz="2000" dirty="0"/>
              <a:t>BEFORE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AFTER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По способу срабатывания – уровень строки, уровень таблицы.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По объекту, к которому привязан – к таблице, к представлению (</a:t>
            </a:r>
            <a:r>
              <a:rPr lang="ru-RU" sz="2000" dirty="0" err="1"/>
              <a:t>instead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trigger</a:t>
            </a:r>
            <a:r>
              <a:rPr lang="ru-RU" sz="2000" dirty="0">
                <a:solidFill>
                  <a:srgbClr val="0070C0"/>
                </a:solidFill>
              </a:rPr>
              <a:t>)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По области действия – </a:t>
            </a:r>
            <a:r>
              <a:rPr lang="ru-RU" sz="2000" dirty="0" smtClean="0">
                <a:solidFill>
                  <a:srgbClr val="0070C0"/>
                </a:solidFill>
              </a:rPr>
              <a:t>Уровень </a:t>
            </a:r>
            <a:r>
              <a:rPr lang="ru-RU" sz="2000" dirty="0">
                <a:solidFill>
                  <a:srgbClr val="0070C0"/>
                </a:solidFill>
              </a:rPr>
              <a:t>всей команды (</a:t>
            </a:r>
            <a:r>
              <a:rPr lang="en-US" sz="2000" dirty="0"/>
              <a:t>statement level triggers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ru-RU" sz="2000" dirty="0">
                <a:solidFill>
                  <a:srgbClr val="0070C0"/>
                </a:solidFill>
              </a:rPr>
              <a:t>, Уровень записи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(</a:t>
            </a:r>
            <a:r>
              <a:rPr lang="en-US" sz="2000" dirty="0"/>
              <a:t>row level triggers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ru-RU" sz="2000" dirty="0">
                <a:solidFill>
                  <a:srgbClr val="0070C0"/>
                </a:solidFill>
              </a:rPr>
              <a:t>, составные триггеры (</a:t>
            </a:r>
            <a:r>
              <a:rPr lang="en-US" sz="2000" dirty="0"/>
              <a:t>compound triggers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      </a:t>
            </a:r>
            <a:r>
              <a:rPr lang="ru-RU" sz="2000" b="1" dirty="0">
                <a:solidFill>
                  <a:srgbClr val="7030A0"/>
                </a:solidFill>
              </a:rPr>
              <a:t>Классификация триггеров по области и особенностям применения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DML </a:t>
            </a:r>
            <a:r>
              <a:rPr lang="ru-RU" sz="2000" dirty="0">
                <a:solidFill>
                  <a:srgbClr val="0070C0"/>
                </a:solidFill>
              </a:rPr>
              <a:t>триггер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ru-RU" sz="2000" dirty="0">
                <a:solidFill>
                  <a:srgbClr val="0070C0"/>
                </a:solidFill>
              </a:rPr>
              <a:t>на таблицу или представление)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System </a:t>
            </a:r>
            <a:r>
              <a:rPr lang="ru-RU" sz="2000" dirty="0">
                <a:solidFill>
                  <a:srgbClr val="0070C0"/>
                </a:solidFill>
              </a:rPr>
              <a:t>триггер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ru-RU" sz="2000" dirty="0">
                <a:solidFill>
                  <a:srgbClr val="0070C0"/>
                </a:solidFill>
              </a:rPr>
              <a:t>на схему или базу данных)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 </a:t>
            </a:r>
            <a:r>
              <a:rPr lang="ru-RU" sz="2000" dirty="0">
                <a:solidFill>
                  <a:srgbClr val="0070C0"/>
                </a:solidFill>
              </a:rPr>
              <a:t>триггер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ru-RU" sz="2000" dirty="0">
                <a:solidFill>
                  <a:srgbClr val="0070C0"/>
                </a:solidFill>
              </a:rPr>
              <a:t>имеют условие </a:t>
            </a:r>
            <a:r>
              <a:rPr lang="en-US" sz="2000" dirty="0">
                <a:solidFill>
                  <a:srgbClr val="0070C0"/>
                </a:solidFill>
              </a:rPr>
              <a:t>when</a:t>
            </a:r>
            <a:r>
              <a:rPr lang="ru-RU" sz="2000" dirty="0">
                <a:solidFill>
                  <a:srgbClr val="0070C0"/>
                </a:solidFill>
              </a:rPr>
              <a:t> определяющее возможность срабатывания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ru-RU" sz="2000" dirty="0" err="1">
                <a:solidFill>
                  <a:srgbClr val="0070C0"/>
                </a:solidFill>
              </a:rPr>
              <a:t>Instead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 err="1">
                <a:solidFill>
                  <a:srgbClr val="0070C0"/>
                </a:solidFill>
              </a:rPr>
              <a:t>of</a:t>
            </a:r>
            <a:r>
              <a:rPr lang="ru-RU" sz="2000" dirty="0">
                <a:solidFill>
                  <a:srgbClr val="0070C0"/>
                </a:solidFill>
              </a:rPr>
              <a:t> триггер (</a:t>
            </a:r>
            <a:r>
              <a:rPr lang="ru-RU" sz="2000" dirty="0" err="1">
                <a:solidFill>
                  <a:srgbClr val="0070C0"/>
                </a:solidFill>
              </a:rPr>
              <a:t>dml</a:t>
            </a:r>
            <a:r>
              <a:rPr lang="ru-RU" sz="2000" dirty="0">
                <a:solidFill>
                  <a:srgbClr val="0070C0"/>
                </a:solidFill>
              </a:rPr>
              <a:t> триггер на представление или </a:t>
            </a:r>
            <a:r>
              <a:rPr lang="ru-RU" sz="2000" dirty="0" err="1">
                <a:solidFill>
                  <a:srgbClr val="0070C0"/>
                </a:solidFill>
              </a:rPr>
              <a:t>system</a:t>
            </a:r>
            <a:r>
              <a:rPr lang="ru-RU" sz="2000" dirty="0">
                <a:solidFill>
                  <a:srgbClr val="0070C0"/>
                </a:solidFill>
              </a:rPr>
              <a:t> триггер на команду</a:t>
            </a:r>
            <a:r>
              <a:rPr lang="en-US" sz="2000" dirty="0">
                <a:solidFill>
                  <a:srgbClr val="0070C0"/>
                </a:solidFill>
              </a:rPr>
              <a:t> create)</a:t>
            </a:r>
          </a:p>
        </p:txBody>
      </p:sp>
    </p:spTree>
    <p:extLst>
      <p:ext uri="{BB962C8B-B14F-4D97-AF65-F5344CB8AC3E}">
        <p14:creationId xmlns:p14="http://schemas.microsoft.com/office/powerpoint/2010/main" val="423288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85712" y="499687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Необходимые привилегии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853FAAB-CA44-4D57-B6A9-9A60E87E6E0A}"/>
              </a:ext>
            </a:extLst>
          </p:cNvPr>
          <p:cNvSpPr txBox="1">
            <a:spLocks/>
          </p:cNvSpPr>
          <p:nvPr/>
        </p:nvSpPr>
        <p:spPr>
          <a:xfrm>
            <a:off x="992458" y="1371600"/>
            <a:ext cx="10858647" cy="548639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900" b="1" dirty="0">
                <a:solidFill>
                  <a:srgbClr val="7030A0"/>
                </a:solidFill>
              </a:rPr>
              <a:t>Привилегии, требуемые для создания триггеров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Для создания триггера в своей схеме, необходимо иметь системную привилегию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/>
              <a:t>CREATE TRIGGER</a:t>
            </a:r>
            <a:r>
              <a:rPr lang="ru-RU" sz="2900" dirty="0">
                <a:solidFill>
                  <a:srgbClr val="0070C0"/>
                </a:solidFill>
              </a:rPr>
              <a:t>, и либо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</a:t>
            </a:r>
          </a:p>
          <a:p>
            <a:r>
              <a:rPr lang="ru-RU" sz="2900" dirty="0">
                <a:solidFill>
                  <a:srgbClr val="0070C0"/>
                </a:solidFill>
              </a:rPr>
              <a:t> владеть   таблицей,   указанной в теле триггера, либо</a:t>
            </a:r>
          </a:p>
          <a:p>
            <a:r>
              <a:rPr lang="ru-RU" sz="2900" dirty="0">
                <a:solidFill>
                  <a:srgbClr val="0070C0"/>
                </a:solidFill>
              </a:rPr>
              <a:t> иметь привилегию </a:t>
            </a:r>
            <a:r>
              <a:rPr lang="ru-RU" sz="2900" dirty="0"/>
              <a:t>ALTER</a:t>
            </a:r>
            <a:r>
              <a:rPr lang="ru-RU" sz="2900" dirty="0">
                <a:solidFill>
                  <a:srgbClr val="0070C0"/>
                </a:solidFill>
              </a:rPr>
              <a:t>  для таблицы, указанной в теле триггера, либо</a:t>
            </a:r>
          </a:p>
          <a:p>
            <a:r>
              <a:rPr lang="ru-RU" sz="2900" dirty="0">
                <a:solidFill>
                  <a:srgbClr val="0070C0"/>
                </a:solidFill>
              </a:rPr>
              <a:t> иметь системную привилегию </a:t>
            </a:r>
            <a:r>
              <a:rPr lang="ru-RU" sz="2900" dirty="0"/>
              <a:t>ALTER ANY TABLE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  Чтобы создать  триггер в чужой схеме необходимо иметь системную привилегию  </a:t>
            </a:r>
            <a:r>
              <a:rPr lang="ru-RU" sz="2900" dirty="0"/>
              <a:t>CREATE ANY TRIGGER</a:t>
            </a:r>
            <a:r>
              <a:rPr lang="ru-RU" sz="29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b="1" dirty="0">
                <a:solidFill>
                  <a:srgbClr val="7030A0"/>
                </a:solidFill>
              </a:rPr>
              <a:t>Привилегии для объектов схем, адресуемых в теле триггера</a:t>
            </a:r>
          </a:p>
          <a:p>
            <a:pPr marL="0" indent="4572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Владелец триггера должен иметь объектные привилегии для </a:t>
            </a:r>
            <a:r>
              <a:rPr lang="ru-RU" sz="2900" dirty="0" smtClean="0">
                <a:solidFill>
                  <a:srgbClr val="0070C0"/>
                </a:solidFill>
              </a:rPr>
              <a:t>объектов</a:t>
            </a:r>
            <a:r>
              <a:rPr lang="ru-RU" sz="2900" dirty="0">
                <a:solidFill>
                  <a:srgbClr val="0070C0"/>
                </a:solidFill>
              </a:rPr>
              <a:t>, адресуемых в  теле триггера, причем эти  привилегии должны  быть получены  им явно, то есть не через роли.  Предложения в теле триггера оперируют в аккаунте владельца  триггера, </a:t>
            </a:r>
            <a:r>
              <a:rPr lang="ru-RU" sz="2900" dirty="0" smtClean="0">
                <a:solidFill>
                  <a:srgbClr val="0070C0"/>
                </a:solidFill>
              </a:rPr>
              <a:t>а  не  </a:t>
            </a:r>
            <a:r>
              <a:rPr lang="ru-RU" sz="2900" dirty="0">
                <a:solidFill>
                  <a:srgbClr val="0070C0"/>
                </a:solidFill>
              </a:rPr>
              <a:t>того  пользователя,  который выдает предложение, возбуждающее триггер.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469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56423" y="226186"/>
            <a:ext cx="6634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Управление триггерами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69A5C43-B566-4F1F-AD95-A5EC5D694880}"/>
              </a:ext>
            </a:extLst>
          </p:cNvPr>
          <p:cNvSpPr txBox="1">
            <a:spLocks/>
          </p:cNvSpPr>
          <p:nvPr/>
        </p:nvSpPr>
        <p:spPr>
          <a:xfrm>
            <a:off x="609600" y="986589"/>
            <a:ext cx="10972800" cy="57599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</a:rPr>
              <a:t>      </a:t>
            </a:r>
            <a:r>
              <a:rPr lang="ru-RU" sz="2000" dirty="0">
                <a:solidFill>
                  <a:srgbClr val="0070C0"/>
                </a:solidFill>
              </a:rPr>
              <a:t>Триггер по умолчанию включается в момент его создания. Можно одновременно отключить все триггеры, ассоциированные с таблицей, с помощью команды </a:t>
            </a:r>
            <a:r>
              <a:rPr lang="ru-RU" sz="2000" b="1" dirty="0"/>
              <a:t>ALTER TABLE</a:t>
            </a:r>
            <a:r>
              <a:rPr lang="ru-RU" sz="2000" dirty="0">
                <a:solidFill>
                  <a:srgbClr val="0070C0"/>
                </a:solidFill>
              </a:rPr>
              <a:t> с опцией </a:t>
            </a:r>
            <a:r>
              <a:rPr lang="ru-RU" sz="2000" b="1" dirty="0"/>
              <a:t>DISABLE ALL TRIGGERS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-- получение информации о триггерах схемы: </a:t>
            </a:r>
            <a:r>
              <a:rPr lang="en-US" sz="2000" dirty="0"/>
              <a:t>SELECT * FROM </a:t>
            </a:r>
            <a:r>
              <a:rPr lang="en-US" sz="2000" dirty="0" err="1"/>
              <a:t>user_triggers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endParaRPr lang="ru-RU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-- </a:t>
            </a:r>
            <a:r>
              <a:rPr lang="ru-RU" sz="2000" dirty="0">
                <a:solidFill>
                  <a:srgbClr val="0070C0"/>
                </a:solidFill>
              </a:rPr>
              <a:t>информация о триггерах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 в </a:t>
            </a:r>
            <a:r>
              <a:rPr lang="en-US" sz="2000" dirty="0" err="1"/>
              <a:t>dba_triggers</a:t>
            </a:r>
            <a:endParaRPr lang="en-US" sz="20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ru-RU" sz="2000" dirty="0">
                <a:solidFill>
                  <a:srgbClr val="0070C0"/>
                </a:solidFill>
              </a:rPr>
              <a:t>код тела триггера в </a:t>
            </a:r>
            <a:r>
              <a:rPr lang="en-US" sz="2000" dirty="0" err="1"/>
              <a:t>dba_source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ru-RU" sz="2000" dirty="0">
                <a:solidFill>
                  <a:srgbClr val="0070C0"/>
                </a:solidFill>
              </a:rPr>
              <a:t>валидность триггера в </a:t>
            </a:r>
            <a:r>
              <a:rPr lang="en-US" sz="2000" dirty="0" err="1"/>
              <a:t>dba_objects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-- отключение триггера: 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/>
              <a:t>ALTER TRIGGER </a:t>
            </a:r>
            <a:r>
              <a:rPr lang="ru-RU" sz="2000" dirty="0" err="1"/>
              <a:t>имя_триггера</a:t>
            </a:r>
            <a:r>
              <a:rPr lang="en-US" sz="2000" dirty="0"/>
              <a:t> DISABLE;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-- </a:t>
            </a:r>
            <a:r>
              <a:rPr lang="ru-RU" sz="2000" dirty="0">
                <a:solidFill>
                  <a:srgbClr val="0070C0"/>
                </a:solidFill>
              </a:rPr>
              <a:t>подключение триггера: 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/>
              <a:t>ALTER TRIGGER </a:t>
            </a:r>
            <a:r>
              <a:rPr lang="ru-RU" sz="2000" dirty="0" err="1"/>
              <a:t>имя_триггера</a:t>
            </a:r>
            <a:r>
              <a:rPr lang="en-US" sz="2000" dirty="0"/>
              <a:t> ENABLE;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-- </a:t>
            </a:r>
            <a:r>
              <a:rPr lang="ru-RU" sz="2000" dirty="0">
                <a:solidFill>
                  <a:srgbClr val="0070C0"/>
                </a:solidFill>
              </a:rPr>
              <a:t>отключение всех триггеров таблицы: 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/>
              <a:t>ALTER TABLE </a:t>
            </a:r>
            <a:r>
              <a:rPr lang="ru-RU" sz="2000" dirty="0" err="1"/>
              <a:t>имя_таблицы</a:t>
            </a:r>
            <a:r>
              <a:rPr lang="ru-RU" sz="2000" dirty="0"/>
              <a:t> </a:t>
            </a:r>
            <a:r>
              <a:rPr lang="en-US" sz="2000" dirty="0"/>
              <a:t>DISABLE ALL TRIGGERS;</a:t>
            </a:r>
            <a:endParaRPr lang="ru-RU" sz="20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-- активирование всех триггеров таблицы:</a:t>
            </a:r>
            <a:br>
              <a:rPr lang="ru-RU" sz="2000" dirty="0">
                <a:solidFill>
                  <a:srgbClr val="0070C0"/>
                </a:solidFill>
              </a:rPr>
            </a:br>
            <a:r>
              <a:rPr lang="en-US" sz="2000" dirty="0"/>
              <a:t>ALTER TABLE </a:t>
            </a:r>
            <a:r>
              <a:rPr lang="ru-RU" sz="2000" dirty="0" err="1"/>
              <a:t>имя_таблицы</a:t>
            </a:r>
            <a:r>
              <a:rPr lang="ru-RU" sz="2000" dirty="0"/>
              <a:t> </a:t>
            </a:r>
            <a:r>
              <a:rPr lang="en-US" sz="2000" dirty="0"/>
              <a:t>ENABLE ALL TRIGGERS;</a:t>
            </a: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-- удаление триггера</a:t>
            </a:r>
            <a:br>
              <a:rPr lang="ru-RU" sz="2000" dirty="0">
                <a:solidFill>
                  <a:srgbClr val="0070C0"/>
                </a:solidFill>
              </a:rPr>
            </a:br>
            <a:r>
              <a:rPr lang="en-US" sz="2000" dirty="0"/>
              <a:t>DROP TRIGGER </a:t>
            </a:r>
            <a:r>
              <a:rPr lang="ru-RU" sz="2000" dirty="0" err="1"/>
              <a:t>имя_триггера</a:t>
            </a:r>
            <a:r>
              <a:rPr lang="ru-RU" sz="2000" dirty="0"/>
              <a:t>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-- просмотр ошибок триггера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dirty="0"/>
              <a:t>SHOW ERRORS TRIGGER </a:t>
            </a:r>
            <a:r>
              <a:rPr lang="ru-RU" sz="2000" dirty="0" err="1"/>
              <a:t>имя_триггера</a:t>
            </a:r>
            <a:r>
              <a:rPr lang="ru-RU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08B24-3F63-4DF7-8285-3C68F47F6AA9}"/>
              </a:ext>
            </a:extLst>
          </p:cNvPr>
          <p:cNvSpPr/>
          <p:nvPr/>
        </p:nvSpPr>
        <p:spPr>
          <a:xfrm>
            <a:off x="6300442" y="2470509"/>
            <a:ext cx="5507916" cy="163121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Например: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trigger_name</a:t>
            </a:r>
            <a:r>
              <a:rPr lang="en-US" sz="2000" dirty="0"/>
              <a:t> FROM </a:t>
            </a:r>
            <a:r>
              <a:rPr lang="en-US" sz="2000" dirty="0" err="1"/>
              <a:t>user_triggers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trigger_type</a:t>
            </a:r>
            <a:r>
              <a:rPr lang="en-US" sz="2000" dirty="0"/>
              <a:t>, </a:t>
            </a:r>
            <a:r>
              <a:rPr lang="en-US" sz="2000" dirty="0" err="1"/>
              <a:t>table_name</a:t>
            </a:r>
            <a:r>
              <a:rPr lang="en-US" sz="2000" dirty="0"/>
              <a:t>, </a:t>
            </a:r>
            <a:r>
              <a:rPr lang="en-US" sz="2000" dirty="0" err="1"/>
              <a:t>triggering_event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user_triggers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481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30912" y="1033737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</a:t>
            </a:r>
            <a:r>
              <a:rPr lang="en-US" sz="3200" b="1" dirty="0">
                <a:solidFill>
                  <a:srgbClr val="C00000"/>
                </a:solidFill>
              </a:rPr>
              <a:t> DML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C4480F-E287-4239-94DA-B2890371293A}"/>
              </a:ext>
            </a:extLst>
          </p:cNvPr>
          <p:cNvSpPr txBox="1">
            <a:spLocks/>
          </p:cNvSpPr>
          <p:nvPr/>
        </p:nvSpPr>
        <p:spPr>
          <a:xfrm>
            <a:off x="813424" y="1719555"/>
            <a:ext cx="10972800" cy="5513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0070C0"/>
                </a:solidFill>
              </a:rPr>
              <a:t>Создаются для таблиц или </a:t>
            </a:r>
            <a:r>
              <a:rPr lang="en-US" sz="2000" dirty="0"/>
              <a:t>view</a:t>
            </a:r>
            <a:r>
              <a:rPr lang="ru-RU" sz="2000" dirty="0">
                <a:solidFill>
                  <a:srgbClr val="0070C0"/>
                </a:solidFill>
              </a:rPr>
              <a:t>, срабатывают при вставке, обновлении или удалении записей.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Триггер может быть создан не в той схеме, где определена таблица. В этом случае текущей схемой при выполнении триггера считается схема в которой находится триггер.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При операции </a:t>
            </a:r>
            <a:r>
              <a:rPr lang="ru-RU" sz="2000" dirty="0"/>
              <a:t>MERGE</a:t>
            </a:r>
            <a:r>
              <a:rPr lang="ru-RU" sz="2000" dirty="0">
                <a:solidFill>
                  <a:srgbClr val="0070C0"/>
                </a:solidFill>
              </a:rPr>
              <a:t> срабатывают триггеры на изменение, вставку или удаление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 записей в зависимости от выполняемой операции.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Триггер и выполненные им изменения таблиц это часть транзакции, ошибка в триггере откатывает операцию. Если откатывается транзакция, выполненные триггером изменения  тоже откатываются.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В триггерах запрещены инструкции </a:t>
            </a:r>
            <a:r>
              <a:rPr lang="ru-RU" sz="2000" dirty="0"/>
              <a:t>DDL</a:t>
            </a:r>
            <a:r>
              <a:rPr lang="ru-RU" sz="2000" dirty="0">
                <a:solidFill>
                  <a:srgbClr val="0070C0"/>
                </a:solidFill>
              </a:rPr>
              <a:t> и управления транзакциями (исключения 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 автономные транзакции).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Тело триггера не может содержать инструкций:</a:t>
            </a:r>
            <a:br>
              <a:rPr lang="ru-RU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• Определения, удаления и изменения объектов базы</a:t>
            </a:r>
            <a:br>
              <a:rPr lang="ru-RU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• Обработки транзакций (</a:t>
            </a:r>
            <a:r>
              <a:rPr lang="ru-RU" sz="2000" dirty="0"/>
              <a:t>COMMIT</a:t>
            </a:r>
            <a:r>
              <a:rPr lang="ru-RU" sz="2000" dirty="0">
                <a:solidFill>
                  <a:srgbClr val="0070C0"/>
                </a:solidFill>
              </a:rPr>
              <a:t>, </a:t>
            </a:r>
            <a:r>
              <a:rPr lang="ru-RU" sz="2000" dirty="0"/>
              <a:t>ROLLBACK</a:t>
            </a:r>
            <a:r>
              <a:rPr lang="ru-RU" sz="2000" dirty="0">
                <a:solidFill>
                  <a:srgbClr val="0070C0"/>
                </a:solidFill>
              </a:rPr>
              <a:t>)</a:t>
            </a:r>
            <a:br>
              <a:rPr lang="ru-RU" sz="2000" dirty="0">
                <a:solidFill>
                  <a:srgbClr val="0070C0"/>
                </a:solidFill>
              </a:rPr>
            </a:br>
            <a:r>
              <a:rPr lang="ru-RU" sz="2000" dirty="0">
                <a:solidFill>
                  <a:srgbClr val="0070C0"/>
                </a:solidFill>
              </a:rPr>
              <a:t>• Подключения и отключения к БД (</a:t>
            </a:r>
            <a:r>
              <a:rPr lang="ru-RU" sz="2000" dirty="0"/>
              <a:t>CONNECT</a:t>
            </a:r>
            <a:r>
              <a:rPr lang="ru-RU" sz="2000" dirty="0">
                <a:solidFill>
                  <a:srgbClr val="0070C0"/>
                </a:solidFill>
              </a:rPr>
              <a:t>, </a:t>
            </a:r>
            <a:r>
              <a:rPr lang="ru-RU" sz="2000" dirty="0"/>
              <a:t>DISCONNECT</a:t>
            </a:r>
            <a:r>
              <a:rPr lang="ru-RU" sz="20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64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91729" y="149754"/>
            <a:ext cx="6393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Синтаксис триггеров</a:t>
            </a:r>
            <a:r>
              <a:rPr lang="en-US" sz="3200" b="1" dirty="0">
                <a:solidFill>
                  <a:srgbClr val="C00000"/>
                </a:solidFill>
              </a:rPr>
              <a:t> DML 1/</a:t>
            </a:r>
            <a:r>
              <a:rPr lang="ru-RU" sz="3200" b="1" dirty="0">
                <a:solidFill>
                  <a:srgbClr val="C00000"/>
                </a:solidFill>
              </a:rPr>
              <a:t>3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E2D46-150A-43CC-81D9-254C28C1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6" y="888797"/>
            <a:ext cx="7373128" cy="73558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98E17E3-54A7-4773-9C60-715E5DAD745F}"/>
              </a:ext>
            </a:extLst>
          </p:cNvPr>
          <p:cNvSpPr txBox="1">
            <a:spLocks/>
          </p:cNvSpPr>
          <p:nvPr/>
        </p:nvSpPr>
        <p:spPr>
          <a:xfrm>
            <a:off x="693821" y="1734234"/>
            <a:ext cx="10972800" cy="17847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7030A0"/>
                </a:solidFill>
                <a:latin typeface="-apple-system"/>
              </a:rPr>
              <a:t>plsql_trigger_source</a:t>
            </a:r>
            <a:r>
              <a:rPr lang="ru-RU" sz="2000" b="1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-apple-system"/>
              </a:rPr>
              <a:t>::=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7030A0"/>
                </a:solidFill>
                <a:latin typeface="-apple-system"/>
              </a:rPr>
              <a:t>simple_dml_trigger</a:t>
            </a:r>
            <a:r>
              <a:rPr lang="en-US" sz="2000" b="1" dirty="0">
                <a:solidFill>
                  <a:srgbClr val="7030A0"/>
                </a:solidFill>
                <a:latin typeface="-apple-system"/>
              </a:rPr>
              <a:t>  ::=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28937-1A10-4D24-AD55-4375A5FEB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54" y="3623265"/>
            <a:ext cx="7987789" cy="30536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1AACC-5F23-4FE3-A609-D2DAEFDD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21" y="1475718"/>
            <a:ext cx="6530648" cy="18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346629"/>
            <a:ext cx="6513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Синтаксис триггеров</a:t>
            </a:r>
            <a:r>
              <a:rPr lang="en-US" sz="3200" b="1" dirty="0">
                <a:solidFill>
                  <a:srgbClr val="C00000"/>
                </a:solidFill>
              </a:rPr>
              <a:t> DML 2/</a:t>
            </a:r>
            <a:r>
              <a:rPr lang="ru-RU" sz="3200" b="1" dirty="0">
                <a:solidFill>
                  <a:srgbClr val="C00000"/>
                </a:solidFill>
              </a:rPr>
              <a:t>3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DE5548-D038-40D5-85D5-2EC022CC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2" y="971386"/>
            <a:ext cx="8030527" cy="53856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436856-8C00-4E8F-AA59-BA56A215D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143" y="3851078"/>
            <a:ext cx="4816257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8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87192" y="533852"/>
            <a:ext cx="6237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Синтаксис триггеров</a:t>
            </a:r>
            <a:r>
              <a:rPr lang="en-US" sz="3200" b="1" dirty="0">
                <a:solidFill>
                  <a:srgbClr val="C00000"/>
                </a:solidFill>
              </a:rPr>
              <a:t> DML </a:t>
            </a:r>
            <a:r>
              <a:rPr lang="ru-RU" sz="3200" b="1" dirty="0">
                <a:solidFill>
                  <a:srgbClr val="C00000"/>
                </a:solidFill>
              </a:rPr>
              <a:t>3</a:t>
            </a:r>
            <a:r>
              <a:rPr lang="en-US" sz="3200" b="1" dirty="0">
                <a:solidFill>
                  <a:srgbClr val="C00000"/>
                </a:solidFill>
              </a:rPr>
              <a:t>/</a:t>
            </a:r>
            <a:r>
              <a:rPr lang="ru-RU" sz="3200" b="1" dirty="0">
                <a:solidFill>
                  <a:srgbClr val="C00000"/>
                </a:solidFill>
              </a:rPr>
              <a:t>3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D2E5-A129-47A5-9FBB-6F909CB3280E}"/>
              </a:ext>
            </a:extLst>
          </p:cNvPr>
          <p:cNvSpPr txBox="1"/>
          <p:nvPr/>
        </p:nvSpPr>
        <p:spPr>
          <a:xfrm>
            <a:off x="2035342" y="2191088"/>
            <a:ext cx="8506326" cy="3799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CREATE [OR REPLACE] TRIGGER </a:t>
            </a:r>
            <a:r>
              <a:rPr lang="ru-RU" sz="2000" dirty="0"/>
              <a:t>имя 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[BEFORE|AFTER] [INSERT |OR| UPDATE|DELETE]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ON </a:t>
            </a:r>
            <a:r>
              <a:rPr lang="ru-RU" sz="2000" dirty="0" err="1"/>
              <a:t>имя_таблицы</a:t>
            </a:r>
            <a:endParaRPr lang="ru-RU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[</a:t>
            </a:r>
            <a:r>
              <a:rPr lang="en-US" sz="2000" b="1" dirty="0" smtClean="0"/>
              <a:t>FOR </a:t>
            </a:r>
            <a:r>
              <a:rPr lang="en-US" sz="2000" b="1" dirty="0"/>
              <a:t>EACH </a:t>
            </a:r>
            <a:r>
              <a:rPr lang="en-US" sz="2000" b="1" dirty="0" smtClean="0"/>
              <a:t>ROW] </a:t>
            </a:r>
            <a:r>
              <a:rPr lang="en-US" sz="2000" b="1" dirty="0"/>
              <a:t>[WHEN </a:t>
            </a:r>
            <a:r>
              <a:rPr lang="ru-RU" sz="2000" b="1" dirty="0"/>
              <a:t>условие</a:t>
            </a:r>
            <a:r>
              <a:rPr lang="en-US" sz="2000" b="1" dirty="0"/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DECLARE</a:t>
            </a:r>
            <a:endParaRPr lang="ru-RU" sz="20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 err="1">
                <a:solidFill>
                  <a:srgbClr val="00B050"/>
                </a:solidFill>
              </a:rPr>
              <a:t>описание_локальных_переменных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BEGIN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rgbClr val="00B050"/>
                </a:solidFill>
              </a:rPr>
              <a:t>--последовательность операторов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EXCEPTION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rgbClr val="00B050"/>
                </a:solidFill>
              </a:rPr>
              <a:t>-- обработка исключений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ru-RU" sz="2000" dirty="0"/>
              <a:t>имя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6097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500990"/>
            <a:ext cx="7019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Зачем нужны триггеры. Псевдозаписи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E70F5-1E75-4497-B590-3292F8E4D5BD}"/>
              </a:ext>
            </a:extLst>
          </p:cNvPr>
          <p:cNvSpPr txBox="1"/>
          <p:nvPr/>
        </p:nvSpPr>
        <p:spPr>
          <a:xfrm>
            <a:off x="813424" y="1104001"/>
            <a:ext cx="85063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организации каскадных изменений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реакции на системные события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изменения данных в таблицах, если </a:t>
            </a:r>
            <a:r>
              <a:rPr lang="ru-RU" sz="1800" dirty="0" err="1">
                <a:solidFill>
                  <a:srgbClr val="0070C0"/>
                </a:solidFill>
              </a:rPr>
              <a:t>dml</a:t>
            </a:r>
            <a:r>
              <a:rPr lang="ru-RU" sz="1800" dirty="0">
                <a:solidFill>
                  <a:srgbClr val="0070C0"/>
                </a:solidFill>
              </a:rPr>
              <a:t>-операция выполняется через </a:t>
            </a:r>
            <a:r>
              <a:rPr lang="en-US" sz="1800" dirty="0">
                <a:solidFill>
                  <a:srgbClr val="0070C0"/>
                </a:solidFill>
              </a:rPr>
              <a:t>view</a:t>
            </a:r>
            <a:endParaRPr lang="ru-RU" sz="1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предотвращения </a:t>
            </a:r>
            <a:r>
              <a:rPr lang="ru-RU" sz="1800" dirty="0" err="1">
                <a:solidFill>
                  <a:srgbClr val="0070C0"/>
                </a:solidFill>
              </a:rPr>
              <a:t>dml</a:t>
            </a:r>
            <a:r>
              <a:rPr lang="ru-RU" sz="1800" dirty="0">
                <a:solidFill>
                  <a:srgbClr val="0070C0"/>
                </a:solidFill>
              </a:rPr>
              <a:t>-операций в какое-то время или при каких-то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реализации сложных ограничений целостности данных, не реализуемых декларативно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организации аудита (но обычно </a:t>
            </a:r>
            <a:r>
              <a:rPr lang="en-US" sz="1800" dirty="0">
                <a:solidFill>
                  <a:srgbClr val="0070C0"/>
                </a:solidFill>
              </a:rPr>
              <a:t>SELECT </a:t>
            </a:r>
            <a:r>
              <a:rPr lang="ru-RU" sz="1800" dirty="0">
                <a:solidFill>
                  <a:srgbClr val="0070C0"/>
                </a:solidFill>
              </a:rPr>
              <a:t>это не триггерное событие)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реализации бизнес логики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Для автоматической генерации значений </a:t>
            </a:r>
          </a:p>
          <a:p>
            <a:r>
              <a:rPr lang="ru-RU" sz="1800" b="1" dirty="0">
                <a:solidFill>
                  <a:srgbClr val="0070C0"/>
                </a:solidFill>
              </a:rPr>
              <a:t>Псевдозаписи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Псевдозаписи </a:t>
            </a:r>
            <a:r>
              <a:rPr lang="ru-RU" sz="1800" dirty="0" err="1">
                <a:solidFill>
                  <a:srgbClr val="0070C0"/>
                </a:solidFill>
              </a:rPr>
              <a:t>old</a:t>
            </a:r>
            <a:r>
              <a:rPr lang="ru-RU" sz="1800" dirty="0">
                <a:solidFill>
                  <a:srgbClr val="0070C0"/>
                </a:solidFill>
              </a:rPr>
              <a:t> и </a:t>
            </a:r>
            <a:r>
              <a:rPr lang="ru-RU" sz="1800" dirty="0" err="1">
                <a:solidFill>
                  <a:srgbClr val="0070C0"/>
                </a:solidFill>
              </a:rPr>
              <a:t>new</a:t>
            </a:r>
            <a:r>
              <a:rPr lang="ru-RU" sz="1800" dirty="0">
                <a:solidFill>
                  <a:srgbClr val="0070C0"/>
                </a:solidFill>
              </a:rPr>
              <a:t> у триггеров </a:t>
            </a:r>
            <a:r>
              <a:rPr lang="ru-RU" sz="1800" dirty="0" err="1">
                <a:solidFill>
                  <a:srgbClr val="0070C0"/>
                </a:solidFill>
              </a:rPr>
              <a:t>row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ru-RU" sz="1800" dirty="0" err="1">
                <a:solidFill>
                  <a:srgbClr val="0070C0"/>
                </a:solidFill>
              </a:rPr>
              <a:t>level</a:t>
            </a:r>
            <a:r>
              <a:rPr lang="ru-RU" sz="1800" dirty="0">
                <a:solidFill>
                  <a:srgbClr val="0070C0"/>
                </a:solidFill>
              </a:rPr>
              <a:t> и </a:t>
            </a:r>
            <a:r>
              <a:rPr lang="ru-RU" sz="1800" dirty="0" err="1">
                <a:solidFill>
                  <a:srgbClr val="0070C0"/>
                </a:solidFill>
              </a:rPr>
              <a:t>compound</a:t>
            </a:r>
            <a:r>
              <a:rPr lang="ru-RU" sz="1800" dirty="0">
                <a:solidFill>
                  <a:srgbClr val="0070C0"/>
                </a:solidFill>
              </a:rPr>
              <a:t> позволяют для изменяемой записи получить значения полей до изменения и после него.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</a:rPr>
              <a:t>С помощью конструкции </a:t>
            </a:r>
            <a:r>
              <a:rPr lang="en-US" sz="1800" dirty="0">
                <a:solidFill>
                  <a:srgbClr val="0070C0"/>
                </a:solidFill>
              </a:rPr>
              <a:t>REFERENCING</a:t>
            </a:r>
            <a:r>
              <a:rPr lang="ru-RU" sz="1800" b="1" dirty="0">
                <a:solidFill>
                  <a:srgbClr val="0070C0"/>
                </a:solidFill>
              </a:rPr>
              <a:t> </a:t>
            </a:r>
            <a:r>
              <a:rPr lang="ru-RU" sz="1800" dirty="0">
                <a:solidFill>
                  <a:srgbClr val="0070C0"/>
                </a:solidFill>
              </a:rPr>
              <a:t>можно изменить их имена. 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5A0EE5-AE4F-461B-A911-EC15829C9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03945"/>
              </p:ext>
            </p:extLst>
          </p:nvPr>
        </p:nvGraphicFramePr>
        <p:xfrm>
          <a:off x="1728695" y="4797320"/>
          <a:ext cx="8127999" cy="2027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C00000"/>
                          </a:solidFill>
                        </a:rPr>
                        <a:t>ОПЕРАЦИЯ СРАБАТЫВАНИЯ ТРИГГЕРА 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C00000"/>
                          </a:solidFill>
                        </a:rPr>
                        <a:t>OLD.COLUMN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</a:rPr>
                        <a:t>NEW.COLUMN</a:t>
                      </a:r>
                    </a:p>
                    <a:p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1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Insert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</a:rPr>
                        <a:t>Новое значение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7030A0"/>
                          </a:solidFill>
                        </a:rPr>
                        <a:t>Update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70C0"/>
                          </a:solidFill>
                        </a:rPr>
                        <a:t>Старое значение 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</a:rPr>
                        <a:t>Новое значение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70C0"/>
                          </a:solidFill>
                        </a:rPr>
                        <a:t>Старое значение 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0281" y="368107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Типы данных в </a:t>
            </a:r>
            <a:r>
              <a:rPr lang="en-US" sz="3200" b="1" dirty="0" smtClean="0">
                <a:solidFill>
                  <a:srgbClr val="C00000"/>
                </a:solidFill>
              </a:rPr>
              <a:t>PL/SQL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>
                <a:solidFill>
                  <a:srgbClr val="C00000"/>
                </a:solidFill>
              </a:rPr>
              <a:t>3/4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131915-C912-4BFD-A989-0A66850288B3}"/>
              </a:ext>
            </a:extLst>
          </p:cNvPr>
          <p:cNvSpPr/>
          <p:nvPr/>
        </p:nvSpPr>
        <p:spPr>
          <a:xfrm>
            <a:off x="810281" y="1089710"/>
            <a:ext cx="4506811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Предопределённые символьные типы</a:t>
            </a:r>
            <a:endParaRPr lang="ru-RU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7">
            <a:extLst>
              <a:ext uri="{FF2B5EF4-FFF2-40B4-BE49-F238E27FC236}">
                <a16:creationId xmlns:a16="http://schemas.microsoft.com/office/drawing/2014/main" id="{857A0CE4-9B00-4D57-BA2D-D8FE68D38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979147"/>
              </p:ext>
            </p:extLst>
          </p:nvPr>
        </p:nvGraphicFramePr>
        <p:xfrm>
          <a:off x="582419" y="1610817"/>
          <a:ext cx="10129422" cy="462988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6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Type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2451" marR="2451" marT="2451" marB="245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Data Description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2451" marR="2451" marT="2451" marB="2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CHAR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Строка фиксированной длины с максимальным размером 32 767 байт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VARCHAR2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Строка переменной длины с максимальным размером 32 767 байт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RAW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Бинарная или байтовая строка переменной длины с максимальным размером 32 767 байт, не интерпретируемая PL / SQL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NCHAR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Символьная строка фиксированной длины в национальной кодировке с максимальным размером 32 767 байт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NVARCHAR2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</a:rPr>
                        <a:t>Символьная строка переменной длины в национальной кодировке с максимальным размером 32 767 байт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LONG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Строка символов переменной длины с максимальным размером 32 760 байт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9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LONG RAW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Бинарная или байтовая строка переменной длины с максимальным размером 32 760 байт, не интерпретируемая PL / SQL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ROWID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Идентификатор строки физической модели, адрес строки в обычной таблице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UROWID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Универсальный идентификатор  строки (идентификатор физической, логической или внешней строки)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4902" marR="4902" marT="6536" marB="653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52154" y="-76304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 триггеров 1/2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2EA2A7-2A7D-4264-ACE0-3FD06DBCDADE}"/>
              </a:ext>
            </a:extLst>
          </p:cNvPr>
          <p:cNvSpPr txBox="1">
            <a:spLocks/>
          </p:cNvSpPr>
          <p:nvPr/>
        </p:nvSpPr>
        <p:spPr>
          <a:xfrm>
            <a:off x="171936" y="473207"/>
            <a:ext cx="8831766" cy="633389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0070C0"/>
                </a:solidFill>
              </a:rPr>
              <a:t>Создаём таблицу: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TABLE </a:t>
            </a:r>
            <a:r>
              <a:rPr lang="en-US" sz="2000" dirty="0"/>
              <a:t>orders (</a:t>
            </a:r>
            <a:r>
              <a:rPr lang="en-US" sz="2000" dirty="0" err="1"/>
              <a:t>order_id</a:t>
            </a:r>
            <a:r>
              <a:rPr lang="en-US" sz="2000" dirty="0"/>
              <a:t> number(5),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quantity number(4),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cost_per_item</a:t>
            </a:r>
            <a:r>
              <a:rPr lang="en-US" sz="2000" dirty="0"/>
              <a:t> number(6,2),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total_cost</a:t>
            </a:r>
            <a:r>
              <a:rPr lang="en-US" sz="2000" dirty="0"/>
              <a:t> number(8,2),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create_date</a:t>
            </a:r>
            <a:r>
              <a:rPr lang="en-US" sz="2000" dirty="0"/>
              <a:t> date,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created_by</a:t>
            </a:r>
            <a:r>
              <a:rPr lang="en-US" sz="2000" dirty="0"/>
              <a:t> varchar2(10)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0070C0"/>
                </a:solidFill>
              </a:rPr>
              <a:t>Создаём триггер: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TRIGGER </a:t>
            </a:r>
            <a:r>
              <a:rPr lang="en-US" sz="2000" dirty="0" err="1"/>
              <a:t>orders_before_insert</a:t>
            </a:r>
            <a:endParaRPr lang="en-US" sz="2000" dirty="0"/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BEFORE INSERT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US" sz="2000" b="1" dirty="0"/>
              <a:t>ON </a:t>
            </a:r>
            <a:r>
              <a:rPr lang="en-US" sz="2000" dirty="0"/>
              <a:t>orders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US" sz="2000" b="1" dirty="0"/>
              <a:t>FOR EACH ROW   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DECLARE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US" sz="2000" dirty="0" err="1"/>
              <a:t>v_username</a:t>
            </a:r>
            <a:r>
              <a:rPr lang="en-US" sz="2000" dirty="0"/>
              <a:t> varchar2(10);   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Найти персону </a:t>
            </a:r>
            <a:r>
              <a:rPr lang="en-US" sz="2000" dirty="0">
                <a:solidFill>
                  <a:srgbClr val="00B050"/>
                </a:solidFill>
              </a:rPr>
              <a:t>user, </a:t>
            </a:r>
            <a:r>
              <a:rPr lang="ru-RU" sz="2000" dirty="0">
                <a:solidFill>
                  <a:srgbClr val="00B050"/>
                </a:solidFill>
              </a:rPr>
              <a:t>осуществляющую </a:t>
            </a:r>
            <a:r>
              <a:rPr lang="en-US" sz="2000" dirty="0">
                <a:solidFill>
                  <a:srgbClr val="00B050"/>
                </a:solidFill>
              </a:rPr>
              <a:t>INSERT </a:t>
            </a:r>
            <a:r>
              <a:rPr lang="ru-RU" sz="2000" dirty="0">
                <a:solidFill>
                  <a:srgbClr val="00B050"/>
                </a:solidFill>
              </a:rPr>
              <a:t>в таблицу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ru-RU" sz="2000" dirty="0"/>
              <a:t>   </a:t>
            </a:r>
            <a:r>
              <a:rPr lang="en-US" sz="2000" dirty="0"/>
              <a:t>SELECT user INTO </a:t>
            </a:r>
            <a:r>
              <a:rPr lang="en-US" sz="2000" dirty="0" err="1"/>
              <a:t>v_username</a:t>
            </a:r>
            <a:endParaRPr lang="en-US" sz="2000" dirty="0"/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FROM dual;   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 -- </a:t>
            </a:r>
            <a:r>
              <a:rPr lang="ru-RU" sz="2000" dirty="0">
                <a:solidFill>
                  <a:srgbClr val="00B050"/>
                </a:solidFill>
              </a:rPr>
              <a:t>обновить поле </a:t>
            </a:r>
            <a:r>
              <a:rPr lang="en-US" sz="2000" dirty="0" err="1">
                <a:solidFill>
                  <a:srgbClr val="00B050"/>
                </a:solidFill>
              </a:rPr>
              <a:t>create_date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ru-RU" sz="2000" dirty="0">
                <a:solidFill>
                  <a:srgbClr val="00B050"/>
                </a:solidFill>
              </a:rPr>
              <a:t>на текущую системную дату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ru-RU" sz="2000" dirty="0"/>
              <a:t>   :</a:t>
            </a:r>
            <a:r>
              <a:rPr lang="en-US" sz="2000" dirty="0" err="1"/>
              <a:t>new.create_date</a:t>
            </a:r>
            <a:r>
              <a:rPr lang="en-US" sz="2000" dirty="0"/>
              <a:t> := </a:t>
            </a:r>
            <a:r>
              <a:rPr lang="en-US" sz="2000" dirty="0" err="1"/>
              <a:t>sysdate</a:t>
            </a:r>
            <a:r>
              <a:rPr lang="en-US" sz="2000" dirty="0"/>
              <a:t>;   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обновить поле </a:t>
            </a:r>
            <a:r>
              <a:rPr lang="en-US" sz="2000" dirty="0" err="1">
                <a:solidFill>
                  <a:srgbClr val="00B050"/>
                </a:solidFill>
              </a:rPr>
              <a:t>created_by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ru-RU" sz="2000" dirty="0">
                <a:solidFill>
                  <a:srgbClr val="00B050"/>
                </a:solidFill>
              </a:rPr>
              <a:t>на персону </a:t>
            </a:r>
            <a:r>
              <a:rPr lang="en-US" sz="2000" dirty="0">
                <a:solidFill>
                  <a:srgbClr val="00B050"/>
                </a:solidFill>
              </a:rPr>
              <a:t>username </a:t>
            </a:r>
            <a:r>
              <a:rPr lang="ru-RU" sz="2000" dirty="0">
                <a:solidFill>
                  <a:srgbClr val="00B050"/>
                </a:solidFill>
              </a:rPr>
              <a:t>осуществившую </a:t>
            </a:r>
            <a:r>
              <a:rPr lang="en-US" sz="2000" dirty="0">
                <a:solidFill>
                  <a:srgbClr val="00B050"/>
                </a:solidFill>
              </a:rPr>
              <a:t>INSERT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dirty="0"/>
              <a:t>   :</a:t>
            </a:r>
            <a:r>
              <a:rPr lang="en-US" sz="2000" dirty="0" err="1"/>
              <a:t>new.created_by</a:t>
            </a:r>
            <a:r>
              <a:rPr lang="en-US" sz="2000" dirty="0"/>
              <a:t> := </a:t>
            </a:r>
            <a:r>
              <a:rPr lang="en-US" sz="2000" dirty="0" err="1"/>
              <a:t>v_username</a:t>
            </a:r>
            <a:r>
              <a:rPr lang="en-US" sz="2000" dirty="0"/>
              <a:t>;   </a:t>
            </a:r>
          </a:p>
          <a:p>
            <a:pPr marL="0" indent="0">
              <a:lnSpc>
                <a:spcPct val="45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END;</a:t>
            </a:r>
            <a:endParaRPr lang="ru-RU" sz="20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C01DA3-85C2-492E-8483-CA91FFFA24EE}"/>
              </a:ext>
            </a:extLst>
          </p:cNvPr>
          <p:cNvSpPr/>
          <p:nvPr/>
        </p:nvSpPr>
        <p:spPr>
          <a:xfrm>
            <a:off x="5794565" y="1009470"/>
            <a:ext cx="6065752" cy="42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вставляем строку</a:t>
            </a:r>
            <a:r>
              <a:rPr lang="en-US" sz="20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смотрим, что получилось</a:t>
            </a:r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05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1CC1AC-1E97-428F-BB07-43A6F0AB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99" y="1456536"/>
            <a:ext cx="6531601" cy="28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9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16EA7-06A3-4DBE-B424-750CDF72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31" y="926637"/>
            <a:ext cx="5947798" cy="2155976"/>
          </a:xfrm>
          <a:prstGeom prst="rect">
            <a:avLst/>
          </a:prstGeom>
        </p:spPr>
      </p:pic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30223" y="11542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 триггеров 2/2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C06DEB2-770D-4381-9B95-80015574810C}"/>
              </a:ext>
            </a:extLst>
          </p:cNvPr>
          <p:cNvSpPr/>
          <p:nvPr/>
        </p:nvSpPr>
        <p:spPr>
          <a:xfrm>
            <a:off x="7983070" y="926637"/>
            <a:ext cx="2276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Обновляем строку: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E50B907-D7B8-43E1-B234-C13E7127A28C}"/>
              </a:ext>
            </a:extLst>
          </p:cNvPr>
          <p:cNvSpPr txBox="1">
            <a:spLocks/>
          </p:cNvSpPr>
          <p:nvPr/>
        </p:nvSpPr>
        <p:spPr>
          <a:xfrm>
            <a:off x="415348" y="790340"/>
            <a:ext cx="10898459" cy="59834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b="1" u="sng" dirty="0">
                <a:solidFill>
                  <a:srgbClr val="7030A0"/>
                </a:solidFill>
              </a:rPr>
              <a:t>Пример 1</a:t>
            </a:r>
            <a:r>
              <a:rPr lang="ru-RU" sz="1800" b="1" dirty="0">
                <a:solidFill>
                  <a:srgbClr val="7030A0"/>
                </a:solidFill>
              </a:rPr>
              <a:t>: </a:t>
            </a:r>
            <a:r>
              <a:rPr lang="ru-RU" sz="1800" dirty="0">
                <a:solidFill>
                  <a:srgbClr val="0070C0"/>
                </a:solidFill>
              </a:rPr>
              <a:t>Простой триггер использующий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0070C0"/>
                </a:solidFill>
              </a:rPr>
              <a:t>исключительную ситуацию пользователя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CREATE OR REPLACE TRIGGER </a:t>
            </a:r>
            <a:r>
              <a:rPr lang="en-US" sz="1800" dirty="0" err="1"/>
              <a:t>check_emp</a:t>
            </a:r>
            <a:endParaRPr lang="en-US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BEFORE UPDATE ON </a:t>
            </a:r>
            <a:r>
              <a:rPr lang="en-US" sz="1800" dirty="0"/>
              <a:t>emp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FOR EACH ROW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DECLARE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BEGIN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IF </a:t>
            </a:r>
            <a:r>
              <a:rPr lang="en-US" sz="1800" dirty="0"/>
              <a:t>:</a:t>
            </a:r>
            <a:r>
              <a:rPr lang="en-US" sz="1800" dirty="0" err="1"/>
              <a:t>new.sal</a:t>
            </a:r>
            <a:r>
              <a:rPr lang="en-US" sz="1800" dirty="0"/>
              <a:t> &lt; :</a:t>
            </a:r>
            <a:r>
              <a:rPr lang="en-US" sz="1800" dirty="0" err="1"/>
              <a:t>old.sal</a:t>
            </a:r>
            <a:r>
              <a:rPr lang="en-US" sz="1800" dirty="0"/>
              <a:t> </a:t>
            </a:r>
            <a:r>
              <a:rPr lang="en-US" sz="1800" b="1" dirty="0"/>
              <a:t>THEN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dirty="0"/>
              <a:t>RAISE_APPLICATION_ERROR(-20125,'New salary must be more then old salary');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END IF;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END </a:t>
            </a:r>
            <a:r>
              <a:rPr lang="en-US" sz="1800" dirty="0" err="1"/>
              <a:t>check_emp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b="1" u="sng" dirty="0">
                <a:solidFill>
                  <a:srgbClr val="7030A0"/>
                </a:solidFill>
              </a:rPr>
              <a:t>Пример 2</a:t>
            </a:r>
            <a:r>
              <a:rPr lang="ru-RU" sz="1800" b="1" dirty="0">
                <a:solidFill>
                  <a:srgbClr val="7030A0"/>
                </a:solidFill>
              </a:rPr>
              <a:t>: </a:t>
            </a:r>
            <a:r>
              <a:rPr lang="ru-RU" sz="1800" dirty="0">
                <a:solidFill>
                  <a:srgbClr val="0070C0"/>
                </a:solidFill>
              </a:rPr>
              <a:t>Триггер реагирующий на три события по-разному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CREATE OR REPLACE TRIGGER t   </a:t>
            </a:r>
            <a:endParaRPr lang="ru-RU" sz="1800" b="1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BEFORE INSERT OR UPDATE OF </a:t>
            </a:r>
            <a:r>
              <a:rPr lang="en-US" sz="1800" dirty="0"/>
              <a:t>salary, </a:t>
            </a:r>
            <a:r>
              <a:rPr lang="en-US" sz="1800" dirty="0" err="1"/>
              <a:t>department_id</a:t>
            </a:r>
            <a:r>
              <a:rPr lang="en-US" sz="1800" dirty="0"/>
              <a:t> </a:t>
            </a:r>
            <a:r>
              <a:rPr lang="en-US" sz="1800" b="1" dirty="0"/>
              <a:t>OR</a:t>
            </a:r>
            <a:r>
              <a:rPr lang="ru-RU" sz="1800" b="1" dirty="0"/>
              <a:t> </a:t>
            </a:r>
            <a:r>
              <a:rPr lang="en-US" sz="1800" b="1" dirty="0"/>
              <a:t>DELETE ON </a:t>
            </a:r>
            <a:r>
              <a:rPr lang="en-US" sz="1800" dirty="0"/>
              <a:t>employees</a:t>
            </a:r>
            <a:endParaRPr lang="ru-RU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BEGIN</a:t>
            </a:r>
            <a:endParaRPr lang="ru-RU" sz="1800" b="1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dirty="0"/>
              <a:t>   CASE WHEN INSERTING THEN DBMS_OUTPUT.PUT_LINE('Inserting'); </a:t>
            </a:r>
            <a:endParaRPr lang="ru-RU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dirty="0"/>
              <a:t>         </a:t>
            </a:r>
            <a:r>
              <a:rPr lang="en-US" sz="1800" dirty="0"/>
              <a:t>    WHEN UPDATING('salary') THEN DBMS_OUTPUT.PUT_LINE('Updating salary');</a:t>
            </a:r>
            <a:endParaRPr lang="ru-RU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dirty="0"/>
              <a:t>        </a:t>
            </a:r>
            <a:r>
              <a:rPr lang="en-US" sz="1800" dirty="0"/>
              <a:t>     WHEN UPDATING('</a:t>
            </a:r>
            <a:r>
              <a:rPr lang="en-US" sz="1800" dirty="0" err="1"/>
              <a:t>department_id</a:t>
            </a:r>
            <a:r>
              <a:rPr lang="en-US" sz="1800" dirty="0"/>
              <a:t>') THEN DBMS_OUTPUT.PUT_LINE('Updating department ID');     </a:t>
            </a:r>
            <a:r>
              <a:rPr lang="ru-RU" sz="1800" dirty="0"/>
              <a:t>   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1800" dirty="0"/>
              <a:t>             </a:t>
            </a:r>
            <a:r>
              <a:rPr lang="en-US" sz="1800" dirty="0"/>
              <a:t>WHEN DELETING THEN DBMS_OUTPUT.PUT_LINE('Deleting');</a:t>
            </a:r>
            <a:endParaRPr lang="ru-RU" sz="18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END CASE; </a:t>
            </a:r>
            <a:endParaRPr lang="ru-RU" sz="1800" b="1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END; 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4082152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82053" y="287139"/>
            <a:ext cx="7279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триггера на системное событие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0A818-BF32-42CF-99F1-D793C295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50" y="1052131"/>
            <a:ext cx="5042829" cy="580586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D9C9EDC-9730-43F9-A2C8-0BBC2C51512D}"/>
              </a:ext>
            </a:extLst>
          </p:cNvPr>
          <p:cNvSpPr txBox="1">
            <a:spLocks/>
          </p:cNvSpPr>
          <p:nvPr/>
        </p:nvSpPr>
        <p:spPr>
          <a:xfrm>
            <a:off x="932985" y="1052131"/>
            <a:ext cx="4408449" cy="5805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CONNECT</a:t>
            </a:r>
            <a:r>
              <a:rPr lang="en-US" sz="2000" dirty="0"/>
              <a:t> sys/</a:t>
            </a:r>
            <a:r>
              <a:rPr lang="en-US" sz="2000" dirty="0" err="1"/>
              <a:t>manag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err="1"/>
              <a:t>sysdba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log_tab</a:t>
            </a:r>
            <a:r>
              <a:rPr lang="en-US" sz="2000" dirty="0"/>
              <a:t> (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col1 DATE,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col2 VARCHAR2(20));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PROCEDURE </a:t>
            </a:r>
            <a:r>
              <a:rPr lang="en-US" sz="2000" dirty="0"/>
              <a:t>proc1 </a:t>
            </a:r>
            <a:r>
              <a:rPr lang="en-US" sz="2000" b="1" dirty="0"/>
              <a:t>IS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BEGIN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INSERT INTO </a:t>
            </a:r>
            <a:r>
              <a:rPr lang="en-US" sz="2000" dirty="0" err="1"/>
              <a:t>log_tab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(col1, col2)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b="1" dirty="0"/>
              <a:t>VALUES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(SYSDATE, USER);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END</a:t>
            </a:r>
            <a:r>
              <a:rPr lang="en-US" sz="2000" dirty="0"/>
              <a:t> proc1;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/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TRIGGER</a:t>
            </a:r>
            <a:r>
              <a:rPr lang="en-US" sz="2000" dirty="0"/>
              <a:t> </a:t>
            </a:r>
            <a:r>
              <a:rPr lang="en-US" sz="2000" dirty="0" err="1"/>
              <a:t>logintrig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AFTER LOGON ON DATABASE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CALL </a:t>
            </a:r>
            <a:r>
              <a:rPr lang="en-US" sz="2000" dirty="0"/>
              <a:t>proc1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142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30912" y="1294365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6624481-BE8F-47C5-AA36-354AFAE1E7F5}"/>
              </a:ext>
            </a:extLst>
          </p:cNvPr>
          <p:cNvSpPr txBox="1">
            <a:spLocks/>
          </p:cNvSpPr>
          <p:nvPr/>
        </p:nvSpPr>
        <p:spPr>
          <a:xfrm>
            <a:off x="609600" y="2430379"/>
            <a:ext cx="10972800" cy="22432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/>
              <a:t>     </a:t>
            </a:r>
            <a:r>
              <a:rPr lang="ru-RU" sz="2000" b="1" dirty="0">
                <a:solidFill>
                  <a:srgbClr val="0070C0"/>
                </a:solidFill>
              </a:rPr>
              <a:t>Триггеры </a:t>
            </a:r>
            <a:r>
              <a:rPr lang="ru-RU" sz="2000" b="1" dirty="0"/>
              <a:t>INSTEAD OF </a:t>
            </a:r>
            <a:r>
              <a:rPr lang="ru-RU" sz="2000" dirty="0">
                <a:solidFill>
                  <a:srgbClr val="0070C0"/>
                </a:solidFill>
              </a:rPr>
              <a:t>предоставляют прозрачный способ изменения данных через представления, которые не могут быть обеспечены непосредственно </a:t>
            </a:r>
            <a:r>
              <a:rPr lang="ru-RU" sz="2000" dirty="0" smtClean="0">
                <a:solidFill>
                  <a:srgbClr val="0070C0"/>
                </a:solidFill>
              </a:rPr>
              <a:t>через </a:t>
            </a:r>
            <a:r>
              <a:rPr lang="ru-RU" sz="2000" dirty="0">
                <a:solidFill>
                  <a:srgbClr val="0070C0"/>
                </a:solidFill>
              </a:rPr>
              <a:t>инструкции DML (</a:t>
            </a:r>
            <a:r>
              <a:rPr lang="ru-RU" sz="2000" dirty="0"/>
              <a:t>INSERT</a:t>
            </a:r>
            <a:r>
              <a:rPr lang="ru-RU" sz="2000" dirty="0">
                <a:solidFill>
                  <a:srgbClr val="0070C0"/>
                </a:solidFill>
              </a:rPr>
              <a:t>, </a:t>
            </a:r>
            <a:r>
              <a:rPr lang="ru-RU" sz="2000" dirty="0"/>
              <a:t>UPDATE</a:t>
            </a:r>
            <a:r>
              <a:rPr lang="ru-RU" sz="2000" dirty="0">
                <a:solidFill>
                  <a:srgbClr val="0070C0"/>
                </a:solidFill>
              </a:rPr>
              <a:t> и </a:t>
            </a:r>
            <a:r>
              <a:rPr lang="ru-RU" sz="2000" dirty="0"/>
              <a:t>DELETE</a:t>
            </a:r>
            <a:r>
              <a:rPr lang="ru-RU" sz="2000" dirty="0">
                <a:solidFill>
                  <a:srgbClr val="0070C0"/>
                </a:solidFill>
              </a:rPr>
              <a:t>). Эти триггеры называются триггерами </a:t>
            </a:r>
            <a:r>
              <a:rPr lang="ru-RU" sz="2000" dirty="0"/>
              <a:t>INSTEAD OF</a:t>
            </a:r>
            <a:r>
              <a:rPr lang="ru-RU" sz="2000" dirty="0">
                <a:solidFill>
                  <a:srgbClr val="0070C0"/>
                </a:solidFill>
              </a:rPr>
              <a:t>, поскольку, в отличие от других типов триггеров, </a:t>
            </a:r>
            <a:r>
              <a:rPr lang="ru-RU" sz="2000" dirty="0" err="1"/>
              <a:t>Oracle</a:t>
            </a:r>
            <a:r>
              <a:rPr lang="ru-RU" sz="2000" dirty="0">
                <a:solidFill>
                  <a:srgbClr val="0070C0"/>
                </a:solidFill>
              </a:rPr>
              <a:t> запускает инструкции </a:t>
            </a:r>
            <a:r>
              <a:rPr lang="ru-RU" sz="2000" dirty="0"/>
              <a:t>DML</a:t>
            </a:r>
            <a:r>
              <a:rPr lang="ru-RU" sz="2000" dirty="0">
                <a:solidFill>
                  <a:srgbClr val="0070C0"/>
                </a:solidFill>
              </a:rPr>
              <a:t> прописанные в теле триггера вместо непосредственного исполнения инструкции, по которой срабатывает триггер.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Триггеры </a:t>
            </a:r>
            <a:r>
              <a:rPr lang="ru-RU" sz="2000" dirty="0"/>
              <a:t>INSTEAD OF</a:t>
            </a:r>
            <a:r>
              <a:rPr lang="ru-RU" sz="2000" dirty="0">
                <a:solidFill>
                  <a:srgbClr val="0070C0"/>
                </a:solidFill>
              </a:rPr>
              <a:t> активируются для каждой строки представления, через которое выполняют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264407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7707" y="182551"/>
            <a:ext cx="64706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OF.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Фраза </a:t>
            </a:r>
            <a:r>
              <a:rPr lang="en-US" sz="3200" b="1" dirty="0">
                <a:solidFill>
                  <a:srgbClr val="C00000"/>
                </a:solidFill>
              </a:rPr>
              <a:t>instead</a:t>
            </a:r>
            <a:r>
              <a:rPr lang="ru-RU" sz="3200" b="1" dirty="0">
                <a:solidFill>
                  <a:srgbClr val="C00000"/>
                </a:solidFill>
              </a:rPr>
              <a:t>_</a:t>
            </a:r>
            <a:r>
              <a:rPr lang="en-US" sz="3200" b="1" dirty="0">
                <a:solidFill>
                  <a:srgbClr val="C00000"/>
                </a:solidFill>
              </a:rPr>
              <a:t>of</a:t>
            </a:r>
            <a:r>
              <a:rPr lang="ru-RU" sz="3200" b="1" dirty="0">
                <a:solidFill>
                  <a:srgbClr val="C00000"/>
                </a:solidFill>
              </a:rPr>
              <a:t>_</a:t>
            </a:r>
            <a:r>
              <a:rPr lang="en-US" sz="3200" b="1" dirty="0" err="1">
                <a:solidFill>
                  <a:srgbClr val="C00000"/>
                </a:solidFill>
              </a:rPr>
              <a:t>dml_trigger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01363-79A3-4EF6-8BB9-1F298152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85" y="1360478"/>
            <a:ext cx="8976171" cy="52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2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0067" y="-62087"/>
            <a:ext cx="85230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OF.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Простейший </a:t>
            </a:r>
            <a:r>
              <a:rPr lang="ru-RU" sz="3200" b="1" dirty="0">
                <a:solidFill>
                  <a:srgbClr val="C00000"/>
                </a:solidFill>
              </a:rPr>
              <a:t>пример 1/4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A83ADD-AA52-456C-AC4F-B80C3975C562}"/>
              </a:ext>
            </a:extLst>
          </p:cNvPr>
          <p:cNvSpPr txBox="1">
            <a:spLocks/>
          </p:cNvSpPr>
          <p:nvPr/>
        </p:nvSpPr>
        <p:spPr>
          <a:xfrm>
            <a:off x="647328" y="1003841"/>
            <a:ext cx="9348537" cy="57986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Создаём две таблицы: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customer_details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( 	</a:t>
            </a:r>
            <a:r>
              <a:rPr lang="en-US" sz="2000" dirty="0" err="1"/>
              <a:t>customer_id</a:t>
            </a:r>
            <a:r>
              <a:rPr lang="en-US" sz="2000" dirty="0"/>
              <a:t> number(10) primary key,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customer_name</a:t>
            </a:r>
            <a:r>
              <a:rPr lang="en-US" sz="2000" dirty="0"/>
              <a:t> varchar2(20),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	country varchar2(20)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projects_details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(	</a:t>
            </a:r>
            <a:r>
              <a:rPr lang="en-US" sz="2000" dirty="0" err="1"/>
              <a:t>project_id</a:t>
            </a:r>
            <a:r>
              <a:rPr lang="en-US" sz="2000" dirty="0"/>
              <a:t> number(10) primary key,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project_name</a:t>
            </a:r>
            <a:r>
              <a:rPr lang="en-US" sz="2000" dirty="0"/>
              <a:t> varchar2(30),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project_start_Date</a:t>
            </a:r>
            <a:r>
              <a:rPr lang="en-US" sz="2000" dirty="0"/>
              <a:t> date,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customer_id</a:t>
            </a:r>
            <a:r>
              <a:rPr lang="en-US" sz="2000" dirty="0"/>
              <a:t> number(10) references </a:t>
            </a:r>
            <a:r>
              <a:rPr lang="en-US" sz="2000" dirty="0" err="1"/>
              <a:t>customer_details</a:t>
            </a:r>
            <a:r>
              <a:rPr lang="en-US" sz="2000" dirty="0"/>
              <a:t>(</a:t>
            </a:r>
            <a:r>
              <a:rPr lang="en-US" sz="2000" dirty="0" err="1"/>
              <a:t>customer_id</a:t>
            </a:r>
            <a:r>
              <a:rPr lang="en-US" sz="2000" dirty="0"/>
              <a:t>)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);</a:t>
            </a:r>
            <a:endParaRPr lang="ru-RU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Создаём представление над ними: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VIEW </a:t>
            </a:r>
            <a:r>
              <a:rPr lang="en-US" sz="2000" dirty="0" err="1"/>
              <a:t>customer_projects_view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 SELECT </a:t>
            </a:r>
            <a:r>
              <a:rPr lang="en-US" sz="2000" dirty="0" err="1"/>
              <a:t>cust.customer_id</a:t>
            </a:r>
            <a:r>
              <a:rPr lang="en-US" sz="2000" dirty="0"/>
              <a:t>, </a:t>
            </a:r>
            <a:r>
              <a:rPr lang="en-US" sz="2000" dirty="0" err="1"/>
              <a:t>cust.customer_name</a:t>
            </a:r>
            <a:r>
              <a:rPr lang="en-US" sz="2000" dirty="0"/>
              <a:t>, </a:t>
            </a:r>
            <a:r>
              <a:rPr lang="en-US" sz="2000" dirty="0" err="1"/>
              <a:t>cust.country</a:t>
            </a:r>
            <a:r>
              <a:rPr lang="en-US" sz="2000" dirty="0"/>
              <a:t>,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        </a:t>
            </a:r>
            <a:r>
              <a:rPr lang="en-US" sz="2000" dirty="0" err="1"/>
              <a:t>projectdtls.project_id</a:t>
            </a:r>
            <a:r>
              <a:rPr lang="en-US" sz="2000" dirty="0"/>
              <a:t>, </a:t>
            </a:r>
            <a:r>
              <a:rPr lang="en-US" sz="2000" dirty="0" err="1"/>
              <a:t>projectdtls.project_name</a:t>
            </a:r>
            <a:r>
              <a:rPr lang="en-US" sz="2000" dirty="0"/>
              <a:t>, </a:t>
            </a:r>
            <a:r>
              <a:rPr lang="en-US" sz="2000" dirty="0" err="1"/>
              <a:t>projectdtls.project_start_Date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 FROM </a:t>
            </a:r>
            <a:r>
              <a:rPr lang="en-US" sz="2000" dirty="0" err="1"/>
              <a:t>customer_details</a:t>
            </a:r>
            <a:r>
              <a:rPr lang="en-US" sz="2000" dirty="0"/>
              <a:t> </a:t>
            </a:r>
            <a:r>
              <a:rPr lang="en-US" sz="2000" dirty="0" err="1"/>
              <a:t>cust</a:t>
            </a:r>
            <a:r>
              <a:rPr lang="en-US" sz="2000" dirty="0"/>
              <a:t>, </a:t>
            </a:r>
            <a:r>
              <a:rPr lang="en-US" sz="2000" dirty="0" err="1"/>
              <a:t>projects_details</a:t>
            </a:r>
            <a:r>
              <a:rPr lang="en-US" sz="2000" dirty="0"/>
              <a:t> </a:t>
            </a:r>
            <a:r>
              <a:rPr lang="en-US" sz="2000" dirty="0" err="1"/>
              <a:t>projectdtls</a:t>
            </a:r>
            <a:endParaRPr lang="en-US" sz="2000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  WHERE </a:t>
            </a:r>
            <a:r>
              <a:rPr lang="en-US" sz="2000" dirty="0" err="1"/>
              <a:t>cust.customer_id</a:t>
            </a:r>
            <a:r>
              <a:rPr lang="en-US" sz="2000" dirty="0"/>
              <a:t> = </a:t>
            </a:r>
            <a:r>
              <a:rPr lang="en-US" sz="2000" dirty="0" err="1"/>
              <a:t>projectdtls.customer_id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959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5DCD1-068D-48BC-9330-BCB3FF2D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8" y="986589"/>
            <a:ext cx="11107572" cy="573699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05AD1E2-314C-4939-94E9-2A61310CDC4E}"/>
              </a:ext>
            </a:extLst>
          </p:cNvPr>
          <p:cNvSpPr txBox="1">
            <a:spLocks/>
          </p:cNvSpPr>
          <p:nvPr/>
        </p:nvSpPr>
        <p:spPr>
          <a:xfrm>
            <a:off x="2146982" y="4721168"/>
            <a:ext cx="9918638" cy="72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700" b="1" dirty="0">
                <a:solidFill>
                  <a:srgbClr val="00B050"/>
                </a:solidFill>
              </a:rPr>
              <a:t>Пробуем вставить запись через представление, ожидая появление ошибочной ситуации: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B050"/>
                </a:solidFill>
              </a:rPr>
              <a:t>INSERT INTO </a:t>
            </a:r>
            <a:r>
              <a:rPr lang="en-US" sz="1700" b="1" dirty="0" err="1">
                <a:solidFill>
                  <a:srgbClr val="00B050"/>
                </a:solidFill>
              </a:rPr>
              <a:t>customer_projects_view</a:t>
            </a:r>
            <a:r>
              <a:rPr lang="en-US" sz="1700" b="1" dirty="0">
                <a:solidFill>
                  <a:srgbClr val="00B050"/>
                </a:solidFill>
              </a:rPr>
              <a:t> VALUES (1,'XYZ Enterprise','Japan',101,'Library management',</a:t>
            </a:r>
            <a:r>
              <a:rPr lang="en-US" sz="1700" b="1" dirty="0" err="1">
                <a:solidFill>
                  <a:srgbClr val="00B050"/>
                </a:solidFill>
              </a:rPr>
              <a:t>sysdate</a:t>
            </a:r>
            <a:r>
              <a:rPr lang="en-US" sz="1700" b="1" dirty="0">
                <a:solidFill>
                  <a:srgbClr val="00B050"/>
                </a:solidFill>
              </a:rPr>
              <a:t>);</a:t>
            </a:r>
            <a:endParaRPr lang="ru-RU" sz="17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82063" y="986589"/>
            <a:ext cx="51374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OF. </a:t>
            </a:r>
            <a:endParaRPr lang="ru-RU" sz="3200" b="1" dirty="0">
              <a:solidFill>
                <a:srgbClr val="C00000"/>
              </a:solidFill>
            </a:endParaRPr>
          </a:p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Простейший пример 2/4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73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27824" y="-138755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OF. </a:t>
            </a:r>
            <a:r>
              <a:rPr lang="ru-RU" sz="3200" b="1" dirty="0">
                <a:solidFill>
                  <a:srgbClr val="C00000"/>
                </a:solidFill>
              </a:rPr>
              <a:t>Простейший пример 3/4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8B533D6-720D-4A3D-8391-564AB9861748}"/>
              </a:ext>
            </a:extLst>
          </p:cNvPr>
          <p:cNvSpPr txBox="1">
            <a:spLocks/>
          </p:cNvSpPr>
          <p:nvPr/>
        </p:nvSpPr>
        <p:spPr>
          <a:xfrm>
            <a:off x="609600" y="938463"/>
            <a:ext cx="10972800" cy="59195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200" b="1" dirty="0">
                <a:solidFill>
                  <a:srgbClr val="7030A0"/>
                </a:solidFill>
              </a:rPr>
              <a:t>Создаём триггер </a:t>
            </a:r>
            <a:r>
              <a:rPr lang="en-US" sz="2200" b="1" dirty="0">
                <a:solidFill>
                  <a:srgbClr val="7030A0"/>
                </a:solidFill>
              </a:rPr>
              <a:t>INSTEAD OF</a:t>
            </a:r>
            <a:r>
              <a:rPr lang="ru-RU" sz="2200" b="1" dirty="0">
                <a:solidFill>
                  <a:srgbClr val="7030A0"/>
                </a:solidFill>
              </a:rPr>
              <a:t>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prstClr val="black"/>
                </a:solidFill>
              </a:rPr>
              <a:t>CREATE OR REPLACE TRIGGER </a:t>
            </a:r>
            <a:r>
              <a:rPr lang="en-US" sz="2200" dirty="0" err="1">
                <a:solidFill>
                  <a:prstClr val="black"/>
                </a:solidFill>
              </a:rPr>
              <a:t>trg_cust_proj_view_insert</a:t>
            </a:r>
            <a:endParaRPr lang="en-US" sz="2200" dirty="0">
              <a:solidFill>
                <a:prstClr val="black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INSTEAD OF INSERT ON </a:t>
            </a:r>
            <a:r>
              <a:rPr lang="en-US" sz="2200" dirty="0" err="1">
                <a:solidFill>
                  <a:prstClr val="black"/>
                </a:solidFill>
              </a:rPr>
              <a:t>customer_projects_view</a:t>
            </a:r>
            <a:endParaRPr lang="en-US" sz="2200" dirty="0">
              <a:solidFill>
                <a:prstClr val="black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DECLARE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</a:t>
            </a:r>
            <a:r>
              <a:rPr lang="en-US" sz="2200" dirty="0" err="1">
                <a:solidFill>
                  <a:prstClr val="black"/>
                </a:solidFill>
              </a:rPr>
              <a:t>duplicate_info</a:t>
            </a:r>
            <a:r>
              <a:rPr lang="en-US" sz="2200" dirty="0">
                <a:solidFill>
                  <a:prstClr val="black"/>
                </a:solidFill>
              </a:rPr>
              <a:t> EXCEPTION;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PRAGMA EXCEPTION_INIT (</a:t>
            </a:r>
            <a:r>
              <a:rPr lang="en-US" sz="2200" dirty="0" err="1">
                <a:solidFill>
                  <a:prstClr val="black"/>
                </a:solidFill>
              </a:rPr>
              <a:t>duplicate_info</a:t>
            </a:r>
            <a:r>
              <a:rPr lang="en-US" sz="2200" dirty="0">
                <a:solidFill>
                  <a:prstClr val="black"/>
                </a:solidFill>
              </a:rPr>
              <a:t>, -00001);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BEGIN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prstClr val="black"/>
                </a:solidFill>
              </a:rPr>
              <a:t>   INSERT INTO </a:t>
            </a:r>
            <a:r>
              <a:rPr lang="en-US" sz="2200" dirty="0" err="1">
                <a:solidFill>
                  <a:prstClr val="black"/>
                </a:solidFill>
              </a:rPr>
              <a:t>customer_details</a:t>
            </a:r>
            <a:endParaRPr lang="en-US" sz="2200" dirty="0">
              <a:solidFill>
                <a:prstClr val="black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  (</a:t>
            </a:r>
            <a:r>
              <a:rPr lang="en-US" sz="2200" dirty="0" err="1">
                <a:solidFill>
                  <a:prstClr val="black"/>
                </a:solidFill>
              </a:rPr>
              <a:t>customer_id,customer_name,country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</a:t>
            </a:r>
            <a:r>
              <a:rPr lang="ru-RU" sz="2200" dirty="0">
                <a:solidFill>
                  <a:prstClr val="black"/>
                </a:solidFill>
              </a:rPr>
              <a:t>   </a:t>
            </a:r>
            <a:r>
              <a:rPr lang="en-US" sz="2200" dirty="0">
                <a:solidFill>
                  <a:prstClr val="black"/>
                </a:solidFill>
              </a:rPr>
              <a:t>VALUES (:</a:t>
            </a:r>
            <a:r>
              <a:rPr lang="en-US" sz="2200" dirty="0" err="1">
                <a:solidFill>
                  <a:prstClr val="black"/>
                </a:solidFill>
              </a:rPr>
              <a:t>new.customer_id</a:t>
            </a:r>
            <a:r>
              <a:rPr lang="en-US" sz="2200" dirty="0">
                <a:solidFill>
                  <a:prstClr val="black"/>
                </a:solidFill>
              </a:rPr>
              <a:t>, :</a:t>
            </a:r>
            <a:r>
              <a:rPr lang="en-US" sz="2200" dirty="0" err="1">
                <a:solidFill>
                  <a:prstClr val="black"/>
                </a:solidFill>
              </a:rPr>
              <a:t>new.customer_name</a:t>
            </a:r>
            <a:r>
              <a:rPr lang="en-US" sz="2200" dirty="0">
                <a:solidFill>
                  <a:prstClr val="black"/>
                </a:solidFill>
              </a:rPr>
              <a:t>, :</a:t>
            </a:r>
            <a:r>
              <a:rPr lang="en-US" sz="2200" dirty="0" err="1">
                <a:solidFill>
                  <a:prstClr val="black"/>
                </a:solidFill>
              </a:rPr>
              <a:t>new.country</a:t>
            </a:r>
            <a:r>
              <a:rPr lang="en-US" sz="2200" dirty="0">
                <a:solidFill>
                  <a:prstClr val="black"/>
                </a:solidFill>
              </a:rPr>
              <a:t>); 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INSERT INTO </a:t>
            </a:r>
            <a:r>
              <a:rPr lang="en-US" sz="2200" dirty="0" err="1">
                <a:solidFill>
                  <a:prstClr val="black"/>
                </a:solidFill>
              </a:rPr>
              <a:t>projects_details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prstClr val="black"/>
                </a:solidFill>
              </a:rPr>
              <a:t>project_id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project_name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project_start_Date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customer_id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VALUES (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:</a:t>
            </a:r>
            <a:r>
              <a:rPr lang="en-US" sz="2200" dirty="0" err="1">
                <a:solidFill>
                  <a:prstClr val="black"/>
                </a:solidFill>
              </a:rPr>
              <a:t>new.project_id</a:t>
            </a:r>
            <a:r>
              <a:rPr lang="en-US" sz="2200" dirty="0">
                <a:solidFill>
                  <a:prstClr val="black"/>
                </a:solidFill>
              </a:rPr>
              <a:t>,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:</a:t>
            </a:r>
            <a:r>
              <a:rPr lang="en-US" sz="2200" dirty="0" err="1">
                <a:solidFill>
                  <a:prstClr val="black"/>
                </a:solidFill>
              </a:rPr>
              <a:t>new.project_name</a:t>
            </a:r>
            <a:r>
              <a:rPr lang="en-US" sz="2200" dirty="0">
                <a:solidFill>
                  <a:prstClr val="black"/>
                </a:solidFill>
              </a:rPr>
              <a:t>,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:</a:t>
            </a:r>
            <a:r>
              <a:rPr lang="en-US" sz="2200" dirty="0" err="1">
                <a:solidFill>
                  <a:prstClr val="black"/>
                </a:solidFill>
              </a:rPr>
              <a:t>new.project_start_Date</a:t>
            </a:r>
            <a:r>
              <a:rPr lang="en-US" sz="2200" dirty="0">
                <a:solidFill>
                  <a:prstClr val="black"/>
                </a:solidFill>
              </a:rPr>
              <a:t>,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:</a:t>
            </a:r>
            <a:r>
              <a:rPr lang="en-US" sz="2200" dirty="0" err="1">
                <a:solidFill>
                  <a:prstClr val="black"/>
                </a:solidFill>
              </a:rPr>
              <a:t>new.customer_id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EXCEPTION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</a:t>
            </a:r>
            <a:r>
              <a:rPr lang="en-US" sz="2200" b="1" dirty="0">
                <a:solidFill>
                  <a:prstClr val="black"/>
                </a:solidFill>
              </a:rPr>
              <a:t>WHEN </a:t>
            </a:r>
            <a:r>
              <a:rPr lang="en-US" sz="2200" dirty="0" err="1">
                <a:solidFill>
                  <a:prstClr val="black"/>
                </a:solidFill>
              </a:rPr>
              <a:t>duplicate_info</a:t>
            </a:r>
            <a:r>
              <a:rPr lang="en-US" sz="2200" dirty="0">
                <a:solidFill>
                  <a:prstClr val="black"/>
                </a:solidFill>
              </a:rPr>
              <a:t> THEN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  RAISE_APPLICATION_ERROR (num=&gt; -20107,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      msg=&gt; 'Duplicate customer or project id');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200" dirty="0">
                <a:solidFill>
                  <a:prstClr val="black"/>
                </a:solidFill>
              </a:rPr>
              <a:t>   </a:t>
            </a:r>
            <a:r>
              <a:rPr lang="en-US" sz="2200" b="1" dirty="0">
                <a:solidFill>
                  <a:prstClr val="black"/>
                </a:solidFill>
              </a:rPr>
              <a:t>END </a:t>
            </a:r>
            <a:r>
              <a:rPr lang="en-US" sz="2200" b="1" dirty="0" err="1">
                <a:solidFill>
                  <a:prstClr val="black"/>
                </a:solidFill>
              </a:rPr>
              <a:t>trg_cust_proj_view_insert</a:t>
            </a:r>
            <a:r>
              <a:rPr lang="en-US" sz="2200" b="1" dirty="0">
                <a:solidFill>
                  <a:prstClr val="black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1833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19016" y="38958"/>
            <a:ext cx="5392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Триггеры </a:t>
            </a:r>
            <a:r>
              <a:rPr lang="en-US" sz="3200" b="1" dirty="0">
                <a:solidFill>
                  <a:srgbClr val="C00000"/>
                </a:solidFill>
              </a:rPr>
              <a:t>INSTEAD OF.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Простейший </a:t>
            </a:r>
            <a:r>
              <a:rPr lang="ru-RU" sz="3200" b="1" dirty="0">
                <a:solidFill>
                  <a:srgbClr val="C00000"/>
                </a:solidFill>
              </a:rPr>
              <a:t>пример 4/4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C60CA92-A8A2-456E-9F9D-D8BB352A09EC}"/>
              </a:ext>
            </a:extLst>
          </p:cNvPr>
          <p:cNvSpPr txBox="1">
            <a:spLocks/>
          </p:cNvSpPr>
          <p:nvPr/>
        </p:nvSpPr>
        <p:spPr>
          <a:xfrm>
            <a:off x="348347" y="1176775"/>
            <a:ext cx="11552663" cy="1025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Повторяем вставку: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customer_projects_view</a:t>
            </a:r>
            <a:r>
              <a:rPr lang="en-US" sz="2000" dirty="0"/>
              <a:t> </a:t>
            </a:r>
            <a:r>
              <a:rPr lang="en-US" sz="2000" b="1" dirty="0"/>
              <a:t>VALUES</a:t>
            </a:r>
            <a:r>
              <a:rPr lang="en-US" sz="2000" dirty="0"/>
              <a:t> (1,'XYZ Enterprise','Japan',101,'Library</a:t>
            </a:r>
            <a:r>
              <a:rPr lang="ru-RU" sz="2000" dirty="0"/>
              <a:t> </a:t>
            </a:r>
            <a:r>
              <a:rPr lang="en-US" sz="2000" dirty="0"/>
              <a:t>management',</a:t>
            </a:r>
            <a:r>
              <a:rPr lang="en-US" sz="2000" dirty="0" err="1"/>
              <a:t>sysdate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Всё работает!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1EF936-7CBB-4759-BAE8-73730829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02687"/>
            <a:ext cx="11792158" cy="45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8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5728" y="10687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Мутирующие таблицы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9C4A19E-C896-4B92-AEA3-CBA6D7D80EBA}"/>
              </a:ext>
            </a:extLst>
          </p:cNvPr>
          <p:cNvSpPr txBox="1">
            <a:spLocks/>
          </p:cNvSpPr>
          <p:nvPr/>
        </p:nvSpPr>
        <p:spPr>
          <a:xfrm>
            <a:off x="87489" y="1080318"/>
            <a:ext cx="11247863" cy="56704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ru-RU" sz="2000" dirty="0"/>
              <a:t>      </a:t>
            </a:r>
            <a:r>
              <a:rPr lang="ru-RU" sz="2000" b="1" dirty="0">
                <a:solidFill>
                  <a:srgbClr val="0070C0"/>
                </a:solidFill>
              </a:rPr>
              <a:t>Таблица называется </a:t>
            </a:r>
            <a:r>
              <a:rPr lang="ru-RU" sz="2000" b="1" dirty="0">
                <a:solidFill>
                  <a:srgbClr val="C00000"/>
                </a:solidFill>
              </a:rPr>
              <a:t>мутирующей </a:t>
            </a:r>
            <a:r>
              <a:rPr lang="ru-RU" sz="2000" dirty="0">
                <a:solidFill>
                  <a:srgbClr val="C00000"/>
                </a:solidFill>
              </a:rPr>
              <a:t>(</a:t>
            </a:r>
            <a:r>
              <a:rPr lang="ru-RU" sz="2000" dirty="0" err="1">
                <a:solidFill>
                  <a:srgbClr val="C00000"/>
                </a:solidFill>
              </a:rPr>
              <a:t>mutating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table</a:t>
            </a:r>
            <a:r>
              <a:rPr lang="ru-RU" sz="2000" dirty="0">
                <a:solidFill>
                  <a:srgbClr val="C00000"/>
                </a:solidFill>
              </a:rPr>
              <a:t>) </a:t>
            </a:r>
            <a:r>
              <a:rPr lang="ru-RU" sz="2000" dirty="0">
                <a:solidFill>
                  <a:srgbClr val="0070C0"/>
                </a:solidFill>
              </a:rPr>
              <a:t>если её строки в данный </a:t>
            </a:r>
            <a:r>
              <a:rPr lang="ru-RU" sz="2000" dirty="0" smtClean="0">
                <a:solidFill>
                  <a:srgbClr val="0070C0"/>
                </a:solidFill>
              </a:rPr>
              <a:t>момент </a:t>
            </a:r>
            <a:r>
              <a:rPr lang="ru-RU" sz="2000" dirty="0">
                <a:solidFill>
                  <a:srgbClr val="0070C0"/>
                </a:solidFill>
              </a:rPr>
              <a:t>изменяются предложением SQL. Таблицы, строки в которых изменяются из-за ссылок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ON DELETE CASCADE</a:t>
            </a:r>
            <a:r>
              <a:rPr lang="ru-RU" sz="2000" dirty="0" smtClean="0">
                <a:solidFill>
                  <a:srgbClr val="0070C0"/>
                </a:solidFill>
              </a:rPr>
              <a:t>, </a:t>
            </a:r>
            <a:r>
              <a:rPr lang="ru-RU" sz="2000" dirty="0" smtClean="0"/>
              <a:t>ON DELETE SET NULL</a:t>
            </a:r>
            <a:r>
              <a:rPr lang="ru-RU" sz="2000" dirty="0" smtClean="0">
                <a:solidFill>
                  <a:srgbClr val="0070C0"/>
                </a:solidFill>
              </a:rPr>
              <a:t>), </a:t>
            </a:r>
            <a:r>
              <a:rPr lang="ru-RU" sz="2000" dirty="0">
                <a:solidFill>
                  <a:srgbClr val="0070C0"/>
                </a:solidFill>
              </a:rPr>
              <a:t>также являются мутирующими. 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Из тела триггера уровня строки нельзя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обращаться к строкам любой таблицы,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изменяющейся предложением SQL,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на которое сработал триггер. 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Пример мутирующей таблицы</a:t>
            </a:r>
            <a:r>
              <a:rPr lang="ru-RU" sz="20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TABLE </a:t>
            </a:r>
            <a:r>
              <a:rPr lang="en-US" sz="2000" dirty="0"/>
              <a:t>tb (c1 INTEGER, c2 INTEGER);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INSERT INTO tb VALUES(1,1);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INSERT INTO tb VALUES(2,1);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CREATE OR REPLACE TRIGGER </a:t>
            </a:r>
            <a:r>
              <a:rPr lang="en-US" sz="2000" dirty="0"/>
              <a:t>tr1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2000" dirty="0"/>
              <a:t>     </a:t>
            </a:r>
            <a:r>
              <a:rPr lang="en-US" sz="2000" b="1" dirty="0"/>
              <a:t>BEFORE DELETE ON </a:t>
            </a:r>
            <a:r>
              <a:rPr lang="en-US" sz="2000" dirty="0"/>
              <a:t>tb </a:t>
            </a:r>
            <a:r>
              <a:rPr lang="en-US" sz="2000" b="1" dirty="0"/>
              <a:t>FOR EACH ROW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en-US" sz="2000" b="1" dirty="0"/>
              <a:t>BEGIN</a:t>
            </a:r>
            <a:endParaRPr lang="ru-RU" sz="2000" b="1" dirty="0"/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ru-RU" sz="2000" dirty="0"/>
              <a:t>      </a:t>
            </a:r>
            <a:r>
              <a:rPr lang="en-US" sz="2000" dirty="0"/>
              <a:t> IF :OLD.c1=:OLD.c2 THEN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ru-RU" sz="2000" dirty="0"/>
              <a:t>      </a:t>
            </a:r>
            <a:r>
              <a:rPr lang="en-US" sz="2000" dirty="0"/>
              <a:t> UPDATE tb SET c2=NULL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sz="2000" dirty="0"/>
              <a:t>       </a:t>
            </a:r>
            <a:r>
              <a:rPr lang="en-US" sz="2000" dirty="0"/>
              <a:t> WHERE c2=:OLD.c1;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ru-RU" sz="2000" dirty="0"/>
              <a:t>   </a:t>
            </a:r>
            <a:r>
              <a:rPr lang="en-US" sz="2000" dirty="0"/>
              <a:t> END IF;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 END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6AFA8-59B0-4EBB-AA9F-14F1CA84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13" y="1789562"/>
            <a:ext cx="7221326" cy="50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358853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Типы данных в </a:t>
            </a:r>
            <a:r>
              <a:rPr lang="en-US" sz="3200" b="1" dirty="0">
                <a:solidFill>
                  <a:srgbClr val="C00000"/>
                </a:solidFill>
              </a:rPr>
              <a:t>PL/SQL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4/4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FD126A-9BEF-43F3-A806-5D15FCBB5198}"/>
              </a:ext>
            </a:extLst>
          </p:cNvPr>
          <p:cNvSpPr txBox="1">
            <a:spLocks/>
          </p:cNvSpPr>
          <p:nvPr/>
        </p:nvSpPr>
        <p:spPr>
          <a:xfrm>
            <a:off x="713275" y="996267"/>
            <a:ext cx="10972800" cy="4174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</a:rPr>
              <a:t>Предопределённые типы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Datetime 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</a:rPr>
              <a:t>и интервальные типы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DC4BF4-34CB-413F-83C4-5AE163922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839"/>
              </p:ext>
            </p:extLst>
          </p:nvPr>
        </p:nvGraphicFramePr>
        <p:xfrm>
          <a:off x="713275" y="1440928"/>
          <a:ext cx="10772503" cy="5299822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02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1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Field Name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11221" marR="11221" marT="11221" marB="11221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Valid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/>
                        </a:rPr>
                        <a:t>Datetime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 Values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11221" marR="11221" marT="11221" marB="11221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Valid Interval Values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11221" marR="11221" marT="11221" marB="11221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61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YEAR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-4712 to 9999 (excluding year 0)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Any nonzero integer</a:t>
                      </a:r>
                      <a:endParaRPr lang="en-US" sz="180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0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MONTH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01 to 12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0 to 11</a:t>
                      </a:r>
                      <a:endParaRPr lang="en-US" sz="180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788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DAY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01 to 31 (limited by the values of MONTH and YEAR, according to the rules of the calendar for the locale)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Any nonzero integer</a:t>
                      </a:r>
                      <a:endParaRPr lang="en-US" sz="180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0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HOUR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00 to 23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 to 23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0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MINUTE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00 to 59</a:t>
                      </a:r>
                      <a:endParaRPr lang="en-US" sz="180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 to 59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SECOND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00 to 59.9(n), where 9(n) is the precision of time fractional seconds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 to 59.9(n), where 9(n) is the precision of interval fractional seconds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TIMEZONE_HOUR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-12 to 14 (range accommodates daylight savings time changes)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Not applicable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0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TIMEZONE_MINUTE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00 to 59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Not applicable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TIMEZONE_REGION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Found in the dynamic performance view V$TIMEZONE_NAMES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Not applicable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TIMEZONE_ABBR</a:t>
                      </a:r>
                      <a:endParaRPr lang="en-US" sz="1800" b="1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Found in the dynamic performance view V$TIMEZONE_NAMES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Not applicable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2443" marR="22443" marT="29924" marB="2992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51876" y="125613"/>
            <a:ext cx="50465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Мутирующие таблицы.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Совсем </a:t>
            </a:r>
            <a:r>
              <a:rPr lang="ru-RU" sz="3200" b="1" dirty="0">
                <a:solidFill>
                  <a:srgbClr val="C00000"/>
                </a:solidFill>
              </a:rPr>
              <a:t>дурной пример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73A20B-6D6A-44DE-9823-5A816426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49" y="1520499"/>
            <a:ext cx="7471245" cy="4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72898" y="998131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Блок в языке </a:t>
            </a:r>
            <a:r>
              <a:rPr lang="en-US" sz="3200" b="1" dirty="0">
                <a:solidFill>
                  <a:srgbClr val="C00000"/>
                </a:solidFill>
              </a:rPr>
              <a:t>PL</a:t>
            </a:r>
            <a:r>
              <a:rPr lang="ru-RU" sz="3200" b="1" dirty="0">
                <a:solidFill>
                  <a:srgbClr val="C00000"/>
                </a:solidFill>
              </a:rPr>
              <a:t>/</a:t>
            </a:r>
            <a:r>
              <a:rPr lang="en-US" sz="3200" b="1" dirty="0">
                <a:solidFill>
                  <a:srgbClr val="C00000"/>
                </a:solidFill>
              </a:rPr>
              <a:t>SQL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83B8DB-18C7-4E4B-B2CC-5A28821AA4C8}"/>
              </a:ext>
            </a:extLst>
          </p:cNvPr>
          <p:cNvSpPr/>
          <p:nvPr/>
        </p:nvSpPr>
        <p:spPr>
          <a:xfrm>
            <a:off x="1570892" y="5494182"/>
            <a:ext cx="948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     </a:t>
            </a:r>
            <a:r>
              <a:rPr lang="ru-RU" dirty="0">
                <a:solidFill>
                  <a:srgbClr val="0070C0"/>
                </a:solidFill>
              </a:rPr>
              <a:t>Необязательный раздел обработки исключительных ситуаций мы рассматривать </a:t>
            </a:r>
            <a:r>
              <a:rPr lang="ru-RU" dirty="0" smtClean="0">
                <a:solidFill>
                  <a:srgbClr val="0070C0"/>
                </a:solidFill>
              </a:rPr>
              <a:t>будем рассматривать позже. 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A326E6-2EA5-418E-833F-40A6A9B2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654827"/>
            <a:ext cx="8334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420" y="35156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блока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F3C1BE56-3BD2-41BC-BBA7-BA5CBBE41F08}"/>
              </a:ext>
            </a:extLst>
          </p:cNvPr>
          <p:cNvSpPr txBox="1">
            <a:spLocks/>
          </p:cNvSpPr>
          <p:nvPr/>
        </p:nvSpPr>
        <p:spPr>
          <a:xfrm>
            <a:off x="930657" y="697833"/>
            <a:ext cx="9076568" cy="61707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Объявление переменных и констант можно выполнить так: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9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9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Присваивание обозначается знаком </a:t>
            </a:r>
            <a:r>
              <a:rPr lang="ru-RU" sz="2900" b="1" dirty="0"/>
              <a:t>:=</a:t>
            </a:r>
            <a:r>
              <a:rPr lang="ru-RU" sz="29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Разберём несложный пример анонимного </a:t>
            </a:r>
            <a:endParaRPr lang="en-US" sz="29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блока. Набрав текст нажимаем </a:t>
            </a:r>
            <a:r>
              <a:rPr lang="en-US" sz="2900" dirty="0">
                <a:solidFill>
                  <a:srgbClr val="0070C0"/>
                </a:solidFill>
              </a:rPr>
              <a:t>Run </a:t>
            </a:r>
            <a:r>
              <a:rPr lang="ru-RU" sz="2900" dirty="0">
                <a:solidFill>
                  <a:srgbClr val="0070C0"/>
                </a:solidFill>
              </a:rPr>
              <a:t>или /</a:t>
            </a:r>
            <a:r>
              <a:rPr lang="en-US" sz="29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x      NUMBER(5,2);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y      NUMBER(5,2):=2;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result NUMBER(5,2);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  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</a:t>
            </a:r>
            <a:r>
              <a:rPr lang="en-US" sz="2900" dirty="0">
                <a:solidFill>
                  <a:srgbClr val="00B050"/>
                </a:solidFill>
              </a:rPr>
              <a:t>-- </a:t>
            </a:r>
            <a:r>
              <a:rPr lang="ru-RU" sz="2900" dirty="0">
                <a:solidFill>
                  <a:srgbClr val="00B050"/>
                </a:solidFill>
              </a:rPr>
              <a:t>Это однострочный комментарий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/>
              <a:t>    </a:t>
            </a:r>
            <a:r>
              <a:rPr lang="en-US" sz="2900" dirty="0"/>
              <a:t>result := 12.02;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x := result /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DBMS_OUTPUT.PUT_LINE('x </a:t>
            </a:r>
            <a:r>
              <a:rPr lang="ru-RU" sz="2900" dirty="0"/>
              <a:t>равен ' || </a:t>
            </a:r>
            <a:r>
              <a:rPr lang="en-US" sz="2900" dirty="0"/>
              <a:t>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Вывод на экран станет возможным, если ввести инструкцию: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SET</a:t>
            </a:r>
            <a:r>
              <a:rPr lang="en-US" sz="2900" dirty="0"/>
              <a:t> </a:t>
            </a:r>
            <a:r>
              <a:rPr lang="en-US" sz="2900" dirty="0" err="1"/>
              <a:t>serveroutput</a:t>
            </a:r>
            <a:r>
              <a:rPr lang="en-US" sz="2900" dirty="0"/>
              <a:t> </a:t>
            </a:r>
            <a:r>
              <a:rPr lang="en-US" sz="2900" b="1" dirty="0"/>
              <a:t>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5AFC077-14A9-43D4-80C4-4D3240C5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5" y="814340"/>
            <a:ext cx="7671922" cy="8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05E661-50F5-4D52-9463-359EA08F784E}"/>
              </a:ext>
            </a:extLst>
          </p:cNvPr>
          <p:cNvSpPr/>
          <p:nvPr/>
        </p:nvSpPr>
        <p:spPr>
          <a:xfrm>
            <a:off x="7439651" y="1805226"/>
            <a:ext cx="4032448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70C0"/>
                </a:solidFill>
              </a:rPr>
              <a:t>Язык </a:t>
            </a:r>
            <a:r>
              <a:rPr lang="en-US" dirty="0">
                <a:solidFill>
                  <a:srgbClr val="0070C0"/>
                </a:solidFill>
              </a:rPr>
              <a:t>PL</a:t>
            </a:r>
            <a:r>
              <a:rPr lang="ru-RU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SQL</a:t>
            </a:r>
            <a:r>
              <a:rPr lang="ru-RU" dirty="0">
                <a:solidFill>
                  <a:srgbClr val="0070C0"/>
                </a:solidFill>
              </a:rPr>
              <a:t>, в отличие от </a:t>
            </a:r>
            <a:r>
              <a:rPr lang="en-US" dirty="0">
                <a:solidFill>
                  <a:srgbClr val="0070C0"/>
                </a:solidFill>
              </a:rPr>
              <a:t>SQL</a:t>
            </a:r>
            <a:r>
              <a:rPr lang="ru-RU" dirty="0">
                <a:solidFill>
                  <a:srgbClr val="0070C0"/>
                </a:solidFill>
              </a:rPr>
              <a:t>, “молчаливый” язык. Вывод на экран в нём необходимо прописать явно. Процедура 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ru-RU" dirty="0">
                <a:solidFill>
                  <a:srgbClr val="0070C0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LINE</a:t>
            </a:r>
            <a:r>
              <a:rPr lang="ru-RU" dirty="0">
                <a:solidFill>
                  <a:srgbClr val="0070C0"/>
                </a:solidFill>
              </a:rPr>
              <a:t> из пакета </a:t>
            </a:r>
            <a:r>
              <a:rPr lang="en-US" dirty="0">
                <a:solidFill>
                  <a:srgbClr val="0070C0"/>
                </a:solidFill>
              </a:rPr>
              <a:t>DBMS</a:t>
            </a:r>
            <a:r>
              <a:rPr lang="ru-RU" dirty="0">
                <a:solidFill>
                  <a:srgbClr val="0070C0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ru-RU" dirty="0">
                <a:solidFill>
                  <a:srgbClr val="0070C0"/>
                </a:solidFill>
              </a:rPr>
              <a:t> позволяет вывести на экран строку, сформированную как конкатенация (обозначенная знаком ||) из двух строк – текста '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равен ' и строки, представляющей значение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ru-RU" dirty="0">
                <a:solidFill>
                  <a:srgbClr val="0070C0"/>
                </a:solidFill>
              </a:rPr>
              <a:t>. Числовой тип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здесь неявно приводится к текстовому типу. Теперь строка </a:t>
            </a:r>
            <a:r>
              <a:rPr lang="en-US" dirty="0">
                <a:solidFill>
                  <a:srgbClr val="0070C0"/>
                </a:solidFill>
              </a:rPr>
              <a:t>DBMS</a:t>
            </a:r>
            <a:r>
              <a:rPr lang="ru-RU" dirty="0">
                <a:solidFill>
                  <a:srgbClr val="0070C0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ru-RU" dirty="0">
                <a:solidFill>
                  <a:srgbClr val="0070C0"/>
                </a:solidFill>
              </a:rPr>
              <a:t>.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ru-RU" dirty="0">
                <a:solidFill>
                  <a:srgbClr val="0070C0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LINE</a:t>
            </a:r>
            <a:r>
              <a:rPr lang="ru-RU" dirty="0">
                <a:solidFill>
                  <a:srgbClr val="0070C0"/>
                </a:solidFill>
              </a:rPr>
              <a:t>('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равен ' ||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ru-RU" dirty="0">
                <a:solidFill>
                  <a:srgbClr val="0070C0"/>
                </a:solidFill>
              </a:rPr>
              <a:t>); понятна.</a:t>
            </a:r>
          </a:p>
        </p:txBody>
      </p:sp>
    </p:spTree>
    <p:extLst>
      <p:ext uri="{BB962C8B-B14F-4D97-AF65-F5344CB8AC3E}">
        <p14:creationId xmlns:p14="http://schemas.microsoft.com/office/powerpoint/2010/main" val="8155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64086" y="1101278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C00000"/>
                </a:solidFill>
              </a:rPr>
              <a:t>SQL </a:t>
            </a:r>
            <a:r>
              <a:rPr lang="ru-RU" sz="3200" b="1" dirty="0">
                <a:solidFill>
                  <a:srgbClr val="C00000"/>
                </a:solidFill>
              </a:rPr>
              <a:t>внутри </a:t>
            </a:r>
            <a:r>
              <a:rPr lang="en-US" sz="3200" b="1" dirty="0">
                <a:solidFill>
                  <a:srgbClr val="C00000"/>
                </a:solidFill>
              </a:rPr>
              <a:t>PL</a:t>
            </a:r>
            <a:r>
              <a:rPr lang="ru-RU" sz="3200" b="1" dirty="0">
                <a:solidFill>
                  <a:srgbClr val="C00000"/>
                </a:solidFill>
              </a:rPr>
              <a:t>/</a:t>
            </a:r>
            <a:r>
              <a:rPr lang="en-US" sz="3200" b="1" dirty="0">
                <a:solidFill>
                  <a:srgbClr val="C00000"/>
                </a:solidFill>
              </a:rPr>
              <a:t>SQL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083E-03E8-45D6-940A-F9A141673935}"/>
              </a:ext>
            </a:extLst>
          </p:cNvPr>
          <p:cNvSpPr txBox="1"/>
          <p:nvPr/>
        </p:nvSpPr>
        <p:spPr>
          <a:xfrm>
            <a:off x="1687252" y="1761290"/>
            <a:ext cx="85063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Поскольку </a:t>
            </a:r>
            <a:r>
              <a:rPr lang="en-US" sz="2000" dirty="0">
                <a:solidFill>
                  <a:srgbClr val="0070C0"/>
                </a:solidFill>
              </a:rPr>
              <a:t>PL</a:t>
            </a:r>
            <a:r>
              <a:rPr lang="ru-RU" sz="2000" dirty="0">
                <a:solidFill>
                  <a:srgbClr val="0070C0"/>
                </a:solidFill>
              </a:rPr>
              <a:t>/</a:t>
            </a:r>
            <a:r>
              <a:rPr lang="en-US" sz="2000" dirty="0">
                <a:solidFill>
                  <a:srgbClr val="0070C0"/>
                </a:solidFill>
              </a:rPr>
              <a:t>SQL </a:t>
            </a:r>
            <a:r>
              <a:rPr lang="ru-RU" sz="2000" dirty="0">
                <a:solidFill>
                  <a:srgbClr val="0070C0"/>
                </a:solidFill>
              </a:rPr>
              <a:t>не персистентный язык, то работу с базами данных в нём выполняют операторы </a:t>
            </a:r>
            <a:r>
              <a:rPr lang="en-US" sz="2000" dirty="0">
                <a:solidFill>
                  <a:srgbClr val="0070C0"/>
                </a:solidFill>
              </a:rPr>
              <a:t>SQL</a:t>
            </a:r>
            <a:r>
              <a:rPr lang="ru-RU" sz="2000" dirty="0">
                <a:solidFill>
                  <a:srgbClr val="0070C0"/>
                </a:solidFill>
              </a:rPr>
              <a:t>. Запросы </a:t>
            </a:r>
            <a:r>
              <a:rPr lang="en-US" sz="2000" dirty="0"/>
              <a:t>SELECT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теперь должны выдавать результат не на экран, а в подготовленные переменные или другие структуры.</a:t>
            </a:r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Создадим таблицу и введём в неё одну строку:</a:t>
            </a:r>
          </a:p>
          <a:p>
            <a:pPr marL="0" indent="0"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qq</a:t>
            </a:r>
            <a:r>
              <a:rPr lang="en-US" sz="2000" dirty="0"/>
              <a:t>(c1 CHAR(10), c2 INTEGER);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qq</a:t>
            </a:r>
            <a:r>
              <a:rPr lang="en-US" sz="2000" dirty="0"/>
              <a:t> </a:t>
            </a:r>
            <a:r>
              <a:rPr lang="en-US" sz="2000" b="1" dirty="0"/>
              <a:t>VALUES</a:t>
            </a:r>
            <a:r>
              <a:rPr lang="en-US" sz="2000" dirty="0"/>
              <a:t>('QWERTY', 1);</a:t>
            </a:r>
            <a:endParaRPr lang="ru-RU" sz="2000" dirty="0"/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Извлечём значение первого столбца запросом вида </a:t>
            </a:r>
            <a:r>
              <a:rPr lang="en-US" sz="2000" dirty="0"/>
              <a:t>SELECT</a:t>
            </a:r>
            <a:r>
              <a:rPr lang="ru-RU" sz="2000" dirty="0"/>
              <a:t> .. </a:t>
            </a:r>
            <a:r>
              <a:rPr lang="en-US" sz="2000" dirty="0"/>
              <a:t>INTO</a:t>
            </a:r>
            <a:r>
              <a:rPr lang="ru-RU" sz="20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b="1" dirty="0"/>
              <a:t>DECLARE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result char(10);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  BEGIN</a:t>
            </a:r>
            <a:endParaRPr lang="ru-RU" sz="2000" b="1" dirty="0"/>
          </a:p>
          <a:p>
            <a:pPr marL="0" indent="0">
              <a:buNone/>
            </a:pPr>
            <a:r>
              <a:rPr lang="en-US" sz="2000" dirty="0"/>
              <a:t>    SELECT c1 INTO result FROM </a:t>
            </a:r>
            <a:r>
              <a:rPr lang="en-US" sz="2000" dirty="0" err="1"/>
              <a:t>qq</a:t>
            </a:r>
            <a:r>
              <a:rPr lang="en-US" sz="2000" dirty="0"/>
              <a:t> WHERE c2=1;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DBMS_OUTPUT.PUT_LINE(result);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END;</a:t>
            </a:r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</a:rPr>
              <a:t>Удаление слов </a:t>
            </a:r>
            <a:r>
              <a:rPr lang="en-US" sz="2000" dirty="0"/>
              <a:t>INTO result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вызовет появление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380887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30193" y="20860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Разветвления и циклы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66BE058-60C9-47C7-B1D0-0574C488EAEB}"/>
              </a:ext>
            </a:extLst>
          </p:cNvPr>
          <p:cNvSpPr txBox="1">
            <a:spLocks/>
          </p:cNvSpPr>
          <p:nvPr/>
        </p:nvSpPr>
        <p:spPr>
          <a:xfrm>
            <a:off x="1288773" y="793378"/>
            <a:ext cx="8712968" cy="56820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Синтаксис команды разветвления в общем обычный: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47750C-1883-4243-9300-E9C4A15D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845" y="1123054"/>
            <a:ext cx="7416824" cy="15749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IF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условие </a:t>
            </a: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THEN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последовательность_операторов_1</a:t>
            </a:r>
            <a:endParaRPr lang="ru-RU" altLang="ru-RU" sz="20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ELSIF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условие2 </a:t>
            </a: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THEN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последовательность_операторов_2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ELSE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 последовательность_операторов_3</a:t>
            </a:r>
            <a:endParaRPr lang="ru-RU" altLang="ru-RU" sz="20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END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IF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DE719-CB68-4BEB-8327-949B5C57AD7C}"/>
              </a:ext>
            </a:extLst>
          </p:cNvPr>
          <p:cNvSpPr txBox="1"/>
          <p:nvPr/>
        </p:nvSpPr>
        <p:spPr>
          <a:xfrm>
            <a:off x="1335883" y="2646979"/>
            <a:ext cx="8506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Обратите внимание на то, что вместо обычного </a:t>
            </a:r>
            <a:r>
              <a:rPr lang="en-US" dirty="0"/>
              <a:t>ELSEIF</a:t>
            </a:r>
            <a:r>
              <a:rPr lang="ru-RU" dirty="0">
                <a:solidFill>
                  <a:srgbClr val="0070C0"/>
                </a:solidFill>
              </a:rPr>
              <a:t> почему-то пишется </a:t>
            </a:r>
            <a:r>
              <a:rPr lang="en-US" dirty="0" smtClean="0"/>
              <a:t>ELSIF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r>
              <a:rPr lang="ru-RU" altLang="ru-RU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Фраза 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ELSIF</a:t>
            </a:r>
            <a:r>
              <a:rPr lang="ru-RU" dirty="0">
                <a:solidFill>
                  <a:srgbClr val="0070C0"/>
                </a:solidFill>
              </a:rPr>
              <a:t>  может отсутствовать или быть повторена более одного раза.</a:t>
            </a:r>
          </a:p>
          <a:p>
            <a:r>
              <a:rPr lang="ru-RU" dirty="0">
                <a:solidFill>
                  <a:srgbClr val="0070C0"/>
                </a:solidFill>
              </a:rPr>
              <a:t>Циклы строятся на основе так называемого простого цикла: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92B55C6-9F9A-45D2-BF23-140D9BC9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24" y="3570309"/>
            <a:ext cx="7369045" cy="25308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[&lt;&lt;</a:t>
            </a:r>
            <a:r>
              <a:rPr lang="ru-RU" altLang="ru-RU" sz="2000" b="1" dirty="0" err="1">
                <a:solidFill>
                  <a:prstClr val="black"/>
                </a:solidFill>
                <a:cs typeface="Arial" pitchFamily="34" charset="0"/>
              </a:rPr>
              <a:t>имя_цикла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&gt;&gt;]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LOOP</a:t>
            </a:r>
            <a:endParaRPr lang="ru-RU" altLang="ru-RU" sz="2000" b="1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последовательность_операторов_1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EXIT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ru-RU" altLang="ru-RU" sz="2000" dirty="0" err="1">
                <a:solidFill>
                  <a:prstClr val="black"/>
                </a:solidFill>
                <a:cs typeface="Arial" pitchFamily="34" charset="0"/>
              </a:rPr>
              <a:t>имя_цикла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WHEN</a:t>
            </a: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ru-RU" altLang="ru-RU" sz="2000" dirty="0" err="1">
                <a:solidFill>
                  <a:prstClr val="black"/>
                </a:solidFill>
                <a:cs typeface="Arial" pitchFamily="34" charset="0"/>
              </a:rPr>
              <a:t>условие_выхода</a:t>
            </a:r>
            <a:endParaRPr lang="ru-RU" altLang="ru-RU" sz="20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ru-RU" altLang="ru-RU" sz="2000" dirty="0">
                <a:solidFill>
                  <a:prstClr val="black"/>
                </a:solidFill>
                <a:cs typeface="Arial" pitchFamily="34" charset="0"/>
              </a:rPr>
              <a:t>последовательность_операторов_2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END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ru-RU" sz="2000" b="1" dirty="0">
                <a:solidFill>
                  <a:prstClr val="black"/>
                </a:solidFill>
                <a:cs typeface="Arial" pitchFamily="34" charset="0"/>
              </a:rPr>
              <a:t>LOOP</a:t>
            </a:r>
            <a:r>
              <a:rPr lang="ru-RU" altLang="ru-RU" sz="2000" b="1" dirty="0">
                <a:solidFill>
                  <a:prstClr val="black"/>
                </a:solidFill>
                <a:cs typeface="Arial" pitchFamily="34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solidFill>
                  <a:srgbClr val="0070C0"/>
                </a:solidFill>
              </a:rPr>
              <a:t>Без инструкций останова </a:t>
            </a:r>
            <a:r>
              <a:rPr lang="en-US" dirty="0">
                <a:solidFill>
                  <a:srgbClr val="0070C0"/>
                </a:solidFill>
              </a:rPr>
              <a:t>EXIT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EXIT WHEN</a:t>
            </a:r>
            <a:r>
              <a:rPr lang="ru-RU" dirty="0">
                <a:solidFill>
                  <a:srgbClr val="0070C0"/>
                </a:solidFill>
              </a:rPr>
              <a:t> он зацикливается.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ая прямоугольная выноска 5">
            <a:extLst>
              <a:ext uri="{FF2B5EF4-FFF2-40B4-BE49-F238E27FC236}">
                <a16:creationId xmlns:a16="http://schemas.microsoft.com/office/drawing/2014/main" id="{31885BBF-3274-4396-ABF9-C84CD284C531}"/>
              </a:ext>
            </a:extLst>
          </p:cNvPr>
          <p:cNvSpPr/>
          <p:nvPr/>
        </p:nvSpPr>
        <p:spPr>
          <a:xfrm>
            <a:off x="3287688" y="4077072"/>
            <a:ext cx="3240360" cy="324036"/>
          </a:xfrm>
          <a:prstGeom prst="wedgeRoundRectCallout">
            <a:avLst>
              <a:gd name="adj1" fmla="val -42293"/>
              <a:gd name="adj2" fmla="val -1165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F497D">
                    <a:lumMod val="40000"/>
                    <a:lumOff val="60000"/>
                  </a:srgbClr>
                </a:solidFill>
              </a:rPr>
              <a:t>В скобках </a:t>
            </a:r>
            <a:r>
              <a:rPr lang="en-US" dirty="0">
                <a:solidFill>
                  <a:srgbClr val="1F497D">
                    <a:lumMod val="40000"/>
                    <a:lumOff val="60000"/>
                  </a:srgbClr>
                </a:solidFill>
              </a:rPr>
              <a:t>&lt;&lt;&gt;&gt;</a:t>
            </a:r>
            <a:r>
              <a:rPr lang="ru-RU" dirty="0">
                <a:solidFill>
                  <a:srgbClr val="1F497D">
                    <a:lumMod val="40000"/>
                    <a:lumOff val="60000"/>
                  </a:srgbClr>
                </a:solidFill>
              </a:rPr>
              <a:t> записана метка</a:t>
            </a:r>
          </a:p>
        </p:txBody>
      </p:sp>
    </p:spTree>
    <p:extLst>
      <p:ext uri="{BB962C8B-B14F-4D97-AF65-F5344CB8AC3E}">
        <p14:creationId xmlns:p14="http://schemas.microsoft.com/office/powerpoint/2010/main" val="3867817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0" ma:contentTypeDescription="Создание документа." ma:contentTypeScope="" ma:versionID="702f21cd65061ba5a4aaea815be305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8FE4F-E587-4103-AC14-3ED34898FF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6F3E41-0767-4787-BEED-F69AF0674A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B4E392-7B54-4877-A987-9080A0CAB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4256</Words>
  <Application>Microsoft Office PowerPoint</Application>
  <PresentationFormat>Широкоэкранный</PresentationFormat>
  <Paragraphs>792</Paragraphs>
  <Slides>50</Slides>
  <Notes>49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60" baseType="lpstr">
      <vt:lpstr>-apple-system</vt:lpstr>
      <vt:lpstr>Arial</vt:lpstr>
      <vt:lpstr>Calibri</vt:lpstr>
      <vt:lpstr>Co Headline Corp</vt:lpstr>
      <vt:lpstr>inherit</vt:lpstr>
      <vt:lpstr>PT Serif</vt:lpstr>
      <vt:lpstr>Times New Roman</vt:lpstr>
      <vt:lpstr>Verdana</vt:lpstr>
      <vt:lpstr>Тема Office</vt:lpstr>
      <vt:lpstr>Документ</vt:lpstr>
      <vt:lpstr>Введение в PL/SQL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138</cp:revision>
  <dcterms:created xsi:type="dcterms:W3CDTF">2020-02-06T11:13:24Z</dcterms:created>
  <dcterms:modified xsi:type="dcterms:W3CDTF">2022-12-14T07:51:20Z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