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7" r:id="rId5"/>
    <p:sldId id="280" r:id="rId6"/>
    <p:sldId id="292" r:id="rId7"/>
    <p:sldId id="299" r:id="rId8"/>
    <p:sldId id="298" r:id="rId9"/>
    <p:sldId id="328" r:id="rId10"/>
    <p:sldId id="297" r:id="rId11"/>
    <p:sldId id="296" r:id="rId12"/>
    <p:sldId id="295" r:id="rId13"/>
    <p:sldId id="294" r:id="rId14"/>
    <p:sldId id="293" r:id="rId15"/>
    <p:sldId id="291" r:id="rId16"/>
    <p:sldId id="290" r:id="rId17"/>
    <p:sldId id="289" r:id="rId18"/>
    <p:sldId id="288" r:id="rId19"/>
    <p:sldId id="287" r:id="rId20"/>
    <p:sldId id="286" r:id="rId21"/>
    <p:sldId id="285" r:id="rId22"/>
    <p:sldId id="284" r:id="rId23"/>
    <p:sldId id="309" r:id="rId24"/>
    <p:sldId id="329" r:id="rId25"/>
    <p:sldId id="308" r:id="rId26"/>
    <p:sldId id="307" r:id="rId27"/>
    <p:sldId id="306" r:id="rId28"/>
    <p:sldId id="305" r:id="rId29"/>
    <p:sldId id="304" r:id="rId30"/>
    <p:sldId id="303" r:id="rId31"/>
    <p:sldId id="302" r:id="rId32"/>
    <p:sldId id="301" r:id="rId33"/>
    <p:sldId id="300" r:id="rId34"/>
    <p:sldId id="283" r:id="rId35"/>
    <p:sldId id="282" r:id="rId36"/>
    <p:sldId id="319" r:id="rId37"/>
    <p:sldId id="318" r:id="rId38"/>
    <p:sldId id="317" r:id="rId39"/>
    <p:sldId id="316" r:id="rId40"/>
    <p:sldId id="315" r:id="rId41"/>
    <p:sldId id="314" r:id="rId42"/>
    <p:sldId id="313" r:id="rId43"/>
    <p:sldId id="312" r:id="rId44"/>
    <p:sldId id="32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292"/>
    <a:srgbClr val="2D5291"/>
    <a:srgbClr val="015086"/>
    <a:srgbClr val="D9212A"/>
    <a:srgbClr val="1B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5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56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428D1B3-D95B-C040-BA6A-3E3DB701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A74D18-5D44-A34F-8999-314620A31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1CD8-A8A1-7B49-B1CB-109F8C2A0D16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4CA84-BB82-1644-AA7B-83F9C73A2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84B654-2251-2947-BB4F-8731464DA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6C4F-3991-9140-B345-AD2B3EEA3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9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83B7-2F14-0E4D-B5AF-0875B2E732DE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B5C0-C4D0-724D-9F55-B431542C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5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80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74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87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4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22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97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023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51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22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11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58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359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860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827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133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96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63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76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738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7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49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461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83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0909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114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177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149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89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095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06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3703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52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9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35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32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85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91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20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2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17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ADBE38-5B1A-BF44-BFD5-22FC42358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3C05BBF-08E0-7540-829F-D6B09A49BD35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E62C56F-44DD-204D-B9BA-633EC54B2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5364" y="4801308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40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8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4566-9430-7349-96E8-2D1C2CA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A3BA7-7A70-F549-AE54-D176D62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277033"/>
            <a:ext cx="6172200" cy="35840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19086-2831-9641-8289-944CD41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7034"/>
            <a:ext cx="3932237" cy="3591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A51B85-F1A0-FF4E-A656-40C8407A1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B130E-DA8F-2545-9D2D-E700B25D3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97900449-F9D6-BA44-A31F-D7A168F96441}"/>
              </a:ext>
            </a:extLst>
          </p:cNvPr>
          <p:cNvSpPr/>
          <p:nvPr userDrawn="1"/>
        </p:nvSpPr>
        <p:spPr>
          <a:xfrm flipH="1">
            <a:off x="2270234" y="0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972EEFE4-FB9E-BF46-85AA-E18CFB21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586" y="3734977"/>
            <a:ext cx="536569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037399-DA8A-4C43-9ADA-3486893B0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6" y="1210748"/>
            <a:ext cx="10515600" cy="1500187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B0FE34-6325-F242-B491-EEA6F18F8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62D76D6-4269-7D47-A382-30DB7F749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25-7255-184B-B600-AD17A82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609007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ADEE23-C350-E04E-B8DD-E4311F8C9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857" y="1298703"/>
            <a:ext cx="10622029" cy="5234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подзаголовка, образец подзаголовка, образец подзаголовка, образец подзаголовка, образец подзаголовка, образец подзаголовка</a:t>
            </a:r>
            <a:endParaRPr lang="en-US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5CED6DD-11F4-3640-9502-226D70475F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0125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48961DE6-1FA8-9D47-B998-6EDFBDDD0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069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32260FE-8AF7-024A-B2CD-5336FDBA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50" name="Текст 13">
            <a:extLst>
              <a:ext uri="{FF2B5EF4-FFF2-40B4-BE49-F238E27FC236}">
                <a16:creationId xmlns:a16="http://schemas.microsoft.com/office/drawing/2014/main" id="{50707094-0C9A-7E49-9EB0-E95003BA6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069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1" name="Рисунок 4">
            <a:extLst>
              <a:ext uri="{FF2B5EF4-FFF2-40B4-BE49-F238E27FC236}">
                <a16:creationId xmlns:a16="http://schemas.microsoft.com/office/drawing/2014/main" id="{7167CAC5-344B-ED4F-A5EC-0DD8BBBE77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04056" y="2322754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2" name="Текст 13">
            <a:extLst>
              <a:ext uri="{FF2B5EF4-FFF2-40B4-BE49-F238E27FC236}">
                <a16:creationId xmlns:a16="http://schemas.microsoft.com/office/drawing/2014/main" id="{2A2ADEE3-FC11-564A-9F22-A8A30DEA6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1000" y="3886691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3" name="Текст 13">
            <a:extLst>
              <a:ext uri="{FF2B5EF4-FFF2-40B4-BE49-F238E27FC236}">
                <a16:creationId xmlns:a16="http://schemas.microsoft.com/office/drawing/2014/main" id="{A4404104-0313-864B-91E7-CAB3405BCB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81000" y="4343400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4" name="Рисунок 4">
            <a:extLst>
              <a:ext uri="{FF2B5EF4-FFF2-40B4-BE49-F238E27FC236}">
                <a16:creationId xmlns:a16="http://schemas.microsoft.com/office/drawing/2014/main" id="{C190F894-EB66-8345-B5F3-3A59696016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78600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5" name="Текст 13">
            <a:extLst>
              <a:ext uri="{FF2B5EF4-FFF2-40B4-BE49-F238E27FC236}">
                <a16:creationId xmlns:a16="http://schemas.microsoft.com/office/drawing/2014/main" id="{09389D26-0BEF-EA40-A496-312D8C5038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5544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6" name="Текст 13">
            <a:extLst>
              <a:ext uri="{FF2B5EF4-FFF2-40B4-BE49-F238E27FC236}">
                <a16:creationId xmlns:a16="http://schemas.microsoft.com/office/drawing/2014/main" id="{89491531-AD0A-1D44-B9EC-2BE6BAC49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55544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7" name="Рисунок 4">
            <a:extLst>
              <a:ext uri="{FF2B5EF4-FFF2-40B4-BE49-F238E27FC236}">
                <a16:creationId xmlns:a16="http://schemas.microsoft.com/office/drawing/2014/main" id="{259AF906-E5DA-9C4B-A908-BB69647D81F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0331" y="2287473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8" name="Текст 13">
            <a:extLst>
              <a:ext uri="{FF2B5EF4-FFF2-40B4-BE49-F238E27FC236}">
                <a16:creationId xmlns:a16="http://schemas.microsoft.com/office/drawing/2014/main" id="{5D65943B-F02B-B541-A00A-9EA60931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275" y="3851410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9" name="Текст 13">
            <a:extLst>
              <a:ext uri="{FF2B5EF4-FFF2-40B4-BE49-F238E27FC236}">
                <a16:creationId xmlns:a16="http://schemas.microsoft.com/office/drawing/2014/main" id="{317E742F-17AF-6F4C-B372-B21962C944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17275" y="4308119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</p:spTree>
    <p:extLst>
      <p:ext uri="{BB962C8B-B14F-4D97-AF65-F5344CB8AC3E}">
        <p14:creationId xmlns:p14="http://schemas.microsoft.com/office/powerpoint/2010/main" val="21355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23FC32-1D4B-0249-BF21-969AAD7AE88B}"/>
              </a:ext>
            </a:extLst>
          </p:cNvPr>
          <p:cNvSpPr/>
          <p:nvPr userDrawn="1"/>
        </p:nvSpPr>
        <p:spPr>
          <a:xfrm>
            <a:off x="-1" y="0"/>
            <a:ext cx="3633019" cy="6872836"/>
          </a:xfrm>
          <a:prstGeom prst="rect">
            <a:avLst/>
          </a:prstGeom>
          <a:solidFill>
            <a:srgbClr val="2D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70D9CBA-C8C6-8448-9128-B772F8FB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910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Число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9B064-12D4-A64E-A883-31F4F92E6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127623" y="367011"/>
            <a:ext cx="7662739" cy="4740836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889005E-4F9F-EF45-A776-E0B7B437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129" y="2932178"/>
            <a:ext cx="3134889" cy="435133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FAD87-8A55-7E4E-85FB-DEF79F988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C8C40-D39C-BE46-91F6-BDB987412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7784804-39F4-7646-A32C-F5EBA6024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7826" y="18256"/>
            <a:ext cx="485775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05AC-192F-234A-B2DA-E6DAD3DD6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966" y="2266969"/>
            <a:ext cx="161925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00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5B40E99-6245-8949-8F6D-1E6ED389C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966" y="3605876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5BA3E0E6-4A81-F845-8374-48218CF27E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8669" y="3611302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17E06DDE-1CD1-834D-8E70-E983BC6A5F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669" y="2266969"/>
            <a:ext cx="5869868" cy="1747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F2A84-FB2A-C648-B480-0E6F10B0B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C4D3B74-5F4F-6C41-A5DC-81E53D7385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7621842"/>
              </p:ext>
            </p:extLst>
          </p:nvPr>
        </p:nvGraphicFramePr>
        <p:xfrm>
          <a:off x="751822" y="3078685"/>
          <a:ext cx="5937107" cy="240095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23612">
                  <a:extLst>
                    <a:ext uri="{9D8B030D-6E8A-4147-A177-3AD203B41FA5}">
                      <a16:colId xmlns:a16="http://schemas.microsoft.com/office/drawing/2014/main" val="580105534"/>
                    </a:ext>
                  </a:extLst>
                </a:gridCol>
                <a:gridCol w="2213495">
                  <a:extLst>
                    <a:ext uri="{9D8B030D-6E8A-4147-A177-3AD203B41FA5}">
                      <a16:colId xmlns:a16="http://schemas.microsoft.com/office/drawing/2014/main" val="2055404238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074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28812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3206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143166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40754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4">
            <a:extLst>
              <a:ext uri="{FF2B5EF4-FFF2-40B4-BE49-F238E27FC236}">
                <a16:creationId xmlns:a16="http://schemas.microsoft.com/office/drawing/2014/main" id="{C4CA7B46-2F96-614A-838A-2E47CF4A2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861579BD-3D10-0F47-A313-C9714E7454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005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0" name="Рисунок 4">
            <a:extLst>
              <a:ext uri="{FF2B5EF4-FFF2-40B4-BE49-F238E27FC236}">
                <a16:creationId xmlns:a16="http://schemas.microsoft.com/office/drawing/2014/main" id="{DC15F2C2-6925-9840-A263-A9FE6D0D50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67917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1" name="Рисунок 4">
            <a:extLst>
              <a:ext uri="{FF2B5EF4-FFF2-40B4-BE49-F238E27FC236}">
                <a16:creationId xmlns:a16="http://schemas.microsoft.com/office/drawing/2014/main" id="{4310709A-6095-DB44-9B5E-AE7C888858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79769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2" name="Рисунок 4">
            <a:extLst>
              <a:ext uri="{FF2B5EF4-FFF2-40B4-BE49-F238E27FC236}">
                <a16:creationId xmlns:a16="http://schemas.microsoft.com/office/drawing/2014/main" id="{8F68A599-0708-514A-BEFB-E7DD1D006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42953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CD6E9C51-F264-4249-AAA1-46A790EAB21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54805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6E3E01DB-FF7A-504D-8CF4-7F8DB4DF35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70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5" name="Рисунок 4">
            <a:extLst>
              <a:ext uri="{FF2B5EF4-FFF2-40B4-BE49-F238E27FC236}">
                <a16:creationId xmlns:a16="http://schemas.microsoft.com/office/drawing/2014/main" id="{10D9CA36-B958-4246-9A18-3E9EB7E1AA4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84522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6" name="Рисунок 4">
            <a:extLst>
              <a:ext uri="{FF2B5EF4-FFF2-40B4-BE49-F238E27FC236}">
                <a16:creationId xmlns:a16="http://schemas.microsoft.com/office/drawing/2014/main" id="{2B1B5766-BA31-B34C-8CE1-E0E3C1E9AA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68003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7" name="Рисунок 4">
            <a:extLst>
              <a:ext uri="{FF2B5EF4-FFF2-40B4-BE49-F238E27FC236}">
                <a16:creationId xmlns:a16="http://schemas.microsoft.com/office/drawing/2014/main" id="{22B4A78B-BDA5-074E-BB55-DD84E213CD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847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8" name="Рисунок 4">
            <a:extLst>
              <a:ext uri="{FF2B5EF4-FFF2-40B4-BE49-F238E27FC236}">
                <a16:creationId xmlns:a16="http://schemas.microsoft.com/office/drawing/2014/main" id="{24C92142-AAA2-5642-87F1-E924BCCE3F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0632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9" name="Рисунок 4">
            <a:extLst>
              <a:ext uri="{FF2B5EF4-FFF2-40B4-BE49-F238E27FC236}">
                <a16:creationId xmlns:a16="http://schemas.microsoft.com/office/drawing/2014/main" id="{A0ECE587-F98A-764D-AF8F-CF6B7E4B8DE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0248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0" name="Рисунок 4">
            <a:extLst>
              <a:ext uri="{FF2B5EF4-FFF2-40B4-BE49-F238E27FC236}">
                <a16:creationId xmlns:a16="http://schemas.microsoft.com/office/drawing/2014/main" id="{E117289B-D1D2-B046-AB98-AE0DC118F7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20349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3D0B968-3999-6647-9252-3778A4A2B7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32201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2" name="Рисунок 4">
            <a:extLst>
              <a:ext uri="{FF2B5EF4-FFF2-40B4-BE49-F238E27FC236}">
                <a16:creationId xmlns:a16="http://schemas.microsoft.com/office/drawing/2014/main" id="{6457A155-09BB-0E4A-A38E-CFE33CCF197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96090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3" name="Рисунок 4">
            <a:extLst>
              <a:ext uri="{FF2B5EF4-FFF2-40B4-BE49-F238E27FC236}">
                <a16:creationId xmlns:a16="http://schemas.microsoft.com/office/drawing/2014/main" id="{FD5E06E2-1BE4-AC45-80BA-4F68EB14759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822943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C729838A-66C9-FF47-BAE8-7CA67D13528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34795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0A15CA53-5650-5D4A-8689-61396F7A1AE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52660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6" name="Рисунок 4">
            <a:extLst>
              <a:ext uri="{FF2B5EF4-FFF2-40B4-BE49-F238E27FC236}">
                <a16:creationId xmlns:a16="http://schemas.microsoft.com/office/drawing/2014/main" id="{62CA8F52-470B-094B-B063-81AF8C842E1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64512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777DE816-A309-1642-A67E-532169FC157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7993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EA6EE-0CB7-324D-B494-703C637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6334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4DCB329-E0C7-D240-AB49-C7A4B6148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8A1FAA-70FD-194B-9AC4-38997F08B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518840-F692-C344-A762-DC53AB112ABA}"/>
              </a:ext>
            </a:extLst>
          </p:cNvPr>
          <p:cNvSpPr/>
          <p:nvPr userDrawn="1"/>
        </p:nvSpPr>
        <p:spPr>
          <a:xfrm>
            <a:off x="3511825" y="1792503"/>
            <a:ext cx="6785113" cy="4078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50D203-BD79-2542-B12A-7A2A36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77" y="2160898"/>
            <a:ext cx="5601073" cy="1325563"/>
          </a:xfrm>
          <a:prstGeom prst="rect">
            <a:avLst/>
          </a:prstGeom>
        </p:spPr>
        <p:txBody>
          <a:bodyPr/>
          <a:lstStyle>
            <a:lvl1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3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47EF6C-3AC8-6140-908E-6B1BDDF53203}"/>
              </a:ext>
            </a:extLst>
          </p:cNvPr>
          <p:cNvCxnSpPr/>
          <p:nvPr userDrawn="1"/>
        </p:nvCxnSpPr>
        <p:spPr>
          <a:xfrm>
            <a:off x="4600820" y="4737505"/>
            <a:ext cx="1917700" cy="0"/>
          </a:xfrm>
          <a:prstGeom prst="line">
            <a:avLst/>
          </a:prstGeom>
          <a:ln>
            <a:solidFill>
              <a:srgbClr val="D92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AB26928-AD67-1143-B951-9BF66C1100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3046" y="1706892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36F4FB93-D5E9-194A-AD78-EEE1D7EAD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3046" y="2844935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7">
            <a:extLst>
              <a:ext uri="{FF2B5EF4-FFF2-40B4-BE49-F238E27FC236}">
                <a16:creationId xmlns:a16="http://schemas.microsoft.com/office/drawing/2014/main" id="{0FE9FB26-AB25-A448-A185-2B6B5404C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590" y="3982978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7">
            <a:extLst>
              <a:ext uri="{FF2B5EF4-FFF2-40B4-BE49-F238E27FC236}">
                <a16:creationId xmlns:a16="http://schemas.microsoft.com/office/drawing/2014/main" id="{CE184DB0-7FF0-1E43-A657-5880457A2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8590" y="5121021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33E5C545-0FCB-3A4C-A3EC-EB4BF64B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427" y="2992399"/>
            <a:ext cx="5157787" cy="526798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C875A66D-8D48-C746-AA62-EF3E26C1D3C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95427" y="4904786"/>
            <a:ext cx="5157787" cy="432469"/>
          </a:xfrm>
          <a:prstGeom prst="rect">
            <a:avLst/>
          </a:prstGeom>
        </p:spPr>
        <p:txBody>
          <a:bodyPr/>
          <a:lstStyle>
            <a:lvl1pPr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текста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CFC8C66-826C-B74C-A2F2-27C72A72D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0D2786-A704-B74C-B702-FC4E3DBC8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A735E-A84F-3D4C-9FD4-F4F3CF08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7922E-2675-544F-A729-217DD305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CB7-09FF-A44F-A2D0-3C8C920D42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A068488-A0CD-4749-B6D5-694146F6B729}"/>
              </a:ext>
            </a:extLst>
          </p:cNvPr>
          <p:cNvSpPr txBox="1">
            <a:spLocks/>
          </p:cNvSpPr>
          <p:nvPr userDrawn="1"/>
        </p:nvSpPr>
        <p:spPr>
          <a:xfrm>
            <a:off x="6501245" y="4740210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3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4000" dirty="0"/>
              <a:t>Образец </a:t>
            </a:r>
            <a:br>
              <a:rPr lang="ru-RU" sz="4000" dirty="0"/>
            </a:br>
            <a:r>
              <a:rPr lang="ru-RU" sz="4000" dirty="0"/>
              <a:t>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DCF2DB-BB5F-A146-90E9-E9EB29D40EE3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4" r:id="rId5"/>
    <p:sldLayoutId id="2147483652" r:id="rId6"/>
    <p:sldLayoutId id="2147483662" r:id="rId7"/>
    <p:sldLayoutId id="2147483655" r:id="rId8"/>
    <p:sldLayoutId id="2147483657" r:id="rId9"/>
    <p:sldLayoutId id="214748365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_________Microsoft_Word.doc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oracleplsql.ru/ora-01017.html" TargetMode="External"/><Relationship Id="rId3" Type="http://schemas.openxmlformats.org/officeDocument/2006/relationships/hyperlink" Target="http://oracleplsql.ru/ora-00001.html" TargetMode="External"/><Relationship Id="rId7" Type="http://schemas.openxmlformats.org/officeDocument/2006/relationships/hyperlink" Target="http://oracleplsql.ru/ora-01012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oracleplsql.ru/ora-01001.html" TargetMode="External"/><Relationship Id="rId5" Type="http://schemas.openxmlformats.org/officeDocument/2006/relationships/hyperlink" Target="http://oracleplsql.ru/ora-00061.html" TargetMode="External"/><Relationship Id="rId10" Type="http://schemas.openxmlformats.org/officeDocument/2006/relationships/hyperlink" Target="http://oracleplsql.ru/ora-01722.html" TargetMode="External"/><Relationship Id="rId4" Type="http://schemas.openxmlformats.org/officeDocument/2006/relationships/hyperlink" Target="http://oracleplsql.ru/ora-00051.html" TargetMode="External"/><Relationship Id="rId9" Type="http://schemas.openxmlformats.org/officeDocument/2006/relationships/hyperlink" Target="http://oracleplsql.ru/ora-01476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907E4B7-32EC-1D4B-8C83-1A08DDA7A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2" name="Прямоугольный треугольник 91">
            <a:extLst>
              <a:ext uri="{FF2B5EF4-FFF2-40B4-BE49-F238E27FC236}">
                <a16:creationId xmlns:a16="http://schemas.microsoft.com/office/drawing/2014/main" id="{63FA5D00-FDCE-0043-9B9D-8BAADC969BFD}"/>
              </a:ext>
            </a:extLst>
          </p:cNvPr>
          <p:cNvSpPr/>
          <p:nvPr/>
        </p:nvSpPr>
        <p:spPr>
          <a:xfrm flipH="1">
            <a:off x="2238703" y="-58428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Заголовок 90">
            <a:extLst>
              <a:ext uri="{FF2B5EF4-FFF2-40B4-BE49-F238E27FC236}">
                <a16:creationId xmlns:a16="http://schemas.microsoft.com/office/drawing/2014/main" id="{A00C5F5F-0EA5-9843-9C20-FA4F49A2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561" y="4060356"/>
            <a:ext cx="6547432" cy="2050513"/>
          </a:xfrm>
        </p:spPr>
        <p:txBody>
          <a:bodyPr/>
          <a:lstStyle/>
          <a:p>
            <a:pPr algn="ctr"/>
            <a:r>
              <a:rPr lang="ru-RU" dirty="0"/>
              <a:t>Ошибки и исключительные ситуации</a:t>
            </a:r>
            <a:endParaRPr lang="ru-RU" dirty="0">
              <a:latin typeface="Co Headline Corp" panose="020B0503060202020204" pitchFamily="34" charset="0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FE4638A-6119-A143-8ACB-62FACA7A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291606" y="1323678"/>
            <a:ext cx="5130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Исключительные</a:t>
            </a:r>
          </a:p>
          <a:p>
            <a:pPr lvl="0" algn="ctr"/>
            <a:r>
              <a:rPr lang="ru-RU" sz="3200" b="1" dirty="0" smtClean="0">
                <a:solidFill>
                  <a:srgbClr val="C00000"/>
                </a:solidFill>
                <a:latin typeface="Co Headline Corp" panose="020B0503060202020204" pitchFamily="34" charset="0"/>
              </a:rPr>
              <a:t>ситуации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12"/>
            <a:ext cx="7632848" cy="678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431185" y="5284712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prstClr val="black"/>
                </a:solidFill>
              </a:rPr>
              <a:t>1. </a:t>
            </a:r>
            <a:r>
              <a:rPr lang="ru-RU" sz="1400" dirty="0">
                <a:solidFill>
                  <a:prstClr val="black"/>
                </a:solidFill>
              </a:rPr>
              <a:t>Описать</a:t>
            </a:r>
          </a:p>
          <a:p>
            <a:r>
              <a:rPr lang="ru-RU" sz="1400" dirty="0">
                <a:solidFill>
                  <a:prstClr val="black"/>
                </a:solidFill>
              </a:rPr>
              <a:t>2. Возбудить– </a:t>
            </a:r>
            <a:r>
              <a:rPr lang="en-US" sz="1400" dirty="0">
                <a:solidFill>
                  <a:prstClr val="black"/>
                </a:solidFill>
              </a:rPr>
              <a:t>RAISE</a:t>
            </a:r>
          </a:p>
          <a:p>
            <a:r>
              <a:rPr lang="en-US" sz="1400" dirty="0">
                <a:solidFill>
                  <a:prstClr val="black"/>
                </a:solidFill>
              </a:rPr>
              <a:t>3</a:t>
            </a:r>
            <a:r>
              <a:rPr lang="ru-RU" sz="1400" dirty="0">
                <a:solidFill>
                  <a:prstClr val="black"/>
                </a:solidFill>
              </a:rPr>
              <a:t>. Подключить номер</a:t>
            </a:r>
          </a:p>
          <a:p>
            <a:r>
              <a:rPr lang="en-US" sz="1400" dirty="0">
                <a:solidFill>
                  <a:prstClr val="black"/>
                </a:solidFill>
              </a:rPr>
              <a:t> RAISE_APPLICATION_ERROR</a:t>
            </a:r>
            <a:endParaRPr lang="ru-RU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62203" y="-1649"/>
            <a:ext cx="4538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Предопределенные ИС с номером и именем</a:t>
            </a:r>
            <a:br>
              <a:rPr lang="ru-RU" sz="3200" b="1" dirty="0">
                <a:solidFill>
                  <a:srgbClr val="C00000"/>
                </a:solidFill>
              </a:rPr>
            </a:b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0" y="1027237"/>
            <a:ext cx="822960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70C0"/>
                </a:solidFill>
              </a:rPr>
              <a:t>      </a:t>
            </a:r>
            <a:r>
              <a:rPr lang="ru-RU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Некоторые предопределённые исключительные ситуации:</a:t>
            </a:r>
            <a:endParaRPr lang="ru-RU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382941"/>
              </p:ext>
            </p:extLst>
          </p:nvPr>
        </p:nvGraphicFramePr>
        <p:xfrm>
          <a:off x="109500" y="1386472"/>
          <a:ext cx="8796590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Документ" r:id="rId4" imgW="6011323" imgH="2460558" progId="Word.Document.12">
                  <p:embed/>
                </p:oleObj>
              </mc:Choice>
              <mc:Fallback>
                <p:oleObj name="Документ" r:id="rId4" imgW="6011323" imgH="2460558" progId="Word.Document.12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500" y="1386472"/>
                        <a:ext cx="8796590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09500" y="4616654"/>
            <a:ext cx="112941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ru-RU" sz="20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     ИС этого класса не нужно ни описывать, ни возбуждать в </a:t>
            </a:r>
            <a:r>
              <a:rPr lang="ru-RU" sz="2000" dirty="0" smtClean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программе.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2000" dirty="0" smtClean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Необходимо </a:t>
            </a:r>
            <a:r>
              <a:rPr lang="ru-RU" sz="20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лишь запрограммировать ее поддержку в </a:t>
            </a:r>
            <a:r>
              <a:rPr lang="ru-RU" sz="2000" dirty="0" smtClean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обработчике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2000" dirty="0" smtClean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исключительных </a:t>
            </a:r>
            <a:r>
              <a:rPr lang="ru-RU" sz="20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ситуаций, например:</a:t>
            </a: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latin typeface="Times New Roman"/>
                <a:ea typeface="Times New Roman"/>
              </a:rPr>
              <a:t>EXCEPTION</a:t>
            </a:r>
            <a:endParaRPr lang="ru-RU" sz="1200" b="1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latin typeface="Times New Roman"/>
                <a:ea typeface="Times New Roman"/>
              </a:rPr>
              <a:t>WHEN</a:t>
            </a:r>
            <a:r>
              <a:rPr lang="en-US" dirty="0">
                <a:latin typeface="Times New Roman"/>
                <a:ea typeface="Times New Roman"/>
              </a:rPr>
              <a:t> NO</a:t>
            </a:r>
            <a:r>
              <a:rPr lang="ru-RU" dirty="0">
                <a:latin typeface="Times New Roman"/>
                <a:ea typeface="Times New Roman"/>
              </a:rPr>
              <a:t>_</a:t>
            </a:r>
            <a:r>
              <a:rPr lang="en-US" dirty="0">
                <a:latin typeface="Times New Roman"/>
                <a:ea typeface="Times New Roman"/>
              </a:rPr>
              <a:t>DATA</a:t>
            </a:r>
            <a:r>
              <a:rPr lang="ru-RU" dirty="0">
                <a:latin typeface="Times New Roman"/>
                <a:ea typeface="Times New Roman"/>
              </a:rPr>
              <a:t>_</a:t>
            </a:r>
            <a:r>
              <a:rPr lang="en-US" dirty="0">
                <a:latin typeface="Times New Roman"/>
                <a:ea typeface="Times New Roman"/>
              </a:rPr>
              <a:t>FOUND </a:t>
            </a:r>
            <a:r>
              <a:rPr lang="en-US" b="1" dirty="0">
                <a:latin typeface="Times New Roman"/>
                <a:ea typeface="Times New Roman"/>
              </a:rPr>
              <a:t>THEN</a:t>
            </a:r>
            <a:endParaRPr lang="ru-RU" sz="1200" b="1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DBMS</a:t>
            </a:r>
            <a:r>
              <a:rPr lang="ru-RU" dirty="0">
                <a:latin typeface="Times New Roman"/>
                <a:ea typeface="Times New Roman"/>
              </a:rPr>
              <a:t>_</a:t>
            </a:r>
            <a:r>
              <a:rPr lang="en-US" dirty="0">
                <a:latin typeface="Times New Roman"/>
                <a:ea typeface="Times New Roman"/>
              </a:rPr>
              <a:t>OUTPUT</a:t>
            </a:r>
            <a:r>
              <a:rPr lang="ru-RU" dirty="0">
                <a:latin typeface="Times New Roman"/>
                <a:ea typeface="Times New Roman"/>
              </a:rPr>
              <a:t>.</a:t>
            </a:r>
            <a:r>
              <a:rPr lang="en-US" dirty="0">
                <a:latin typeface="Times New Roman"/>
                <a:ea typeface="Times New Roman"/>
              </a:rPr>
              <a:t>PUT</a:t>
            </a:r>
            <a:r>
              <a:rPr lang="ru-RU" dirty="0">
                <a:latin typeface="Times New Roman"/>
                <a:ea typeface="Times New Roman"/>
              </a:rPr>
              <a:t>_</a:t>
            </a:r>
            <a:r>
              <a:rPr lang="en-US" dirty="0">
                <a:latin typeface="Times New Roman"/>
                <a:ea typeface="Times New Roman"/>
              </a:rPr>
              <a:t>LINE</a:t>
            </a:r>
            <a:r>
              <a:rPr lang="ru-RU" dirty="0">
                <a:latin typeface="Times New Roman"/>
                <a:ea typeface="Times New Roman"/>
              </a:rPr>
              <a:t>('Отсутствуют данные для вставки');</a:t>
            </a:r>
            <a:endParaRPr lang="ru-RU" sz="1200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INSERT INTO </a:t>
            </a:r>
            <a:r>
              <a:rPr lang="en-US" dirty="0" err="1">
                <a:latin typeface="Times New Roman"/>
                <a:ea typeface="Times New Roman"/>
              </a:rPr>
              <a:t>error_table</a:t>
            </a:r>
            <a:r>
              <a:rPr lang="en-US" dirty="0">
                <a:latin typeface="Times New Roman"/>
                <a:ea typeface="Times New Roman"/>
              </a:rPr>
              <a:t> (</a:t>
            </a:r>
            <a:r>
              <a:rPr lang="en-US" dirty="0" err="1">
                <a:latin typeface="Times New Roman"/>
                <a:ea typeface="Times New Roman"/>
              </a:rPr>
              <a:t>err_code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err_date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err_msg</a:t>
            </a:r>
            <a:r>
              <a:rPr lang="en-US" dirty="0">
                <a:latin typeface="Times New Roman"/>
                <a:ea typeface="Times New Roman"/>
              </a:rPr>
              <a:t>) </a:t>
            </a:r>
            <a:endParaRPr lang="ru-RU" sz="1200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dirty="0">
                <a:latin typeface="Times New Roman"/>
                <a:ea typeface="Times New Roman"/>
              </a:rPr>
              <a:t>VALUES (</a:t>
            </a:r>
            <a:r>
              <a:rPr lang="en-US" dirty="0" err="1">
                <a:latin typeface="Times New Roman"/>
                <a:ea typeface="Times New Roman"/>
              </a:rPr>
              <a:t>p_code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p_date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p_error</a:t>
            </a:r>
            <a:r>
              <a:rPr lang="en-US" dirty="0">
                <a:latin typeface="Times New Roman"/>
                <a:ea typeface="Times New Roman"/>
              </a:rPr>
              <a:t>) ;</a:t>
            </a:r>
            <a:endParaRPr lang="ru-RU" sz="1200" dirty="0">
              <a:latin typeface="Times New Roman"/>
              <a:ea typeface="Times New Roman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</a:pPr>
            <a:r>
              <a:rPr lang="en-US" b="1" dirty="0">
                <a:latin typeface="Times New Roman"/>
                <a:ea typeface="Times New Roman"/>
              </a:rPr>
              <a:t>END</a:t>
            </a:r>
            <a:r>
              <a:rPr lang="ru-RU" b="1" dirty="0">
                <a:latin typeface="Times New Roman"/>
                <a:ea typeface="Times New Roman"/>
              </a:rPr>
              <a:t>;</a:t>
            </a:r>
            <a:endParaRPr lang="ru-RU" sz="1200" b="1" dirty="0">
              <a:effectLst/>
              <a:latin typeface="Times New Roman"/>
              <a:ea typeface="Times New Roman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140266" y="1696946"/>
            <a:ext cx="2895464" cy="23938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rgbClr val="7030A0"/>
                </a:solidFill>
              </a:rPr>
              <a:t>Если Вы не напишите обработчик этой </a:t>
            </a:r>
          </a:p>
          <a:p>
            <a:r>
              <a:rPr lang="ru-RU" b="1" dirty="0">
                <a:solidFill>
                  <a:srgbClr val="7030A0"/>
                </a:solidFill>
              </a:rPr>
              <a:t>ошибки, </a:t>
            </a:r>
            <a:r>
              <a:rPr lang="en-US" b="1" dirty="0">
                <a:solidFill>
                  <a:srgbClr val="7030A0"/>
                </a:solidFill>
              </a:rPr>
              <a:t>Oracle </a:t>
            </a:r>
            <a:r>
              <a:rPr lang="ru-RU" b="1" dirty="0">
                <a:solidFill>
                  <a:srgbClr val="7030A0"/>
                </a:solidFill>
              </a:rPr>
              <a:t>сообщит об ошибке </a:t>
            </a:r>
          </a:p>
          <a:p>
            <a:r>
              <a:rPr lang="ru-RU" b="1" dirty="0">
                <a:solidFill>
                  <a:srgbClr val="7030A0"/>
                </a:solidFill>
              </a:rPr>
              <a:t>и остановит исполнение программы и </a:t>
            </a:r>
          </a:p>
        </p:txBody>
      </p:sp>
    </p:spTree>
    <p:extLst>
      <p:ext uri="{BB962C8B-B14F-4D97-AF65-F5344CB8AC3E}">
        <p14:creationId xmlns:p14="http://schemas.microsoft.com/office/powerpoint/2010/main" val="12980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335" y="85271"/>
            <a:ext cx="5674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Структура обработчика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68711" y="1102507"/>
            <a:ext cx="10426391" cy="597666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Когда возбуждается исключение, исполнение блока </a:t>
            </a:r>
            <a:r>
              <a:rPr lang="ru-RU" sz="2000" dirty="0" smtClean="0">
                <a:latin typeface="Arial" charset="0"/>
                <a:cs typeface="Arial" charset="0"/>
              </a:rPr>
              <a:t>PL/SQL</a:t>
            </a:r>
            <a:r>
              <a:rPr lang="ru-RU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или подпрограммы останавливается, и управление передается на обработчик исключений этого блока или подпрограммы, который имеет структуру:</a:t>
            </a:r>
          </a:p>
          <a:p>
            <a:pPr marL="0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sz="2000" b="1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b="1" dirty="0" smtClean="0">
                <a:latin typeface="Arial" charset="0"/>
                <a:cs typeface="Arial" charset="0"/>
              </a:rPr>
              <a:t>EXCEPTION</a:t>
            </a:r>
          </a:p>
          <a:p>
            <a:pPr marL="0" lvl="1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b="1" dirty="0" smtClean="0">
                <a:latin typeface="Arial" charset="0"/>
                <a:cs typeface="Arial" charset="0"/>
              </a:rPr>
              <a:t>WHEN</a:t>
            </a:r>
            <a:r>
              <a:rPr lang="ru-RU" sz="2000" dirty="0" smtClean="0">
                <a:latin typeface="Arial" charset="0"/>
                <a:cs typeface="Arial" charset="0"/>
              </a:rPr>
              <a:t>  имя_исключения1  </a:t>
            </a:r>
            <a:r>
              <a:rPr lang="ru-RU" sz="2000" b="1" dirty="0" smtClean="0">
                <a:latin typeface="Arial" charset="0"/>
                <a:cs typeface="Arial" charset="0"/>
              </a:rPr>
              <a:t>THEN</a:t>
            </a:r>
            <a:r>
              <a:rPr lang="ru-RU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– обработчик</a:t>
            </a:r>
          </a:p>
          <a:p>
            <a:pPr marL="0" lvl="2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dirty="0" smtClean="0">
                <a:latin typeface="Arial" charset="0"/>
                <a:cs typeface="Arial" charset="0"/>
              </a:rPr>
              <a:t>ряд_предложений1</a:t>
            </a:r>
          </a:p>
          <a:p>
            <a:pPr marL="0" lvl="1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b="1" dirty="0" smtClean="0">
                <a:latin typeface="Arial" charset="0"/>
                <a:cs typeface="Arial" charset="0"/>
              </a:rPr>
              <a:t>WHEN</a:t>
            </a:r>
            <a:r>
              <a:rPr lang="ru-RU" sz="2000" dirty="0" smtClean="0">
                <a:latin typeface="Arial" charset="0"/>
                <a:cs typeface="Arial" charset="0"/>
              </a:rPr>
              <a:t>  имя_исключения2  </a:t>
            </a:r>
            <a:r>
              <a:rPr lang="en-US" sz="2000" dirty="0" smtClean="0">
                <a:latin typeface="Arial" charset="0"/>
                <a:cs typeface="Arial" charset="0"/>
              </a:rPr>
              <a:t>[ OR</a:t>
            </a:r>
            <a:r>
              <a:rPr lang="ru-RU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smtClean="0">
                <a:latin typeface="Arial" charset="0"/>
                <a:cs typeface="Arial" charset="0"/>
              </a:rPr>
              <a:t>имя_исключения2 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lang="ru-RU" sz="2000" dirty="0" smtClean="0">
                <a:latin typeface="Arial" charset="0"/>
                <a:cs typeface="Arial" charset="0"/>
              </a:rPr>
              <a:t>…</a:t>
            </a:r>
            <a:r>
              <a:rPr lang="en-US" sz="2000" dirty="0" smtClean="0">
                <a:latin typeface="Arial" charset="0"/>
                <a:cs typeface="Arial" charset="0"/>
              </a:rPr>
              <a:t> ]  </a:t>
            </a:r>
            <a:r>
              <a:rPr lang="ru-RU" sz="2000" b="1" dirty="0" smtClean="0">
                <a:latin typeface="Arial" charset="0"/>
                <a:cs typeface="Arial" charset="0"/>
              </a:rPr>
              <a:t>THEN</a:t>
            </a:r>
            <a:r>
              <a:rPr lang="ru-RU" sz="2000" dirty="0" smtClean="0">
                <a:latin typeface="Arial" charset="0"/>
                <a:cs typeface="Arial" charset="0"/>
              </a:rPr>
              <a:t> </a:t>
            </a:r>
          </a:p>
          <a:p>
            <a:pPr marL="0" lvl="1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latin typeface="Arial" charset="0"/>
                <a:cs typeface="Arial" charset="0"/>
              </a:rPr>
              <a:t>	ряд_предложений2       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ru-RU" sz="20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-- другой обработчик</a:t>
            </a:r>
          </a:p>
          <a:p>
            <a:pPr marL="0" lvl="1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latin typeface="Arial" charset="0"/>
                <a:cs typeface="Arial" charset="0"/>
              </a:rPr>
              <a:t>	...  </a:t>
            </a:r>
          </a:p>
          <a:p>
            <a:pPr marL="0" lvl="1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b="1" dirty="0" smtClean="0">
                <a:latin typeface="Arial" charset="0"/>
                <a:cs typeface="Arial" charset="0"/>
              </a:rPr>
              <a:t>WHEN</a:t>
            </a:r>
            <a:r>
              <a:rPr lang="ru-RU" sz="2000" dirty="0" smtClean="0">
                <a:latin typeface="Arial" charset="0"/>
                <a:cs typeface="Arial" charset="0"/>
              </a:rPr>
              <a:t> OTHERS </a:t>
            </a:r>
            <a:r>
              <a:rPr lang="ru-RU" sz="2000" b="1" dirty="0" smtClean="0">
                <a:latin typeface="Arial" charset="0"/>
                <a:cs typeface="Arial" charset="0"/>
              </a:rPr>
              <a:t>THEN</a:t>
            </a:r>
            <a:r>
              <a:rPr lang="ru-RU" sz="2000" dirty="0" smtClean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ru-RU" sz="2000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-- необязательный обработчик</a:t>
            </a:r>
          </a:p>
          <a:p>
            <a:pPr marL="0" lvl="2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dirty="0" smtClean="0">
                <a:latin typeface="Arial" charset="0"/>
                <a:cs typeface="Arial" charset="0"/>
              </a:rPr>
              <a:t>ряд_предложений3</a:t>
            </a:r>
          </a:p>
          <a:p>
            <a:pPr marL="0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b="1" dirty="0" smtClean="0">
                <a:latin typeface="Arial" charset="0"/>
                <a:cs typeface="Arial" charset="0"/>
              </a:rPr>
              <a:t>END;</a:t>
            </a:r>
          </a:p>
          <a:p>
            <a:pPr marL="0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ru-RU" sz="20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Каждое исключение может упоминаться в части </a:t>
            </a:r>
            <a:r>
              <a:rPr lang="en-US" sz="2000" dirty="0" smtClean="0">
                <a:latin typeface="Arial" charset="0"/>
                <a:cs typeface="Arial" charset="0"/>
              </a:rPr>
              <a:t>EXCEPTION</a:t>
            </a:r>
            <a:r>
              <a:rPr lang="ru-RU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sz="20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один раз</a:t>
            </a:r>
            <a:r>
              <a:rPr lang="ru-RU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!</a:t>
            </a:r>
          </a:p>
          <a:p>
            <a:pPr marL="0" indent="360000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Необязательный обработчик исключений </a:t>
            </a:r>
            <a:r>
              <a:rPr lang="ru-RU" sz="2000" dirty="0" smtClean="0">
                <a:latin typeface="Arial" charset="0"/>
                <a:cs typeface="Arial" charset="0"/>
              </a:rPr>
              <a:t>OTHERS</a:t>
            </a:r>
            <a:r>
              <a:rPr lang="ru-RU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записывается всегда </a:t>
            </a:r>
            <a:r>
              <a:rPr lang="ru-RU" sz="20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последним</a:t>
            </a:r>
            <a:r>
              <a:rPr lang="ru-RU" sz="20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в секции исключений. </a:t>
            </a:r>
            <a:endParaRPr lang="ru-RU" sz="1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91146" y="169108"/>
            <a:ext cx="74475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  <a:ea typeface="Times New Roman"/>
              </a:rPr>
              <a:t>Пример предопределенного исключения с номером и именем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E1BC6-8857-4F23-8A78-9651E99CEDA2}"/>
              </a:ext>
            </a:extLst>
          </p:cNvPr>
          <p:cNvSpPr txBox="1"/>
          <p:nvPr/>
        </p:nvSpPr>
        <p:spPr>
          <a:xfrm>
            <a:off x="648011" y="1246326"/>
            <a:ext cx="1005109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DECLARE</a:t>
            </a:r>
            <a:endParaRPr lang="ru-RU" sz="2000" b="1" dirty="0">
              <a:solidFill>
                <a:srgbClr val="0070C0"/>
              </a:solidFill>
            </a:endParaRPr>
          </a:p>
          <a:p>
            <a:r>
              <a:rPr lang="en-US" sz="2000" dirty="0"/>
              <a:t>Num1 number(10,0);</a:t>
            </a:r>
            <a:endParaRPr lang="ru-RU" sz="2000" dirty="0"/>
          </a:p>
          <a:p>
            <a:r>
              <a:rPr lang="en-US" sz="2000" dirty="0"/>
              <a:t>Num2 number(10,0);</a:t>
            </a:r>
            <a:endParaRPr lang="ru-RU" sz="2000" dirty="0"/>
          </a:p>
          <a:p>
            <a:r>
              <a:rPr lang="en-US" sz="2000" dirty="0"/>
              <a:t>Result Number(10,5);</a:t>
            </a:r>
            <a:endParaRPr lang="ru-RU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Begin</a:t>
            </a:r>
            <a:endParaRPr lang="ru-RU" sz="2000" b="1" dirty="0">
              <a:solidFill>
                <a:srgbClr val="0070C0"/>
              </a:solidFill>
            </a:endParaRPr>
          </a:p>
          <a:p>
            <a:r>
              <a:rPr lang="en-US" sz="2000" dirty="0"/>
              <a:t>Num1 := &amp;Var1;</a:t>
            </a:r>
            <a:endParaRPr lang="ru-RU" sz="2000" dirty="0"/>
          </a:p>
          <a:p>
            <a:r>
              <a:rPr lang="en-US" sz="2000" dirty="0"/>
              <a:t>Num2 := &amp;Var2;</a:t>
            </a:r>
            <a:endParaRPr lang="ru-RU" sz="2000" dirty="0"/>
          </a:p>
          <a:p>
            <a:r>
              <a:rPr lang="en-US" sz="2000" dirty="0"/>
              <a:t>Result := Num1/Num2;</a:t>
            </a:r>
            <a:endParaRPr lang="ru-RU" sz="2000" dirty="0"/>
          </a:p>
          <a:p>
            <a:r>
              <a:rPr lang="en-US" sz="2000" dirty="0"/>
              <a:t>DBMS_OUTPUT.PUT_LINE(Result);</a:t>
            </a:r>
            <a:endParaRPr lang="ru-RU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EXCEPTION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ZERO_DIVIDE </a:t>
            </a:r>
            <a:r>
              <a:rPr lang="en-US" sz="2000" b="1" dirty="0">
                <a:solidFill>
                  <a:srgbClr val="7030A0"/>
                </a:solidFill>
              </a:rPr>
              <a:t>THEN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DBMS_OUTPUT.PUT_LINE('</a:t>
            </a:r>
            <a:r>
              <a:rPr lang="ru-RU" sz="2000" dirty="0"/>
              <a:t>Деление</a:t>
            </a:r>
            <a:r>
              <a:rPr lang="en-US" sz="2000" dirty="0"/>
              <a:t> </a:t>
            </a:r>
            <a:r>
              <a:rPr lang="ru-RU" sz="2000" dirty="0"/>
              <a:t>на</a:t>
            </a:r>
            <a:r>
              <a:rPr lang="en-US" sz="2000" dirty="0"/>
              <a:t> </a:t>
            </a:r>
            <a:r>
              <a:rPr lang="ru-RU" sz="2000" dirty="0"/>
              <a:t>ноль</a:t>
            </a:r>
            <a:r>
              <a:rPr lang="en-US" sz="2000" dirty="0"/>
              <a:t>!');</a:t>
            </a:r>
            <a:endParaRPr lang="ru-RU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VALUE_ERROR </a:t>
            </a:r>
            <a:r>
              <a:rPr lang="en-US" sz="2000" b="1" dirty="0">
                <a:solidFill>
                  <a:srgbClr val="7030A0"/>
                </a:solidFill>
              </a:rPr>
              <a:t>THEN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DBMS_OUTPUT.PUT_LINE('</a:t>
            </a:r>
            <a:r>
              <a:rPr lang="ru-RU" sz="2000" dirty="0"/>
              <a:t>Неверный</a:t>
            </a:r>
            <a:r>
              <a:rPr lang="en-US" sz="2000" dirty="0"/>
              <a:t> </a:t>
            </a:r>
            <a:r>
              <a:rPr lang="ru-RU" sz="2000" dirty="0"/>
              <a:t>тип</a:t>
            </a:r>
            <a:r>
              <a:rPr lang="en-US" sz="2000" dirty="0"/>
              <a:t> </a:t>
            </a:r>
            <a:r>
              <a:rPr lang="ru-RU" sz="2000" dirty="0"/>
              <a:t>данных</a:t>
            </a:r>
            <a:r>
              <a:rPr lang="en-US" sz="2000" dirty="0"/>
              <a:t>!');</a:t>
            </a:r>
            <a:endParaRPr lang="ru-RU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OTHERS </a:t>
            </a:r>
            <a:r>
              <a:rPr lang="en-US" sz="2000" b="1" dirty="0">
                <a:solidFill>
                  <a:srgbClr val="7030A0"/>
                </a:solidFill>
              </a:rPr>
              <a:t>THEN</a:t>
            </a:r>
            <a:endParaRPr lang="ru-RU" sz="2000" b="1" dirty="0">
              <a:solidFill>
                <a:srgbClr val="7030A0"/>
              </a:solidFill>
            </a:endParaRPr>
          </a:p>
          <a:p>
            <a:r>
              <a:rPr lang="en-US" sz="2000" dirty="0"/>
              <a:t>DBMS_OUTPUT.PUT_LINE('</a:t>
            </a:r>
            <a:r>
              <a:rPr lang="ru-RU" sz="2000" dirty="0"/>
              <a:t>Неизвестная</a:t>
            </a:r>
            <a:r>
              <a:rPr lang="en-US" sz="2000" dirty="0"/>
              <a:t> </a:t>
            </a:r>
            <a:r>
              <a:rPr lang="ru-RU" sz="2000" dirty="0"/>
              <a:t>ошибка</a:t>
            </a:r>
            <a:r>
              <a:rPr lang="en-US" sz="2000" dirty="0"/>
              <a:t>!');</a:t>
            </a:r>
            <a:endParaRPr lang="ru-RU" sz="2000" dirty="0"/>
          </a:p>
          <a:p>
            <a:r>
              <a:rPr lang="ru-RU" sz="2000" b="1" dirty="0">
                <a:solidFill>
                  <a:srgbClr val="0070C0"/>
                </a:solidFill>
              </a:rPr>
              <a:t>END;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1106" y="1657467"/>
            <a:ext cx="4380406" cy="3168352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80000"/>
            <a:r>
              <a:rPr lang="ru-RU" b="1" dirty="0" smtClean="0">
                <a:solidFill>
                  <a:srgbClr val="00B050"/>
                </a:solidFill>
              </a:rPr>
              <a:t>Введите </a:t>
            </a:r>
            <a:r>
              <a:rPr lang="ru-RU" b="1" dirty="0">
                <a:solidFill>
                  <a:srgbClr val="00B050"/>
                </a:solidFill>
              </a:rPr>
              <a:t>значение делимого 1, </a:t>
            </a:r>
            <a:r>
              <a:rPr lang="ru-RU" b="1" dirty="0" smtClean="0">
                <a:solidFill>
                  <a:srgbClr val="00B050"/>
                </a:solidFill>
              </a:rPr>
              <a:t>а </a:t>
            </a:r>
            <a:r>
              <a:rPr lang="ru-RU" b="1" dirty="0">
                <a:solidFill>
                  <a:srgbClr val="00B050"/>
                </a:solidFill>
              </a:rPr>
              <a:t>значение </a:t>
            </a:r>
            <a:r>
              <a:rPr lang="ru-RU" b="1" dirty="0" smtClean="0">
                <a:solidFill>
                  <a:srgbClr val="00B050"/>
                </a:solidFill>
              </a:rPr>
              <a:t>делителя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ru-RU" b="1" dirty="0" smtClean="0">
                <a:solidFill>
                  <a:srgbClr val="00B050"/>
                </a:solidFill>
              </a:rPr>
              <a:t>последовательно </a:t>
            </a:r>
            <a:r>
              <a:rPr lang="ru-RU" b="1" dirty="0">
                <a:solidFill>
                  <a:srgbClr val="00B050"/>
                </a:solidFill>
              </a:rPr>
              <a:t>2, 0, </a:t>
            </a:r>
            <a:r>
              <a:rPr lang="en-US" b="1" dirty="0" err="1">
                <a:solidFill>
                  <a:srgbClr val="00B050"/>
                </a:solidFill>
              </a:rPr>
              <a:t>qwe</a:t>
            </a:r>
            <a:r>
              <a:rPr lang="en-US" b="1" dirty="0">
                <a:solidFill>
                  <a:srgbClr val="00B050"/>
                </a:solidFill>
              </a:rPr>
              <a:t>, ‘</a:t>
            </a:r>
            <a:r>
              <a:rPr lang="en-US" b="1" dirty="0" err="1">
                <a:solidFill>
                  <a:srgbClr val="00B050"/>
                </a:solidFill>
              </a:rPr>
              <a:t>qwe</a:t>
            </a:r>
            <a:r>
              <a:rPr lang="en-US" b="1" dirty="0">
                <a:solidFill>
                  <a:srgbClr val="00B050"/>
                </a:solidFill>
              </a:rPr>
              <a:t>’.</a:t>
            </a:r>
          </a:p>
          <a:p>
            <a:pPr indent="180000"/>
            <a:r>
              <a:rPr lang="ru-RU" b="1" dirty="0" smtClean="0">
                <a:solidFill>
                  <a:srgbClr val="00B050"/>
                </a:solidFill>
              </a:rPr>
              <a:t>Объясните </a:t>
            </a:r>
            <a:r>
              <a:rPr lang="ru-RU" b="1" dirty="0">
                <a:solidFill>
                  <a:srgbClr val="00B050"/>
                </a:solidFill>
              </a:rPr>
              <a:t>результаты. Какие ошибки секция исключений не смогла обнаружить? Можно ли сделать так, чтобы не было необработанных ошибок?</a:t>
            </a:r>
          </a:p>
          <a:p>
            <a:pPr indent="180000"/>
            <a:r>
              <a:rPr lang="ru-RU" b="1" dirty="0" smtClean="0">
                <a:solidFill>
                  <a:srgbClr val="00B050"/>
                </a:solidFill>
              </a:rPr>
              <a:t>Как </a:t>
            </a:r>
            <a:r>
              <a:rPr lang="ru-RU" b="1" dirty="0">
                <a:solidFill>
                  <a:srgbClr val="00B050"/>
                </a:solidFill>
              </a:rPr>
              <a:t>показать номер ИС?</a:t>
            </a:r>
          </a:p>
        </p:txBody>
      </p:sp>
    </p:spTree>
    <p:extLst>
      <p:ext uri="{BB962C8B-B14F-4D97-AF65-F5344CB8AC3E}">
        <p14:creationId xmlns:p14="http://schemas.microsoft.com/office/powerpoint/2010/main" val="16219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3647" y="465261"/>
            <a:ext cx="6910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Что такое “Обработать ситуацию”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35D77-51E1-480C-9648-DE5299FBDEE3}"/>
              </a:ext>
            </a:extLst>
          </p:cNvPr>
          <p:cNvSpPr txBox="1"/>
          <p:nvPr/>
        </p:nvSpPr>
        <p:spPr>
          <a:xfrm>
            <a:off x="533646" y="1491665"/>
            <a:ext cx="10182675" cy="358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Внутренние исключения СУБД возбуждает автоматически. Пользовательские исключения возбуждаются явно, посредством предложений </a:t>
            </a:r>
            <a:r>
              <a:rPr lang="ru-RU" sz="2000" dirty="0"/>
              <a:t>RAISE</a:t>
            </a:r>
            <a:r>
              <a:rPr lang="ru-RU" sz="2000" dirty="0">
                <a:solidFill>
                  <a:srgbClr val="0070C0"/>
                </a:solidFill>
              </a:rPr>
              <a:t>, которые могут возбуждать и предопределенные исключения.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Обработать </a:t>
            </a:r>
            <a:r>
              <a:rPr lang="ru-RU" sz="2000" dirty="0">
                <a:solidFill>
                  <a:srgbClr val="0070C0"/>
                </a:solidFill>
              </a:rPr>
              <a:t>ситуацию значит “</a:t>
            </a:r>
            <a:r>
              <a:rPr lang="ru-RU" sz="2000" dirty="0"/>
              <a:t>побывать в секции EXCEPTION</a:t>
            </a:r>
            <a:r>
              <a:rPr lang="ru-RU" sz="2000" dirty="0">
                <a:solidFill>
                  <a:srgbClr val="0070C0"/>
                </a:solidFill>
              </a:rPr>
              <a:t>”.  При этом можно ничего не делать вообще, не говоря уже о том, что можно ничего не сделать для устранения ошибки.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После </a:t>
            </a:r>
            <a:r>
              <a:rPr lang="ru-RU" sz="2000" dirty="0">
                <a:solidFill>
                  <a:srgbClr val="0070C0"/>
                </a:solidFill>
              </a:rPr>
              <a:t>выполнения обработки исключений исполнение текущего блока заканчивается, а вмещающий блок продолжает свое выполнение со следующего предложения. Если текущий блок не вложен ни в какой другой блок), то управление возвращается в хост-окружение.</a:t>
            </a:r>
          </a:p>
        </p:txBody>
      </p:sp>
    </p:spTree>
    <p:extLst>
      <p:ext uri="{BB962C8B-B14F-4D97-AF65-F5344CB8AC3E}">
        <p14:creationId xmlns:p14="http://schemas.microsoft.com/office/powerpoint/2010/main" val="8415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36885" y="15873"/>
            <a:ext cx="7247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Процедура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lvl="0" algn="ctr"/>
            <a:r>
              <a:rPr lang="en-US" sz="3200" b="1" dirty="0" smtClean="0">
                <a:solidFill>
                  <a:srgbClr val="C00000"/>
                </a:solidFill>
              </a:rPr>
              <a:t>RAISE_APPLICATION_ERROR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27BC0-78DA-48B8-A7EB-EFFDE671FB44}"/>
              </a:ext>
            </a:extLst>
          </p:cNvPr>
          <p:cNvSpPr txBox="1"/>
          <p:nvPr/>
        </p:nvSpPr>
        <p:spPr>
          <a:xfrm>
            <a:off x="228600" y="1004153"/>
            <a:ext cx="11963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</a:rPr>
              <a:t>Процедура </a:t>
            </a:r>
            <a:r>
              <a:rPr lang="ru-RU" sz="2000" dirty="0"/>
              <a:t>RAISE_APPLICATION_ERROR </a:t>
            </a:r>
            <a:r>
              <a:rPr lang="ru-RU" sz="2000" dirty="0">
                <a:solidFill>
                  <a:srgbClr val="0070C0"/>
                </a:solidFill>
              </a:rPr>
              <a:t>позволяет работать с сообщениями о пользовательских исключениях тем же способом, что для предопределённых исключений.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     </a:t>
            </a:r>
            <a:r>
              <a:rPr lang="ru-RU" sz="2000" b="1" dirty="0">
                <a:solidFill>
                  <a:srgbClr val="7030A0"/>
                </a:solidFill>
              </a:rPr>
              <a:t>Заголовок процедуры RAISE_APPLICATION_ERROR: </a:t>
            </a:r>
            <a:br>
              <a:rPr lang="ru-RU" sz="2000" b="1" dirty="0">
                <a:solidFill>
                  <a:srgbClr val="7030A0"/>
                </a:solidFill>
              </a:rPr>
            </a:br>
            <a:r>
              <a:rPr lang="ru-RU" sz="2000" dirty="0"/>
              <a:t>PROCEDURE RAISE_APPLICATION_ERROR ( </a:t>
            </a:r>
            <a:br>
              <a:rPr lang="ru-RU" sz="2000" dirty="0"/>
            </a:br>
            <a:r>
              <a:rPr lang="ru-RU" sz="2000" dirty="0" err="1"/>
              <a:t>num</a:t>
            </a:r>
            <a:r>
              <a:rPr lang="ru-RU" sz="2000" dirty="0"/>
              <a:t> </a:t>
            </a:r>
            <a:r>
              <a:rPr lang="ru-RU" sz="2000" dirty="0" err="1"/>
              <a:t>binary_integer</a:t>
            </a:r>
            <a:r>
              <a:rPr lang="ru-RU" sz="2000" dirty="0"/>
              <a:t>, </a:t>
            </a:r>
            <a:br>
              <a:rPr lang="ru-RU" sz="2000" dirty="0"/>
            </a:br>
            <a:r>
              <a:rPr lang="ru-RU" sz="2000" dirty="0" err="1"/>
              <a:t>msg</a:t>
            </a:r>
            <a:r>
              <a:rPr lang="ru-RU" sz="2000" dirty="0"/>
              <a:t> varchar2, </a:t>
            </a:r>
            <a:br>
              <a:rPr lang="ru-RU" sz="2000" dirty="0"/>
            </a:br>
            <a:r>
              <a:rPr lang="ru-RU" sz="2000" dirty="0" err="1"/>
              <a:t>keeperrorstack</a:t>
            </a:r>
            <a:r>
              <a:rPr lang="ru-RU" sz="2000" dirty="0"/>
              <a:t> </a:t>
            </a:r>
            <a:r>
              <a:rPr lang="ru-RU" sz="2000" dirty="0" err="1"/>
              <a:t>boolean</a:t>
            </a:r>
            <a:r>
              <a:rPr lang="ru-RU" sz="2000" dirty="0"/>
              <a:t> </a:t>
            </a:r>
            <a:r>
              <a:rPr lang="ru-RU" sz="2000" dirty="0" err="1"/>
              <a:t>default</a:t>
            </a:r>
            <a:r>
              <a:rPr lang="ru-RU" sz="2000" dirty="0"/>
              <a:t> FALSE). </a:t>
            </a:r>
            <a:br>
              <a:rPr lang="ru-RU" sz="2000" dirty="0"/>
            </a:br>
            <a:r>
              <a:rPr lang="ru-RU" sz="2000" dirty="0">
                <a:solidFill>
                  <a:srgbClr val="0070C0"/>
                </a:solidFill>
              </a:rPr>
              <a:t>Здесь </a:t>
            </a:r>
            <a:r>
              <a:rPr lang="ru-RU" sz="2000" dirty="0" err="1"/>
              <a:t>num</a:t>
            </a:r>
            <a:r>
              <a:rPr lang="ru-RU" sz="2000" dirty="0">
                <a:solidFill>
                  <a:srgbClr val="0070C0"/>
                </a:solidFill>
              </a:rPr>
              <a:t> - это номер ошибки из диапазона от </a:t>
            </a:r>
            <a:r>
              <a:rPr lang="ru-RU" sz="2000" dirty="0"/>
              <a:t>-20 999 </a:t>
            </a:r>
            <a:r>
              <a:rPr lang="ru-RU" sz="2000" dirty="0">
                <a:solidFill>
                  <a:srgbClr val="0070C0"/>
                </a:solidFill>
              </a:rPr>
              <a:t>до </a:t>
            </a:r>
            <a:r>
              <a:rPr lang="ru-RU" sz="2000" dirty="0"/>
              <a:t>-20 000</a:t>
            </a:r>
            <a:r>
              <a:rPr lang="ru-RU" sz="2000" dirty="0">
                <a:solidFill>
                  <a:srgbClr val="0070C0"/>
                </a:solidFill>
              </a:rPr>
              <a:t>; </a:t>
            </a:r>
          </a:p>
          <a:p>
            <a:r>
              <a:rPr lang="ru-RU" sz="2000" dirty="0" err="1"/>
              <a:t>msg</a:t>
            </a:r>
            <a:r>
              <a:rPr lang="ru-RU" sz="2000" dirty="0">
                <a:solidFill>
                  <a:srgbClr val="0070C0"/>
                </a:solidFill>
              </a:rPr>
              <a:t> - это сообщение об ошибке; длина его не более 2048 символов (символы, выходящие за эту границу, игнорируются); </a:t>
            </a:r>
          </a:p>
          <a:p>
            <a:r>
              <a:rPr lang="ru-RU" sz="2000" dirty="0" err="1"/>
              <a:t>keeperrorstack</a:t>
            </a:r>
            <a:r>
              <a:rPr lang="ru-RU" sz="2000" dirty="0">
                <a:solidFill>
                  <a:srgbClr val="0070C0"/>
                </a:solidFill>
              </a:rPr>
              <a:t> -- добавляет ошибку к стеку (</a:t>
            </a:r>
            <a:r>
              <a:rPr lang="ru-RU" sz="2000" dirty="0"/>
              <a:t>TRUE</a:t>
            </a:r>
            <a:r>
              <a:rPr lang="ru-RU" sz="2000" dirty="0">
                <a:solidFill>
                  <a:srgbClr val="0070C0"/>
                </a:solidFill>
              </a:rPr>
              <a:t>), или заменяет существующую ошибку (</a:t>
            </a:r>
            <a:r>
              <a:rPr lang="ru-RU" sz="2000" dirty="0"/>
              <a:t>FALSE</a:t>
            </a:r>
            <a:r>
              <a:rPr lang="ru-RU" sz="2000" dirty="0">
                <a:solidFill>
                  <a:srgbClr val="0070C0"/>
                </a:solidFill>
              </a:rPr>
              <a:t> – это значение по умолчанию).</a:t>
            </a:r>
          </a:p>
          <a:p>
            <a:r>
              <a:rPr lang="ru-RU" sz="2000" b="1" u="sng" dirty="0">
                <a:solidFill>
                  <a:srgbClr val="7030A0"/>
                </a:solidFill>
              </a:rPr>
              <a:t>Пример</a:t>
            </a:r>
            <a:r>
              <a:rPr lang="ru-RU" sz="2000" b="1" dirty="0">
                <a:solidFill>
                  <a:srgbClr val="7030A0"/>
                </a:solidFill>
              </a:rPr>
              <a:t>: </a:t>
            </a:r>
          </a:p>
          <a:p>
            <a:r>
              <a:rPr lang="ru-RU" sz="2000" b="1" dirty="0" err="1"/>
              <a:t>declare</a:t>
            </a:r>
            <a:endParaRPr lang="ru-RU" sz="2000" b="1" dirty="0"/>
          </a:p>
          <a:p>
            <a:r>
              <a:rPr lang="ru-RU" sz="2000" dirty="0"/>
              <a:t> i </a:t>
            </a:r>
            <a:r>
              <a:rPr lang="ru-RU" sz="2000" dirty="0" err="1"/>
              <a:t>integer</a:t>
            </a:r>
            <a:r>
              <a:rPr lang="ru-RU" sz="2000" dirty="0"/>
              <a:t>;</a:t>
            </a:r>
          </a:p>
          <a:p>
            <a:r>
              <a:rPr lang="ru-RU" sz="2000" b="1" dirty="0" err="1"/>
              <a:t>begin</a:t>
            </a:r>
            <a:endParaRPr lang="ru-RU" sz="2000" b="1" dirty="0"/>
          </a:p>
          <a:p>
            <a:r>
              <a:rPr lang="ru-RU" sz="2000" dirty="0"/>
              <a:t> i :=1 /0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23531" y="56460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/>
              <a:t>exception</a:t>
            </a:r>
            <a:endParaRPr lang="ru-RU" b="1" dirty="0"/>
          </a:p>
          <a:p>
            <a:r>
              <a:rPr lang="ru-RU" b="1" dirty="0"/>
              <a:t> </a:t>
            </a:r>
            <a:r>
              <a:rPr lang="ru-RU" b="1" dirty="0" err="1"/>
              <a:t>when</a:t>
            </a:r>
            <a:r>
              <a:rPr lang="ru-RU" b="1" dirty="0"/>
              <a:t> </a:t>
            </a:r>
            <a:r>
              <a:rPr lang="ru-RU" dirty="0" err="1"/>
              <a:t>others</a:t>
            </a:r>
            <a:r>
              <a:rPr lang="ru-RU" dirty="0"/>
              <a:t> </a:t>
            </a:r>
            <a:r>
              <a:rPr lang="ru-RU" b="1" dirty="0" err="1"/>
              <a:t>then</a:t>
            </a:r>
            <a:endParaRPr lang="ru-RU" b="1" dirty="0"/>
          </a:p>
          <a:p>
            <a:r>
              <a:rPr lang="ru-RU" dirty="0"/>
              <a:t>    </a:t>
            </a:r>
            <a:r>
              <a:rPr lang="ru-RU" dirty="0" err="1"/>
              <a:t>raise_application_error</a:t>
            </a:r>
            <a:r>
              <a:rPr lang="ru-RU" dirty="0"/>
              <a:t> (-20000,'Деление на ноль.');</a:t>
            </a:r>
          </a:p>
          <a:p>
            <a:r>
              <a:rPr lang="ru-RU" b="1" dirty="0" err="1"/>
              <a:t>end</a:t>
            </a:r>
            <a:r>
              <a:rPr lang="ru-RU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042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5725" y="193582"/>
            <a:ext cx="64348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Предопределенные ИС с номером без имени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39720" y="1610817"/>
            <a:ext cx="9144000" cy="417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ПРАГМА</a:t>
            </a:r>
            <a:r>
              <a:rPr lang="ru-RU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– это указание компилятору, обрабатываемое во время компиляции.</a:t>
            </a:r>
          </a:p>
          <a:p>
            <a:pPr lvl="0" indent="360000"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Для 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обработки непоименованных внутренних исключений </a:t>
            </a:r>
            <a:r>
              <a:rPr lang="ru-RU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используется 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или </a:t>
            </a:r>
            <a:r>
              <a:rPr lang="ru-RU" dirty="0" err="1">
                <a:solidFill>
                  <a:srgbClr val="0070C0"/>
                </a:solidFill>
                <a:latin typeface="Arial" charset="0"/>
                <a:cs typeface="Arial" charset="0"/>
              </a:rPr>
              <a:t>прагма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dirty="0">
                <a:latin typeface="Arial" charset="0"/>
                <a:cs typeface="Arial" charset="0"/>
              </a:rPr>
              <a:t>EXCEPTION_INIT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 или обработчик </a:t>
            </a:r>
            <a:r>
              <a:rPr lang="ru-RU" dirty="0">
                <a:latin typeface="Arial" charset="0"/>
                <a:cs typeface="Arial" charset="0"/>
              </a:rPr>
              <a:t>OTHER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.</a:t>
            </a:r>
          </a:p>
          <a:p>
            <a:pPr indent="360000"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indent="360000"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Через </a:t>
            </a:r>
            <a:r>
              <a:rPr lang="ru-RU" dirty="0" err="1">
                <a:solidFill>
                  <a:srgbClr val="0070C0"/>
                </a:solidFill>
                <a:latin typeface="Arial" charset="0"/>
                <a:cs typeface="Arial" charset="0"/>
              </a:rPr>
              <a:t>прагму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dirty="0">
                <a:latin typeface="Arial" charset="0"/>
                <a:cs typeface="Arial" charset="0"/>
              </a:rPr>
              <a:t>EXCEPTION_INIT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 компилятор получает имя исключения, связанного с указанным кодом ошибки ORACLE</a:t>
            </a:r>
            <a:r>
              <a:rPr lang="en-US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и, главное, понятное конечному пользователю. После этого, при написании обработчика ИС можно  обращаться к этому исключению по имени. </a:t>
            </a:r>
          </a:p>
          <a:p>
            <a:pPr indent="360000"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ru-RU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indent="360000"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Синтаксис:</a:t>
            </a:r>
          </a:p>
          <a:p>
            <a:pPr indent="360000"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Arial" charset="0"/>
                <a:cs typeface="Arial" charset="0"/>
              </a:rPr>
              <a:t>PRAGMA</a:t>
            </a:r>
            <a:r>
              <a:rPr lang="ru-RU" dirty="0">
                <a:latin typeface="Arial" charset="0"/>
                <a:cs typeface="Arial" charset="0"/>
              </a:rPr>
              <a:t> EXCEPTION_INIT(</a:t>
            </a:r>
            <a:r>
              <a:rPr lang="ru-RU" dirty="0" err="1">
                <a:latin typeface="Arial" charset="0"/>
                <a:cs typeface="Arial" charset="0"/>
              </a:rPr>
              <a:t>имя_исключения</a:t>
            </a:r>
            <a:r>
              <a:rPr lang="ru-RU" dirty="0">
                <a:latin typeface="Arial" charset="0"/>
                <a:cs typeface="Arial" charset="0"/>
              </a:rPr>
              <a:t>, </a:t>
            </a:r>
            <a:r>
              <a:rPr lang="ru-RU" dirty="0" err="1">
                <a:latin typeface="Arial" charset="0"/>
                <a:cs typeface="Arial" charset="0"/>
              </a:rPr>
              <a:t>код_ошибки_ORACLE</a:t>
            </a:r>
            <a:r>
              <a:rPr lang="ru-RU" dirty="0">
                <a:latin typeface="Arial" charset="0"/>
                <a:cs typeface="Arial" charset="0"/>
              </a:rPr>
              <a:t>);</a:t>
            </a:r>
          </a:p>
          <a:p>
            <a:pPr indent="360000" algn="just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Использованное </a:t>
            </a:r>
            <a:r>
              <a:rPr lang="ru-RU" dirty="0" err="1">
                <a:latin typeface="Arial" charset="0"/>
                <a:cs typeface="Arial" charset="0"/>
              </a:rPr>
              <a:t>имя_исключения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 должно быть ранее объявлено в этом </a:t>
            </a:r>
            <a:r>
              <a:rPr lang="ru-RU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блоке.</a:t>
            </a:r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dirty="0" err="1" smtClean="0">
                <a:solidFill>
                  <a:srgbClr val="0070C0"/>
                </a:solidFill>
                <a:latin typeface="Arial" charset="0"/>
                <a:cs typeface="Arial" charset="0"/>
              </a:rPr>
              <a:t>Прагма</a:t>
            </a:r>
            <a:r>
              <a:rPr lang="ru-RU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должна появиться в той же секции декларации, что и </a:t>
            </a:r>
            <a:r>
              <a:rPr lang="ru-RU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исключение</a:t>
            </a:r>
            <a:r>
              <a:rPr lang="ru-RU" dirty="0">
                <a:solidFill>
                  <a:srgbClr val="0070C0"/>
                </a:solidFill>
                <a:latin typeface="Arial" charset="0"/>
                <a:cs typeface="Arial" charset="0"/>
              </a:rPr>
              <a:t>.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189672"/>
            <a:ext cx="76532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 использования</a:t>
            </a:r>
            <a:r>
              <a:rPr lang="ru-RU" sz="3200" b="1" dirty="0">
                <a:solidFill>
                  <a:srgbClr val="C00000"/>
                </a:solidFill>
                <a:cs typeface="Arial" charset="0"/>
              </a:rPr>
              <a:t> </a:t>
            </a:r>
            <a:r>
              <a:rPr lang="ru-RU" sz="3200" b="1" dirty="0" err="1">
                <a:solidFill>
                  <a:srgbClr val="C00000"/>
                </a:solidFill>
                <a:cs typeface="Arial" charset="0"/>
              </a:rPr>
              <a:t>прагмы</a:t>
            </a:r>
            <a:r>
              <a:rPr lang="ru-RU" sz="3200" b="1" dirty="0">
                <a:solidFill>
                  <a:srgbClr val="C00000"/>
                </a:solidFill>
                <a:cs typeface="Arial" charset="0"/>
              </a:rPr>
              <a:t> EXCEPTION_INIT 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6890"/>
            <a:ext cx="8068554" cy="541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7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82927"/>
            <a:ext cx="80400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Пользовательские ИС без номеров </a:t>
            </a:r>
            <a:br>
              <a:rPr lang="ru-RU" sz="3200" b="1" dirty="0">
                <a:solidFill>
                  <a:srgbClr val="C00000"/>
                </a:solidFill>
              </a:rPr>
            </a:br>
            <a:r>
              <a:rPr lang="ru-RU" sz="3200" b="1" dirty="0">
                <a:solidFill>
                  <a:srgbClr val="C00000"/>
                </a:solidFill>
              </a:rPr>
              <a:t>описанные и возбуждаемые в программе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1160145"/>
            <a:ext cx="1121441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Имена </a:t>
            </a:r>
            <a:r>
              <a:rPr lang="ru-RU" sz="2000" dirty="0">
                <a:solidFill>
                  <a:srgbClr val="0070C0"/>
                </a:solidFill>
              </a:rPr>
              <a:t>собственных исключительных ситуаций этого вида описываются в разделе </a:t>
            </a:r>
            <a:r>
              <a:rPr lang="ru-RU" sz="2000" b="1" dirty="0"/>
              <a:t>DECLARE</a:t>
            </a:r>
            <a:r>
              <a:rPr lang="ru-RU" sz="2000" dirty="0">
                <a:solidFill>
                  <a:srgbClr val="0070C0"/>
                </a:solidFill>
              </a:rPr>
              <a:t> блока PL/SQL с указанием типа </a:t>
            </a:r>
            <a:r>
              <a:rPr lang="ru-RU" sz="2000" b="1" dirty="0"/>
              <a:t>EXCEPTION</a:t>
            </a:r>
            <a:r>
              <a:rPr lang="ru-RU" sz="2000" dirty="0">
                <a:solidFill>
                  <a:srgbClr val="0070C0"/>
                </a:solidFill>
              </a:rPr>
              <a:t>. Пример:</a:t>
            </a:r>
          </a:p>
          <a:p>
            <a:pPr indent="360000">
              <a:lnSpc>
                <a:spcPct val="114000"/>
              </a:lnSpc>
            </a:pPr>
            <a:r>
              <a:rPr lang="ru-RU" sz="2000" dirty="0" err="1"/>
              <a:t>age_is_null</a:t>
            </a:r>
            <a:r>
              <a:rPr lang="ru-RU" sz="2000" dirty="0"/>
              <a:t> </a:t>
            </a:r>
            <a:r>
              <a:rPr lang="ru-RU" sz="2000" b="1" dirty="0"/>
              <a:t>EXCEPTION</a:t>
            </a:r>
            <a:r>
              <a:rPr lang="ru-RU" sz="2000" dirty="0"/>
              <a:t>;</a:t>
            </a:r>
          </a:p>
          <a:p>
            <a:pPr indent="360000">
              <a:lnSpc>
                <a:spcPct val="114000"/>
              </a:lnSpc>
            </a:pPr>
            <a:endParaRPr lang="ru-RU" sz="2000" dirty="0">
              <a:solidFill>
                <a:srgbClr val="0070C0"/>
              </a:solidFill>
            </a:endParaRPr>
          </a:p>
          <a:p>
            <a:pPr indent="360000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В</a:t>
            </a:r>
            <a:r>
              <a:rPr lang="ru-RU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теле основной программы определяемые пользователем исключительные ситуации обычно проверяются с помощью </a:t>
            </a:r>
            <a:r>
              <a:rPr lang="ru-RU" sz="2000" b="1" dirty="0"/>
              <a:t>IF</a:t>
            </a:r>
            <a:r>
              <a:rPr lang="ru-RU" sz="2000" dirty="0"/>
              <a:t>…</a:t>
            </a:r>
            <a:r>
              <a:rPr lang="ru-RU" sz="2000" b="1" dirty="0"/>
              <a:t>THEN</a:t>
            </a:r>
            <a:r>
              <a:rPr lang="ru-RU" sz="2000" dirty="0">
                <a:solidFill>
                  <a:srgbClr val="0070C0"/>
                </a:solidFill>
              </a:rPr>
              <a:t>. Например:</a:t>
            </a:r>
          </a:p>
          <a:p>
            <a:pPr indent="360000">
              <a:lnSpc>
                <a:spcPct val="114000"/>
              </a:lnSpc>
            </a:pPr>
            <a:r>
              <a:rPr lang="ru-RU" sz="2000" b="1" dirty="0"/>
              <a:t>IF</a:t>
            </a:r>
            <a:r>
              <a:rPr lang="ru-RU" sz="2000" dirty="0"/>
              <a:t> DOB_IS_NULL </a:t>
            </a:r>
            <a:r>
              <a:rPr lang="ru-RU" sz="2000" b="1" dirty="0"/>
              <a:t>THEN RAISE </a:t>
            </a:r>
            <a:r>
              <a:rPr lang="ru-RU" sz="2000" dirty="0" err="1"/>
              <a:t>age_is_null</a:t>
            </a:r>
            <a:r>
              <a:rPr lang="ru-RU" sz="2000" dirty="0"/>
              <a:t>;</a:t>
            </a:r>
          </a:p>
          <a:p>
            <a:pPr indent="360000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Оператор</a:t>
            </a:r>
            <a:r>
              <a:rPr lang="ru-RU" sz="2000" dirty="0">
                <a:solidFill>
                  <a:srgbClr val="0070C0"/>
                </a:solidFill>
              </a:rPr>
              <a:t> </a:t>
            </a:r>
            <a:r>
              <a:rPr lang="ru-RU" sz="2000" dirty="0"/>
              <a:t>”</a:t>
            </a:r>
            <a:r>
              <a:rPr lang="ru-RU" sz="2000" b="1" dirty="0"/>
              <a:t>RAISE</a:t>
            </a:r>
            <a:r>
              <a:rPr lang="ru-RU" sz="2000" dirty="0"/>
              <a:t> </a:t>
            </a:r>
            <a:r>
              <a:rPr lang="ru-RU" sz="2000" dirty="0" err="1"/>
              <a:t>имя_пользовательского_исключения</a:t>
            </a:r>
            <a:r>
              <a:rPr lang="ru-RU" sz="2000" dirty="0"/>
              <a:t>”</a:t>
            </a:r>
            <a:r>
              <a:rPr lang="ru-RU" sz="2000" dirty="0">
                <a:solidFill>
                  <a:srgbClr val="0070C0"/>
                </a:solidFill>
              </a:rPr>
              <a:t>  передаёт управление обработчику пользовательской исключительной ситуации, если ошибка обнаружена.</a:t>
            </a:r>
          </a:p>
          <a:p>
            <a:pPr indent="360000">
              <a:lnSpc>
                <a:spcPct val="114000"/>
              </a:lnSpc>
            </a:pPr>
            <a:endParaRPr lang="ru-RU" sz="2000" dirty="0">
              <a:solidFill>
                <a:srgbClr val="0070C0"/>
              </a:solidFill>
            </a:endParaRPr>
          </a:p>
          <a:p>
            <a:pPr indent="360000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В </a:t>
            </a:r>
            <a:r>
              <a:rPr lang="ru-RU" sz="2000" dirty="0">
                <a:solidFill>
                  <a:srgbClr val="0070C0"/>
                </a:solidFill>
              </a:rPr>
              <a:t>разделе </a:t>
            </a:r>
            <a:r>
              <a:rPr lang="ru-RU" sz="2000" b="1" dirty="0"/>
              <a:t>EXCEPTION</a:t>
            </a:r>
            <a:r>
              <a:rPr lang="ru-RU" sz="2000" dirty="0">
                <a:solidFill>
                  <a:srgbClr val="0070C0"/>
                </a:solidFill>
              </a:rPr>
              <a:t> блока должен быть описан  обработчик исключительной ситуации, например</a:t>
            </a:r>
          </a:p>
          <a:p>
            <a:pPr indent="360000">
              <a:lnSpc>
                <a:spcPct val="114000"/>
              </a:lnSpc>
            </a:pPr>
            <a:r>
              <a:rPr lang="ru-RU" sz="2000" b="1" dirty="0"/>
              <a:t>WHEN</a:t>
            </a:r>
            <a:r>
              <a:rPr lang="ru-RU" sz="2000" dirty="0"/>
              <a:t> </a:t>
            </a:r>
            <a:r>
              <a:rPr lang="ru-RU" sz="2000" dirty="0" err="1"/>
              <a:t>age_is_null</a:t>
            </a:r>
            <a:r>
              <a:rPr lang="ru-RU" sz="2000" dirty="0"/>
              <a:t> </a:t>
            </a:r>
            <a:r>
              <a:rPr lang="ru-RU" sz="2000" b="1" dirty="0"/>
              <a:t>THEN</a:t>
            </a:r>
            <a:r>
              <a:rPr lang="ru-RU" sz="2000" dirty="0"/>
              <a:t> ...</a:t>
            </a:r>
          </a:p>
          <a:p>
            <a:pPr indent="360000">
              <a:lnSpc>
                <a:spcPct val="114000"/>
              </a:lnSpc>
            </a:pPr>
            <a:endParaRPr lang="ru-RU" sz="2000" dirty="0">
              <a:solidFill>
                <a:srgbClr val="0070C0"/>
              </a:solidFill>
            </a:endParaRPr>
          </a:p>
          <a:p>
            <a:pPr indent="360000">
              <a:lnSpc>
                <a:spcPct val="114000"/>
              </a:lnSpc>
            </a:pPr>
            <a:r>
              <a:rPr lang="ru-RU" sz="2000" b="1" dirty="0">
                <a:solidFill>
                  <a:srgbClr val="7030A0"/>
                </a:solidFill>
              </a:rPr>
              <a:t>Пример на следующем слайде</a:t>
            </a:r>
            <a:r>
              <a:rPr lang="ru-RU" sz="2000" b="1" dirty="0" smtClean="0">
                <a:solidFill>
                  <a:srgbClr val="7030A0"/>
                </a:solidFill>
              </a:rPr>
              <a:t>.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811397" y="1271832"/>
            <a:ext cx="39808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 к </a:t>
            </a:r>
            <a:r>
              <a:rPr lang="ru-RU" sz="3200" b="1" dirty="0" smtClean="0">
                <a:solidFill>
                  <a:srgbClr val="C00000"/>
                </a:solidFill>
              </a:rPr>
              <a:t>предыдущему</a:t>
            </a:r>
            <a:r>
              <a:rPr lang="ru-RU" sz="3200" b="1" dirty="0">
                <a:solidFill>
                  <a:srgbClr val="C00000"/>
                </a:solidFill>
              </a:rPr>
              <a:t/>
            </a:r>
            <a:br>
              <a:rPr lang="ru-RU" sz="3200" b="1" dirty="0">
                <a:solidFill>
                  <a:srgbClr val="C00000"/>
                </a:solidFill>
              </a:rPr>
            </a:br>
            <a:r>
              <a:rPr lang="ru-RU" sz="3200" b="1" dirty="0">
                <a:solidFill>
                  <a:srgbClr val="C00000"/>
                </a:solidFill>
              </a:rPr>
              <a:t>слайду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639"/>
            <a:ext cx="7582797" cy="656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5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572030"/>
            <a:ext cx="77277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>
                <a:solidFill>
                  <a:srgbClr val="C00000"/>
                </a:solidFill>
              </a:rPr>
              <a:t>Ошибки и исключительные ситуации</a:t>
            </a:r>
            <a:endParaRPr lang="ru-RU" sz="28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E242874-F506-4486-8DB2-D129C0E12BEA}"/>
              </a:ext>
            </a:extLst>
          </p:cNvPr>
          <p:cNvSpPr txBox="1">
            <a:spLocks/>
          </p:cNvSpPr>
          <p:nvPr/>
        </p:nvSpPr>
        <p:spPr>
          <a:xfrm>
            <a:off x="657308" y="1642651"/>
            <a:ext cx="9512605" cy="28563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b="1" dirty="0">
                <a:solidFill>
                  <a:srgbClr val="C00000"/>
                </a:solidFill>
              </a:rPr>
              <a:t>Помните, что:</a:t>
            </a:r>
          </a:p>
          <a:p>
            <a:pPr algn="just"/>
            <a:r>
              <a:rPr lang="ru-RU" sz="2000" b="1" dirty="0">
                <a:solidFill>
                  <a:srgbClr val="7030A0"/>
                </a:solidFill>
              </a:rPr>
              <a:t>Ошибка, </a:t>
            </a:r>
            <a:r>
              <a:rPr lang="ru-RU" sz="2000" dirty="0">
                <a:solidFill>
                  <a:srgbClr val="0070C0"/>
                </a:solidFill>
              </a:rPr>
              <a:t>которую пользователь должен исправить. может появиться во время компиляции</a:t>
            </a:r>
          </a:p>
          <a:p>
            <a:pPr algn="just"/>
            <a:r>
              <a:rPr lang="ru-RU" sz="2000" b="1" dirty="0" smtClean="0">
                <a:solidFill>
                  <a:srgbClr val="7030A0"/>
                </a:solidFill>
              </a:rPr>
              <a:t>Исключительные </a:t>
            </a:r>
            <a:r>
              <a:rPr lang="ru-RU" sz="2000" b="1" dirty="0">
                <a:solidFill>
                  <a:srgbClr val="7030A0"/>
                </a:solidFill>
              </a:rPr>
              <a:t>ситуации (ИС) </a:t>
            </a:r>
            <a:r>
              <a:rPr lang="ru-RU" sz="2000" dirty="0">
                <a:solidFill>
                  <a:srgbClr val="0070C0"/>
                </a:solidFill>
              </a:rPr>
              <a:t>включают ошибки времени исполнения, но некоторые ИС  могут быть только ситуациями, но не ошибками.</a:t>
            </a:r>
          </a:p>
          <a:p>
            <a:pPr algn="just"/>
            <a:r>
              <a:rPr lang="ru-RU" sz="2000" b="1" dirty="0">
                <a:solidFill>
                  <a:srgbClr val="7030A0"/>
                </a:solidFill>
              </a:rPr>
              <a:t>“Обработать ИС”</a:t>
            </a:r>
            <a:r>
              <a:rPr lang="ru-RU" sz="2000" dirty="0">
                <a:solidFill>
                  <a:srgbClr val="0070C0"/>
                </a:solidFill>
              </a:rPr>
              <a:t> в действительности означает “побывать там, где их обрабатывают” (в секции обработки ИС).</a:t>
            </a:r>
          </a:p>
        </p:txBody>
      </p:sp>
    </p:spTree>
    <p:extLst>
      <p:ext uri="{BB962C8B-B14F-4D97-AF65-F5344CB8AC3E}">
        <p14:creationId xmlns:p14="http://schemas.microsoft.com/office/powerpoint/2010/main" val="4728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90178" y="-27385"/>
            <a:ext cx="60800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  <a:ea typeface="Times New Roman" panose="02020603050405020304" pitchFamily="18" charset="0"/>
              </a:rPr>
              <a:t>Пользовательское исключение без номера 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B476D-3345-4CED-B6CF-CBBAC564F5F9}"/>
              </a:ext>
            </a:extLst>
          </p:cNvPr>
          <p:cNvSpPr txBox="1"/>
          <p:nvPr/>
        </p:nvSpPr>
        <p:spPr>
          <a:xfrm>
            <a:off x="128238" y="706039"/>
            <a:ext cx="86923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sz="2000" b="1" dirty="0" smtClean="0">
                <a:solidFill>
                  <a:srgbClr val="7030A0"/>
                </a:solidFill>
              </a:rPr>
              <a:t>DECLARE</a:t>
            </a:r>
            <a:endParaRPr lang="en-US" sz="2000" b="1" dirty="0">
              <a:solidFill>
                <a:srgbClr val="7030A0"/>
              </a:solidFill>
            </a:endParaRPr>
          </a:p>
          <a:p>
            <a:pPr indent="457200"/>
            <a:r>
              <a:rPr lang="en-US" sz="2000" dirty="0"/>
              <a:t>   </a:t>
            </a:r>
            <a:r>
              <a:rPr lang="en-US" sz="2000" dirty="0" err="1"/>
              <a:t>past_due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;</a:t>
            </a:r>
          </a:p>
          <a:p>
            <a:pPr indent="457200"/>
            <a:r>
              <a:rPr lang="en-US" sz="2000" dirty="0"/>
              <a:t>   </a:t>
            </a:r>
            <a:r>
              <a:rPr lang="en-US" sz="2000" dirty="0" err="1"/>
              <a:t>acct_num</a:t>
            </a:r>
            <a:r>
              <a:rPr lang="en-US" sz="2000" dirty="0"/>
              <a:t> </a:t>
            </a:r>
            <a:r>
              <a:rPr lang="en-US" sz="2000" b="1" dirty="0"/>
              <a:t>NUMBER</a:t>
            </a:r>
            <a:r>
              <a:rPr lang="en-US" sz="2000" dirty="0"/>
              <a:t>;</a:t>
            </a:r>
          </a:p>
          <a:p>
            <a:pPr indent="457200"/>
            <a:r>
              <a:rPr lang="en-US" sz="2000" b="1" dirty="0">
                <a:solidFill>
                  <a:srgbClr val="7030A0"/>
                </a:solidFill>
              </a:rPr>
              <a:t>BEGIN</a:t>
            </a:r>
          </a:p>
          <a:p>
            <a:pPr indent="457200"/>
            <a:r>
              <a:rPr lang="en-US" sz="2000" b="1" dirty="0">
                <a:solidFill>
                  <a:srgbClr val="7030A0"/>
                </a:solidFill>
              </a:rPr>
              <a:t>   DECLARE  </a:t>
            </a:r>
            <a:r>
              <a:rPr lang="en-US" sz="2000" dirty="0">
                <a:solidFill>
                  <a:srgbClr val="00B050"/>
                </a:solidFill>
              </a:rPr>
              <a:t>---------- sub-block begins</a:t>
            </a:r>
          </a:p>
          <a:p>
            <a:pPr indent="457200"/>
            <a:r>
              <a:rPr lang="en-US" sz="2000" dirty="0"/>
              <a:t>      </a:t>
            </a:r>
            <a:r>
              <a:rPr lang="en-US" sz="2000" dirty="0" err="1"/>
              <a:t>past_due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;  </a:t>
            </a:r>
            <a:r>
              <a:rPr lang="en-US" sz="2000" dirty="0">
                <a:solidFill>
                  <a:srgbClr val="00B050"/>
                </a:solidFill>
              </a:rPr>
              <a:t>-- this declaration prevails</a:t>
            </a:r>
          </a:p>
          <a:p>
            <a:pPr indent="457200"/>
            <a:r>
              <a:rPr lang="en-US" sz="2000" dirty="0"/>
              <a:t>      </a:t>
            </a:r>
            <a:r>
              <a:rPr lang="en-US" sz="2000" dirty="0" err="1"/>
              <a:t>acct_num</a:t>
            </a:r>
            <a:r>
              <a:rPr lang="en-US" sz="2000" dirty="0"/>
              <a:t> </a:t>
            </a:r>
            <a:r>
              <a:rPr lang="en-US" sz="2000" b="1" dirty="0"/>
              <a:t>NUMBER</a:t>
            </a:r>
            <a:r>
              <a:rPr lang="en-US" sz="2000" dirty="0"/>
              <a:t>;</a:t>
            </a:r>
          </a:p>
          <a:p>
            <a:pPr indent="457200"/>
            <a:r>
              <a:rPr lang="en-US" sz="2000" dirty="0"/>
              <a:t>     </a:t>
            </a:r>
            <a:r>
              <a:rPr lang="en-US" sz="2000" dirty="0" err="1"/>
              <a:t>due_date</a:t>
            </a:r>
            <a:r>
              <a:rPr lang="en-US" sz="2000" dirty="0"/>
              <a:t> </a:t>
            </a:r>
            <a:r>
              <a:rPr lang="en-US" sz="2000" b="1" dirty="0"/>
              <a:t>DATE</a:t>
            </a:r>
            <a:r>
              <a:rPr lang="en-US" sz="2000" dirty="0"/>
              <a:t> := SYSDATE - 1;</a:t>
            </a:r>
          </a:p>
          <a:p>
            <a:pPr indent="457200"/>
            <a:r>
              <a:rPr lang="en-US" sz="2000" dirty="0"/>
              <a:t>     </a:t>
            </a:r>
            <a:r>
              <a:rPr lang="en-US" sz="2000" dirty="0" err="1"/>
              <a:t>todays_date</a:t>
            </a:r>
            <a:r>
              <a:rPr lang="en-US" sz="2000" dirty="0"/>
              <a:t> </a:t>
            </a:r>
            <a:r>
              <a:rPr lang="en-US" sz="2000" b="1" dirty="0"/>
              <a:t>DATE</a:t>
            </a:r>
            <a:r>
              <a:rPr lang="en-US" sz="2000" dirty="0"/>
              <a:t> := SYSDATE;</a:t>
            </a:r>
          </a:p>
          <a:p>
            <a:pPr indent="457200"/>
            <a:r>
              <a:rPr lang="en-US" sz="2000" b="1" dirty="0">
                <a:solidFill>
                  <a:srgbClr val="7030A0"/>
                </a:solidFill>
              </a:rPr>
              <a:t>   BEGIN</a:t>
            </a:r>
          </a:p>
          <a:p>
            <a:pPr indent="457200"/>
            <a:r>
              <a:rPr lang="en-US" sz="2000" b="1" dirty="0"/>
              <a:t>      IF </a:t>
            </a:r>
            <a:r>
              <a:rPr lang="en-US" sz="2000" dirty="0" err="1"/>
              <a:t>due_date</a:t>
            </a:r>
            <a:r>
              <a:rPr lang="en-US" sz="2000" dirty="0"/>
              <a:t> &lt; </a:t>
            </a:r>
            <a:r>
              <a:rPr lang="en-US" sz="2000" dirty="0" err="1"/>
              <a:t>todays_date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</a:p>
          <a:p>
            <a:pPr indent="457200"/>
            <a:r>
              <a:rPr lang="en-US" sz="2000" dirty="0" smtClean="0"/>
              <a:t>         </a:t>
            </a:r>
            <a:r>
              <a:rPr lang="en-US" sz="2000" dirty="0" smtClean="0">
                <a:solidFill>
                  <a:srgbClr val="0070C0"/>
                </a:solidFill>
              </a:rPr>
              <a:t>RAISE </a:t>
            </a:r>
            <a:r>
              <a:rPr lang="en-US" sz="2000" dirty="0" err="1" smtClean="0">
                <a:solidFill>
                  <a:srgbClr val="0070C0"/>
                </a:solidFill>
              </a:rPr>
              <a:t>past_due</a:t>
            </a:r>
            <a:r>
              <a:rPr lang="en-US" sz="2000" dirty="0">
                <a:solidFill>
                  <a:srgbClr val="0070C0"/>
                </a:solidFill>
              </a:rPr>
              <a:t>;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-- this is not handled</a:t>
            </a:r>
          </a:p>
          <a:p>
            <a:pPr indent="457200"/>
            <a:r>
              <a:rPr lang="en-US" sz="2000" b="1" dirty="0">
                <a:solidFill>
                  <a:srgbClr val="7030A0"/>
                </a:solidFill>
              </a:rPr>
              <a:t>      END IF;</a:t>
            </a:r>
          </a:p>
          <a:p>
            <a:pPr indent="457200"/>
            <a:r>
              <a:rPr lang="en-US" sz="2000" b="1" dirty="0">
                <a:solidFill>
                  <a:srgbClr val="7030A0"/>
                </a:solidFill>
              </a:rPr>
              <a:t>   END;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------------- sub-block ends</a:t>
            </a:r>
          </a:p>
          <a:p>
            <a:pPr indent="457200"/>
            <a:r>
              <a:rPr lang="en-US" sz="2000" b="1" dirty="0">
                <a:solidFill>
                  <a:srgbClr val="7030A0"/>
                </a:solidFill>
              </a:rPr>
              <a:t>EXCEPTION</a:t>
            </a:r>
          </a:p>
          <a:p>
            <a:pPr indent="457200"/>
            <a:r>
              <a:rPr lang="en-US" sz="2000" b="1" dirty="0"/>
              <a:t>  </a:t>
            </a:r>
            <a:r>
              <a:rPr lang="en-US" sz="2000" b="1" dirty="0">
                <a:solidFill>
                  <a:srgbClr val="0070C0"/>
                </a:solidFill>
              </a:rPr>
              <a:t>WHEN</a:t>
            </a:r>
            <a:r>
              <a:rPr lang="en-US" sz="2000" b="1" dirty="0"/>
              <a:t> </a:t>
            </a:r>
            <a:r>
              <a:rPr lang="en-US" sz="2000" dirty="0" err="1"/>
              <a:t>past_due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-- does not handle raised exception</a:t>
            </a:r>
          </a:p>
          <a:p>
            <a:pPr indent="457200"/>
            <a:r>
              <a:rPr lang="en-US" sz="2000" dirty="0"/>
              <a:t>    DBMS_OUTPUT.PUT_LINE('Handling PAST_DUE exception.');</a:t>
            </a:r>
          </a:p>
          <a:p>
            <a:pPr indent="457200"/>
            <a:r>
              <a:rPr lang="en-US" sz="2000" dirty="0"/>
              <a:t>  </a:t>
            </a:r>
            <a:r>
              <a:rPr lang="en-US" sz="2000" b="1" dirty="0">
                <a:solidFill>
                  <a:srgbClr val="0070C0"/>
                </a:solidFill>
              </a:rPr>
              <a:t>WHEN</a:t>
            </a:r>
            <a:r>
              <a:rPr lang="en-US" sz="2000" dirty="0"/>
              <a:t> OTHERS </a:t>
            </a:r>
            <a:r>
              <a:rPr lang="en-US" sz="2000" b="1" dirty="0"/>
              <a:t>THEN</a:t>
            </a:r>
          </a:p>
          <a:p>
            <a:pPr indent="457200"/>
            <a:r>
              <a:rPr lang="en-US" sz="2000" dirty="0"/>
              <a:t>    DBMS_OUTPUT.PUT_LINE('Could not recognize PAST_DUE_EXCEPTION in this scope.'); </a:t>
            </a:r>
            <a:r>
              <a:rPr lang="en-US" sz="2000" b="1" dirty="0">
                <a:solidFill>
                  <a:srgbClr val="7030A0"/>
                </a:solidFill>
              </a:rPr>
              <a:t>END; </a:t>
            </a:r>
            <a:r>
              <a:rPr lang="en-US" sz="2000" dirty="0">
                <a:solidFill>
                  <a:srgbClr val="00B050"/>
                </a:solidFill>
              </a:rPr>
              <a:t>/  -- </a:t>
            </a:r>
            <a:r>
              <a:rPr lang="en-US" sz="2000" dirty="0" err="1">
                <a:solidFill>
                  <a:srgbClr val="00B050"/>
                </a:solidFill>
              </a:rPr>
              <a:t>док</a:t>
            </a:r>
            <a:r>
              <a:rPr lang="en-US" sz="2000" dirty="0">
                <a:solidFill>
                  <a:srgbClr val="00B050"/>
                </a:solidFill>
              </a:rPr>
              <a:t>. Oracle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5922" y="1954611"/>
            <a:ext cx="5728331" cy="3029984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962391" y="2954415"/>
            <a:ext cx="2376264" cy="648072"/>
          </a:xfrm>
          <a:prstGeom prst="wedgeRoundRectCallout">
            <a:avLst>
              <a:gd name="adj1" fmla="val -88174"/>
              <a:gd name="adj2" fmla="val 18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C00000"/>
                </a:solidFill>
              </a:rPr>
              <a:t>Блок вложен</a:t>
            </a:r>
          </a:p>
        </p:txBody>
      </p:sp>
    </p:spTree>
    <p:extLst>
      <p:ext uri="{BB962C8B-B14F-4D97-AF65-F5344CB8AC3E}">
        <p14:creationId xmlns:p14="http://schemas.microsoft.com/office/powerpoint/2010/main" val="153867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6296" y="33732"/>
            <a:ext cx="74653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Пользовательские ИС с номерами 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D60B4-EB86-444C-ADE1-C4B7DBE5F629}"/>
              </a:ext>
            </a:extLst>
          </p:cNvPr>
          <p:cNvSpPr txBox="1"/>
          <p:nvPr/>
        </p:nvSpPr>
        <p:spPr>
          <a:xfrm>
            <a:off x="94784" y="1034924"/>
            <a:ext cx="11535938" cy="5004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lnSpc>
                <a:spcPct val="114000"/>
              </a:lnSpc>
            </a:pPr>
            <a:r>
              <a:rPr lang="ru-RU" b="0" i="0" dirty="0" smtClean="0">
                <a:solidFill>
                  <a:srgbClr val="404040"/>
                </a:solidFill>
                <a:effectLst/>
                <a:latin typeface="PT Serif" panose="020B0604020202020204" pitchFamily="18" charset="-52"/>
              </a:rPr>
              <a:t> </a:t>
            </a: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Процедура </a:t>
            </a:r>
            <a:r>
              <a:rPr lang="ru-RU" sz="2000" dirty="0">
                <a:latin typeface="PT Serif" panose="020B0604020202020204" pitchFamily="18" charset="-52"/>
              </a:rPr>
              <a:t>RAISE_APPLICATION_ERROR</a:t>
            </a: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 - это еще один способ возбуждения исключительной ситуации, который не требует предварительного объявления и может быть вызван в любом месте блока. Вы можете связать эту исключительную ситуацию с пользовательской исключительной ситуацией, используя </a:t>
            </a:r>
            <a:r>
              <a:rPr lang="ru-RU" sz="2000" dirty="0" err="1">
                <a:latin typeface="PT Serif" panose="020B0604020202020204" pitchFamily="18" charset="-52"/>
              </a:rPr>
              <a:t>прагму</a:t>
            </a:r>
            <a:r>
              <a:rPr lang="ru-RU" sz="2000" dirty="0">
                <a:latin typeface="PT Serif" panose="020B0604020202020204" pitchFamily="18" charset="-52"/>
              </a:rPr>
              <a:t> </a:t>
            </a:r>
            <a:r>
              <a:rPr lang="ru-RU" sz="2000" dirty="0" smtClean="0">
                <a:latin typeface="PT Serif" panose="020B0604020202020204" pitchFamily="18" charset="-52"/>
              </a:rPr>
              <a:t>EXCEPTION_INIT</a:t>
            </a:r>
            <a:r>
              <a:rPr lang="ru-RU" sz="2000" dirty="0" smtClean="0">
                <a:solidFill>
                  <a:srgbClr val="0070C0"/>
                </a:solidFill>
                <a:latin typeface="PT Serif" panose="020B0604020202020204" pitchFamily="18" charset="-52"/>
              </a:rPr>
              <a:t>.</a:t>
            </a:r>
            <a:r>
              <a:rPr lang="en-US" sz="2000" dirty="0" smtClean="0">
                <a:solidFill>
                  <a:srgbClr val="0070C0"/>
                </a:solidFill>
                <a:latin typeface="PT Serif" panose="020B0604020202020204" pitchFamily="18" charset="-52"/>
              </a:rPr>
              <a:t> </a:t>
            </a:r>
            <a:r>
              <a:rPr lang="ru-RU" sz="2000" dirty="0" smtClean="0">
                <a:solidFill>
                  <a:srgbClr val="0070C0"/>
                </a:solidFill>
                <a:latin typeface="PT Serif" panose="020B0604020202020204" pitchFamily="18" charset="-52"/>
              </a:rPr>
              <a:t>Заметим</a:t>
            </a: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, что </a:t>
            </a:r>
            <a:r>
              <a:rPr lang="ru-RU" sz="2000" dirty="0">
                <a:latin typeface="PT Serif" panose="020B0604020202020204" pitchFamily="18" charset="-52"/>
              </a:rPr>
              <a:t>RAISE_APPLICATION_ERROR</a:t>
            </a: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 предназначен для исключений пользователя, а </a:t>
            </a:r>
            <a:r>
              <a:rPr lang="ru-RU" sz="2000" dirty="0">
                <a:latin typeface="PT Serif" panose="020B0604020202020204" pitchFamily="18" charset="-52"/>
              </a:rPr>
              <a:t>RAISE</a:t>
            </a: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 для предопределенных исключений. 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b="1" u="sng" dirty="0" smtClean="0">
                <a:solidFill>
                  <a:srgbClr val="C00000"/>
                </a:solidFill>
                <a:latin typeface="PT Serif" panose="020B0604020202020204" pitchFamily="18" charset="-52"/>
              </a:rPr>
              <a:t>Синтаксис</a:t>
            </a:r>
            <a:r>
              <a:rPr lang="ru-RU" sz="2000" b="1" u="sng" dirty="0">
                <a:solidFill>
                  <a:srgbClr val="C00000"/>
                </a:solidFill>
                <a:latin typeface="PT Serif" panose="020B0604020202020204" pitchFamily="18" charset="-52"/>
              </a:rPr>
              <a:t>: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b="1" dirty="0">
                <a:latin typeface="PT Serif" panose="020B0604020202020204" pitchFamily="18" charset="-52"/>
              </a:rPr>
              <a:t>RAISE_APPLICATION_ERROR</a:t>
            </a:r>
            <a:r>
              <a:rPr lang="ru-RU" sz="2000" dirty="0">
                <a:latin typeface="PT Serif" panose="020B0604020202020204" pitchFamily="18" charset="-52"/>
              </a:rPr>
              <a:t> (</a:t>
            </a:r>
            <a:r>
              <a:rPr lang="ru-RU" sz="2000" dirty="0" err="1">
                <a:latin typeface="PT Serif" panose="020B0604020202020204" pitchFamily="18" charset="-52"/>
              </a:rPr>
              <a:t>номер_ИС</a:t>
            </a:r>
            <a:r>
              <a:rPr lang="ru-RU" sz="2000" dirty="0">
                <a:latin typeface="PT Serif" panose="020B0604020202020204" pitchFamily="18" charset="-52"/>
              </a:rPr>
              <a:t>, сообщение, TRUE|FALSE]);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где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PT Serif" panose="020B0604020202020204" pitchFamily="18" charset="-52"/>
              </a:rPr>
              <a:t>Номер_ИС</a:t>
            </a:r>
            <a:r>
              <a:rPr lang="ru-RU" sz="2000" b="1" dirty="0">
                <a:latin typeface="PT Serif" panose="020B0604020202020204" pitchFamily="18" charset="-52"/>
              </a:rPr>
              <a:t> </a:t>
            </a: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- любое отрицательное число, которое лежит в диапазоне от [-20999, -20000].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PT Serif" panose="020B0604020202020204" pitchFamily="18" charset="-52"/>
              </a:rPr>
              <a:t>Сообщение</a:t>
            </a: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 - выводится при возбуждении исключительной ситуации. Максимальный размер текста для выводимого сообщения не должен превышать 2048 символов.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 smtClean="0">
                <a:latin typeface="PT Serif" panose="020B0604020202020204" pitchFamily="18" charset="-52"/>
              </a:rPr>
              <a:t>TRUE </a:t>
            </a:r>
            <a:r>
              <a:rPr lang="ru-RU" sz="2000" b="1" dirty="0">
                <a:latin typeface="PT Serif" panose="020B0604020202020204" pitchFamily="18" charset="-52"/>
              </a:rPr>
              <a:t>| FALSE </a:t>
            </a:r>
            <a:r>
              <a:rPr lang="ru-RU" sz="2000" dirty="0">
                <a:solidFill>
                  <a:srgbClr val="0070C0"/>
                </a:solidFill>
                <a:latin typeface="PT Serif" panose="020B0604020202020204" pitchFamily="18" charset="-52"/>
              </a:rPr>
              <a:t>- этот параметр является необязательным; если его значение истинно, то ошибка добавляется к стеку ошибок, иначе все предыдущие ошибки будут заменены.</a:t>
            </a:r>
          </a:p>
        </p:txBody>
      </p:sp>
    </p:spTree>
    <p:extLst>
      <p:ext uri="{BB962C8B-B14F-4D97-AF65-F5344CB8AC3E}">
        <p14:creationId xmlns:p14="http://schemas.microsoft.com/office/powerpoint/2010/main" val="38944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34442"/>
            <a:ext cx="70750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 пользовательского исключения с номером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5153-96F0-48EC-AF35-6946EE1EC7D5}"/>
              </a:ext>
            </a:extLst>
          </p:cNvPr>
          <p:cNvSpPr txBox="1"/>
          <p:nvPr/>
        </p:nvSpPr>
        <p:spPr>
          <a:xfrm>
            <a:off x="228600" y="1246326"/>
            <a:ext cx="85063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CREATE OR REPLACE PROCEDURE </a:t>
            </a:r>
            <a:r>
              <a:rPr lang="en-US" sz="2000" dirty="0" err="1"/>
              <a:t>add_new_supplier</a:t>
            </a:r>
            <a:endParaRPr lang="en-US" sz="2000" dirty="0"/>
          </a:p>
          <a:p>
            <a:r>
              <a:rPr lang="en-US" sz="2000" dirty="0"/>
              <a:t>   (</a:t>
            </a:r>
            <a:r>
              <a:rPr lang="en-US" sz="2000" dirty="0" err="1"/>
              <a:t>supplier_id_in</a:t>
            </a:r>
            <a:r>
              <a:rPr lang="en-US" sz="2000" dirty="0"/>
              <a:t> IN </a:t>
            </a:r>
            <a:r>
              <a:rPr lang="en-US" sz="2000" b="1" dirty="0"/>
              <a:t>NUMBER</a:t>
            </a:r>
            <a:r>
              <a:rPr lang="en-US" sz="2000" dirty="0"/>
              <a:t>, </a:t>
            </a:r>
            <a:r>
              <a:rPr lang="en-US" sz="2000" dirty="0" err="1"/>
              <a:t>supplier_name_in</a:t>
            </a:r>
            <a:r>
              <a:rPr lang="en-US" sz="2000" dirty="0"/>
              <a:t> IN </a:t>
            </a:r>
            <a:r>
              <a:rPr lang="en-US" sz="2000" b="1" dirty="0"/>
              <a:t>VARCHAR2</a:t>
            </a:r>
            <a:r>
              <a:rPr lang="en-US" sz="2000" dirty="0"/>
              <a:t>)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BEGIN</a:t>
            </a:r>
          </a:p>
          <a:p>
            <a:r>
              <a:rPr lang="en-US" sz="2000" dirty="0"/>
              <a:t>   INSERT INTO suppliers (</a:t>
            </a:r>
            <a:r>
              <a:rPr lang="en-US" sz="2000" dirty="0" err="1"/>
              <a:t>supplier_id</a:t>
            </a:r>
            <a:r>
              <a:rPr lang="en-US" sz="2000" dirty="0"/>
              <a:t>, </a:t>
            </a:r>
            <a:r>
              <a:rPr lang="en-US" sz="2000" dirty="0" err="1"/>
              <a:t>supplier_name</a:t>
            </a:r>
            <a:r>
              <a:rPr lang="en-US" sz="2000" dirty="0"/>
              <a:t> )</a:t>
            </a:r>
          </a:p>
          <a:p>
            <a:r>
              <a:rPr lang="en-US" sz="2000" dirty="0"/>
              <a:t>   VALUES ( </a:t>
            </a:r>
            <a:r>
              <a:rPr lang="en-US" sz="2000" dirty="0" err="1"/>
              <a:t>supplier_id_in</a:t>
            </a:r>
            <a:r>
              <a:rPr lang="en-US" sz="2000" dirty="0"/>
              <a:t>, </a:t>
            </a:r>
            <a:r>
              <a:rPr lang="en-US" sz="2000" dirty="0" err="1"/>
              <a:t>supplier_name_in</a:t>
            </a:r>
            <a:r>
              <a:rPr lang="en-US" sz="2000" dirty="0"/>
              <a:t> );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EXCEPTION</a:t>
            </a:r>
          </a:p>
          <a:p>
            <a:r>
              <a:rPr lang="en-US" sz="2000" dirty="0"/>
              <a:t>   </a:t>
            </a:r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DUP_VAL_ON_INDEX </a:t>
            </a:r>
            <a:r>
              <a:rPr lang="en-US" sz="2000" b="1" dirty="0"/>
              <a:t>THEN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raise_application_error</a:t>
            </a:r>
            <a:r>
              <a:rPr lang="en-US" sz="2000" dirty="0"/>
              <a:t> (-20001,'You have tried to insert a duplicate </a:t>
            </a:r>
            <a:r>
              <a:rPr lang="en-US" sz="2000" dirty="0" err="1"/>
              <a:t>supplier_id</a:t>
            </a:r>
            <a:r>
              <a:rPr lang="en-US" sz="2000" dirty="0"/>
              <a:t>.');</a:t>
            </a:r>
          </a:p>
          <a:p>
            <a:endParaRPr lang="en-US" sz="2000" dirty="0"/>
          </a:p>
          <a:p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dirty="0"/>
              <a:t>OTHERS </a:t>
            </a:r>
            <a:r>
              <a:rPr lang="en-US" sz="2000" b="1" dirty="0"/>
              <a:t>THEN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raise_application_error</a:t>
            </a:r>
            <a:r>
              <a:rPr lang="en-US" sz="2000" dirty="0"/>
              <a:t> (-20002,'An error has occurred inserting a supplier.');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END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</a:p>
          <a:p>
            <a:endParaRPr lang="en-US" sz="2000" b="1" u="sng" dirty="0">
              <a:solidFill>
                <a:srgbClr val="C00000"/>
              </a:solidFill>
            </a:endParaRPr>
          </a:p>
          <a:p>
            <a:r>
              <a:rPr lang="ru-RU" sz="2000" b="1" u="sng" dirty="0">
                <a:solidFill>
                  <a:srgbClr val="C00000"/>
                </a:solidFill>
              </a:rPr>
              <a:t>Замечание: </a:t>
            </a:r>
            <a:r>
              <a:rPr lang="ru-RU" sz="2000" dirty="0"/>
              <a:t>ИС </a:t>
            </a:r>
            <a:r>
              <a:rPr lang="en-US" sz="2000" dirty="0"/>
              <a:t>DUP_VAL_ON_INDEX </a:t>
            </a:r>
            <a:r>
              <a:rPr lang="ru-RU" sz="2000" dirty="0"/>
              <a:t>имеет предопределённый номер          </a:t>
            </a:r>
            <a:r>
              <a:rPr lang="en-US" sz="2000" dirty="0"/>
              <a:t>ORA-00001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4740081" y="4735882"/>
            <a:ext cx="4437371" cy="341309"/>
          </a:xfrm>
          <a:prstGeom prst="wedgeRoundRectCallout">
            <a:avLst>
              <a:gd name="adj1" fmla="val -14585"/>
              <a:gd name="adj2" fmla="val 1187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Сообщение понятное пользователю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4613701" y="3449775"/>
            <a:ext cx="4437371" cy="341309"/>
          </a:xfrm>
          <a:prstGeom prst="wedgeRoundRectCallout">
            <a:avLst>
              <a:gd name="adj1" fmla="val -14585"/>
              <a:gd name="adj2" fmla="val 11870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Сообщение понятное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25922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77559" y="208602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Ещё пример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FC841-5D2A-4B38-9E10-C62EB0AB6912}"/>
              </a:ext>
            </a:extLst>
          </p:cNvPr>
          <p:cNvSpPr txBox="1"/>
          <p:nvPr/>
        </p:nvSpPr>
        <p:spPr>
          <a:xfrm>
            <a:off x="447257" y="1142210"/>
            <a:ext cx="1120287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/>
            <a:r>
              <a:rPr lang="en-US" sz="2000" b="1" dirty="0">
                <a:solidFill>
                  <a:srgbClr val="0070C0"/>
                </a:solidFill>
              </a:rPr>
              <a:t>declare</a:t>
            </a:r>
          </a:p>
          <a:p>
            <a:pPr indent="360000" algn="just"/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 integer;</a:t>
            </a:r>
          </a:p>
          <a:p>
            <a:pPr indent="360000" algn="just"/>
            <a:r>
              <a:rPr lang="en-US" sz="2000" b="1" dirty="0">
                <a:solidFill>
                  <a:srgbClr val="0070C0"/>
                </a:solidFill>
              </a:rPr>
              <a:t>begin</a:t>
            </a:r>
          </a:p>
          <a:p>
            <a:pPr indent="360000" algn="just"/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 :=1 /0;</a:t>
            </a:r>
          </a:p>
          <a:p>
            <a:pPr indent="360000" algn="just"/>
            <a:r>
              <a:rPr lang="en-US" sz="2000" b="1" dirty="0">
                <a:solidFill>
                  <a:srgbClr val="0070C0"/>
                </a:solidFill>
              </a:rPr>
              <a:t>exception</a:t>
            </a:r>
          </a:p>
          <a:p>
            <a:pPr indent="360000" algn="just"/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dirty="0"/>
              <a:t>others </a:t>
            </a:r>
            <a:r>
              <a:rPr lang="en-US" sz="2000" b="1" dirty="0">
                <a:solidFill>
                  <a:srgbClr val="002060"/>
                </a:solidFill>
              </a:rPr>
              <a:t>then</a:t>
            </a:r>
          </a:p>
          <a:p>
            <a:pPr indent="360000" algn="just"/>
            <a:r>
              <a:rPr lang="en-US" sz="2000" dirty="0"/>
              <a:t>    </a:t>
            </a:r>
            <a:r>
              <a:rPr lang="en-US" sz="2000" dirty="0" err="1"/>
              <a:t>raise_application_error</a:t>
            </a:r>
            <a:r>
              <a:rPr lang="en-US" sz="2000" dirty="0"/>
              <a:t> (-20000,'</a:t>
            </a:r>
            <a:r>
              <a:rPr lang="ru-RU" sz="2000" dirty="0"/>
              <a:t>Деление на ноль.');</a:t>
            </a:r>
          </a:p>
          <a:p>
            <a:pPr indent="360000" algn="just"/>
            <a:r>
              <a:rPr lang="en-US" sz="2000" b="1" dirty="0">
                <a:solidFill>
                  <a:srgbClr val="0070C0"/>
                </a:solidFill>
              </a:rPr>
              <a:t>end;</a:t>
            </a:r>
          </a:p>
          <a:p>
            <a:pPr indent="360000" algn="just"/>
            <a:r>
              <a:rPr lang="en-US" sz="2000" dirty="0"/>
              <a:t>----------------------------------------------------------------</a:t>
            </a:r>
          </a:p>
          <a:p>
            <a:pPr indent="360000" algn="just"/>
            <a:r>
              <a:rPr lang="ru-RU" sz="2000" b="1" u="sng" dirty="0">
                <a:solidFill>
                  <a:srgbClr val="C00000"/>
                </a:solidFill>
              </a:rPr>
              <a:t>Вариант:</a:t>
            </a:r>
          </a:p>
          <a:p>
            <a:pPr indent="360000" algn="just"/>
            <a:r>
              <a:rPr lang="en-US" sz="2000" b="1" dirty="0">
                <a:solidFill>
                  <a:srgbClr val="0070C0"/>
                </a:solidFill>
              </a:rPr>
              <a:t>exception</a:t>
            </a:r>
          </a:p>
          <a:p>
            <a:pPr indent="360000" algn="just"/>
            <a:r>
              <a:rPr lang="en-US" sz="2000" dirty="0"/>
              <a:t> </a:t>
            </a:r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no_data_found</a:t>
            </a:r>
            <a:r>
              <a:rPr lang="en-US" sz="2000" dirty="0"/>
              <a:t> </a:t>
            </a:r>
            <a:r>
              <a:rPr lang="en-US" sz="2000" b="1" dirty="0"/>
              <a:t>then</a:t>
            </a:r>
          </a:p>
          <a:p>
            <a:pPr indent="360000" algn="just"/>
            <a:r>
              <a:rPr lang="en-US" sz="2000" dirty="0"/>
              <a:t>   </a:t>
            </a:r>
            <a:r>
              <a:rPr lang="en-US" sz="2000" dirty="0" err="1"/>
              <a:t>raise_application_error</a:t>
            </a:r>
            <a:r>
              <a:rPr lang="en-US" sz="2000" dirty="0"/>
              <a:t> (-20000,'</a:t>
            </a:r>
            <a:r>
              <a:rPr lang="ru-RU" sz="2000" dirty="0"/>
              <a:t>не найдено данных');</a:t>
            </a:r>
          </a:p>
          <a:p>
            <a:pPr indent="360000" algn="just"/>
            <a:r>
              <a:rPr lang="ru-RU" sz="2000" dirty="0"/>
              <a:t> </a:t>
            </a:r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others </a:t>
            </a:r>
            <a:r>
              <a:rPr lang="en-US" sz="2000" b="1" dirty="0"/>
              <a:t>then</a:t>
            </a:r>
          </a:p>
          <a:p>
            <a:pPr indent="360000" algn="just"/>
            <a:r>
              <a:rPr lang="en-US" sz="2000" dirty="0"/>
              <a:t>   </a:t>
            </a:r>
            <a:r>
              <a:rPr lang="en-US" sz="2000" dirty="0" err="1"/>
              <a:t>raise_application_error</a:t>
            </a:r>
            <a:r>
              <a:rPr lang="en-US" sz="2000" dirty="0"/>
              <a:t> (-20200,'</a:t>
            </a:r>
            <a:r>
              <a:rPr lang="ru-RU" sz="2000" dirty="0"/>
              <a:t>другие ошибки');</a:t>
            </a:r>
          </a:p>
          <a:p>
            <a:pPr indent="360000" algn="just"/>
            <a:r>
              <a:rPr lang="en-US" sz="2000" b="1" dirty="0">
                <a:solidFill>
                  <a:srgbClr val="0070C0"/>
                </a:solidFill>
              </a:rPr>
              <a:t>end;</a:t>
            </a:r>
          </a:p>
          <a:p>
            <a:pPr indent="360000"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0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97679" y="258295"/>
            <a:ext cx="5130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Подозреваем, что не все ситуации перечислены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6AA22-8E22-49DA-A9FC-ABB75E1F79F7}"/>
              </a:ext>
            </a:extLst>
          </p:cNvPr>
          <p:cNvSpPr txBox="1"/>
          <p:nvPr/>
        </p:nvSpPr>
        <p:spPr>
          <a:xfrm>
            <a:off x="316371" y="1335513"/>
            <a:ext cx="103887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70C0"/>
                </a:solidFill>
              </a:rPr>
              <a:t>Волшебное слово </a:t>
            </a:r>
            <a:r>
              <a:rPr lang="en-US" sz="2000" b="1" dirty="0"/>
              <a:t>OTHERS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ru-RU" sz="2000" dirty="0">
                <a:solidFill>
                  <a:srgbClr val="0070C0"/>
                </a:solidFill>
              </a:rPr>
              <a:t>включающее обработку ИС, не вошедших явно в список обрабатываемых ситуаций. Например:</a:t>
            </a:r>
          </a:p>
          <a:p>
            <a:r>
              <a:rPr lang="en-US" sz="2000" b="1" dirty="0"/>
              <a:t>DECLARE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NUMBER;</a:t>
            </a:r>
          </a:p>
          <a:p>
            <a:r>
              <a:rPr lang="en-US" sz="2000" b="1" dirty="0"/>
              <a:t>BEGIN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:=1 / ‘</a:t>
            </a:r>
            <a:r>
              <a:rPr lang="ru-RU" sz="2000" dirty="0"/>
              <a:t>зарплата’;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EXCEPTION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WHEN </a:t>
            </a:r>
            <a:r>
              <a:rPr lang="en-US" sz="2000" dirty="0"/>
              <a:t>OTHERS </a:t>
            </a:r>
            <a:r>
              <a:rPr lang="en-US" sz="2000" b="1" dirty="0"/>
              <a:t>THEN</a:t>
            </a:r>
          </a:p>
          <a:p>
            <a:r>
              <a:rPr lang="en-US" sz="2000" dirty="0"/>
              <a:t>    RAISE_APPLICATION_ERROR (-20001,‘</a:t>
            </a:r>
            <a:r>
              <a:rPr lang="ru-RU" sz="2000" dirty="0"/>
              <a:t>Не знаю что, но что-то  не то');</a:t>
            </a:r>
          </a:p>
          <a:p>
            <a:r>
              <a:rPr lang="en-US" sz="2000" b="1" dirty="0"/>
              <a:t>END;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ru-RU" sz="2000" dirty="0">
                <a:solidFill>
                  <a:srgbClr val="0070C0"/>
                </a:solidFill>
              </a:rPr>
              <a:t>Вариант секции исключений (не слишком умный в этом примере):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EXCEPTION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WHEN </a:t>
            </a:r>
            <a:r>
              <a:rPr lang="en-US" sz="2000" dirty="0"/>
              <a:t>NO_DATA_FOUND </a:t>
            </a:r>
            <a:r>
              <a:rPr lang="en-US" sz="2000" b="1" dirty="0"/>
              <a:t>THEN</a:t>
            </a:r>
          </a:p>
          <a:p>
            <a:r>
              <a:rPr lang="en-US" sz="2000" dirty="0"/>
              <a:t>   RAISE_APPLICATION_ERROR (-20001,'</a:t>
            </a:r>
            <a:r>
              <a:rPr lang="ru-RU" sz="2000" dirty="0"/>
              <a:t>Данные отсутствуют');</a:t>
            </a:r>
          </a:p>
          <a:p>
            <a:r>
              <a:rPr lang="ru-RU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OTHERS </a:t>
            </a:r>
            <a:r>
              <a:rPr lang="en-US" sz="2000" b="1" dirty="0"/>
              <a:t>THEN</a:t>
            </a:r>
          </a:p>
          <a:p>
            <a:r>
              <a:rPr lang="en-US" sz="2000" dirty="0"/>
              <a:t>   RAISE_APPLICATION_ERROR(-20201,' </a:t>
            </a:r>
            <a:r>
              <a:rPr lang="ru-RU" sz="2000" dirty="0"/>
              <a:t>Ошибка анонимного блока ');</a:t>
            </a:r>
          </a:p>
          <a:p>
            <a:r>
              <a:rPr lang="en-US" sz="2000" b="1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3841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49159" y="48176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Итог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328833"/>
              </p:ext>
            </p:extLst>
          </p:nvPr>
        </p:nvGraphicFramePr>
        <p:xfrm>
          <a:off x="2299447" y="634263"/>
          <a:ext cx="8229600" cy="6113879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59">
                <a:tc>
                  <a:txBody>
                    <a:bodyPr/>
                    <a:lstStyle/>
                    <a:p>
                      <a:r>
                        <a:rPr lang="ru-RU" dirty="0"/>
                        <a:t>Вид</a:t>
                      </a:r>
                      <a:r>
                        <a:rPr lang="ru-RU" baseline="0" dirty="0"/>
                        <a:t> ИС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Секция декларирования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Секция исполнения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Секция </a:t>
                      </a:r>
                      <a:r>
                        <a:rPr lang="en-US" dirty="0"/>
                        <a:t>EXCEPTION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512">
                <a:tc>
                  <a:txBody>
                    <a:bodyPr/>
                    <a:lstStyle/>
                    <a:p>
                      <a:r>
                        <a:rPr lang="ru-RU" dirty="0"/>
                        <a:t>Предопределён-</a:t>
                      </a:r>
                      <a:r>
                        <a:rPr lang="ru-RU" dirty="0" err="1"/>
                        <a:t>ная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Есть имя и номер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  <a:r>
                        <a:rPr lang="ru-RU" dirty="0"/>
                        <a:t>имя_ИС </a:t>
                      </a:r>
                      <a:r>
                        <a:rPr lang="en-US" dirty="0"/>
                        <a:t>THEN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обработка</a:t>
                      </a:r>
                      <a:r>
                        <a:rPr lang="en-US" baseline="0" dirty="0"/>
                        <a:t>;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6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Предопределённая.</a:t>
                      </a:r>
                      <a:r>
                        <a:rPr lang="ru-RU" baseline="0" dirty="0"/>
                        <a:t> Есть номер, нет имени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ИС </a:t>
                      </a:r>
                      <a:r>
                        <a:rPr lang="ru-RU" dirty="0" err="1"/>
                        <a:t>привязыва</a:t>
                      </a:r>
                      <a:r>
                        <a:rPr lang="ru-RU" dirty="0"/>
                        <a:t>-ем к номеру. </a:t>
                      </a:r>
                    </a:p>
                    <a:p>
                      <a:r>
                        <a:rPr lang="ru-RU" dirty="0"/>
                        <a:t>имя_ИС </a:t>
                      </a:r>
                      <a:r>
                        <a:rPr lang="en-US" dirty="0"/>
                        <a:t>EXCEPTION;</a:t>
                      </a:r>
                      <a:endParaRPr lang="ru-RU" dirty="0"/>
                    </a:p>
                    <a:p>
                      <a:r>
                        <a:rPr lang="en-US" dirty="0"/>
                        <a:t>PRAGMA</a:t>
                      </a:r>
                      <a:r>
                        <a:rPr lang="en-US" baseline="0" dirty="0"/>
                        <a:t> EXCEPTION_INIT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имя, номер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</a:t>
                      </a:r>
                      <a:r>
                        <a:rPr lang="ru-RU" dirty="0"/>
                        <a:t>имя_ИС </a:t>
                      </a:r>
                      <a:r>
                        <a:rPr lang="en-US" dirty="0"/>
                        <a:t>THEN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обработка</a:t>
                      </a:r>
                      <a:r>
                        <a:rPr lang="en-US" baseline="0" dirty="0"/>
                        <a:t>;</a:t>
                      </a:r>
                      <a:endParaRPr lang="ru-RU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666">
                <a:tc>
                  <a:txBody>
                    <a:bodyPr/>
                    <a:lstStyle/>
                    <a:p>
                      <a:r>
                        <a:rPr lang="ru-RU" dirty="0"/>
                        <a:t>Пользовательская. Даём имя, но не номер.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имя_ИС </a:t>
                      </a:r>
                      <a:r>
                        <a:rPr lang="en-US" dirty="0"/>
                        <a:t>EXCEPTION;</a:t>
                      </a:r>
                      <a:endParaRPr lang="ru-RU" dirty="0"/>
                    </a:p>
                    <a:p>
                      <a:r>
                        <a:rPr lang="ru-RU" dirty="0"/>
                        <a:t>(только </a:t>
                      </a:r>
                      <a:r>
                        <a:rPr lang="ru-RU" dirty="0" err="1"/>
                        <a:t>декла</a:t>
                      </a:r>
                      <a:r>
                        <a:rPr lang="ru-RU" dirty="0"/>
                        <a:t>-рация имени)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Условие</a:t>
                      </a:r>
                      <a:r>
                        <a:rPr lang="ru-RU" baseline="0" dirty="0"/>
                        <a:t> вызова, напр. </a:t>
                      </a:r>
                    </a:p>
                    <a:p>
                      <a:r>
                        <a:rPr lang="en-US" baseline="0" dirty="0"/>
                        <a:t>IF </a:t>
                      </a:r>
                      <a:r>
                        <a:rPr lang="ru-RU" baseline="0" dirty="0"/>
                        <a:t>условие  </a:t>
                      </a:r>
                      <a:r>
                        <a:rPr lang="en-US" baseline="0" dirty="0"/>
                        <a:t>THEN RAISE</a:t>
                      </a:r>
                      <a:r>
                        <a:rPr lang="ru-RU" baseline="0" dirty="0"/>
                        <a:t> имя_ИС;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</a:t>
                      </a:r>
                      <a:r>
                        <a:rPr lang="ru-RU" dirty="0"/>
                        <a:t>имя_ИС </a:t>
                      </a:r>
                      <a:r>
                        <a:rPr lang="en-US" dirty="0"/>
                        <a:t>THEN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обработка</a:t>
                      </a:r>
                      <a:r>
                        <a:rPr lang="en-US" baseline="0" dirty="0"/>
                        <a:t>;</a:t>
                      </a:r>
                      <a:endParaRPr lang="ru-RU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44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Пользовательская. Даём имя и  номер (от -20999 до -20000).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имя_ИС </a:t>
                      </a:r>
                      <a:r>
                        <a:rPr lang="en-US" dirty="0"/>
                        <a:t>EXCEPTION;</a:t>
                      </a:r>
                      <a:endParaRPr lang="ru-RU" dirty="0"/>
                    </a:p>
                    <a:p>
                      <a:r>
                        <a:rPr lang="ru-RU" dirty="0"/>
                        <a:t>(только декларация имени ИС)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 </a:t>
                      </a:r>
                      <a:r>
                        <a:rPr lang="ru-RU" dirty="0"/>
                        <a:t>имя_ИС,</a:t>
                      </a:r>
                      <a:r>
                        <a:rPr lang="ru-RU" baseline="0" dirty="0"/>
                        <a:t> напр.</a:t>
                      </a:r>
                      <a:r>
                        <a:rPr lang="en-US" baseline="0" dirty="0"/>
                        <a:t> 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IF</a:t>
                      </a:r>
                      <a:r>
                        <a:rPr lang="ru-RU" baseline="0" dirty="0"/>
                        <a:t> условие</a:t>
                      </a:r>
                      <a:r>
                        <a:rPr lang="en-US" baseline="0" dirty="0"/>
                        <a:t> THEN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RAISE</a:t>
                      </a:r>
                      <a:r>
                        <a:rPr lang="ru-RU" baseline="0" dirty="0"/>
                        <a:t> </a:t>
                      </a:r>
                    </a:p>
                    <a:p>
                      <a:r>
                        <a:rPr lang="ru-RU" baseline="0" dirty="0"/>
                        <a:t>Имя_ИС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  <a:r>
                        <a:rPr lang="ru-RU" dirty="0"/>
                        <a:t>имя_ИС </a:t>
                      </a:r>
                      <a:r>
                        <a:rPr lang="en-US" dirty="0"/>
                        <a:t>THEN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RAISE_</a:t>
                      </a:r>
                    </a:p>
                    <a:p>
                      <a:r>
                        <a:rPr lang="en-US" baseline="0" dirty="0"/>
                        <a:t>APPLICATION_</a:t>
                      </a:r>
                    </a:p>
                    <a:p>
                      <a:r>
                        <a:rPr lang="en-US" baseline="0" dirty="0"/>
                        <a:t>ERROR(</a:t>
                      </a:r>
                      <a:r>
                        <a:rPr lang="ru-RU" baseline="0" dirty="0"/>
                        <a:t>номер, </a:t>
                      </a:r>
                    </a:p>
                    <a:p>
                      <a:r>
                        <a:rPr lang="ru-RU" baseline="0" dirty="0"/>
                        <a:t>описание)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6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86386" y="160214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Коды возврата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C8DB1-27D0-4BC3-9ED6-3A6D9276C19D}"/>
              </a:ext>
            </a:extLst>
          </p:cNvPr>
          <p:cNvSpPr txBox="1"/>
          <p:nvPr/>
        </p:nvSpPr>
        <p:spPr>
          <a:xfrm>
            <a:off x="228600" y="1120795"/>
            <a:ext cx="11963400" cy="568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Коды возврата формируются после завершения выполнения операторов и  записываются в системные переменные  </a:t>
            </a:r>
            <a:r>
              <a:rPr lang="ru-RU" sz="2000" dirty="0"/>
              <a:t>SQLERRM</a:t>
            </a:r>
            <a:r>
              <a:rPr lang="ru-RU" sz="2000" dirty="0">
                <a:solidFill>
                  <a:srgbClr val="0070C0"/>
                </a:solidFill>
              </a:rPr>
              <a:t> и </a:t>
            </a:r>
            <a:r>
              <a:rPr lang="ru-RU" sz="2000" dirty="0"/>
              <a:t>SQLCODE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indent="360000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В </a:t>
            </a:r>
            <a:r>
              <a:rPr lang="ru-RU" sz="2000" dirty="0"/>
              <a:t>SQLCODE</a:t>
            </a:r>
            <a:r>
              <a:rPr lang="ru-RU" sz="2000" dirty="0">
                <a:solidFill>
                  <a:srgbClr val="0070C0"/>
                </a:solidFill>
              </a:rPr>
              <a:t> отрицательными значениями отмечаются ошибки, положительными – предупреждения. Ноль – это успешное завершение  оператора. </a:t>
            </a:r>
          </a:p>
          <a:p>
            <a:pPr indent="360000">
              <a:lnSpc>
                <a:spcPct val="114000"/>
              </a:lnSpc>
            </a:pPr>
            <a:r>
              <a:rPr lang="ru-RU" sz="2000" dirty="0" smtClean="0"/>
              <a:t>SQLERRM</a:t>
            </a:r>
            <a:r>
              <a:rPr lang="ru-RU" sz="2000" dirty="0">
                <a:solidFill>
                  <a:srgbClr val="0070C0"/>
                </a:solidFill>
              </a:rPr>
              <a:t> возвращает сообщение об ошибке, связанной с исключительной ситуацией. Если возникает ИС в виде ошибки и обработка ИС в коде программы не определена, то программный модуль прекращает работу и передаёт управление вызвавшему модулю. Туда же через </a:t>
            </a:r>
            <a:r>
              <a:rPr lang="ru-RU" sz="2000" dirty="0"/>
              <a:t>SQLERRM</a:t>
            </a:r>
            <a:r>
              <a:rPr lang="ru-RU" sz="2000" dirty="0">
                <a:solidFill>
                  <a:srgbClr val="0070C0"/>
                </a:solidFill>
              </a:rPr>
              <a:t>  и </a:t>
            </a:r>
            <a:r>
              <a:rPr lang="ru-RU" sz="2000" dirty="0"/>
              <a:t>SQLCODE</a:t>
            </a:r>
            <a:r>
              <a:rPr lang="ru-RU" sz="2000" dirty="0">
                <a:solidFill>
                  <a:srgbClr val="0070C0"/>
                </a:solidFill>
              </a:rPr>
              <a:t> передается сообщение об  ошибке. Если в и там нет обработчика этой ошибки, то передача управления и кода возврата ошибки происходит выше по иерархии вызовов. И так до тех пор пока не встретится обработчик ошибки, или пока не будет достигнут верхний уровень иерархии вызовов и приложение </a:t>
            </a:r>
            <a:r>
              <a:rPr lang="ru-RU" sz="2000" dirty="0" err="1">
                <a:solidFill>
                  <a:srgbClr val="0070C0"/>
                </a:solidFill>
              </a:rPr>
              <a:t>аварийно</a:t>
            </a:r>
            <a:r>
              <a:rPr lang="ru-RU" sz="2000" dirty="0">
                <a:solidFill>
                  <a:srgbClr val="0070C0"/>
                </a:solidFill>
              </a:rPr>
              <a:t> завершится.</a:t>
            </a:r>
          </a:p>
          <a:p>
            <a:pPr indent="360000">
              <a:lnSpc>
                <a:spcPct val="114000"/>
              </a:lnSpc>
            </a:pPr>
            <a:r>
              <a:rPr lang="ru-RU" sz="2000" b="1" u="sng" dirty="0">
                <a:solidFill>
                  <a:srgbClr val="C00000"/>
                </a:solidFill>
              </a:rPr>
              <a:t>Пример: </a:t>
            </a:r>
            <a:r>
              <a:rPr lang="ru-RU" sz="2000" b="1" dirty="0" smtClean="0"/>
              <a:t>EXCEPTION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2000" dirty="0" smtClean="0"/>
              <a:t>	       </a:t>
            </a:r>
            <a:r>
              <a:rPr lang="ru-RU" sz="2000" b="1" dirty="0" smtClean="0">
                <a:solidFill>
                  <a:srgbClr val="7030A0"/>
                </a:solidFill>
              </a:rPr>
              <a:t>WHEN</a:t>
            </a:r>
            <a:r>
              <a:rPr lang="ru-RU" sz="2000" dirty="0" smtClean="0"/>
              <a:t> </a:t>
            </a:r>
            <a:r>
              <a:rPr lang="ru-RU" sz="2000" dirty="0"/>
              <a:t>OTHERS </a:t>
            </a:r>
            <a:r>
              <a:rPr lang="ru-RU" sz="2000" b="1" dirty="0">
                <a:solidFill>
                  <a:srgbClr val="7030A0"/>
                </a:solidFill>
              </a:rPr>
              <a:t>THEN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2000" dirty="0" smtClean="0"/>
              <a:t>	       </a:t>
            </a:r>
            <a:r>
              <a:rPr lang="ru-RU" sz="2000" dirty="0" err="1" smtClean="0"/>
              <a:t>err_code</a:t>
            </a:r>
            <a:r>
              <a:rPr lang="ru-RU" sz="2000" dirty="0" smtClean="0"/>
              <a:t> </a:t>
            </a:r>
            <a:r>
              <a:rPr lang="ru-RU" sz="2000" dirty="0"/>
              <a:t>:= SQLCODE;</a:t>
            </a:r>
            <a:br>
              <a:rPr lang="ru-RU" sz="2000" dirty="0"/>
            </a:b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ru-RU" sz="2000" dirty="0" err="1" smtClean="0"/>
              <a:t>err_msg</a:t>
            </a:r>
            <a:r>
              <a:rPr lang="ru-RU" sz="2000" dirty="0" smtClean="0"/>
              <a:t> </a:t>
            </a:r>
            <a:r>
              <a:rPr lang="ru-RU" sz="2000" dirty="0"/>
              <a:t>:= SUBSTR(SQLERRM, 1, 200</a:t>
            </a:r>
            <a:r>
              <a:rPr lang="ru-RU" sz="2000" dirty="0" smtClean="0"/>
              <a:t>);</a:t>
            </a:r>
            <a:r>
              <a:rPr lang="en-US" sz="2000" dirty="0" smtClean="0"/>
              <a:t> </a:t>
            </a:r>
            <a:r>
              <a:rPr lang="ru-RU" sz="2000" dirty="0" smtClean="0"/>
              <a:t>INSERT </a:t>
            </a:r>
            <a:r>
              <a:rPr lang="ru-RU" sz="2000" dirty="0"/>
              <a:t>INTO </a:t>
            </a:r>
            <a:r>
              <a:rPr lang="ru-RU" sz="2000" dirty="0" err="1"/>
              <a:t>audit_table</a:t>
            </a:r>
            <a:r>
              <a:rPr lang="ru-RU" sz="2000" dirty="0"/>
              <a:t> (</a:t>
            </a:r>
            <a:r>
              <a:rPr lang="ru-RU" sz="2000" dirty="0" err="1"/>
              <a:t>error_number</a:t>
            </a:r>
            <a:r>
              <a:rPr lang="ru-RU" sz="2000" dirty="0"/>
              <a:t>, </a:t>
            </a:r>
            <a:r>
              <a:rPr lang="ru-RU" sz="2000" dirty="0" err="1"/>
              <a:t>error_message</a:t>
            </a:r>
            <a:r>
              <a:rPr lang="ru-RU" sz="2000" dirty="0"/>
              <a:t>)</a:t>
            </a:r>
            <a:br>
              <a:rPr lang="ru-RU" sz="2000" dirty="0"/>
            </a:br>
            <a:r>
              <a:rPr lang="en-US" sz="2000" dirty="0" smtClean="0"/>
              <a:t>	       </a:t>
            </a:r>
            <a:r>
              <a:rPr lang="ru-RU" sz="2000" dirty="0" smtClean="0"/>
              <a:t>VALUES </a:t>
            </a:r>
            <a:r>
              <a:rPr lang="ru-RU" sz="2000" dirty="0"/>
              <a:t>(</a:t>
            </a:r>
            <a:r>
              <a:rPr lang="ru-RU" sz="2000" dirty="0" err="1"/>
              <a:t>err_code</a:t>
            </a:r>
            <a:r>
              <a:rPr lang="ru-RU" sz="2000" dirty="0"/>
              <a:t>, </a:t>
            </a:r>
            <a:r>
              <a:rPr lang="ru-RU" sz="2000" dirty="0" err="1"/>
              <a:t>err_msg</a:t>
            </a:r>
            <a:r>
              <a:rPr lang="ru-RU" sz="2000" dirty="0"/>
              <a:t>);</a:t>
            </a:r>
            <a:br>
              <a:rPr lang="ru-RU" sz="2000" dirty="0"/>
            </a:br>
            <a:r>
              <a:rPr lang="en-US" sz="2000" dirty="0" smtClean="0"/>
              <a:t>	       </a:t>
            </a:r>
            <a:r>
              <a:rPr lang="ru-RU" sz="2000" b="1" dirty="0" smtClean="0"/>
              <a:t>END</a:t>
            </a:r>
            <a:r>
              <a:rPr lang="ru-RU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0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28614" y="208602"/>
            <a:ext cx="5130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ОШИБКИ. </a:t>
            </a:r>
            <a:r>
              <a:rPr lang="en-US" sz="3200" b="1" dirty="0">
                <a:solidFill>
                  <a:srgbClr val="C00000"/>
                </a:solidFill>
              </a:rPr>
              <a:t>SQLCODE </a:t>
            </a:r>
            <a:r>
              <a:rPr lang="ru-RU" sz="3200" b="1" dirty="0">
                <a:solidFill>
                  <a:srgbClr val="C00000"/>
                </a:solidFill>
              </a:rPr>
              <a:t>и </a:t>
            </a:r>
            <a:r>
              <a:rPr lang="en-US" sz="3200" b="1" dirty="0">
                <a:solidFill>
                  <a:srgbClr val="C00000"/>
                </a:solidFill>
              </a:rPr>
              <a:t>SQLERRM (1/2)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C8DB1-27D0-4BC3-9ED6-3A6D9276C19D}"/>
              </a:ext>
            </a:extLst>
          </p:cNvPr>
          <p:cNvSpPr txBox="1"/>
          <p:nvPr/>
        </p:nvSpPr>
        <p:spPr>
          <a:xfrm>
            <a:off x="228600" y="1245556"/>
            <a:ext cx="11611773" cy="358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C00000"/>
                </a:solidFill>
              </a:rPr>
              <a:t>SQLCODE</a:t>
            </a:r>
            <a:r>
              <a:rPr lang="ru-RU" sz="2000" dirty="0">
                <a:solidFill>
                  <a:srgbClr val="0070C0"/>
                </a:solidFill>
              </a:rPr>
              <a:t> -- функция возвращает код ошибки для последнего (текущего) исключения в блоке. При отсутствии ошибок </a:t>
            </a:r>
            <a:r>
              <a:rPr lang="ru-RU" sz="2000" dirty="0"/>
              <a:t>SQLCODE = 0</a:t>
            </a:r>
            <a:r>
              <a:rPr lang="ru-RU" sz="2000" dirty="0">
                <a:solidFill>
                  <a:srgbClr val="0070C0"/>
                </a:solidFill>
              </a:rPr>
              <a:t>. Вернётся </a:t>
            </a:r>
            <a:r>
              <a:rPr lang="ru-RU" sz="2000" dirty="0"/>
              <a:t>0</a:t>
            </a:r>
            <a:r>
              <a:rPr lang="ru-RU" sz="2000" dirty="0">
                <a:solidFill>
                  <a:srgbClr val="0070C0"/>
                </a:solidFill>
              </a:rPr>
              <a:t> если вызвать эту функцию вне обработчика исключений. 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C00000"/>
                </a:solidFill>
              </a:rPr>
              <a:t>SQLERRM </a:t>
            </a:r>
            <a:r>
              <a:rPr lang="ru-RU" sz="2000" dirty="0">
                <a:solidFill>
                  <a:srgbClr val="0070C0"/>
                </a:solidFill>
              </a:rPr>
              <a:t>-- возвращает сообщение об ошибке. Если не передать </a:t>
            </a:r>
            <a:r>
              <a:rPr lang="ru-RU" sz="2000" dirty="0"/>
              <a:t>SQLERRM</a:t>
            </a:r>
            <a:r>
              <a:rPr lang="ru-RU" sz="2000" dirty="0">
                <a:solidFill>
                  <a:srgbClr val="0070C0"/>
                </a:solidFill>
              </a:rPr>
              <a:t> код ошибки, то будет выдано сообщение об ошибке с кодом, возвращённым функцией </a:t>
            </a:r>
            <a:r>
              <a:rPr lang="ru-RU" sz="2000" dirty="0"/>
              <a:t>SQLCODE</a:t>
            </a:r>
            <a:r>
              <a:rPr lang="ru-RU" sz="2000" dirty="0">
                <a:solidFill>
                  <a:srgbClr val="0070C0"/>
                </a:solidFill>
              </a:rPr>
              <a:t>. Максимальная длина строки, возвращаемой </a:t>
            </a:r>
            <a:r>
              <a:rPr lang="ru-RU" sz="2000" dirty="0"/>
              <a:t>SQLERRM</a:t>
            </a:r>
            <a:r>
              <a:rPr lang="ru-RU" sz="2000" dirty="0">
                <a:solidFill>
                  <a:srgbClr val="0070C0"/>
                </a:solidFill>
              </a:rPr>
              <a:t>, составляет </a:t>
            </a:r>
            <a:r>
              <a:rPr lang="ru-RU" sz="2000" dirty="0"/>
              <a:t>512 байт</a:t>
            </a:r>
            <a:r>
              <a:rPr lang="ru-RU" sz="2000" dirty="0">
                <a:solidFill>
                  <a:srgbClr val="0070C0"/>
                </a:solidFill>
              </a:rPr>
              <a:t>. 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C00000"/>
                </a:solidFill>
              </a:rPr>
              <a:t>DBMS_UTILITY.FORMAT_ERROR_STACK</a:t>
            </a:r>
            <a:r>
              <a:rPr lang="ru-RU" sz="2000" dirty="0">
                <a:solidFill>
                  <a:srgbClr val="0070C0"/>
                </a:solidFill>
              </a:rPr>
              <a:t> -- функция, как и </a:t>
            </a:r>
            <a:r>
              <a:rPr lang="ru-RU" sz="2000" dirty="0"/>
              <a:t>SQLERRM</a:t>
            </a:r>
            <a:r>
              <a:rPr lang="ru-RU" sz="2000" dirty="0">
                <a:solidFill>
                  <a:srgbClr val="0070C0"/>
                </a:solidFill>
              </a:rPr>
              <a:t>, возвращает полное сообщение о текущей ошибке. Удобно вызывать эту функцию внутри обработчика ошибок для того, чтобы получить полное сообщение об ошибке. 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C00000"/>
                </a:solidFill>
              </a:rPr>
              <a:t>DBMS_UTILITY.FORMAT_ERROR_BACKTRACE</a:t>
            </a:r>
            <a:r>
              <a:rPr lang="ru-RU" sz="2000" dirty="0">
                <a:solidFill>
                  <a:srgbClr val="0070C0"/>
                </a:solidFill>
              </a:rPr>
              <a:t> -- функция возвращает форматированную строку, которая отображает стек программ и номера строк, ведущие к месту возникновения ошибки.</a:t>
            </a:r>
          </a:p>
        </p:txBody>
      </p:sp>
    </p:spTree>
    <p:extLst>
      <p:ext uri="{BB962C8B-B14F-4D97-AF65-F5344CB8AC3E}">
        <p14:creationId xmlns:p14="http://schemas.microsoft.com/office/powerpoint/2010/main" val="412635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8171" y="344205"/>
            <a:ext cx="7312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ОШИБКИ. </a:t>
            </a:r>
            <a:r>
              <a:rPr lang="en-US" sz="3200" b="1" dirty="0">
                <a:solidFill>
                  <a:srgbClr val="C00000"/>
                </a:solidFill>
              </a:rPr>
              <a:t>SQLCODE </a:t>
            </a:r>
            <a:r>
              <a:rPr lang="ru-RU" sz="3200" b="1" dirty="0">
                <a:solidFill>
                  <a:srgbClr val="C00000"/>
                </a:solidFill>
              </a:rPr>
              <a:t>и </a:t>
            </a:r>
            <a:r>
              <a:rPr lang="en-US" sz="3200" b="1" dirty="0">
                <a:solidFill>
                  <a:srgbClr val="C00000"/>
                </a:solidFill>
              </a:rPr>
              <a:t>SQLERRM (2/2)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36CE8-19A2-4AED-AB3E-44C87962BC12}"/>
              </a:ext>
            </a:extLst>
          </p:cNvPr>
          <p:cNvSpPr txBox="1"/>
          <p:nvPr/>
        </p:nvSpPr>
        <p:spPr>
          <a:xfrm>
            <a:off x="228600" y="1029157"/>
            <a:ext cx="11609524" cy="5706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lnSpc>
                <a:spcPct val="114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SQLERRM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возвращает сообщение начинающееся с кода ошибки. 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Для </a:t>
            </a:r>
            <a:r>
              <a:rPr lang="ru-RU" sz="2000" dirty="0">
                <a:solidFill>
                  <a:srgbClr val="0070C0"/>
                </a:solidFill>
              </a:rPr>
              <a:t>пользовательских исключений, </a:t>
            </a:r>
            <a:r>
              <a:rPr lang="en-US" sz="2000" dirty="0"/>
              <a:t>SQLCODE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возвращает </a:t>
            </a:r>
            <a:r>
              <a:rPr lang="ru-RU" sz="2000" dirty="0"/>
              <a:t>+1</a:t>
            </a:r>
            <a:r>
              <a:rPr lang="ru-RU" sz="2000" dirty="0">
                <a:solidFill>
                  <a:srgbClr val="0070C0"/>
                </a:solidFill>
              </a:rPr>
              <a:t>, а </a:t>
            </a:r>
            <a:r>
              <a:rPr lang="en-US" sz="2000" dirty="0"/>
              <a:t>SQLERRM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возвращает сообщение </a:t>
            </a:r>
            <a:r>
              <a:rPr lang="en-US" sz="2000" dirty="0"/>
              <a:t>User-Defined Exception </a:t>
            </a:r>
            <a:r>
              <a:rPr lang="ru-RU" sz="2000" dirty="0">
                <a:solidFill>
                  <a:srgbClr val="0070C0"/>
                </a:solidFill>
              </a:rPr>
              <a:t>если не была использована </a:t>
            </a:r>
            <a:r>
              <a:rPr lang="ru-RU" sz="2000" dirty="0" err="1"/>
              <a:t>прагма</a:t>
            </a:r>
            <a:r>
              <a:rPr lang="ru-RU" sz="2000" dirty="0"/>
              <a:t> </a:t>
            </a:r>
            <a:r>
              <a:rPr lang="en-US" sz="2000" dirty="0"/>
              <a:t>EXCEPTION_INIT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ru-RU" sz="2000" dirty="0">
                <a:solidFill>
                  <a:srgbClr val="0070C0"/>
                </a:solidFill>
              </a:rPr>
              <a:t>чтобы ассоциировать исключение с номером ошибки </a:t>
            </a:r>
            <a:r>
              <a:rPr lang="en-US" sz="2000" dirty="0"/>
              <a:t>ORACLE</a:t>
            </a:r>
            <a:r>
              <a:rPr lang="en-US" sz="2000" dirty="0">
                <a:solidFill>
                  <a:srgbClr val="0070C0"/>
                </a:solidFill>
              </a:rPr>
              <a:t>; </a:t>
            </a:r>
            <a:r>
              <a:rPr lang="ru-RU" sz="2000" dirty="0">
                <a:solidFill>
                  <a:srgbClr val="0070C0"/>
                </a:solidFill>
              </a:rPr>
              <a:t>в этом случае </a:t>
            </a:r>
            <a:r>
              <a:rPr lang="en-US" sz="2000" dirty="0"/>
              <a:t>SQLCODE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возвращает этот номер ошибки, а </a:t>
            </a:r>
            <a:r>
              <a:rPr lang="en-US" sz="2000" dirty="0"/>
              <a:t>SQLERRM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возвращает соответствующее сообщение об ошибке.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Если </a:t>
            </a:r>
            <a:r>
              <a:rPr lang="ru-RU" sz="2000" dirty="0">
                <a:solidFill>
                  <a:srgbClr val="0070C0"/>
                </a:solidFill>
              </a:rPr>
              <a:t>не возбуждено никакое исключение, то </a:t>
            </a:r>
            <a:r>
              <a:rPr lang="en-US" sz="2000" dirty="0"/>
              <a:t>SQLCODE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возвращает </a:t>
            </a:r>
            <a:r>
              <a:rPr lang="ru-RU" sz="2000" dirty="0"/>
              <a:t>0</a:t>
            </a:r>
            <a:r>
              <a:rPr lang="ru-RU" sz="2000" dirty="0">
                <a:solidFill>
                  <a:srgbClr val="0070C0"/>
                </a:solidFill>
              </a:rPr>
              <a:t>, а </a:t>
            </a:r>
            <a:r>
              <a:rPr lang="en-US" sz="2000" dirty="0"/>
              <a:t>SQLERRM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возвращает сообщение </a:t>
            </a:r>
            <a:r>
              <a:rPr lang="en-US" sz="2000" dirty="0"/>
              <a:t>ORA-0000: normal, successful completion</a:t>
            </a:r>
            <a:r>
              <a:rPr lang="en-US" sz="2000" dirty="0">
                <a:solidFill>
                  <a:srgbClr val="0070C0"/>
                </a:solidFill>
              </a:rPr>
              <a:t>.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Если передать функции </a:t>
            </a:r>
            <a:r>
              <a:rPr lang="en-US" sz="2000" dirty="0"/>
              <a:t>SQLERRM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номер ошибки, то она возвратит сообщение, ассоциированное с этим номером ошибки. Номер ошибки, передаваемый </a:t>
            </a:r>
            <a:r>
              <a:rPr lang="en-US" sz="2000" dirty="0"/>
              <a:t>SQLERRM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ru-RU" sz="2000" dirty="0">
                <a:solidFill>
                  <a:srgbClr val="0070C0"/>
                </a:solidFill>
              </a:rPr>
              <a:t>должен быть отрицателен (за исключением </a:t>
            </a:r>
            <a:r>
              <a:rPr lang="ru-RU" sz="2000" dirty="0"/>
              <a:t>+100 – </a:t>
            </a:r>
            <a:r>
              <a:rPr lang="en-US" sz="2000" dirty="0"/>
              <a:t>no data found</a:t>
            </a:r>
            <a:r>
              <a:rPr lang="en-US" sz="2000" dirty="0">
                <a:solidFill>
                  <a:srgbClr val="0070C0"/>
                </a:solidFill>
              </a:rPr>
              <a:t>).</a:t>
            </a:r>
          </a:p>
          <a:p>
            <a:pPr indent="360000" algn="just">
              <a:lnSpc>
                <a:spcPct val="114000"/>
              </a:lnSpc>
            </a:pPr>
            <a:r>
              <a:rPr lang="ru-RU" sz="2000" b="1" u="sng" dirty="0">
                <a:solidFill>
                  <a:srgbClr val="C00000"/>
                </a:solidFill>
              </a:rPr>
              <a:t>Пример:</a:t>
            </a:r>
          </a:p>
          <a:p>
            <a:pPr indent="360000" algn="just">
              <a:lnSpc>
                <a:spcPct val="114000"/>
              </a:lnSpc>
            </a:pPr>
            <a:r>
              <a:rPr lang="en-US" sz="2000" b="1" dirty="0" smtClean="0"/>
              <a:t>EXCEPTION</a:t>
            </a:r>
            <a:endParaRPr lang="en-US" sz="2000" b="1" dirty="0"/>
          </a:p>
          <a:p>
            <a:pPr indent="360000" algn="just">
              <a:lnSpc>
                <a:spcPct val="114000"/>
              </a:lnSpc>
            </a:pPr>
            <a:r>
              <a:rPr lang="en-US" sz="2000" b="1" dirty="0">
                <a:solidFill>
                  <a:srgbClr val="7030A0"/>
                </a:solidFill>
              </a:rPr>
              <a:t>WHEN </a:t>
            </a:r>
            <a:r>
              <a:rPr lang="en-US" sz="2000" dirty="0"/>
              <a:t> OTHERS  </a:t>
            </a:r>
            <a:r>
              <a:rPr lang="en-US" sz="2000" b="1" dirty="0"/>
              <a:t>THEN</a:t>
            </a:r>
            <a:r>
              <a:rPr lang="en-US" sz="2000" dirty="0"/>
              <a:t>  </a:t>
            </a:r>
            <a:r>
              <a:rPr lang="en-US" sz="2000" dirty="0" err="1"/>
              <a:t>err_num</a:t>
            </a:r>
            <a:r>
              <a:rPr lang="en-US" sz="2000" dirty="0"/>
              <a:t> := SQLCODE;</a:t>
            </a:r>
          </a:p>
          <a:p>
            <a:pPr indent="360000" algn="just">
              <a:lnSpc>
                <a:spcPct val="114000"/>
              </a:lnSpc>
            </a:pPr>
            <a:r>
              <a:rPr lang="en-US" sz="2000" dirty="0" err="1"/>
              <a:t>err_msg</a:t>
            </a:r>
            <a:r>
              <a:rPr lang="en-US" sz="2000" dirty="0"/>
              <a:t> := SUBSTR(SQLERRM, 1, 100);</a:t>
            </a:r>
          </a:p>
          <a:p>
            <a:pPr indent="360000" algn="just">
              <a:lnSpc>
                <a:spcPct val="114000"/>
              </a:lnSpc>
            </a:pPr>
            <a:r>
              <a:rPr lang="en-US" sz="2000" dirty="0"/>
              <a:t>INSERT INTO errors VALUES (</a:t>
            </a:r>
            <a:r>
              <a:rPr lang="en-US" sz="2000" dirty="0" err="1"/>
              <a:t>err_num</a:t>
            </a:r>
            <a:r>
              <a:rPr lang="en-US" sz="2000" dirty="0"/>
              <a:t>, </a:t>
            </a:r>
            <a:r>
              <a:rPr lang="en-US" sz="2000" dirty="0" err="1"/>
              <a:t>err_msg</a:t>
            </a:r>
            <a:r>
              <a:rPr lang="en-US" sz="2000" dirty="0"/>
              <a:t>);</a:t>
            </a:r>
          </a:p>
          <a:p>
            <a:pPr indent="360000" algn="just">
              <a:lnSpc>
                <a:spcPct val="114000"/>
              </a:lnSpc>
            </a:pPr>
            <a:r>
              <a:rPr lang="en-US" sz="2000" b="1" dirty="0"/>
              <a:t>END;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445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77599" y="17761"/>
            <a:ext cx="60149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  <a:latin typeface="Arial" panose="020B0604020202020204" pitchFamily="34" charset="0"/>
              </a:rPr>
              <a:t>Пример использования кодов возврата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70" y="1113976"/>
            <a:ext cx="8828924" cy="568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25297" y="103377"/>
            <a:ext cx="5130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Ошибки времени компиляции (1/3)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E242874-F506-4486-8DB2-D129C0E12BEA}"/>
              </a:ext>
            </a:extLst>
          </p:cNvPr>
          <p:cNvSpPr txBox="1">
            <a:spLocks/>
          </p:cNvSpPr>
          <p:nvPr/>
        </p:nvSpPr>
        <p:spPr>
          <a:xfrm>
            <a:off x="473927" y="1271237"/>
            <a:ext cx="9702176" cy="543537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 smtClean="0">
                <a:solidFill>
                  <a:srgbClr val="7030A0"/>
                </a:solidFill>
              </a:rPr>
              <a:t>Три </a:t>
            </a:r>
            <a:r>
              <a:rPr lang="ru-RU" sz="2000" b="1" dirty="0">
                <a:solidFill>
                  <a:srgbClr val="7030A0"/>
                </a:solidFill>
              </a:rPr>
              <a:t>типа сообщений </a:t>
            </a:r>
            <a:r>
              <a:rPr lang="ru-RU" sz="2000" dirty="0">
                <a:solidFill>
                  <a:srgbClr val="0070C0"/>
                </a:solidFill>
              </a:rPr>
              <a:t>об ошибках времени компиляции: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C00000"/>
                </a:solidFill>
              </a:rPr>
              <a:t>1. </a:t>
            </a:r>
            <a:r>
              <a:rPr lang="en-US" sz="2000" b="1" dirty="0">
                <a:solidFill>
                  <a:srgbClr val="C00000"/>
                </a:solidFill>
              </a:rPr>
              <a:t>Prior line. </a:t>
            </a:r>
            <a:r>
              <a:rPr lang="ru-RU" sz="2000" dirty="0">
                <a:solidFill>
                  <a:srgbClr val="0070C0"/>
                </a:solidFill>
              </a:rPr>
              <a:t>Указывает на строку перед которой обнаружена ошибка. Обычно это отсутствующее завершение строки.</a:t>
            </a:r>
          </a:p>
          <a:p>
            <a:pPr marL="0" indent="0">
              <a:buNone/>
            </a:pPr>
            <a:r>
              <a:rPr lang="ru-RU" sz="2000" b="1" u="sng" dirty="0">
                <a:solidFill>
                  <a:srgbClr val="7030A0"/>
                </a:solidFill>
              </a:rPr>
              <a:t>Пример: </a:t>
            </a:r>
          </a:p>
          <a:p>
            <a:pPr marL="0" indent="0">
              <a:buNone/>
            </a:pPr>
            <a:r>
              <a:rPr lang="en-US" sz="2000" b="1" dirty="0" smtClean="0"/>
              <a:t>BEGIN</a:t>
            </a:r>
            <a:endParaRPr lang="en-US" sz="2000" b="1" dirty="0"/>
          </a:p>
          <a:p>
            <a:pPr marL="0" indent="0">
              <a:buNone/>
            </a:pPr>
            <a:r>
              <a:rPr lang="ru-RU" sz="2000" dirty="0" smtClean="0"/>
              <a:t>    </a:t>
            </a:r>
            <a:r>
              <a:rPr lang="en-US" sz="2000" dirty="0" err="1" smtClean="0"/>
              <a:t>dbms_output.put_line</a:t>
            </a:r>
            <a:r>
              <a:rPr lang="en-US" sz="2000" dirty="0"/>
              <a:t>('</a:t>
            </a:r>
            <a:r>
              <a:rPr lang="ru-RU" sz="2000" dirty="0"/>
              <a:t>Ошибочка!')</a:t>
            </a:r>
          </a:p>
          <a:p>
            <a:pPr marL="0" indent="0">
              <a:buNone/>
            </a:pPr>
            <a:r>
              <a:rPr lang="en-US" sz="2000" b="1" dirty="0" smtClean="0"/>
              <a:t>END;</a:t>
            </a:r>
            <a:endParaRPr lang="ru-RU" sz="2000" b="1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END</a:t>
            </a:r>
            <a:r>
              <a:rPr lang="en-US" sz="2000" b="1" dirty="0"/>
              <a:t>;</a:t>
            </a:r>
          </a:p>
          <a:p>
            <a:pPr marL="0" indent="0">
              <a:buNone/>
            </a:pPr>
            <a:r>
              <a:rPr lang="en-US" sz="2000" b="1" dirty="0"/>
              <a:t>   *</a:t>
            </a:r>
          </a:p>
          <a:p>
            <a:pPr marL="0" indent="0">
              <a:buNone/>
            </a:pPr>
            <a:r>
              <a:rPr lang="en-US" sz="2000" dirty="0"/>
              <a:t>ERROR at line 3:</a:t>
            </a:r>
          </a:p>
          <a:p>
            <a:pPr marL="0" indent="0">
              <a:buNone/>
            </a:pPr>
            <a:r>
              <a:rPr lang="en-US" sz="2000" dirty="0"/>
              <a:t>ORA-06550: line 3, column 1:</a:t>
            </a:r>
          </a:p>
          <a:p>
            <a:pPr marL="0" indent="0">
              <a:buNone/>
            </a:pPr>
            <a:r>
              <a:rPr lang="en-US" sz="2000" dirty="0"/>
              <a:t>PLS-00103: Encountered the symbol "END" when expecting one of the following:</a:t>
            </a:r>
          </a:p>
          <a:p>
            <a:pPr marL="0" indent="0">
              <a:buNone/>
            </a:pPr>
            <a:r>
              <a:rPr lang="en-US" sz="2000" dirty="0"/>
              <a:t>:= . ( % ;</a:t>
            </a:r>
          </a:p>
          <a:p>
            <a:pPr marL="0" indent="0">
              <a:buNone/>
            </a:pPr>
            <a:r>
              <a:rPr lang="en-US" sz="2000" dirty="0"/>
              <a:t>The symbol ";" was substituted for "END" to continue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7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36944" y="255525"/>
            <a:ext cx="6022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Распространение исключений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C75FC6A-D786-4E3C-89A0-4E7A72B53BEC}"/>
              </a:ext>
            </a:extLst>
          </p:cNvPr>
          <p:cNvSpPr txBox="1">
            <a:spLocks/>
          </p:cNvSpPr>
          <p:nvPr/>
        </p:nvSpPr>
        <p:spPr>
          <a:xfrm>
            <a:off x="128239" y="951686"/>
            <a:ext cx="10972800" cy="60229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rgbClr val="C00000"/>
                </a:solidFill>
              </a:rPr>
              <a:t>При </a:t>
            </a:r>
            <a:r>
              <a:rPr lang="ru-RU" sz="2000" b="1" dirty="0">
                <a:solidFill>
                  <a:srgbClr val="C00000"/>
                </a:solidFill>
              </a:rPr>
              <a:t>возникновении исключительной ситуации: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Возбуждается </a:t>
            </a:r>
            <a:r>
              <a:rPr lang="ru-RU" sz="2000" dirty="0" smtClean="0">
                <a:solidFill>
                  <a:srgbClr val="0070C0"/>
                </a:solidFill>
              </a:rPr>
              <a:t>исключение: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ru-RU" sz="2000" dirty="0">
                <a:solidFill>
                  <a:srgbClr val="0070C0"/>
                </a:solidFill>
              </a:rPr>
              <a:t>Устанавливаются значения </a:t>
            </a:r>
            <a:r>
              <a:rPr lang="ru-RU" sz="2000" dirty="0"/>
              <a:t>SQLCODE</a:t>
            </a:r>
            <a:r>
              <a:rPr lang="ru-RU" sz="2000" dirty="0">
                <a:solidFill>
                  <a:srgbClr val="0070C0"/>
                </a:solidFill>
              </a:rPr>
              <a:t>, </a:t>
            </a:r>
            <a:r>
              <a:rPr lang="ru-RU" sz="2000" dirty="0" smtClean="0"/>
              <a:t>SQLERRM</a:t>
            </a:r>
            <a:r>
              <a:rPr lang="ru-RU" sz="2000" dirty="0" smtClean="0">
                <a:solidFill>
                  <a:srgbClr val="0070C0"/>
                </a:solidFill>
              </a:rPr>
              <a:t>.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ru-RU" sz="2000" dirty="0" smtClean="0">
                <a:solidFill>
                  <a:srgbClr val="0070C0"/>
                </a:solidFill>
              </a:rPr>
              <a:t>Происходит </a:t>
            </a:r>
            <a:r>
              <a:rPr lang="ru-RU" sz="2000" dirty="0">
                <a:solidFill>
                  <a:srgbClr val="0070C0"/>
                </a:solidFill>
              </a:rPr>
              <a:t>выход из текущего курсорного цикла, курсор при этом закрывается.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70C0"/>
                </a:solidFill>
              </a:rPr>
              <a:t>Управление передается в блок обработки исключительных ситуаций (</a:t>
            </a:r>
            <a:r>
              <a:rPr lang="ru-RU" sz="2000" dirty="0" err="1" smtClean="0"/>
              <a:t>exception</a:t>
            </a:r>
            <a:r>
              <a:rPr lang="ru-RU" sz="2000" dirty="0" smtClean="0">
                <a:solidFill>
                  <a:srgbClr val="0070C0"/>
                </a:solidFill>
              </a:rPr>
              <a:t>).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70C0"/>
                </a:solidFill>
              </a:rPr>
              <a:t>Выполняется </a:t>
            </a:r>
            <a:r>
              <a:rPr lang="ru-RU" sz="2000" dirty="0">
                <a:solidFill>
                  <a:srgbClr val="0070C0"/>
                </a:solidFill>
              </a:rPr>
              <a:t>обработка исключительной ситуации.</a:t>
            </a:r>
          </a:p>
          <a:p>
            <a:pPr marL="457200" indent="-457200"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Управление передается во вмещающий блок.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0070C0"/>
              </a:solidFill>
            </a:endParaRP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0070C0"/>
                </a:solidFill>
              </a:rPr>
              <a:t>Если </a:t>
            </a:r>
            <a:r>
              <a:rPr lang="ru-RU" sz="2000" dirty="0">
                <a:solidFill>
                  <a:srgbClr val="0070C0"/>
                </a:solidFill>
              </a:rPr>
              <a:t>в текущем блоке нет обработчика исключений для возбужденного исключения, то в этом случае блок завершается, а исключение ПРОДВИГАЕТСЯ во вмещающий блок, который теперь становится текущим, а исключение воспроизводит себя в нем. Если обработчик исключения не находится и в этом блоке, процесс поиска повторяется. Если обработчик исключений не найдёт обработчика, то </a:t>
            </a:r>
            <a:r>
              <a:rPr lang="ru-RU" sz="2000" dirty="0"/>
              <a:t>PL/SQL</a:t>
            </a:r>
            <a:r>
              <a:rPr lang="ru-RU" sz="2000" dirty="0">
                <a:solidFill>
                  <a:srgbClr val="0070C0"/>
                </a:solidFill>
              </a:rPr>
              <a:t> возвращает ошибку </a:t>
            </a:r>
            <a:r>
              <a:rPr lang="ru-RU" sz="2000" dirty="0"/>
              <a:t>"необрабатываемое исключение"</a:t>
            </a:r>
            <a:r>
              <a:rPr lang="ru-RU" sz="2000" dirty="0">
                <a:solidFill>
                  <a:srgbClr val="0070C0"/>
                </a:solidFill>
              </a:rPr>
              <a:t> в хост-окружение.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0070C0"/>
                </a:solidFill>
              </a:rPr>
              <a:t>Перед </a:t>
            </a:r>
            <a:r>
              <a:rPr lang="ru-RU" sz="2000" dirty="0">
                <a:solidFill>
                  <a:srgbClr val="0070C0"/>
                </a:solidFill>
              </a:rPr>
              <a:t>выполнением блока </a:t>
            </a:r>
            <a:r>
              <a:rPr lang="ru-RU" sz="2000" dirty="0"/>
              <a:t>PL/SQL</a:t>
            </a:r>
            <a:r>
              <a:rPr lang="ru-RU" sz="2000" dirty="0">
                <a:solidFill>
                  <a:srgbClr val="0070C0"/>
                </a:solidFill>
              </a:rPr>
              <a:t> или хранимой подпрограммы </a:t>
            </a:r>
            <a:r>
              <a:rPr lang="ru-RU" sz="2000" dirty="0"/>
              <a:t>ORACLE</a:t>
            </a:r>
            <a:r>
              <a:rPr lang="ru-RU" sz="2000" dirty="0">
                <a:solidFill>
                  <a:srgbClr val="0070C0"/>
                </a:solidFill>
              </a:rPr>
              <a:t> устанавливает неявную точку сохранения. Если блок или подпрограмма сбивается в результате необработанного исключения, </a:t>
            </a:r>
            <a:r>
              <a:rPr lang="ru-RU" sz="2000" dirty="0"/>
              <a:t>ORACLE</a:t>
            </a:r>
            <a:r>
              <a:rPr lang="ru-RU" sz="2000" dirty="0">
                <a:solidFill>
                  <a:srgbClr val="0070C0"/>
                </a:solidFill>
              </a:rPr>
              <a:t> осуществляет откат к этой точке сохранения.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98097" y="50109"/>
            <a:ext cx="6453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Исключения возникающие в секции обработки исключений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C75FC6A-D786-4E3C-89A0-4E7A72B53BEC}"/>
              </a:ext>
            </a:extLst>
          </p:cNvPr>
          <p:cNvSpPr txBox="1">
            <a:spLocks/>
          </p:cNvSpPr>
          <p:nvPr/>
        </p:nvSpPr>
        <p:spPr>
          <a:xfrm>
            <a:off x="228600" y="1142311"/>
            <a:ext cx="10972800" cy="55261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Исключения могут также возбуждаться: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части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некорректными выражениями инициализации;</a:t>
            </a: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части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18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err_tabs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number(5),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varchar(30), 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date);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  NUMBER(3) := 5000; </a:t>
            </a:r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ru-RU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возбуждает исключение </a:t>
            </a:r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VALUE_ERROR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TOO_MANY_ROWS  </a:t>
            </a: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INSERT INTO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err_tabs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VALUES(-1422, '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Команда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вернула более одной строки‘,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sysdate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ru-RU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возбудит исключение </a:t>
            </a:r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VALUE_ERROR, </a:t>
            </a:r>
            <a:r>
              <a:rPr lang="ru-RU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строка больше 30 символов,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-- и продвинет его в окружающий блок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VALUE_ERROR  </a:t>
            </a: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 -- </a:t>
            </a:r>
            <a:r>
              <a:rPr lang="ru-RU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перехватит исключение из </a:t>
            </a:r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OTHERS  </a:t>
            </a:r>
            <a:r>
              <a:rPr lang="en-US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-- </a:t>
            </a:r>
            <a:r>
              <a:rPr lang="ru-RU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перехватит исключение из </a:t>
            </a:r>
            <a:r>
              <a:rPr lang="en-US" sz="1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</a:p>
          <a:p>
            <a:pPr marL="0" indent="36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34009" y="30400"/>
            <a:ext cx="5130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3200" b="1" dirty="0">
                <a:solidFill>
                  <a:srgbClr val="C00000"/>
                </a:solidFill>
                <a:latin typeface="Gudea"/>
              </a:rPr>
              <a:t>Стандартный набор встроенных </a:t>
            </a:r>
            <a:r>
              <a:rPr lang="ru-RU" altLang="ru-RU" sz="3200" b="1" dirty="0" smtClean="0">
                <a:solidFill>
                  <a:srgbClr val="C00000"/>
                </a:solidFill>
                <a:latin typeface="Gudea"/>
              </a:rPr>
              <a:t>ИС</a:t>
            </a:r>
            <a:endParaRPr lang="ru-RU" altLang="ru-RU" sz="32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70937"/>
              </p:ext>
            </p:extLst>
          </p:nvPr>
        </p:nvGraphicFramePr>
        <p:xfrm>
          <a:off x="228600" y="1129009"/>
          <a:ext cx="10465421" cy="5561722"/>
        </p:xfrm>
        <a:graphic>
          <a:graphicData uri="http://schemas.openxmlformats.org/drawingml/2006/table">
            <a:tbl>
              <a:tblPr/>
              <a:tblGrid>
                <a:gridCol w="291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84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1" dirty="0">
                          <a:effectLst/>
                          <a:latin typeface="inherit"/>
                        </a:rPr>
                        <a:t>Исключительные ситуации </a:t>
                      </a:r>
                      <a:r>
                        <a:rPr lang="en-US" sz="1200" b="1" dirty="0">
                          <a:effectLst/>
                          <a:latin typeface="inherit"/>
                        </a:rPr>
                        <a:t>ORACLE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Код</a:t>
                      </a:r>
                      <a:r>
                        <a:rPr lang="ru-RU" sz="1200" b="1" baseline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 о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шибки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1" dirty="0">
                          <a:effectLst/>
                          <a:latin typeface="inherit"/>
                        </a:rPr>
                        <a:t>Пояснения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DUP_VAL_ON_INDEX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3"/>
                        </a:rPr>
                        <a:t>ORA-00001</a:t>
                      </a:r>
                      <a:endParaRPr lang="en-US" sz="1200" b="0" u="none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 dirty="0">
                          <a:effectLst/>
                          <a:latin typeface="inherit"/>
                        </a:rPr>
                        <a:t>Вы пытались выполнить операторы </a:t>
                      </a:r>
                      <a:r>
                        <a:rPr lang="ru-RU" sz="1200" b="0" dirty="0" err="1">
                          <a:effectLst/>
                          <a:latin typeface="inherit"/>
                        </a:rPr>
                        <a:t>insert</a:t>
                      </a:r>
                      <a:r>
                        <a:rPr lang="ru-RU" sz="1200" b="0" dirty="0">
                          <a:effectLst/>
                          <a:latin typeface="inherit"/>
                        </a:rPr>
                        <a:t> или </a:t>
                      </a:r>
                      <a:r>
                        <a:rPr lang="ru-RU" sz="1200" b="0" dirty="0" err="1">
                          <a:effectLst/>
                          <a:latin typeface="inherit"/>
                        </a:rPr>
                        <a:t>update</a:t>
                      </a:r>
                      <a:r>
                        <a:rPr lang="ru-RU" sz="1200" b="0" dirty="0">
                          <a:effectLst/>
                          <a:latin typeface="inherit"/>
                        </a:rPr>
                        <a:t> поля, изменение значения которого нарушит ограничение уникальности поля.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TIMEOUT_ON_RESOURCE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4"/>
                        </a:rPr>
                        <a:t>ORA-00051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Возбуждается при возникновении таймаута, когда ORACLE ожидает ресурса.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TRANSACTION_BACKED_OUT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5"/>
                        </a:rPr>
                        <a:t>ORA-00061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Откат удаленной части транзакции.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5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INVALID_CURSOR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6"/>
                        </a:rPr>
                        <a:t>ORA-01001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пытаетесь сослаться на курсор, который еще не существует. Это могло произойти потому, что вы выполняете выборку (fetch) курсора, который был закрыт (close) или не был открыт (open).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NOT_LOGGED_ON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7"/>
                        </a:rPr>
                        <a:t>ORA-01012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пытаетесь выполнить вызов в Oracle, не подключившись к Oracle.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effectLst/>
                          <a:latin typeface="inherit"/>
                        </a:rPr>
                        <a:t>LOGIN_DENIED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8"/>
                        </a:rPr>
                        <a:t>ORA-01017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пытаетесь войти в Oracle с неверными имя пользователя / пароль.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100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NO_DATA_FOUND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ORA-01403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пробовали один из следующих вариантов: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ru-RU" sz="1200" b="0">
                          <a:effectLst/>
                          <a:latin typeface="inherit"/>
                        </a:rPr>
                        <a:t>1. Вы выполнили SELECT INTO и запрос не вернул ни одной строки.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ru-RU" sz="1200" b="0">
                          <a:effectLst/>
                          <a:latin typeface="inherit"/>
                        </a:rPr>
                        <a:t>2. Вы ссылаетесь на неинициализированную строку в таблице.</a:t>
                      </a:r>
                    </a:p>
                    <a:p>
                      <a:pPr algn="l" fontAlgn="base">
                        <a:buFont typeface="+mj-lt"/>
                        <a:buAutoNum type="arabicPeriod"/>
                      </a:pPr>
                      <a:r>
                        <a:rPr lang="ru-RU" sz="1200" b="0">
                          <a:effectLst/>
                          <a:latin typeface="inherit"/>
                        </a:rPr>
                        <a:t>3. Вы читаете после конца файла пакета UTL_FILE.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8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TOO_MANY_ROWS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ORA-01422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пытались выполнить SELECT INTO и запрос вернул более одной строки.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ZERO_DIVIDE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9"/>
                        </a:rPr>
                        <a:t>ORA-01476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пытались поделить число на ноль.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0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INVALID_NUMBER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  <a:hlinkClick r:id="rId10"/>
                        </a:rPr>
                        <a:t>ORA-01722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пытаетесь выполнить оператор SQL который пытается преобразовать строку в число.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STORAGE_ERROR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ORA-06500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исчерпали доступную память или память повреждена.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44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PROGRAM_ERROR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ORA-06501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Это общее сообщение Обратитесь в службу поддержки Oracle, возбуждается по причине обнаружения внутренней ошибки.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44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VALUE_ERROR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ORA-06502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>
                          <a:effectLst/>
                          <a:latin typeface="inherit"/>
                        </a:rPr>
                        <a:t>Вы пытались выполнить операцию и была ошибка преобразования, усечения, или ограничения числовых или символьных данных.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3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>
                          <a:effectLst/>
                          <a:latin typeface="inherit"/>
                        </a:rPr>
                        <a:t>CURSOR_ALREADY_OPEN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ORA-06511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200" b="0" dirty="0">
                          <a:effectLst/>
                          <a:latin typeface="inherit"/>
                        </a:rPr>
                        <a:t>Вы попытались открыть курсор, который уже открыт.</a:t>
                      </a:r>
                    </a:p>
                  </a:txBody>
                  <a:tcPr marL="14060" marR="14060" marT="7030" marB="703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25948" y="9802"/>
            <a:ext cx="5130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Как декларируются и возбуждаются ИС 1/2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304371" y="1642137"/>
            <a:ext cx="2739695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</a:rPr>
              <a:t>Декларирование</a:t>
            </a:r>
            <a:endParaRPr lang="ru-RU" sz="2400" b="1" dirty="0">
              <a:solidFill>
                <a:srgbClr val="0070C0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04371" y="3370329"/>
            <a:ext cx="2739695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Возбуждение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304371" y="5242537"/>
            <a:ext cx="2739695" cy="11521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Обработка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892" y="1282097"/>
            <a:ext cx="3763912" cy="540060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260089" y="1378017"/>
            <a:ext cx="3120171" cy="5400600"/>
          </a:xfrm>
          <a:prstGeom prst="round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Блок-схема: подготовка 10"/>
          <p:cNvSpPr/>
          <p:nvPr/>
        </p:nvSpPr>
        <p:spPr>
          <a:xfrm>
            <a:off x="710716" y="1015835"/>
            <a:ext cx="2376264" cy="527968"/>
          </a:xfrm>
          <a:prstGeom prst="flowChartPreparation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50"/>
                </a:solidFill>
              </a:rPr>
              <a:t>Где находится</a:t>
            </a:r>
          </a:p>
        </p:txBody>
      </p:sp>
      <p:sp>
        <p:nvSpPr>
          <p:cNvPr id="12" name="Блок-схема: подготовка 11"/>
          <p:cNvSpPr/>
          <p:nvPr/>
        </p:nvSpPr>
        <p:spPr>
          <a:xfrm>
            <a:off x="7570756" y="1090981"/>
            <a:ext cx="2430164" cy="624160"/>
          </a:xfrm>
          <a:prstGeom prst="flowChartPreparation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00B050"/>
                </a:solidFill>
              </a:rPr>
              <a:t>Отсутствует</a:t>
            </a: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7601862" y="1921116"/>
            <a:ext cx="2377752" cy="1008112"/>
          </a:xfrm>
          <a:prstGeom prst="wedgeRoundRectCallout">
            <a:avLst>
              <a:gd name="adj1" fmla="val -80583"/>
              <a:gd name="adj2" fmla="val -16528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prstClr val="black"/>
                </a:solidFill>
              </a:rPr>
              <a:t>У предопределён-</a:t>
            </a:r>
            <a:r>
              <a:rPr lang="ru-RU" sz="2000" dirty="0" err="1">
                <a:solidFill>
                  <a:prstClr val="black"/>
                </a:solidFill>
              </a:rPr>
              <a:t>ных</a:t>
            </a:r>
            <a:r>
              <a:rPr lang="ru-RU" sz="2000" dirty="0">
                <a:solidFill>
                  <a:prstClr val="black"/>
                </a:solidFill>
              </a:rPr>
              <a:t> ИС</a:t>
            </a:r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7601862" y="3308370"/>
            <a:ext cx="2377752" cy="1008112"/>
          </a:xfrm>
          <a:prstGeom prst="wedgeRoundRectCallout">
            <a:avLst>
              <a:gd name="adj1" fmla="val -81070"/>
              <a:gd name="adj2" fmla="val 15918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prstClr val="black"/>
                </a:solidFill>
              </a:rPr>
              <a:t>В секции </a:t>
            </a:r>
            <a:r>
              <a:rPr lang="ru-RU" sz="2000" dirty="0" err="1">
                <a:solidFill>
                  <a:prstClr val="black"/>
                </a:solidFill>
              </a:rPr>
              <a:t>испол</a:t>
            </a:r>
            <a:r>
              <a:rPr lang="ru-RU" sz="2000" dirty="0">
                <a:solidFill>
                  <a:prstClr val="black"/>
                </a:solidFill>
              </a:rPr>
              <a:t>-нения у </a:t>
            </a:r>
            <a:r>
              <a:rPr lang="ru-RU" sz="2000" dirty="0" err="1">
                <a:solidFill>
                  <a:prstClr val="black"/>
                </a:solidFill>
              </a:rPr>
              <a:t>предоп-ределённых</a:t>
            </a:r>
            <a:r>
              <a:rPr lang="ru-RU" sz="2000" dirty="0">
                <a:solidFill>
                  <a:prstClr val="black"/>
                </a:solidFill>
              </a:rPr>
              <a:t> ИС</a:t>
            </a:r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7601862" y="4830267"/>
            <a:ext cx="2377752" cy="1368152"/>
          </a:xfrm>
          <a:prstGeom prst="wedgeRoundRectCallout">
            <a:avLst>
              <a:gd name="adj1" fmla="val -82946"/>
              <a:gd name="adj2" fmla="val 13238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prstClr val="black"/>
                </a:solidFill>
              </a:rPr>
              <a:t>Отсутствует, если обработка </a:t>
            </a:r>
            <a:r>
              <a:rPr lang="ru-RU" dirty="0" err="1">
                <a:solidFill>
                  <a:prstClr val="black"/>
                </a:solidFill>
              </a:rPr>
              <a:t>перене</a:t>
            </a:r>
            <a:r>
              <a:rPr lang="ru-RU" dirty="0">
                <a:solidFill>
                  <a:prstClr val="black"/>
                </a:solidFill>
              </a:rPr>
              <a:t>-сена в </a:t>
            </a:r>
            <a:r>
              <a:rPr lang="ru-RU" dirty="0" smtClean="0">
                <a:solidFill>
                  <a:prstClr val="black"/>
                </a:solidFill>
              </a:rPr>
              <a:t>вызывающий </a:t>
            </a:r>
            <a:r>
              <a:rPr lang="ru-RU" dirty="0">
                <a:solidFill>
                  <a:prstClr val="black"/>
                </a:solidFill>
              </a:rPr>
              <a:t>модуль</a:t>
            </a:r>
          </a:p>
        </p:txBody>
      </p:sp>
      <p:sp>
        <p:nvSpPr>
          <p:cNvPr id="16" name="Стрелка вниз 15"/>
          <p:cNvSpPr/>
          <p:nvPr/>
        </p:nvSpPr>
        <p:spPr>
          <a:xfrm>
            <a:off x="5530202" y="2794265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Стрелка вниз 16"/>
          <p:cNvSpPr/>
          <p:nvPr/>
        </p:nvSpPr>
        <p:spPr>
          <a:xfrm>
            <a:off x="5530202" y="4523077"/>
            <a:ext cx="28803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228600" y="1744845"/>
            <a:ext cx="3373244" cy="977412"/>
          </a:xfrm>
          <a:prstGeom prst="wedgeRoundRectCallout">
            <a:avLst>
              <a:gd name="adj1" fmla="val 75829"/>
              <a:gd name="adj2" fmla="val -11470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rgbClr val="0070C0"/>
                </a:solidFill>
              </a:rPr>
              <a:t>Всегда в секции деклараций в формате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ru-RU" sz="2000" dirty="0" err="1">
                <a:solidFill>
                  <a:schemeClr val="tx1"/>
                </a:solidFill>
              </a:rPr>
              <a:t>имя_ИС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EXCEPTION;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228601" y="2945422"/>
            <a:ext cx="3373244" cy="1300336"/>
          </a:xfrm>
          <a:prstGeom prst="wedgeRoundRectCallout">
            <a:avLst>
              <a:gd name="adj1" fmla="val 81031"/>
              <a:gd name="adj2" fmla="val -7610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rgbClr val="0070C0"/>
                </a:solidFill>
              </a:rPr>
              <a:t>Для присвоения имени </a:t>
            </a:r>
            <a:r>
              <a:rPr lang="ru-RU" sz="2000" dirty="0" err="1">
                <a:solidFill>
                  <a:srgbClr val="0070C0"/>
                </a:solidFill>
              </a:rPr>
              <a:t>предопр</a:t>
            </a:r>
            <a:r>
              <a:rPr lang="ru-RU" sz="2000" dirty="0">
                <a:solidFill>
                  <a:srgbClr val="0070C0"/>
                </a:solidFill>
              </a:rPr>
              <a:t>.  ИС добавить:</a:t>
            </a:r>
          </a:p>
          <a:p>
            <a:r>
              <a:rPr lang="en-US" sz="2000" dirty="0">
                <a:solidFill>
                  <a:prstClr val="black"/>
                </a:solidFill>
              </a:rPr>
              <a:t>PRAGMA EXCEPTION_INIT (</a:t>
            </a:r>
            <a:r>
              <a:rPr lang="ru-RU" sz="2000" dirty="0" err="1">
                <a:solidFill>
                  <a:prstClr val="black"/>
                </a:solidFill>
              </a:rPr>
              <a:t>ИС,код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228602" y="4522457"/>
            <a:ext cx="3373242" cy="1008112"/>
          </a:xfrm>
          <a:prstGeom prst="wedgeRoundRectCallout">
            <a:avLst>
              <a:gd name="adj1" fmla="val 76235"/>
              <a:gd name="adj2" fmla="val -8341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</a:rPr>
              <a:t>RAISE </a:t>
            </a:r>
            <a:r>
              <a:rPr lang="ru-RU" sz="2000" dirty="0">
                <a:solidFill>
                  <a:srgbClr val="0070C0"/>
                </a:solidFill>
              </a:rPr>
              <a:t>или </a:t>
            </a:r>
          </a:p>
          <a:p>
            <a:r>
              <a:rPr lang="en-US" sz="2000" dirty="0">
                <a:solidFill>
                  <a:prstClr val="black"/>
                </a:solidFill>
              </a:rPr>
              <a:t>RAISE_APPLICATION_ERROR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21" name="Скругленная прямоугольная выноска 20"/>
          <p:cNvSpPr/>
          <p:nvPr/>
        </p:nvSpPr>
        <p:spPr>
          <a:xfrm>
            <a:off x="228602" y="5818601"/>
            <a:ext cx="3373242" cy="576064"/>
          </a:xfrm>
          <a:prstGeom prst="wedgeRoundRectCallout">
            <a:avLst>
              <a:gd name="adj1" fmla="val 74618"/>
              <a:gd name="adj2" fmla="val -8010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</a:rPr>
              <a:t>WHEN </a:t>
            </a:r>
            <a:r>
              <a:rPr lang="ru-RU" sz="2000" dirty="0" err="1">
                <a:solidFill>
                  <a:prstClr val="black"/>
                </a:solidFill>
              </a:rPr>
              <a:t>имя_ИС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THEN</a:t>
            </a:r>
            <a:endParaRPr lang="ru-RU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7165" y="89700"/>
            <a:ext cx="820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Как декларируются и возбуждаются ИС 2/2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03500" y="1239891"/>
            <a:ext cx="2872498" cy="55410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5570" y="1616072"/>
            <a:ext cx="2408357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Предопределённые </a:t>
            </a:r>
            <a:r>
              <a:rPr lang="ru-RU" b="1" dirty="0">
                <a:solidFill>
                  <a:srgbClr val="00B050"/>
                </a:solidFill>
              </a:rPr>
              <a:t>с номером и именем 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(≈ 20 штук)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1499" y="3011702"/>
            <a:ext cx="2402427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B050"/>
                </a:solidFill>
              </a:rPr>
              <a:t>Предопределённые </a:t>
            </a:r>
            <a:r>
              <a:rPr lang="ru-RU" b="1" dirty="0">
                <a:solidFill>
                  <a:srgbClr val="00B050"/>
                </a:solidFill>
              </a:rPr>
              <a:t>с номером, но без имени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(несколько тысяч)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1498" y="4806885"/>
            <a:ext cx="2402427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ИС пользователя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(может быть до тысячи)</a:t>
            </a:r>
          </a:p>
        </p:txBody>
      </p:sp>
      <p:sp>
        <p:nvSpPr>
          <p:cNvPr id="11" name="Блок-схема: подготовка 10"/>
          <p:cNvSpPr/>
          <p:nvPr/>
        </p:nvSpPr>
        <p:spPr>
          <a:xfrm>
            <a:off x="1227681" y="1070757"/>
            <a:ext cx="1224136" cy="360040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70C0"/>
                </a:solidFill>
              </a:rPr>
              <a:t>ИС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691197" y="1458293"/>
            <a:ext cx="2736304" cy="532268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656356" y="1455735"/>
            <a:ext cx="2448272" cy="532524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16200000">
            <a:off x="6771127" y="3865318"/>
            <a:ext cx="5351077" cy="482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Секция обработки ИС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686025" y="985230"/>
            <a:ext cx="5688632" cy="540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rgbClr val="0070C0"/>
                </a:solidFill>
              </a:rPr>
              <a:t>Секция декларирования      Исполняемая секция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41332" y="2349572"/>
            <a:ext cx="2602630" cy="22322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/*</a:t>
            </a:r>
            <a:r>
              <a:rPr lang="ru-RU" dirty="0" err="1">
                <a:solidFill>
                  <a:srgbClr val="0070C0"/>
                </a:solidFill>
              </a:rPr>
              <a:t>декл</a:t>
            </a:r>
            <a:r>
              <a:rPr lang="ru-RU" dirty="0">
                <a:solidFill>
                  <a:srgbClr val="0070C0"/>
                </a:solidFill>
              </a:rPr>
              <a:t>. имени ИС*/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 err="1">
                <a:solidFill>
                  <a:prstClr val="black"/>
                </a:solidFill>
              </a:rPr>
              <a:t>Имя_ИС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EXCEPTION</a:t>
            </a:r>
            <a:r>
              <a:rPr lang="en-US" dirty="0">
                <a:solidFill>
                  <a:prstClr val="black"/>
                </a:solidFill>
              </a:rPr>
              <a:t>;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/*</a:t>
            </a:r>
            <a:r>
              <a:rPr lang="ru-RU" dirty="0">
                <a:solidFill>
                  <a:srgbClr val="0070C0"/>
                </a:solidFill>
              </a:rPr>
              <a:t>связывание имени с </a:t>
            </a:r>
            <a:r>
              <a:rPr lang="ru-RU" dirty="0" err="1">
                <a:solidFill>
                  <a:srgbClr val="0070C0"/>
                </a:solidFill>
              </a:rPr>
              <a:t>предопр.номером</a:t>
            </a:r>
            <a:r>
              <a:rPr lang="ru-RU" dirty="0">
                <a:solidFill>
                  <a:srgbClr val="0070C0"/>
                </a:solidFill>
              </a:rPr>
              <a:t> ИС</a:t>
            </a:r>
            <a:r>
              <a:rPr lang="en-US" dirty="0">
                <a:solidFill>
                  <a:srgbClr val="0070C0"/>
                </a:solidFill>
              </a:rPr>
              <a:t>*/</a:t>
            </a:r>
          </a:p>
          <a:p>
            <a:r>
              <a:rPr lang="en-US" b="1" dirty="0">
                <a:solidFill>
                  <a:prstClr val="black"/>
                </a:solidFill>
              </a:rPr>
              <a:t>PRAGMA </a:t>
            </a:r>
            <a:r>
              <a:rPr lang="en-US" dirty="0">
                <a:solidFill>
                  <a:prstClr val="black"/>
                </a:solidFill>
              </a:rPr>
              <a:t>EXCEPTION_INIT (</a:t>
            </a:r>
            <a:r>
              <a:rPr lang="ru-RU" dirty="0" err="1">
                <a:solidFill>
                  <a:prstClr val="black"/>
                </a:solidFill>
              </a:rPr>
              <a:t>имя_ИС</a:t>
            </a:r>
            <a:r>
              <a:rPr lang="ru-RU" dirty="0">
                <a:solidFill>
                  <a:prstClr val="black"/>
                </a:solidFill>
              </a:rPr>
              <a:t>, номер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ru-RU" dirty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758035" y="4806885"/>
            <a:ext cx="2551542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rgbClr val="0070C0"/>
                </a:solidFill>
              </a:rPr>
              <a:t>/*декларирование имени ИС*/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ru-RU" sz="2000" dirty="0" err="1">
                <a:solidFill>
                  <a:prstClr val="black"/>
                </a:solidFill>
              </a:rPr>
              <a:t>имя_ИС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en-US" sz="2000" b="1" dirty="0">
                <a:solidFill>
                  <a:prstClr val="black"/>
                </a:solidFill>
              </a:rPr>
              <a:t>EXCEPTION;</a:t>
            </a:r>
            <a:endParaRPr lang="ru-RU" sz="2000" b="1" dirty="0">
              <a:solidFill>
                <a:prstClr val="black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3056643" y="3636637"/>
            <a:ext cx="701699" cy="11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3039738" y="5431819"/>
            <a:ext cx="718604" cy="163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754845" y="4156870"/>
            <a:ext cx="212423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0070C0"/>
                </a:solidFill>
              </a:rPr>
              <a:t>/* возбуждение исключительной ситуации*/</a:t>
            </a:r>
          </a:p>
          <a:p>
            <a:r>
              <a:rPr lang="en-US" b="1" dirty="0">
                <a:solidFill>
                  <a:prstClr val="black"/>
                </a:solidFill>
              </a:rPr>
              <a:t>BEGIN</a:t>
            </a:r>
          </a:p>
          <a:p>
            <a:r>
              <a:rPr lang="en-US" dirty="0">
                <a:solidFill>
                  <a:prstClr val="black"/>
                </a:solidFill>
              </a:rPr>
              <a:t>……………….</a:t>
            </a:r>
          </a:p>
          <a:p>
            <a:r>
              <a:rPr lang="en-US" b="1" dirty="0">
                <a:solidFill>
                  <a:prstClr val="black"/>
                </a:solidFill>
              </a:rPr>
              <a:t>IF </a:t>
            </a:r>
            <a:r>
              <a:rPr lang="ru-RU" dirty="0">
                <a:solidFill>
                  <a:prstClr val="black"/>
                </a:solidFill>
              </a:rPr>
              <a:t>условие </a:t>
            </a:r>
            <a:r>
              <a:rPr lang="en-US" b="1" dirty="0">
                <a:solidFill>
                  <a:prstClr val="black"/>
                </a:solidFill>
              </a:rPr>
              <a:t>THEN</a:t>
            </a:r>
          </a:p>
          <a:p>
            <a:r>
              <a:rPr lang="en-US" b="1" dirty="0">
                <a:solidFill>
                  <a:prstClr val="black"/>
                </a:solidFill>
              </a:rPr>
              <a:t>RAISE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имя_ИС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</p:txBody>
      </p:sp>
      <p:sp>
        <p:nvSpPr>
          <p:cNvPr id="23" name="Стрелка вправо 22"/>
          <p:cNvSpPr/>
          <p:nvPr/>
        </p:nvSpPr>
        <p:spPr>
          <a:xfrm>
            <a:off x="6307364" y="5490975"/>
            <a:ext cx="447481" cy="11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4" name="Стрелка вправо 23"/>
          <p:cNvSpPr/>
          <p:nvPr/>
        </p:nvSpPr>
        <p:spPr>
          <a:xfrm>
            <a:off x="8873935" y="5499497"/>
            <a:ext cx="404029" cy="10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5" name="Скругленная прямоугольная выноска 24"/>
          <p:cNvSpPr/>
          <p:nvPr/>
        </p:nvSpPr>
        <p:spPr>
          <a:xfrm>
            <a:off x="3407492" y="6343145"/>
            <a:ext cx="3434812" cy="432048"/>
          </a:xfrm>
          <a:prstGeom prst="wedgeRoundRectCallout">
            <a:avLst>
              <a:gd name="adj1" fmla="val 51045"/>
              <a:gd name="adj2" fmla="val -1233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solidFill>
                <a:prstClr val="black"/>
              </a:solidFill>
            </a:endParaRPr>
          </a:p>
          <a:p>
            <a:r>
              <a:rPr lang="ru-RU" dirty="0">
                <a:solidFill>
                  <a:prstClr val="black"/>
                </a:solidFill>
              </a:rPr>
              <a:t>Или </a:t>
            </a:r>
            <a:r>
              <a:rPr lang="en-US" dirty="0">
                <a:solidFill>
                  <a:prstClr val="black"/>
                </a:solidFill>
              </a:rPr>
              <a:t>RAISE_APPLICATION_ERROR</a:t>
            </a:r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6" name="Стрелка вправо 25"/>
          <p:cNvSpPr/>
          <p:nvPr/>
        </p:nvSpPr>
        <p:spPr>
          <a:xfrm>
            <a:off x="6309577" y="3184868"/>
            <a:ext cx="2932912" cy="17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7" name="Стрелка вправо 26"/>
          <p:cNvSpPr/>
          <p:nvPr/>
        </p:nvSpPr>
        <p:spPr>
          <a:xfrm>
            <a:off x="3251399" y="1966339"/>
            <a:ext cx="5954248" cy="213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3064" y="-6932"/>
            <a:ext cx="57915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Вариант </a:t>
            </a:r>
            <a:r>
              <a:rPr lang="ru-RU" sz="3200" b="1" dirty="0" smtClean="0">
                <a:solidFill>
                  <a:srgbClr val="C00000"/>
                </a:solidFill>
              </a:rPr>
              <a:t>секции </a:t>
            </a:r>
            <a:r>
              <a:rPr lang="en-US" sz="3200" b="1" dirty="0">
                <a:solidFill>
                  <a:srgbClr val="C00000"/>
                </a:solidFill>
              </a:rPr>
              <a:t>EXCEPTION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FC4480F-E287-4239-94DA-B2890371293A}"/>
              </a:ext>
            </a:extLst>
          </p:cNvPr>
          <p:cNvSpPr txBox="1">
            <a:spLocks/>
          </p:cNvSpPr>
          <p:nvPr/>
        </p:nvSpPr>
        <p:spPr>
          <a:xfrm>
            <a:off x="512342" y="575822"/>
            <a:ext cx="10972800" cy="62821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/>
              <a:t>EXCEPTION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7030A0"/>
                </a:solidFill>
              </a:rPr>
              <a:t> WHEN </a:t>
            </a:r>
            <a:r>
              <a:rPr lang="ru-RU" sz="1800" dirty="0"/>
              <a:t>имя_искл_ситуации_1</a:t>
            </a:r>
          </a:p>
          <a:p>
            <a:pPr marL="0" indent="0">
              <a:buNone/>
            </a:pPr>
            <a:r>
              <a:rPr lang="ru-RU" sz="1800" dirty="0"/>
              <a:t> [OR имя_искл_ситуации_2 ...]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7030A0"/>
                </a:solidFill>
              </a:rPr>
              <a:t> THEN</a:t>
            </a:r>
          </a:p>
          <a:p>
            <a:pPr marL="0" indent="0">
              <a:buNone/>
            </a:pPr>
            <a:r>
              <a:rPr lang="ru-RU" sz="1800" dirty="0"/>
              <a:t> утверждение_1;</a:t>
            </a:r>
          </a:p>
          <a:p>
            <a:pPr marL="0" indent="0">
              <a:buNone/>
            </a:pPr>
            <a:r>
              <a:rPr lang="ru-RU" sz="1800" dirty="0"/>
              <a:t> утверждение_2;</a:t>
            </a:r>
          </a:p>
          <a:p>
            <a:pPr marL="0" indent="0">
              <a:buNone/>
            </a:pPr>
            <a:r>
              <a:rPr lang="ru-RU" sz="1800" dirty="0"/>
              <a:t> . . .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7030A0"/>
                </a:solidFill>
              </a:rPr>
              <a:t> WHEN </a:t>
            </a:r>
            <a:r>
              <a:rPr lang="ru-RU" sz="1800" dirty="0"/>
              <a:t>имя_искл_ситуации_3</a:t>
            </a:r>
          </a:p>
          <a:p>
            <a:pPr marL="0" indent="0">
              <a:buNone/>
            </a:pPr>
            <a:r>
              <a:rPr lang="ru-RU" sz="1800" dirty="0"/>
              <a:t> [OR имя_искл_ситуации_4 ...]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7030A0"/>
                </a:solidFill>
              </a:rPr>
              <a:t> THEN </a:t>
            </a:r>
          </a:p>
          <a:p>
            <a:pPr marL="0" indent="0">
              <a:buNone/>
            </a:pPr>
            <a:r>
              <a:rPr lang="ru-RU" sz="1800" dirty="0"/>
              <a:t> утверждение_3;</a:t>
            </a:r>
          </a:p>
          <a:p>
            <a:pPr marL="0" indent="0">
              <a:buNone/>
            </a:pPr>
            <a:r>
              <a:rPr lang="ru-RU" sz="1800" dirty="0"/>
              <a:t> утверждение_4;</a:t>
            </a:r>
          </a:p>
          <a:p>
            <a:pPr marL="0" indent="0">
              <a:buNone/>
            </a:pPr>
            <a:r>
              <a:rPr lang="ru-RU" sz="1800" dirty="0"/>
              <a:t> . . .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7030A0"/>
                </a:solidFill>
              </a:rPr>
              <a:t> WHEN </a:t>
            </a:r>
            <a:r>
              <a:rPr lang="ru-RU" sz="1800" dirty="0"/>
              <a:t>OTHERS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7030A0"/>
                </a:solidFill>
              </a:rPr>
              <a:t> THEN</a:t>
            </a:r>
          </a:p>
          <a:p>
            <a:pPr marL="0" indent="0">
              <a:buNone/>
            </a:pPr>
            <a:r>
              <a:rPr lang="ru-RU" sz="1800" dirty="0"/>
              <a:t> утверждение_5;</a:t>
            </a:r>
          </a:p>
          <a:p>
            <a:pPr marL="0" indent="0">
              <a:buNone/>
            </a:pPr>
            <a:r>
              <a:rPr lang="ru-RU" sz="1800" dirty="0"/>
              <a:t> утверждение_6</a:t>
            </a:r>
            <a:r>
              <a:rPr lang="ru-RU" sz="1800" dirty="0" smtClean="0"/>
              <a:t>;</a:t>
            </a:r>
            <a:r>
              <a:rPr lang="en-US" sz="1800" dirty="0" smtClean="0"/>
              <a:t> </a:t>
            </a:r>
            <a:r>
              <a:rPr lang="ru-RU" sz="1800" dirty="0" smtClean="0"/>
              <a:t>. </a:t>
            </a:r>
            <a:r>
              <a:rPr lang="ru-RU" sz="1800" dirty="0"/>
              <a:t>. .] </a:t>
            </a:r>
          </a:p>
        </p:txBody>
      </p:sp>
    </p:spTree>
    <p:extLst>
      <p:ext uri="{BB962C8B-B14F-4D97-AF65-F5344CB8AC3E}">
        <p14:creationId xmlns:p14="http://schemas.microsoft.com/office/powerpoint/2010/main" val="10156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22155" y="53967"/>
            <a:ext cx="6393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Примеры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82667" y="1324347"/>
            <a:ext cx="2322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</a:rPr>
              <a:t>Предскажите ответ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18171" y="1006732"/>
            <a:ext cx="4464496" cy="452596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u="sng" dirty="0" smtClean="0">
                <a:solidFill>
                  <a:srgbClr val="C00000"/>
                </a:solidFill>
              </a:rPr>
              <a:t>Пример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ex_custom</a:t>
            </a:r>
            <a:r>
              <a:rPr lang="en-US" sz="2000" dirty="0" smtClean="0"/>
              <a:t>  </a:t>
            </a:r>
            <a:r>
              <a:rPr lang="en-US" sz="2000" b="1" dirty="0" smtClean="0"/>
              <a:t>EXCEPTION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RAISE</a:t>
            </a:r>
            <a:r>
              <a:rPr lang="en-US" sz="2000" dirty="0" smtClean="0"/>
              <a:t> </a:t>
            </a:r>
            <a:r>
              <a:rPr lang="en-US" sz="2000" dirty="0" err="1" smtClean="0"/>
              <a:t>ex_custom</a:t>
            </a:r>
            <a:r>
              <a:rPr lang="en-US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7030A0"/>
                </a:solidFill>
              </a:rPr>
              <a:t>WHEN</a:t>
            </a:r>
            <a:r>
              <a:rPr lang="en-US" sz="2000" dirty="0" smtClean="0"/>
              <a:t> </a:t>
            </a:r>
            <a:r>
              <a:rPr lang="en-US" sz="2000" dirty="0" err="1" smtClean="0"/>
              <a:t>ex_custom</a:t>
            </a:r>
            <a:r>
              <a:rPr lang="en-US" sz="2000" dirty="0" smtClean="0"/>
              <a:t> </a:t>
            </a:r>
            <a:r>
              <a:rPr lang="en-US" sz="2000" b="1" dirty="0" smtClean="0"/>
              <a:t>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 DBMS_OUTPUT.PUT_LINE(SQLERRM);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END;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5320639" y="2010439"/>
            <a:ext cx="4618856" cy="45259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u="sng" dirty="0">
                <a:solidFill>
                  <a:srgbClr val="C00000"/>
                </a:solidFill>
              </a:rPr>
              <a:t>Пример 2: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ex_custom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PRAGMA EXCEPTION_INIT</a:t>
            </a:r>
            <a:r>
              <a:rPr lang="en-US" sz="2000" dirty="0"/>
              <a:t>( </a:t>
            </a:r>
            <a:r>
              <a:rPr lang="en-US" sz="2000" dirty="0" err="1"/>
              <a:t>ex_custom</a:t>
            </a:r>
            <a:r>
              <a:rPr lang="en-US" sz="2000" dirty="0"/>
              <a:t>, -20001 );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raise_application_error</a:t>
            </a:r>
            <a:r>
              <a:rPr lang="en-US" sz="2000" dirty="0"/>
              <a:t>( -20001, 'This is a custom error'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exception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7030A0"/>
                </a:solidFill>
              </a:rPr>
              <a:t>when</a:t>
            </a:r>
            <a:r>
              <a:rPr lang="en-US" sz="2000" dirty="0"/>
              <a:t> </a:t>
            </a:r>
            <a:r>
              <a:rPr lang="en-US" sz="2000" dirty="0" err="1"/>
              <a:t>ex_custom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then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dbms_output.put_line</a:t>
            </a:r>
            <a:r>
              <a:rPr lang="en-US" sz="2000" dirty="0"/>
              <a:t>( </a:t>
            </a:r>
            <a:r>
              <a:rPr lang="en-US" sz="2000" dirty="0" err="1"/>
              <a:t>sqlerrm</a:t>
            </a:r>
            <a:r>
              <a:rPr lang="en-US" sz="2000" dirty="0"/>
              <a:t> 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end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1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2155" y="53967"/>
            <a:ext cx="6393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Примеры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692696" y="1910452"/>
            <a:ext cx="3280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B050"/>
                </a:solidFill>
              </a:rPr>
              <a:t>Введите положительное число меньше 100 и больше 100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28600" y="1008074"/>
            <a:ext cx="7056784" cy="453650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create or replace procedure </a:t>
            </a:r>
            <a:r>
              <a:rPr lang="en-US" sz="2000" dirty="0" err="1" smtClean="0"/>
              <a:t>test_var</a:t>
            </a: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(</a:t>
            </a:r>
            <a:r>
              <a:rPr lang="en-US" sz="2000" dirty="0" err="1" smtClean="0"/>
              <a:t>n_test</a:t>
            </a:r>
            <a:r>
              <a:rPr lang="en-US" sz="2000" dirty="0" smtClean="0"/>
              <a:t> IN number := 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n_result</a:t>
            </a:r>
            <a:r>
              <a:rPr lang="en-US" sz="2000" dirty="0" smtClean="0"/>
              <a:t> OUT number)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 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begin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if </a:t>
            </a:r>
            <a:r>
              <a:rPr lang="en-US" sz="2400" dirty="0" err="1" smtClean="0"/>
              <a:t>n_test</a:t>
            </a:r>
            <a:r>
              <a:rPr lang="en-US" sz="2400" dirty="0" smtClean="0"/>
              <a:t> &gt; 100 </a:t>
            </a:r>
            <a:r>
              <a:rPr lang="en-US" sz="2400" b="1" dirty="0" smtClean="0">
                <a:solidFill>
                  <a:srgbClr val="7030A0"/>
                </a:solidFill>
              </a:rPr>
              <a:t>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</a:t>
            </a:r>
            <a:r>
              <a:rPr lang="en-US" sz="2400" b="1" dirty="0" err="1" smtClean="0"/>
              <a:t>raise_application_error</a:t>
            </a:r>
            <a:r>
              <a:rPr lang="en-US" sz="2400" dirty="0" smtClean="0"/>
              <a:t>(-20010,'Number Too Large');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end 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n_result</a:t>
            </a:r>
            <a:r>
              <a:rPr lang="en-US" sz="2400" dirty="0" smtClean="0"/>
              <a:t> := </a:t>
            </a:r>
            <a:r>
              <a:rPr lang="en-US" sz="2400" dirty="0" err="1" smtClean="0"/>
              <a:t>n_test</a:t>
            </a:r>
            <a:r>
              <a:rPr lang="en-US" sz="24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end;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405064" y="4421193"/>
            <a:ext cx="5760640" cy="224676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declare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n_numb</a:t>
            </a:r>
            <a:r>
              <a:rPr lang="en-US" sz="2000" dirty="0"/>
              <a:t> number := &amp;Number;</a:t>
            </a:r>
          </a:p>
          <a:p>
            <a:r>
              <a:rPr lang="en-US" sz="2000" dirty="0"/>
              <a:t> n_2 number := 0;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begin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test_var</a:t>
            </a:r>
            <a:r>
              <a:rPr lang="en-US" sz="2000" dirty="0"/>
              <a:t>(</a:t>
            </a:r>
            <a:r>
              <a:rPr lang="en-US" sz="2000" dirty="0" err="1"/>
              <a:t>n_numb</a:t>
            </a:r>
            <a:r>
              <a:rPr lang="en-US" sz="2000" dirty="0"/>
              <a:t>, n_2);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dbms_output.put_line</a:t>
            </a:r>
            <a:r>
              <a:rPr lang="en-US" sz="2000" dirty="0"/>
              <a:t>(n_2);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end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D2E5-A129-47A5-9FBB-6F909CB3280E}"/>
              </a:ext>
            </a:extLst>
          </p:cNvPr>
          <p:cNvSpPr txBox="1"/>
          <p:nvPr/>
        </p:nvSpPr>
        <p:spPr>
          <a:xfrm>
            <a:off x="2481390" y="1781621"/>
            <a:ext cx="6261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B050"/>
                </a:solidFill>
              </a:rPr>
              <a:t>Почему </a:t>
            </a:r>
            <a:r>
              <a:rPr lang="ru-RU" sz="2000" b="1" dirty="0">
                <a:solidFill>
                  <a:srgbClr val="00B050"/>
                </a:solidFill>
              </a:rPr>
              <a:t>не работает? 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declare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/>
              <a:t>  </a:t>
            </a:r>
            <a:r>
              <a:rPr lang="en-US" sz="2000" dirty="0" err="1"/>
              <a:t>ex_division_on_zero</a:t>
            </a:r>
            <a:r>
              <a:rPr lang="en-US" sz="2000" dirty="0"/>
              <a:t> </a:t>
            </a:r>
            <a:r>
              <a:rPr lang="en-US" sz="2000" b="1" dirty="0"/>
              <a:t>exception</a:t>
            </a:r>
            <a:r>
              <a:rPr lang="en-US" sz="2000" dirty="0"/>
              <a:t>;</a:t>
            </a:r>
          </a:p>
          <a:p>
            <a:r>
              <a:rPr lang="en-US" sz="2000" dirty="0"/>
              <a:t>  pragma </a:t>
            </a:r>
            <a:r>
              <a:rPr lang="en-US" sz="2000" dirty="0" err="1"/>
              <a:t>exception_init</a:t>
            </a:r>
            <a:r>
              <a:rPr lang="en-US" sz="2000" dirty="0"/>
              <a:t>(</a:t>
            </a:r>
            <a:r>
              <a:rPr lang="en-US" sz="2000" dirty="0" err="1"/>
              <a:t>ex_division_on_zero</a:t>
            </a:r>
            <a:r>
              <a:rPr lang="en-US" sz="2000" dirty="0"/>
              <a:t>, -01476);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begin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</a:t>
            </a:r>
            <a:r>
              <a:rPr lang="en-US" sz="2000" dirty="0"/>
              <a:t>raise </a:t>
            </a:r>
            <a:r>
              <a:rPr lang="en-US" sz="2000" dirty="0" err="1"/>
              <a:t>ex_division_on_zero</a:t>
            </a:r>
            <a:r>
              <a:rPr lang="en-US" sz="2000" dirty="0"/>
              <a:t>;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end</a:t>
            </a:r>
            <a:r>
              <a:rPr lang="en-US" sz="2000" b="1" dirty="0" smtClean="0">
                <a:solidFill>
                  <a:srgbClr val="0070C0"/>
                </a:solidFill>
              </a:rPr>
              <a:t>;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22155" y="488865"/>
            <a:ext cx="6393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 smtClean="0">
                <a:solidFill>
                  <a:srgbClr val="C00000"/>
                </a:solidFill>
              </a:rPr>
              <a:t>Примеры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21488"/>
            <a:ext cx="7019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Примеры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E70F5-1E75-4497-B590-3292F8E4D5BD}"/>
              </a:ext>
            </a:extLst>
          </p:cNvPr>
          <p:cNvSpPr txBox="1"/>
          <p:nvPr/>
        </p:nvSpPr>
        <p:spPr>
          <a:xfrm>
            <a:off x="813424" y="1104001"/>
            <a:ext cx="74322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DECLARE</a:t>
            </a:r>
          </a:p>
          <a:p>
            <a:r>
              <a:rPr lang="en-US" dirty="0"/>
              <a:t>   </a:t>
            </a:r>
            <a:r>
              <a:rPr lang="en-US" dirty="0" err="1"/>
              <a:t>emp_column</a:t>
            </a:r>
            <a:r>
              <a:rPr lang="en-US" dirty="0"/>
              <a:t>       VARCHAR2(30) := '</a:t>
            </a:r>
            <a:r>
              <a:rPr lang="en-US" dirty="0" err="1"/>
              <a:t>last_name</a:t>
            </a:r>
            <a:r>
              <a:rPr lang="en-US" dirty="0"/>
              <a:t>';</a:t>
            </a:r>
          </a:p>
          <a:p>
            <a:r>
              <a:rPr lang="en-US" dirty="0"/>
              <a:t>   </a:t>
            </a:r>
            <a:r>
              <a:rPr lang="en-US" dirty="0" err="1"/>
              <a:t>table_name</a:t>
            </a:r>
            <a:r>
              <a:rPr lang="en-US" dirty="0"/>
              <a:t>       VARCHAR2(30) := '</a:t>
            </a:r>
            <a:r>
              <a:rPr lang="en-US" dirty="0" err="1"/>
              <a:t>emp</a:t>
            </a:r>
            <a:r>
              <a:rPr lang="en-US" dirty="0"/>
              <a:t>';</a:t>
            </a:r>
          </a:p>
          <a:p>
            <a:r>
              <a:rPr lang="en-US" dirty="0"/>
              <a:t>   </a:t>
            </a:r>
            <a:r>
              <a:rPr lang="en-US" dirty="0" err="1"/>
              <a:t>temp_var</a:t>
            </a:r>
            <a:r>
              <a:rPr lang="en-US" dirty="0"/>
              <a:t>         VARCHAR2(30);</a:t>
            </a:r>
          </a:p>
          <a:p>
            <a:r>
              <a:rPr lang="en-US" b="1" dirty="0">
                <a:solidFill>
                  <a:srgbClr val="0070C0"/>
                </a:solidFill>
              </a:rPr>
              <a:t>BEGIN</a:t>
            </a:r>
          </a:p>
          <a:p>
            <a:r>
              <a:rPr lang="en-US" dirty="0"/>
              <a:t>  </a:t>
            </a:r>
            <a:r>
              <a:rPr lang="en-US" dirty="0" err="1"/>
              <a:t>temp_var</a:t>
            </a:r>
            <a:r>
              <a:rPr lang="en-US" dirty="0"/>
              <a:t> := </a:t>
            </a:r>
            <a:r>
              <a:rPr lang="en-US" dirty="0" err="1"/>
              <a:t>emp_column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b="1" dirty="0"/>
              <a:t>SELECT </a:t>
            </a:r>
            <a:r>
              <a:rPr lang="en-US" dirty="0"/>
              <a:t>COLUMN_NAME </a:t>
            </a:r>
            <a:r>
              <a:rPr lang="en-US" b="1" dirty="0"/>
              <a:t>INTO</a:t>
            </a:r>
            <a:r>
              <a:rPr lang="en-US" dirty="0"/>
              <a:t> </a:t>
            </a:r>
            <a:r>
              <a:rPr lang="en-US" dirty="0" err="1"/>
              <a:t>temp_var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USER_TAB_COLS </a:t>
            </a:r>
          </a:p>
          <a:p>
            <a:r>
              <a:rPr lang="en-US" dirty="0"/>
              <a:t>    </a:t>
            </a:r>
            <a:r>
              <a:rPr lang="en-US" b="1" dirty="0"/>
              <a:t>WHERE</a:t>
            </a:r>
            <a:r>
              <a:rPr lang="en-US" dirty="0"/>
              <a:t> TABLE_NAME = 'EMPLOYEES'</a:t>
            </a:r>
          </a:p>
          <a:p>
            <a:r>
              <a:rPr lang="en-US" dirty="0"/>
              <a:t>    </a:t>
            </a:r>
            <a:r>
              <a:rPr lang="en-US" b="1" dirty="0"/>
              <a:t>AND</a:t>
            </a:r>
            <a:r>
              <a:rPr lang="en-US" dirty="0"/>
              <a:t> COLUMN_NAME = UPPER(</a:t>
            </a:r>
            <a:r>
              <a:rPr lang="en-US" dirty="0" err="1"/>
              <a:t>emp_column</a:t>
            </a:r>
            <a:r>
              <a:rPr lang="en-US" dirty="0"/>
              <a:t>);</a:t>
            </a:r>
          </a:p>
          <a:p>
            <a:r>
              <a:rPr lang="en-US" dirty="0" err="1"/>
              <a:t>temp_var</a:t>
            </a:r>
            <a:r>
              <a:rPr lang="en-US" dirty="0"/>
              <a:t> :=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b="1" dirty="0"/>
              <a:t> SELECT </a:t>
            </a:r>
            <a:r>
              <a:rPr lang="en-US" dirty="0"/>
              <a:t>OBJECT_NAME INTO </a:t>
            </a:r>
            <a:r>
              <a:rPr lang="en-US" dirty="0" err="1"/>
              <a:t>temp_var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USER_OBJECTS</a:t>
            </a:r>
          </a:p>
          <a:p>
            <a:r>
              <a:rPr lang="en-US" dirty="0"/>
              <a:t>    </a:t>
            </a:r>
            <a:r>
              <a:rPr lang="en-US" b="1" dirty="0"/>
              <a:t>WHERE</a:t>
            </a:r>
            <a:r>
              <a:rPr lang="en-US" dirty="0"/>
              <a:t> OBJECT_NAME = UPPER(</a:t>
            </a:r>
            <a:r>
              <a:rPr lang="en-US" dirty="0" err="1"/>
              <a:t>table_name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AND</a:t>
            </a:r>
            <a:r>
              <a:rPr lang="en-US" dirty="0"/>
              <a:t> OBJECT_TYPE = 'TABLE';</a:t>
            </a:r>
          </a:p>
          <a:p>
            <a:r>
              <a:rPr lang="en-US" b="1" dirty="0">
                <a:solidFill>
                  <a:srgbClr val="7030A0"/>
                </a:solidFill>
              </a:rPr>
              <a:t>EXCEPTION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B050"/>
                </a:solidFill>
              </a:rPr>
              <a:t>-- Catches all 'no data found' errors</a:t>
            </a:r>
          </a:p>
          <a:p>
            <a:r>
              <a:rPr lang="en-US" dirty="0"/>
              <a:t>   </a:t>
            </a:r>
            <a:r>
              <a:rPr lang="en-US" b="1" dirty="0"/>
              <a:t>WHEN</a:t>
            </a:r>
            <a:r>
              <a:rPr lang="en-US" dirty="0"/>
              <a:t> NO_DATA_FOUND </a:t>
            </a:r>
            <a:r>
              <a:rPr lang="en-US" b="1" dirty="0"/>
              <a:t>THEN</a:t>
            </a:r>
          </a:p>
          <a:p>
            <a:r>
              <a:rPr lang="en-US" dirty="0"/>
              <a:t>     DBMS_OUTPUT.PUT_LINE</a:t>
            </a:r>
          </a:p>
          <a:p>
            <a:r>
              <a:rPr lang="en-US" dirty="0"/>
              <a:t>       ('No Data found for SELECT on ' || </a:t>
            </a:r>
            <a:r>
              <a:rPr lang="en-US" dirty="0" err="1"/>
              <a:t>temp_var</a:t>
            </a:r>
            <a:r>
              <a:rPr lang="en-US" dirty="0"/>
              <a:t>);</a:t>
            </a:r>
          </a:p>
          <a:p>
            <a:r>
              <a:rPr lang="en-US" b="1" dirty="0">
                <a:solidFill>
                  <a:srgbClr val="0070C0"/>
                </a:solidFill>
              </a:rPr>
              <a:t>END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45712" y="1495012"/>
            <a:ext cx="3263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Измените текст так,</a:t>
            </a:r>
            <a:br>
              <a:rPr lang="ru-RU" b="1" dirty="0">
                <a:solidFill>
                  <a:srgbClr val="00B050"/>
                </a:solidFill>
              </a:rPr>
            </a:br>
            <a:r>
              <a:rPr lang="ru-RU" b="1" dirty="0">
                <a:solidFill>
                  <a:srgbClr val="00B050"/>
                </a:solidFill>
              </a:rPr>
              <a:t>чтобы сработало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79149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64448" y="40833"/>
            <a:ext cx="49931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Ошибки времени компиляции (2/3)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131915-C912-4BFD-A989-0A66850288B3}"/>
              </a:ext>
            </a:extLst>
          </p:cNvPr>
          <p:cNvSpPr/>
          <p:nvPr/>
        </p:nvSpPr>
        <p:spPr>
          <a:xfrm>
            <a:off x="228600" y="1086600"/>
            <a:ext cx="11442043" cy="5663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2. Current line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r>
              <a:rPr lang="ru-RU" sz="2000" dirty="0">
                <a:solidFill>
                  <a:srgbClr val="0070C0"/>
                </a:solidFill>
              </a:rPr>
              <a:t>Указывает на позицию, в которой обнаружена ошибка или следующую за ней позицию.</a:t>
            </a:r>
          </a:p>
          <a:p>
            <a:pPr>
              <a:spcBef>
                <a:spcPct val="20000"/>
              </a:spcBef>
            </a:pPr>
            <a:r>
              <a:rPr lang="ru-RU" sz="2000" b="1" u="sng" dirty="0">
                <a:solidFill>
                  <a:srgbClr val="7030A0"/>
                </a:solidFill>
              </a:rPr>
              <a:t>Пример</a:t>
            </a:r>
            <a:r>
              <a:rPr lang="ru-RU" sz="2000" b="1" dirty="0">
                <a:solidFill>
                  <a:srgbClr val="7030A0"/>
                </a:solidFill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DECLARE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ru-RU" sz="2000" dirty="0" smtClean="0"/>
              <a:t>  </a:t>
            </a:r>
            <a:r>
              <a:rPr lang="en-US" sz="2000" dirty="0" smtClean="0"/>
              <a:t>a </a:t>
            </a:r>
            <a:r>
              <a:rPr lang="en-US" sz="2000" dirty="0"/>
              <a:t>NUMBER :=1;</a:t>
            </a:r>
          </a:p>
          <a:p>
            <a:pPr>
              <a:lnSpc>
                <a:spcPct val="90000"/>
              </a:lnSpc>
            </a:pPr>
            <a:r>
              <a:rPr lang="ru-RU" sz="2000" dirty="0" smtClean="0"/>
              <a:t>  </a:t>
            </a:r>
            <a:r>
              <a:rPr lang="en-US" sz="2000" dirty="0" smtClean="0"/>
              <a:t>b </a:t>
            </a:r>
            <a:r>
              <a:rPr lang="en-US" sz="2000" dirty="0"/>
              <a:t>NUMBER :=2;</a:t>
            </a:r>
          </a:p>
          <a:p>
            <a:pPr>
              <a:lnSpc>
                <a:spcPct val="90000"/>
              </a:lnSpc>
            </a:pPr>
            <a:r>
              <a:rPr lang="ru-RU" sz="2000" dirty="0" smtClean="0"/>
              <a:t>  </a:t>
            </a:r>
            <a:r>
              <a:rPr lang="en-US" sz="2000" dirty="0" smtClean="0"/>
              <a:t>c </a:t>
            </a:r>
            <a:r>
              <a:rPr lang="en-US" sz="2000" dirty="0"/>
              <a:t>NUMBER;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B</a:t>
            </a:r>
            <a:r>
              <a:rPr lang="en-US" sz="2000" b="1" dirty="0" smtClean="0"/>
              <a:t>EGIN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  c </a:t>
            </a:r>
            <a:r>
              <a:rPr lang="en-US" sz="2000" dirty="0"/>
              <a:t>:= a   b;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  </a:t>
            </a:r>
            <a:r>
              <a:rPr lang="en-US" sz="2000" dirty="0" err="1" smtClean="0"/>
              <a:t>dbms_output.put_line</a:t>
            </a:r>
            <a:r>
              <a:rPr lang="en-US" sz="2000" dirty="0"/>
              <a:t>('c = ', c);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END</a:t>
            </a:r>
            <a:r>
              <a:rPr lang="en-US" sz="2000" b="1" dirty="0"/>
              <a:t>;</a:t>
            </a:r>
            <a:r>
              <a:rPr lang="ru-RU" sz="2000" b="1" dirty="0"/>
              <a:t> /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dirty="0"/>
              <a:t>c := a   b;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    *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ERROR at line 6:</a:t>
            </a:r>
          </a:p>
          <a:p>
            <a:r>
              <a:rPr lang="en-US" sz="2000" dirty="0"/>
              <a:t>ORA-06550: line 6, column 12:</a:t>
            </a:r>
          </a:p>
          <a:p>
            <a:r>
              <a:rPr lang="en-US" sz="2000" dirty="0"/>
              <a:t>PLS-00103: Encountered the symbol "B" when expecting one of the following:</a:t>
            </a:r>
          </a:p>
          <a:p>
            <a:r>
              <a:rPr lang="en-US" sz="2000" dirty="0"/>
              <a:t>. ( * @ % &amp; = - + ; &lt; / &gt; at in is mod remainder not rem</a:t>
            </a:r>
          </a:p>
          <a:p>
            <a:r>
              <a:rPr lang="en-US" sz="2000" dirty="0"/>
              <a:t>&lt;an exponent (**)&gt; &lt;&gt; or != or ~= &gt;= &lt;= &lt;&gt; and or like LIKE2_</a:t>
            </a:r>
          </a:p>
          <a:p>
            <a:r>
              <a:rPr lang="en-US" sz="2000" dirty="0"/>
              <a:t>LIKE4_ LIKEC_ between || multiset member SUBMULTISET_</a:t>
            </a:r>
          </a:p>
          <a:p>
            <a:r>
              <a:rPr lang="en-US" sz="2000" dirty="0"/>
              <a:t>The symbol "." was substituted for "B" to continue.</a:t>
            </a:r>
          </a:p>
        </p:txBody>
      </p:sp>
    </p:spTree>
    <p:extLst>
      <p:ext uri="{BB962C8B-B14F-4D97-AF65-F5344CB8AC3E}">
        <p14:creationId xmlns:p14="http://schemas.microsoft.com/office/powerpoint/2010/main" val="422449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14760" y="0"/>
            <a:ext cx="6623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Справка: предопределённые исключения (1/2)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2EA2A7-2A7D-4264-ACE0-3FD06DBCDADE}"/>
              </a:ext>
            </a:extLst>
          </p:cNvPr>
          <p:cNvSpPr txBox="1">
            <a:spLocks/>
          </p:cNvSpPr>
          <p:nvPr/>
        </p:nvSpPr>
        <p:spPr>
          <a:xfrm>
            <a:off x="529682" y="1077219"/>
            <a:ext cx="10766503" cy="578078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200" b="1" dirty="0">
                <a:solidFill>
                  <a:srgbClr val="C00000"/>
                </a:solidFill>
              </a:rPr>
              <a:t>CURSOR</a:t>
            </a:r>
            <a:r>
              <a:rPr lang="ru-RU" altLang="ru-RU" sz="2200" b="1" dirty="0">
                <a:solidFill>
                  <a:srgbClr val="C00000"/>
                </a:solidFill>
              </a:rPr>
              <a:t>_ALREADY_OPEN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dirty="0">
                <a:solidFill>
                  <a:srgbClr val="0070C0"/>
                </a:solidFill>
              </a:rPr>
              <a:t>Попытка открыть уже открытый курсор. Курсорный цикл FOR автоматически открывает курсор. Нельзя явно открывать курсор внутри курсорного FOR.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200" b="1" dirty="0">
                <a:solidFill>
                  <a:srgbClr val="C00000"/>
                </a:solidFill>
              </a:rPr>
              <a:t>DUP</a:t>
            </a:r>
            <a:r>
              <a:rPr lang="ru-RU" altLang="ru-RU" sz="2200" b="1" dirty="0">
                <a:solidFill>
                  <a:srgbClr val="C00000"/>
                </a:solidFill>
              </a:rPr>
              <a:t>_VAL_ON_INDEX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dirty="0">
                <a:solidFill>
                  <a:srgbClr val="0070C0"/>
                </a:solidFill>
              </a:rPr>
              <a:t>INSERT или UPDATE пытается создать повторяющееся значение в столбце с ограничением UNIQUE.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200" b="1" dirty="0">
                <a:solidFill>
                  <a:srgbClr val="C00000"/>
                </a:solidFill>
              </a:rPr>
              <a:t>INVALID</a:t>
            </a:r>
            <a:r>
              <a:rPr lang="ru-RU" altLang="ru-RU" sz="2200" b="1" dirty="0">
                <a:solidFill>
                  <a:srgbClr val="C00000"/>
                </a:solidFill>
              </a:rPr>
              <a:t>_CURSOR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dirty="0">
                <a:solidFill>
                  <a:srgbClr val="0070C0"/>
                </a:solidFill>
              </a:rPr>
              <a:t>Некорректное обращение к курсору (например, попытка закрыть неоткрытый курсор).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200" b="1" dirty="0">
                <a:solidFill>
                  <a:srgbClr val="C00000"/>
                </a:solidFill>
              </a:rPr>
              <a:t>INVALID</a:t>
            </a:r>
            <a:r>
              <a:rPr lang="ru-RU" altLang="ru-RU" sz="2200" b="1" dirty="0">
                <a:solidFill>
                  <a:srgbClr val="C00000"/>
                </a:solidFill>
              </a:rPr>
              <a:t>_NUMBER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dirty="0">
                <a:solidFill>
                  <a:srgbClr val="0070C0"/>
                </a:solidFill>
              </a:rPr>
              <a:t>В </a:t>
            </a:r>
            <a:r>
              <a:rPr lang="en-US" altLang="ru-RU" sz="2200" dirty="0">
                <a:solidFill>
                  <a:srgbClr val="0070C0"/>
                </a:solidFill>
              </a:rPr>
              <a:t>SQL </a:t>
            </a:r>
            <a:r>
              <a:rPr lang="ru-RU" altLang="ru-RU" sz="2200" dirty="0">
                <a:solidFill>
                  <a:srgbClr val="0070C0"/>
                </a:solidFill>
              </a:rPr>
              <a:t>невозможность преобразования символьной строки в число. В </a:t>
            </a:r>
            <a:r>
              <a:rPr lang="en-US" altLang="ru-RU" sz="2200" dirty="0">
                <a:solidFill>
                  <a:srgbClr val="0070C0"/>
                </a:solidFill>
              </a:rPr>
              <a:t>PL|SQL </a:t>
            </a:r>
            <a:r>
              <a:rPr lang="ru-RU" altLang="ru-RU" sz="2200" dirty="0">
                <a:solidFill>
                  <a:srgbClr val="0070C0"/>
                </a:solidFill>
              </a:rPr>
              <a:t>вместо этого исключения возбуждается VALUE_ERROR.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200" b="1" dirty="0">
                <a:solidFill>
                  <a:srgbClr val="C00000"/>
                </a:solidFill>
              </a:rPr>
              <a:t>LOGIN</a:t>
            </a:r>
            <a:r>
              <a:rPr lang="ru-RU" altLang="ru-RU" sz="2200" b="1" dirty="0">
                <a:solidFill>
                  <a:srgbClr val="C00000"/>
                </a:solidFill>
              </a:rPr>
              <a:t>_DENIED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dirty="0">
                <a:solidFill>
                  <a:srgbClr val="0070C0"/>
                </a:solidFill>
              </a:rPr>
              <a:t>Некорректное имя пользователя или пароль.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200" b="1" dirty="0">
                <a:solidFill>
                  <a:srgbClr val="C00000"/>
                </a:solidFill>
              </a:rPr>
              <a:t>NO</a:t>
            </a:r>
            <a:r>
              <a:rPr lang="ru-RU" altLang="ru-RU" sz="2200" b="1" dirty="0">
                <a:solidFill>
                  <a:srgbClr val="C00000"/>
                </a:solidFill>
              </a:rPr>
              <a:t>_DATA_FOUND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dirty="0">
                <a:solidFill>
                  <a:srgbClr val="0070C0"/>
                </a:solidFill>
              </a:rPr>
              <a:t>SELECT INTO не возвращает ни одной строки. Групповые функции SQL ВСЕГДА возвращают значение, даже если оно есть NULL</a:t>
            </a:r>
            <a:r>
              <a:rPr lang="ru-RU" altLang="ru-RU" sz="2200" dirty="0" smtClean="0">
                <a:solidFill>
                  <a:srgbClr val="0070C0"/>
                </a:solidFill>
              </a:rPr>
              <a:t>.</a:t>
            </a:r>
            <a:endParaRPr lang="ru-RU" altLang="ru-RU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39698" y="0"/>
            <a:ext cx="54324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Справка: предопределённые исключения (2/2)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E50B907-D7B8-43E1-B234-C13E7127A28C}"/>
              </a:ext>
            </a:extLst>
          </p:cNvPr>
          <p:cNvSpPr txBox="1">
            <a:spLocks/>
          </p:cNvSpPr>
          <p:nvPr/>
        </p:nvSpPr>
        <p:spPr>
          <a:xfrm>
            <a:off x="528051" y="1324638"/>
            <a:ext cx="10898459" cy="553240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000" b="1" dirty="0">
                <a:solidFill>
                  <a:srgbClr val="C00000"/>
                </a:solidFill>
              </a:rPr>
              <a:t>NOT</a:t>
            </a:r>
            <a:r>
              <a:rPr lang="ru-RU" altLang="ru-RU" sz="2000" b="1" dirty="0">
                <a:solidFill>
                  <a:srgbClr val="C00000"/>
                </a:solidFill>
              </a:rPr>
              <a:t>_LOGGED_ON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Программа PL/SQL обращается к ORACLE, но не подключена к ORACLE.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000" b="1" dirty="0">
                <a:solidFill>
                  <a:srgbClr val="C00000"/>
                </a:solidFill>
              </a:rPr>
              <a:t>PROGRAM</a:t>
            </a:r>
            <a:r>
              <a:rPr lang="ru-RU" altLang="ru-RU" sz="2000" b="1" dirty="0">
                <a:solidFill>
                  <a:srgbClr val="C00000"/>
                </a:solidFill>
              </a:rPr>
              <a:t>_ERROR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Внутренняя проблема PL/SQL.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000" b="1" dirty="0">
                <a:solidFill>
                  <a:srgbClr val="C00000"/>
                </a:solidFill>
              </a:rPr>
              <a:t>STORAGE_</a:t>
            </a:r>
            <a:r>
              <a:rPr lang="ru-RU" altLang="ru-RU" sz="2000" b="1" dirty="0">
                <a:solidFill>
                  <a:srgbClr val="C00000"/>
                </a:solidFill>
              </a:rPr>
              <a:t>ERROR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PL/SQL исчерпал доступную память, или когда ошибки памяти.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000" b="1" dirty="0">
                <a:solidFill>
                  <a:srgbClr val="C00000"/>
                </a:solidFill>
              </a:rPr>
              <a:t>TIMEOUT</a:t>
            </a:r>
            <a:r>
              <a:rPr lang="ru-RU" altLang="ru-RU" sz="2000" b="1" dirty="0">
                <a:solidFill>
                  <a:srgbClr val="C00000"/>
                </a:solidFill>
              </a:rPr>
              <a:t>_ON_RESOURCE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Таймаут  когда ORACLE ожидает ресурса.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000" b="1" dirty="0">
                <a:solidFill>
                  <a:srgbClr val="C00000"/>
                </a:solidFill>
              </a:rPr>
              <a:t>TOO</a:t>
            </a:r>
            <a:r>
              <a:rPr lang="ru-RU" altLang="ru-RU" sz="2000" b="1" dirty="0">
                <a:solidFill>
                  <a:srgbClr val="C00000"/>
                </a:solidFill>
              </a:rPr>
              <a:t>_MANY_ROWS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SELECT INTO возвращает больше одной строки.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000" b="1" dirty="0">
                <a:solidFill>
                  <a:srgbClr val="C00000"/>
                </a:solidFill>
              </a:rPr>
              <a:t>TRANSACTION</a:t>
            </a:r>
            <a:r>
              <a:rPr lang="ru-RU" altLang="ru-RU" sz="2000" b="1" dirty="0">
                <a:solidFill>
                  <a:srgbClr val="C00000"/>
                </a:solidFill>
              </a:rPr>
              <a:t>_BACKED_OUT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Удаленная часть транзакции была откачена. Причиной может быть несогласованность данных  узлах сети.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000" b="1" dirty="0">
                <a:solidFill>
                  <a:srgbClr val="C00000"/>
                </a:solidFill>
              </a:rPr>
              <a:t>VALUE</a:t>
            </a:r>
            <a:r>
              <a:rPr lang="ru-RU" altLang="ru-RU" sz="2000" b="1" dirty="0">
                <a:solidFill>
                  <a:srgbClr val="C00000"/>
                </a:solidFill>
              </a:rPr>
              <a:t>_ERROR</a:t>
            </a:r>
          </a:p>
          <a:p>
            <a:pPr marL="0" lvl="1" indent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000" dirty="0">
                <a:solidFill>
                  <a:srgbClr val="0070C0"/>
                </a:solidFill>
              </a:rPr>
              <a:t>Ошибки арифметические, преобразования, усечения или ограничения.  При усечении строковой хост-переменной исключение не возбуждается.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ru-RU" sz="2000" b="1" dirty="0">
                <a:solidFill>
                  <a:srgbClr val="C00000"/>
                </a:solidFill>
              </a:rPr>
              <a:t>ZERO</a:t>
            </a:r>
            <a:r>
              <a:rPr lang="ru-RU" altLang="ru-RU" sz="2000" b="1" dirty="0">
                <a:solidFill>
                  <a:srgbClr val="C00000"/>
                </a:solidFill>
              </a:rPr>
              <a:t>_DIVIDE</a:t>
            </a:r>
          </a:p>
        </p:txBody>
      </p:sp>
    </p:spTree>
    <p:extLst>
      <p:ext uri="{BB962C8B-B14F-4D97-AF65-F5344CB8AC3E}">
        <p14:creationId xmlns:p14="http://schemas.microsoft.com/office/powerpoint/2010/main" val="40821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3704" y="358853"/>
            <a:ext cx="6624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Ошибки времени компиляции (3/3)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FD126A-9BEF-43F3-A806-5D15FCBB5198}"/>
              </a:ext>
            </a:extLst>
          </p:cNvPr>
          <p:cNvSpPr txBox="1">
            <a:spLocks/>
          </p:cNvSpPr>
          <p:nvPr/>
        </p:nvSpPr>
        <p:spPr>
          <a:xfrm>
            <a:off x="523704" y="1342571"/>
            <a:ext cx="9244764" cy="54965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3. Declaration errors.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</a:rPr>
              <a:t>Ошибки секции декларирования.</a:t>
            </a:r>
          </a:p>
          <a:p>
            <a:pPr marL="0" indent="0">
              <a:buNone/>
            </a:pPr>
            <a:r>
              <a:rPr lang="ru-RU" sz="2000" b="1" u="sng" dirty="0">
                <a:solidFill>
                  <a:srgbClr val="7030A0"/>
                </a:solidFill>
                <a:latin typeface="Arial" panose="020B0604020202020204" pitchFamily="34" charset="0"/>
              </a:rPr>
              <a:t>Пример: 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DECLARE</a:t>
            </a:r>
            <a:endParaRPr lang="en-US" sz="2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    a </a:t>
            </a:r>
            <a:r>
              <a:rPr lang="en-US" sz="2000" dirty="0">
                <a:latin typeface="Arial" panose="020B0604020202020204" pitchFamily="34" charset="0"/>
              </a:rPr>
              <a:t>CHAR := 'QWE';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BEGIN</a:t>
            </a:r>
            <a:endParaRPr lang="en-US" sz="2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     </a:t>
            </a:r>
            <a:r>
              <a:rPr lang="en-US" sz="2000" dirty="0" err="1" smtClean="0">
                <a:latin typeface="Arial" panose="020B0604020202020204" pitchFamily="34" charset="0"/>
              </a:rPr>
              <a:t>dbms_output.put_line</a:t>
            </a:r>
            <a:r>
              <a:rPr lang="en-US" sz="2000" dirty="0">
                <a:latin typeface="Arial" panose="020B0604020202020204" pitchFamily="34" charset="0"/>
              </a:rPr>
              <a:t>('a = '||a);</a:t>
            </a:r>
          </a:p>
          <a:p>
            <a:pPr marL="0" indent="0">
              <a:buNone/>
            </a:pPr>
            <a:r>
              <a:rPr lang="en-US" sz="2000" b="1" dirty="0" smtClean="0">
                <a:latin typeface="Arial" panose="020B0604020202020204" pitchFamily="34" charset="0"/>
              </a:rPr>
              <a:t>END</a:t>
            </a:r>
            <a:r>
              <a:rPr lang="en-US" sz="2000" b="1" dirty="0">
                <a:latin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</a:rPr>
              <a:t>/</a:t>
            </a:r>
            <a:endParaRPr 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DECLARE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*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ERROR at line 1: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ORA-06502: PL/SQL: numeric or value error: character string buffer too small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ORA-06512: at line </a:t>
            </a:r>
            <a:r>
              <a:rPr lang="en-US" sz="2000" dirty="0" smtClean="0">
                <a:latin typeface="Arial" panose="020B0604020202020204" pitchFamily="34" charset="0"/>
              </a:rPr>
              <a:t>2</a:t>
            </a:r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28600" y="463633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Команда </a:t>
            </a:r>
            <a:r>
              <a:rPr lang="en-US" sz="3200" b="1" dirty="0">
                <a:solidFill>
                  <a:srgbClr val="C00000"/>
                </a:solidFill>
              </a:rPr>
              <a:t>SHOW ERROR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83B8DB-18C7-4E4B-B2CC-5A28821AA4C8}"/>
              </a:ext>
            </a:extLst>
          </p:cNvPr>
          <p:cNvSpPr/>
          <p:nvPr/>
        </p:nvSpPr>
        <p:spPr>
          <a:xfrm>
            <a:off x="372724" y="1401685"/>
            <a:ext cx="9483970" cy="252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14000"/>
              </a:lnSpc>
            </a:pPr>
            <a:r>
              <a:rPr lang="ru-RU" sz="2000" dirty="0">
                <a:solidFill>
                  <a:srgbClr val="0070C0"/>
                </a:solidFill>
              </a:rPr>
              <a:t> Команда  </a:t>
            </a:r>
            <a:r>
              <a:rPr lang="ru-RU" sz="2000" b="1" dirty="0"/>
              <a:t>"SHOW </a:t>
            </a:r>
            <a:r>
              <a:rPr lang="ru-RU" sz="2000" b="1" dirty="0" smtClean="0"/>
              <a:t>ERRORS"  </a:t>
            </a:r>
            <a:r>
              <a:rPr lang="ru-RU" sz="2000" dirty="0">
                <a:solidFill>
                  <a:srgbClr val="0070C0"/>
                </a:solidFill>
              </a:rPr>
              <a:t>позволяет просмотреть ошибки последней компиляции.</a:t>
            </a:r>
          </a:p>
          <a:p>
            <a:pPr indent="360000">
              <a:lnSpc>
                <a:spcPct val="114000"/>
              </a:lnSpc>
            </a:pPr>
            <a:r>
              <a:rPr lang="ru-RU" sz="2000" dirty="0" smtClean="0">
                <a:solidFill>
                  <a:srgbClr val="0070C0"/>
                </a:solidFill>
              </a:rPr>
              <a:t>Удобно </a:t>
            </a:r>
            <a:r>
              <a:rPr lang="ru-RU" sz="2000" dirty="0">
                <a:solidFill>
                  <a:srgbClr val="0070C0"/>
                </a:solidFill>
              </a:rPr>
              <a:t>использовать более ограниченные варианты: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для ошибок процедуры</a:t>
            </a:r>
          </a:p>
          <a:p>
            <a:pPr indent="360000">
              <a:lnSpc>
                <a:spcPct val="114000"/>
              </a:lnSpc>
            </a:pPr>
            <a:r>
              <a:rPr lang="ru-RU" sz="2000" b="1" dirty="0"/>
              <a:t>SHOW ERRORS PROCEDURE  </a:t>
            </a:r>
            <a:r>
              <a:rPr lang="ru-RU" sz="2000" dirty="0" err="1"/>
              <a:t>имя_процедуры</a:t>
            </a:r>
            <a:r>
              <a:rPr lang="ru-RU" sz="2000" dirty="0"/>
              <a:t>; 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7030A0"/>
                </a:solidFill>
              </a:rPr>
              <a:t>для ошибок триггера:</a:t>
            </a:r>
          </a:p>
          <a:p>
            <a:pPr indent="360000">
              <a:lnSpc>
                <a:spcPct val="114000"/>
              </a:lnSpc>
            </a:pPr>
            <a:r>
              <a:rPr lang="ru-RU" sz="2000" b="1" dirty="0"/>
              <a:t>SHOW ERRORS TRIGGER  </a:t>
            </a:r>
            <a:r>
              <a:rPr lang="ru-RU" sz="2000" dirty="0" err="1"/>
              <a:t>имя_триггера</a:t>
            </a:r>
            <a:r>
              <a:rPr lang="ru-RU" sz="20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651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2168" y="249328"/>
            <a:ext cx="6542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Исключительные ситуации 1/2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F3C1BE56-3BD2-41BC-BBA7-BA5CBBE41F08}"/>
              </a:ext>
            </a:extLst>
          </p:cNvPr>
          <p:cNvSpPr txBox="1">
            <a:spLocks/>
          </p:cNvSpPr>
          <p:nvPr/>
        </p:nvSpPr>
        <p:spPr>
          <a:xfrm>
            <a:off x="228129" y="1043520"/>
            <a:ext cx="11491803" cy="58144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В 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Oracle 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существуют </a:t>
            </a:r>
            <a:r>
              <a:rPr lang="ru-RU" sz="1800" b="1" dirty="0">
                <a:solidFill>
                  <a:srgbClr val="7030A0"/>
                </a:solidFill>
                <a:latin typeface="Arial" pitchFamily="34" charset="0"/>
                <a:ea typeface="Times New Roman"/>
                <a:cs typeface="Arial" pitchFamily="34" charset="0"/>
              </a:rPr>
              <a:t>ошибки сервера </a:t>
            </a:r>
            <a:r>
              <a:rPr lang="ru-RU" sz="1800" dirty="0">
                <a:latin typeface="Arial" pitchFamily="34" charset="0"/>
                <a:ea typeface="Times New Roman"/>
                <a:cs typeface="Arial" pitchFamily="34" charset="0"/>
              </a:rPr>
              <a:t>(код </a:t>
            </a:r>
            <a:r>
              <a:rPr lang="en-US" sz="1800" dirty="0">
                <a:latin typeface="Arial" pitchFamily="34" charset="0"/>
                <a:ea typeface="Times New Roman"/>
                <a:cs typeface="Arial" pitchFamily="34" charset="0"/>
              </a:rPr>
              <a:t>ORA-</a:t>
            </a:r>
            <a:r>
              <a:rPr lang="en-US" sz="1800" dirty="0" err="1">
                <a:latin typeface="Arial" pitchFamily="34" charset="0"/>
                <a:ea typeface="Times New Roman"/>
                <a:cs typeface="Arial" pitchFamily="34" charset="0"/>
              </a:rPr>
              <a:t>xxxxx</a:t>
            </a:r>
            <a:r>
              <a:rPr lang="ru-RU" sz="1800" dirty="0">
                <a:latin typeface="Arial" pitchFamily="34" charset="0"/>
                <a:ea typeface="Times New Roman"/>
                <a:cs typeface="Arial" pitchFamily="34" charset="0"/>
              </a:rPr>
              <a:t>)</a:t>
            </a:r>
            <a:r>
              <a:rPr lang="en-US" sz="18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и </a:t>
            </a:r>
            <a:r>
              <a:rPr lang="ru-RU" sz="1800" b="1" dirty="0">
                <a:solidFill>
                  <a:srgbClr val="7030A0"/>
                </a:solidFill>
                <a:latin typeface="Arial" pitchFamily="34" charset="0"/>
                <a:ea typeface="Times New Roman"/>
                <a:cs typeface="Arial" pitchFamily="34" charset="0"/>
              </a:rPr>
              <a:t>ошибки транслятора </a:t>
            </a:r>
            <a:r>
              <a:rPr lang="ru-RU" sz="1800" dirty="0">
                <a:latin typeface="Arial" pitchFamily="34" charset="0"/>
                <a:ea typeface="Times New Roman"/>
                <a:cs typeface="Arial" pitchFamily="34" charset="0"/>
              </a:rPr>
              <a:t>(код </a:t>
            </a:r>
            <a:r>
              <a:rPr lang="en-US" sz="1800" dirty="0">
                <a:latin typeface="Arial" pitchFamily="34" charset="0"/>
                <a:ea typeface="Times New Roman"/>
                <a:cs typeface="Arial" pitchFamily="34" charset="0"/>
              </a:rPr>
              <a:t>PLS-</a:t>
            </a:r>
            <a:r>
              <a:rPr lang="en-US" sz="1800" dirty="0" err="1">
                <a:latin typeface="Arial" pitchFamily="34" charset="0"/>
                <a:ea typeface="Times New Roman"/>
                <a:cs typeface="Arial" pitchFamily="34" charset="0"/>
              </a:rPr>
              <a:t>xxxxx</a:t>
            </a:r>
            <a:r>
              <a:rPr lang="en-US" sz="1800" dirty="0">
                <a:latin typeface="Arial" pitchFamily="34" charset="0"/>
                <a:ea typeface="Times New Roman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. 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Далее рассматриваются только ошибки сервера.</a:t>
            </a:r>
          </a:p>
          <a:p>
            <a:pPr marL="0" indent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 smtClean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При 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обнаружении ошибки возбуждается состояние  исключительной ситуации которая либо обрабатывается СУБД, либо же управление передаётся в область блока PL/SQL, называемую </a:t>
            </a:r>
            <a:r>
              <a:rPr lang="ru-RU" sz="1800" b="1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обработчиком исключитель­ных ситуаций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(</a:t>
            </a:r>
            <a:r>
              <a:rPr lang="ru-RU" sz="1800" dirty="0" err="1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exception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1800" dirty="0" err="1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handler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).</a:t>
            </a:r>
          </a:p>
          <a:p>
            <a:pPr marL="0" lvl="0" indent="36000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Arial" pitchFamily="34" charset="0"/>
                <a:ea typeface="Times New Roman"/>
                <a:cs typeface="Arial" pitchFamily="34" charset="0"/>
              </a:rPr>
              <a:t>Более </a:t>
            </a:r>
            <a:r>
              <a:rPr lang="ru-RU" sz="1800" b="1" dirty="0">
                <a:solidFill>
                  <a:srgbClr val="C00000"/>
                </a:solidFill>
                <a:latin typeface="Arial" pitchFamily="34" charset="0"/>
                <a:ea typeface="Times New Roman"/>
                <a:cs typeface="Arial" pitchFamily="34" charset="0"/>
              </a:rPr>
              <a:t>детально, в программе PL/SQL: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возбуждается исключение;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программа </a:t>
            </a:r>
            <a:r>
              <a:rPr lang="ru-RU" sz="1800" dirty="0" err="1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останавлива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ет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нормальную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работу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переходит в блок обработки исключительных ситуаций (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exception)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, а затем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возвращает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управление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в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вызвавшую среду.</a:t>
            </a:r>
          </a:p>
          <a:p>
            <a:pPr marL="0" indent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C00000"/>
                </a:solidFill>
                <a:latin typeface="Arial" pitchFamily="34" charset="0"/>
                <a:ea typeface="Times New Roman"/>
                <a:cs typeface="Arial" pitchFamily="34" charset="0"/>
              </a:rPr>
              <a:t>В </a:t>
            </a:r>
            <a:r>
              <a:rPr lang="ru-RU" sz="1800" b="1" dirty="0" err="1">
                <a:solidFill>
                  <a:srgbClr val="C00000"/>
                </a:solidFill>
                <a:latin typeface="Arial" pitchFamily="34" charset="0"/>
                <a:ea typeface="Times New Roman"/>
                <a:cs typeface="Arial" pitchFamily="34" charset="0"/>
              </a:rPr>
              <a:t>Oracle</a:t>
            </a:r>
            <a:r>
              <a:rPr lang="ru-RU" sz="1800" b="1" dirty="0">
                <a:solidFill>
                  <a:srgbClr val="C00000"/>
                </a:solidFill>
                <a:latin typeface="Arial" pitchFamily="34" charset="0"/>
                <a:ea typeface="Times New Roman"/>
                <a:cs typeface="Arial" pitchFamily="34" charset="0"/>
              </a:rPr>
              <a:t> существуют исключительные ситуации четырёх типов: </a:t>
            </a:r>
          </a:p>
          <a:p>
            <a:pPr marR="254000">
              <a:lnSpc>
                <a:spcPct val="12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предопределенные (</a:t>
            </a:r>
            <a:r>
              <a:rPr lang="ru-RU" sz="1800" dirty="0" err="1">
                <a:latin typeface="Arial" pitchFamily="34" charset="0"/>
                <a:ea typeface="Times New Roman"/>
                <a:cs typeface="Arial" pitchFamily="34" charset="0"/>
              </a:rPr>
              <a:t>predefined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) ИС с номером и именем;</a:t>
            </a:r>
          </a:p>
          <a:p>
            <a:pPr marR="254000">
              <a:lnSpc>
                <a:spcPct val="12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неименованные предопределенные ИС с номером но без имени; перехватываются обработчиком </a:t>
            </a:r>
            <a:r>
              <a:rPr lang="en-US" sz="1800" dirty="0">
                <a:latin typeface="Arial" pitchFamily="34" charset="0"/>
                <a:ea typeface="Times New Roman"/>
                <a:cs typeface="Arial" pitchFamily="34" charset="0"/>
              </a:rPr>
              <a:t>OTHERS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; 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можно сделать именованными с помощью </a:t>
            </a:r>
            <a:r>
              <a:rPr lang="ru-RU" sz="1800" dirty="0" err="1">
                <a:latin typeface="Arial" pitchFamily="34" charset="0"/>
                <a:ea typeface="Times New Roman"/>
                <a:cs typeface="Arial" pitchFamily="34" charset="0"/>
              </a:rPr>
              <a:t>прагмы</a:t>
            </a:r>
            <a:r>
              <a:rPr lang="ru-RU" sz="1800" dirty="0">
                <a:latin typeface="Arial" pitchFamily="34" charset="0"/>
                <a:ea typeface="Times New Roman"/>
                <a:cs typeface="Arial" pitchFamily="34" charset="0"/>
              </a:rPr>
              <a:t> </a:t>
            </a:r>
            <a:r>
              <a:rPr lang="en-US" sz="1800" dirty="0">
                <a:latin typeface="Arial" pitchFamily="34" charset="0"/>
                <a:ea typeface="Times New Roman"/>
                <a:cs typeface="Arial" pitchFamily="34" charset="0"/>
              </a:rPr>
              <a:t>EXCEPTION_INIT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;</a:t>
            </a:r>
          </a:p>
          <a:p>
            <a:pPr marR="254000">
              <a:lnSpc>
                <a:spcPct val="12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именованные пользовательские </a:t>
            </a:r>
            <a:r>
              <a:rPr lang="ru-RU" sz="1800" dirty="0">
                <a:latin typeface="Arial" pitchFamily="34" charset="0"/>
                <a:ea typeface="Times New Roman"/>
                <a:cs typeface="Arial" pitchFamily="34" charset="0"/>
              </a:rPr>
              <a:t>(</a:t>
            </a:r>
            <a:r>
              <a:rPr lang="ru-RU" sz="1800" dirty="0" err="1">
                <a:latin typeface="Arial" pitchFamily="34" charset="0"/>
                <a:ea typeface="Times New Roman"/>
                <a:cs typeface="Arial" pitchFamily="34" charset="0"/>
              </a:rPr>
              <a:t>user-defined</a:t>
            </a:r>
            <a:r>
              <a:rPr lang="ru-RU" sz="1800" dirty="0">
                <a:latin typeface="Arial" pitchFamily="34" charset="0"/>
                <a:ea typeface="Times New Roman"/>
                <a:cs typeface="Arial" pitchFamily="34" charset="0"/>
              </a:rPr>
              <a:t>)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 ИС без номеров; возбуждаются явно оператором </a:t>
            </a:r>
            <a:r>
              <a:rPr lang="en-US" sz="1800" dirty="0">
                <a:latin typeface="Arial" pitchFamily="34" charset="0"/>
                <a:ea typeface="Times New Roman"/>
                <a:cs typeface="Arial" pitchFamily="34" charset="0"/>
              </a:rPr>
              <a:t>RAISE</a:t>
            </a:r>
            <a:r>
              <a:rPr lang="en-US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;</a:t>
            </a:r>
            <a:endParaRPr lang="ru-RU" sz="1800" dirty="0">
              <a:solidFill>
                <a:srgbClr val="0070C0"/>
              </a:solidFill>
              <a:latin typeface="Arial" pitchFamily="34" charset="0"/>
              <a:ea typeface="Times New Roman"/>
              <a:cs typeface="Arial" pitchFamily="34" charset="0"/>
            </a:endParaRPr>
          </a:p>
          <a:p>
            <a:pPr marR="254000">
              <a:lnSpc>
                <a:spcPct val="120000"/>
              </a:lnSpc>
              <a:spcBef>
                <a:spcPts val="0"/>
              </a:spcBef>
              <a:tabLst>
                <a:tab pos="914400" algn="l"/>
              </a:tabLst>
            </a:pP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неименованные пользовательские ИС; имеют только номер и возбуждаются оператором </a:t>
            </a:r>
            <a:r>
              <a:rPr lang="en-US" sz="1800" dirty="0">
                <a:latin typeface="Arial" pitchFamily="34" charset="0"/>
                <a:ea typeface="Times New Roman"/>
                <a:cs typeface="Arial" pitchFamily="34" charset="0"/>
              </a:rPr>
              <a:t>RAISE_APPLICATION_ERROR</a:t>
            </a:r>
            <a:r>
              <a:rPr lang="ru-RU" sz="1800" dirty="0">
                <a:solidFill>
                  <a:srgbClr val="0070C0"/>
                </a:solidFill>
                <a:latin typeface="Arial" pitchFamily="34" charset="0"/>
                <a:ea typeface="Times New Roman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155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255422" y="516503"/>
            <a:ext cx="5881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Исключительные ситуации 2/2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6083E-03E8-45D6-940A-F9A141673935}"/>
              </a:ext>
            </a:extLst>
          </p:cNvPr>
          <p:cNvSpPr txBox="1"/>
          <p:nvPr/>
        </p:nvSpPr>
        <p:spPr>
          <a:xfrm>
            <a:off x="616735" y="1167583"/>
            <a:ext cx="85063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ru-RU" sz="2000" b="1" dirty="0">
                <a:solidFill>
                  <a:srgbClr val="C00000"/>
                </a:solidFill>
              </a:rPr>
              <a:t>Запоминаем: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Исключительная ситуация (ИС) это не обязательно ошибка.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Обработка ИС  ведётся только в секциях </a:t>
            </a:r>
            <a:r>
              <a:rPr lang="ru-RU" sz="2000" dirty="0"/>
              <a:t>EXCEPTION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ИС генерируется в секции исполнения либо в секции </a:t>
            </a:r>
            <a:r>
              <a:rPr lang="ru-RU" sz="2000" dirty="0"/>
              <a:t>EXCEPTION</a:t>
            </a:r>
            <a:r>
              <a:rPr lang="ru-RU" sz="2000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Обработать исключительную ситуацию означает -- любым способом прореагировать на неё, не обязательно что-либо изменив или исправив. Можно, например, исполнить инструкцию </a:t>
            </a:r>
            <a:r>
              <a:rPr lang="ru-RU" sz="2000" dirty="0"/>
              <a:t>NULL</a:t>
            </a:r>
            <a:r>
              <a:rPr lang="ru-RU" sz="2000" dirty="0">
                <a:solidFill>
                  <a:srgbClr val="0070C0"/>
                </a:solidFill>
              </a:rPr>
              <a:t>, хотя желательно сделать что-то более полезное.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ИС, возникающие в секции исполнения, сначала обрабатываются в секции </a:t>
            </a:r>
            <a:r>
              <a:rPr lang="ru-RU" sz="2000" dirty="0"/>
              <a:t>EXCEPTION</a:t>
            </a:r>
            <a:r>
              <a:rPr lang="ru-RU" sz="2000" dirty="0">
                <a:solidFill>
                  <a:srgbClr val="0070C0"/>
                </a:solidFill>
              </a:rPr>
              <a:t> этого же блока, если этого не произошло, то в секциях исключений блоков содержащих данный блок.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ИС, возникающие в секции </a:t>
            </a:r>
            <a:r>
              <a:rPr lang="ru-RU" sz="2000" dirty="0"/>
              <a:t>EXCEPTION</a:t>
            </a:r>
            <a:r>
              <a:rPr lang="ru-RU" sz="2000" dirty="0">
                <a:solidFill>
                  <a:srgbClr val="0070C0"/>
                </a:solidFill>
              </a:rPr>
              <a:t>, могут обрабатываться только в секции </a:t>
            </a:r>
            <a:r>
              <a:rPr lang="ru-RU" sz="2000" dirty="0"/>
              <a:t>EXCEPTION</a:t>
            </a:r>
            <a:r>
              <a:rPr lang="ru-RU" sz="2000" dirty="0">
                <a:solidFill>
                  <a:srgbClr val="0070C0"/>
                </a:solidFill>
              </a:rPr>
              <a:t> внешнего блока; если же блок не вложен в другой, обработка такой ИС невозможна.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0070C0"/>
                </a:solidFill>
              </a:rPr>
              <a:t>Ошибки секции объявлений не должны перехватываться и обрабатываться в локальном блоке исключений.</a:t>
            </a:r>
          </a:p>
        </p:txBody>
      </p:sp>
    </p:spTree>
    <p:extLst>
      <p:ext uri="{BB962C8B-B14F-4D97-AF65-F5344CB8AC3E}">
        <p14:creationId xmlns:p14="http://schemas.microsoft.com/office/powerpoint/2010/main" val="38088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2240" y="84953"/>
            <a:ext cx="74951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Атрибуты исключительной ситуации</a:t>
            </a:r>
            <a:endParaRPr lang="ru-RU" sz="3200" b="1" dirty="0">
              <a:solidFill>
                <a:srgbClr val="C00000"/>
              </a:solidFill>
              <a:latin typeface="Co Headline Corp" panose="020B050306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51260" y="778596"/>
            <a:ext cx="2026568" cy="34317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000" b="1" dirty="0" smtClean="0">
                <a:solidFill>
                  <a:srgbClr val="7030A0"/>
                </a:solidFill>
              </a:rPr>
              <a:t>Особенности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372200" y="1224856"/>
            <a:ext cx="2160240" cy="482736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r>
              <a:rPr lang="ru-RU" sz="2000" b="1" dirty="0">
                <a:solidFill>
                  <a:srgbClr val="7030A0"/>
                </a:solidFill>
              </a:rPr>
              <a:t>Примеры</a:t>
            </a: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ZERO_DIVIDE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ORA-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-01476</a:t>
            </a:r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ru-RU" dirty="0">
                <a:solidFill>
                  <a:srgbClr val="0070C0"/>
                </a:solidFill>
              </a:rPr>
              <a:t>Делитель равен 0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endParaRPr lang="ru-RU" dirty="0">
              <a:solidFill>
                <a:srgbClr val="0070C0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347864" y="925588"/>
            <a:ext cx="2592288" cy="5328592"/>
          </a:xfrm>
          <a:prstGeom prst="roundRect">
            <a:avLst>
              <a:gd name="adj" fmla="val 260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3743908" y="772816"/>
            <a:ext cx="1728192" cy="432048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Exception</a:t>
            </a:r>
            <a:endParaRPr lang="ru-RU" sz="2000" b="1" dirty="0">
              <a:solidFill>
                <a:srgbClr val="7030A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635896" y="1484784"/>
            <a:ext cx="194421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prstClr val="black"/>
                </a:solidFill>
              </a:rPr>
              <a:t>Имя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639964" y="2708920"/>
            <a:ext cx="1940148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prstClr val="black"/>
                </a:solidFill>
              </a:rPr>
              <a:t>Вид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682876" y="3933056"/>
            <a:ext cx="189723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prstClr val="black"/>
                </a:solidFill>
              </a:rPr>
              <a:t>Код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673996" y="5157192"/>
            <a:ext cx="1906116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prstClr val="black"/>
                </a:solidFill>
              </a:rPr>
              <a:t>Сообщение</a:t>
            </a:r>
          </a:p>
        </p:txBody>
      </p:sp>
      <p:cxnSp>
        <p:nvCxnSpPr>
          <p:cNvPr id="18" name="Прямая со стрелкой 17"/>
          <p:cNvCxnSpPr>
            <a:stCxn id="14" idx="3"/>
          </p:cNvCxnSpPr>
          <p:nvPr/>
        </p:nvCxnSpPr>
        <p:spPr>
          <a:xfrm>
            <a:off x="5580112" y="188082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5" idx="3"/>
          </p:cNvCxnSpPr>
          <p:nvPr/>
        </p:nvCxnSpPr>
        <p:spPr>
          <a:xfrm flipV="1">
            <a:off x="5580112" y="2996952"/>
            <a:ext cx="792088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3"/>
          </p:cNvCxnSpPr>
          <p:nvPr/>
        </p:nvCxnSpPr>
        <p:spPr>
          <a:xfrm>
            <a:off x="5580112" y="43291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3"/>
          </p:cNvCxnSpPr>
          <p:nvPr/>
        </p:nvCxnSpPr>
        <p:spPr>
          <a:xfrm>
            <a:off x="5580112" y="55172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ая прямоугольная выноска 21"/>
          <p:cNvSpPr/>
          <p:nvPr/>
        </p:nvSpPr>
        <p:spPr>
          <a:xfrm>
            <a:off x="179512" y="1224856"/>
            <a:ext cx="2880320" cy="835992"/>
          </a:xfrm>
          <a:prstGeom prst="wedgeRoundRectCallout">
            <a:avLst>
              <a:gd name="adj1" fmla="val 77655"/>
              <a:gd name="adj2" fmla="val 32578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70C0"/>
                </a:solidFill>
              </a:rPr>
              <a:t>Отсутствует у части</a:t>
            </a:r>
          </a:p>
          <a:p>
            <a:pPr algn="ctr"/>
            <a:r>
              <a:rPr lang="ru-RU" sz="2000" dirty="0">
                <a:solidFill>
                  <a:srgbClr val="0070C0"/>
                </a:solidFill>
              </a:rPr>
              <a:t>предопределённых ИС</a:t>
            </a:r>
          </a:p>
        </p:txBody>
      </p:sp>
      <p:sp>
        <p:nvSpPr>
          <p:cNvPr id="23" name="Скругленная прямоугольная выноска 22"/>
          <p:cNvSpPr/>
          <p:nvPr/>
        </p:nvSpPr>
        <p:spPr>
          <a:xfrm>
            <a:off x="224384" y="2578956"/>
            <a:ext cx="2880320" cy="835992"/>
          </a:xfrm>
          <a:prstGeom prst="wedgeRoundRectCallout">
            <a:avLst>
              <a:gd name="adj1" fmla="val 77214"/>
              <a:gd name="adj2" fmla="val 9791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70C0"/>
                </a:solidFill>
              </a:rPr>
              <a:t>Обязательная компонента</a:t>
            </a:r>
          </a:p>
        </p:txBody>
      </p:sp>
      <p:sp>
        <p:nvSpPr>
          <p:cNvPr id="24" name="Скругленная прямоугольная выноска 23"/>
          <p:cNvSpPr/>
          <p:nvPr/>
        </p:nvSpPr>
        <p:spPr>
          <a:xfrm>
            <a:off x="252240" y="3864608"/>
            <a:ext cx="2880320" cy="835992"/>
          </a:xfrm>
          <a:prstGeom prst="wedgeRoundRectCallout">
            <a:avLst>
              <a:gd name="adj1" fmla="val 77214"/>
              <a:gd name="adj2" fmla="val 9791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70C0"/>
                </a:solidFill>
              </a:rPr>
              <a:t>Обязательная компонента</a:t>
            </a:r>
          </a:p>
        </p:txBody>
      </p:sp>
      <p:sp>
        <p:nvSpPr>
          <p:cNvPr id="25" name="Скругленная прямоугольная выноска 24"/>
          <p:cNvSpPr/>
          <p:nvPr/>
        </p:nvSpPr>
        <p:spPr>
          <a:xfrm>
            <a:off x="252240" y="5099236"/>
            <a:ext cx="2880320" cy="835992"/>
          </a:xfrm>
          <a:prstGeom prst="wedgeRoundRectCallout">
            <a:avLst>
              <a:gd name="adj1" fmla="val 77214"/>
              <a:gd name="adj2" fmla="val 9791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70C0"/>
                </a:solidFill>
              </a:rPr>
              <a:t>Может добавляться пользователем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52240" y="6381328"/>
            <a:ext cx="8640240" cy="444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00B050"/>
                </a:solidFill>
              </a:rPr>
              <a:t>Некоторые виды ИС , в частности </a:t>
            </a:r>
            <a:r>
              <a:rPr lang="en-US" b="1" dirty="0">
                <a:solidFill>
                  <a:srgbClr val="00B050"/>
                </a:solidFill>
              </a:rPr>
              <a:t>ORA- </a:t>
            </a:r>
            <a:r>
              <a:rPr lang="ru-RU" b="1" dirty="0">
                <a:solidFill>
                  <a:srgbClr val="00B050"/>
                </a:solidFill>
              </a:rPr>
              <a:t>это ошибки сервера, </a:t>
            </a:r>
            <a:r>
              <a:rPr lang="en-US" b="1" dirty="0">
                <a:solidFill>
                  <a:srgbClr val="00B050"/>
                </a:solidFill>
              </a:rPr>
              <a:t>PLS</a:t>
            </a:r>
            <a:r>
              <a:rPr lang="ru-RU" b="1" dirty="0">
                <a:solidFill>
                  <a:srgbClr val="00B050"/>
                </a:solidFill>
              </a:rPr>
              <a:t>- это ошибки </a:t>
            </a:r>
            <a:r>
              <a:rPr lang="en-US" b="1" dirty="0">
                <a:solidFill>
                  <a:srgbClr val="00B050"/>
                </a:solidFill>
              </a:rPr>
              <a:t>PL/SQL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7">
      <a:dk1>
        <a:srgbClr val="000000"/>
      </a:dk1>
      <a:lt1>
        <a:srgbClr val="FFFFFF"/>
      </a:lt1>
      <a:dk2>
        <a:srgbClr val="FEFFFE"/>
      </a:dk2>
      <a:lt2>
        <a:srgbClr val="EBEBEB"/>
      </a:lt2>
      <a:accent1>
        <a:srgbClr val="C14AE4"/>
      </a:accent1>
      <a:accent2>
        <a:srgbClr val="FEFFF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0" ma:contentTypeDescription="Создание документа." ma:contentTypeScope="" ma:versionID="702f21cd65061ba5a4aaea815be305d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2fabbfca08c602fc194a16e9198900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8FE4F-E587-4103-AC14-3ED34898FF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6F3E41-0767-4787-BEED-F69AF0674A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B4E392-7B54-4877-A987-9080A0CABA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3218</Words>
  <Application>Microsoft Office PowerPoint</Application>
  <PresentationFormat>Широкоэкранный</PresentationFormat>
  <Paragraphs>624</Paragraphs>
  <Slides>41</Slides>
  <Notes>40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Arial</vt:lpstr>
      <vt:lpstr>Calibri</vt:lpstr>
      <vt:lpstr>Co Headline Corp</vt:lpstr>
      <vt:lpstr>Gudea</vt:lpstr>
      <vt:lpstr>inherit</vt:lpstr>
      <vt:lpstr>PT Serif</vt:lpstr>
      <vt:lpstr>Times New Roman</vt:lpstr>
      <vt:lpstr>Verdana</vt:lpstr>
      <vt:lpstr>Тема Office</vt:lpstr>
      <vt:lpstr>Документ</vt:lpstr>
      <vt:lpstr>Ошибки и исключительные ситуации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EA</cp:lastModifiedBy>
  <cp:revision>161</cp:revision>
  <dcterms:created xsi:type="dcterms:W3CDTF">2020-02-06T11:13:24Z</dcterms:created>
  <dcterms:modified xsi:type="dcterms:W3CDTF">2022-12-21T11:55:09Z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