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2"/>
  </p:notesMasterIdLst>
  <p:handoutMasterIdLst>
    <p:handoutMasterId r:id="rId33"/>
  </p:handoutMasterIdLst>
  <p:sldIdLst>
    <p:sldId id="257" r:id="rId5"/>
    <p:sldId id="279" r:id="rId6"/>
    <p:sldId id="280" r:id="rId7"/>
    <p:sldId id="281" r:id="rId8"/>
    <p:sldId id="282" r:id="rId9"/>
    <p:sldId id="283" r:id="rId10"/>
    <p:sldId id="284" r:id="rId11"/>
    <p:sldId id="285" r:id="rId12"/>
    <p:sldId id="286" r:id="rId13"/>
    <p:sldId id="291" r:id="rId14"/>
    <p:sldId id="292" r:id="rId15"/>
    <p:sldId id="293" r:id="rId16"/>
    <p:sldId id="294" r:id="rId17"/>
    <p:sldId id="287" r:id="rId18"/>
    <p:sldId id="295" r:id="rId19"/>
    <p:sldId id="296" r:id="rId20"/>
    <p:sldId id="297" r:id="rId21"/>
    <p:sldId id="298" r:id="rId22"/>
    <p:sldId id="301" r:id="rId23"/>
    <p:sldId id="299" r:id="rId24"/>
    <p:sldId id="300" r:id="rId25"/>
    <p:sldId id="302" r:id="rId26"/>
    <p:sldId id="288" r:id="rId27"/>
    <p:sldId id="306" r:id="rId28"/>
    <p:sldId id="304" r:id="rId29"/>
    <p:sldId id="305" r:id="rId30"/>
    <p:sldId id="303" r:id="rId3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292"/>
    <a:srgbClr val="2D5291"/>
    <a:srgbClr val="015086"/>
    <a:srgbClr val="D9212A"/>
    <a:srgbClr val="1B34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C083E6E3-FA7D-4D7B-A595-EF9225AFEA82}" styleName="Светлый стиль 1 — акцент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31" autoAdjust="0"/>
    <p:restoredTop sz="95256" autoAdjust="0"/>
  </p:normalViewPr>
  <p:slideViewPr>
    <p:cSldViewPr snapToGrid="0" snapToObjects="1">
      <p:cViewPr varScale="1">
        <p:scale>
          <a:sx n="110" d="100"/>
          <a:sy n="110" d="100"/>
        </p:scale>
        <p:origin x="52" y="14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118" d="100"/>
          <a:sy n="118" d="100"/>
        </p:scale>
        <p:origin x="4200"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1428D1B3-D95B-C040-BA6A-3E3DB701AC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a:extLst>
              <a:ext uri="{FF2B5EF4-FFF2-40B4-BE49-F238E27FC236}">
                <a16:creationId xmlns:a16="http://schemas.microsoft.com/office/drawing/2014/main" id="{C6A74D18-5D44-A34F-8999-314620A3174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271CD8-A8A1-7B49-B1CB-109F8C2A0D16}" type="datetimeFigureOut">
              <a:rPr lang="ru-RU" smtClean="0"/>
              <a:t>31.10.2022</a:t>
            </a:fld>
            <a:endParaRPr lang="ru-RU"/>
          </a:p>
        </p:txBody>
      </p:sp>
      <p:sp>
        <p:nvSpPr>
          <p:cNvPr id="4" name="Нижний колонтитул 3">
            <a:extLst>
              <a:ext uri="{FF2B5EF4-FFF2-40B4-BE49-F238E27FC236}">
                <a16:creationId xmlns:a16="http://schemas.microsoft.com/office/drawing/2014/main" id="{A544CA84-BB82-1644-AA7B-83F9C73A25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a:extLst>
              <a:ext uri="{FF2B5EF4-FFF2-40B4-BE49-F238E27FC236}">
                <a16:creationId xmlns:a16="http://schemas.microsoft.com/office/drawing/2014/main" id="{DB84B654-2251-2947-BB4F-8731464DA4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CFC6C4F-3991-9140-B345-AD2B3EEA3243}" type="slidenum">
              <a:rPr lang="ru-RU" smtClean="0"/>
              <a:t>‹#›</a:t>
            </a:fld>
            <a:endParaRPr lang="ru-RU"/>
          </a:p>
        </p:txBody>
      </p:sp>
    </p:spTree>
    <p:extLst>
      <p:ext uri="{BB962C8B-B14F-4D97-AF65-F5344CB8AC3E}">
        <p14:creationId xmlns:p14="http://schemas.microsoft.com/office/powerpoint/2010/main" val="10822904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8783B7-2F14-0E4D-B5AF-0875B2E732DE}" type="datetimeFigureOut">
              <a:rPr lang="ru-RU" smtClean="0"/>
              <a:t>31.10.2022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E6B5C0-C4D0-724D-9F55-B431542C9134}" type="slidenum">
              <a:rPr lang="ru-RU" smtClean="0"/>
              <a:t>‹#›</a:t>
            </a:fld>
            <a:endParaRPr lang="ru-RU"/>
          </a:p>
        </p:txBody>
      </p:sp>
    </p:spTree>
    <p:extLst>
      <p:ext uri="{BB962C8B-B14F-4D97-AF65-F5344CB8AC3E}">
        <p14:creationId xmlns:p14="http://schemas.microsoft.com/office/powerpoint/2010/main" val="986351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2</a:t>
            </a:fld>
            <a:endParaRPr lang="ru-RU"/>
          </a:p>
        </p:txBody>
      </p:sp>
    </p:spTree>
    <p:extLst>
      <p:ext uri="{BB962C8B-B14F-4D97-AF65-F5344CB8AC3E}">
        <p14:creationId xmlns:p14="http://schemas.microsoft.com/office/powerpoint/2010/main" val="2650940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11</a:t>
            </a:fld>
            <a:endParaRPr lang="ru-RU"/>
          </a:p>
        </p:txBody>
      </p:sp>
    </p:spTree>
    <p:extLst>
      <p:ext uri="{BB962C8B-B14F-4D97-AF65-F5344CB8AC3E}">
        <p14:creationId xmlns:p14="http://schemas.microsoft.com/office/powerpoint/2010/main" val="41657084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12</a:t>
            </a:fld>
            <a:endParaRPr lang="ru-RU"/>
          </a:p>
        </p:txBody>
      </p:sp>
    </p:spTree>
    <p:extLst>
      <p:ext uri="{BB962C8B-B14F-4D97-AF65-F5344CB8AC3E}">
        <p14:creationId xmlns:p14="http://schemas.microsoft.com/office/powerpoint/2010/main" val="1285407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13</a:t>
            </a:fld>
            <a:endParaRPr lang="ru-RU"/>
          </a:p>
        </p:txBody>
      </p:sp>
    </p:spTree>
    <p:extLst>
      <p:ext uri="{BB962C8B-B14F-4D97-AF65-F5344CB8AC3E}">
        <p14:creationId xmlns:p14="http://schemas.microsoft.com/office/powerpoint/2010/main" val="600119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14</a:t>
            </a:fld>
            <a:endParaRPr lang="ru-RU"/>
          </a:p>
        </p:txBody>
      </p:sp>
    </p:spTree>
    <p:extLst>
      <p:ext uri="{BB962C8B-B14F-4D97-AF65-F5344CB8AC3E}">
        <p14:creationId xmlns:p14="http://schemas.microsoft.com/office/powerpoint/2010/main" val="5977776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15</a:t>
            </a:fld>
            <a:endParaRPr lang="ru-RU"/>
          </a:p>
        </p:txBody>
      </p:sp>
    </p:spTree>
    <p:extLst>
      <p:ext uri="{BB962C8B-B14F-4D97-AF65-F5344CB8AC3E}">
        <p14:creationId xmlns:p14="http://schemas.microsoft.com/office/powerpoint/2010/main" val="1714722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16</a:t>
            </a:fld>
            <a:endParaRPr lang="ru-RU"/>
          </a:p>
        </p:txBody>
      </p:sp>
    </p:spTree>
    <p:extLst>
      <p:ext uri="{BB962C8B-B14F-4D97-AF65-F5344CB8AC3E}">
        <p14:creationId xmlns:p14="http://schemas.microsoft.com/office/powerpoint/2010/main" val="1623088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17</a:t>
            </a:fld>
            <a:endParaRPr lang="ru-RU"/>
          </a:p>
        </p:txBody>
      </p:sp>
    </p:spTree>
    <p:extLst>
      <p:ext uri="{BB962C8B-B14F-4D97-AF65-F5344CB8AC3E}">
        <p14:creationId xmlns:p14="http://schemas.microsoft.com/office/powerpoint/2010/main" val="2532552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18</a:t>
            </a:fld>
            <a:endParaRPr lang="ru-RU"/>
          </a:p>
        </p:txBody>
      </p:sp>
    </p:spTree>
    <p:extLst>
      <p:ext uri="{BB962C8B-B14F-4D97-AF65-F5344CB8AC3E}">
        <p14:creationId xmlns:p14="http://schemas.microsoft.com/office/powerpoint/2010/main" val="11096817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19</a:t>
            </a:fld>
            <a:endParaRPr lang="ru-RU"/>
          </a:p>
        </p:txBody>
      </p:sp>
    </p:spTree>
    <p:extLst>
      <p:ext uri="{BB962C8B-B14F-4D97-AF65-F5344CB8AC3E}">
        <p14:creationId xmlns:p14="http://schemas.microsoft.com/office/powerpoint/2010/main" val="31590295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20</a:t>
            </a:fld>
            <a:endParaRPr lang="ru-RU"/>
          </a:p>
        </p:txBody>
      </p:sp>
    </p:spTree>
    <p:extLst>
      <p:ext uri="{BB962C8B-B14F-4D97-AF65-F5344CB8AC3E}">
        <p14:creationId xmlns:p14="http://schemas.microsoft.com/office/powerpoint/2010/main" val="2507401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3</a:t>
            </a:fld>
            <a:endParaRPr lang="ru-RU"/>
          </a:p>
        </p:txBody>
      </p:sp>
    </p:spTree>
    <p:extLst>
      <p:ext uri="{BB962C8B-B14F-4D97-AF65-F5344CB8AC3E}">
        <p14:creationId xmlns:p14="http://schemas.microsoft.com/office/powerpoint/2010/main" val="10884801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21</a:t>
            </a:fld>
            <a:endParaRPr lang="ru-RU"/>
          </a:p>
        </p:txBody>
      </p:sp>
    </p:spTree>
    <p:extLst>
      <p:ext uri="{BB962C8B-B14F-4D97-AF65-F5344CB8AC3E}">
        <p14:creationId xmlns:p14="http://schemas.microsoft.com/office/powerpoint/2010/main" val="38584648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22</a:t>
            </a:fld>
            <a:endParaRPr lang="ru-RU"/>
          </a:p>
        </p:txBody>
      </p:sp>
    </p:spTree>
    <p:extLst>
      <p:ext uri="{BB962C8B-B14F-4D97-AF65-F5344CB8AC3E}">
        <p14:creationId xmlns:p14="http://schemas.microsoft.com/office/powerpoint/2010/main" val="12456190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23</a:t>
            </a:fld>
            <a:endParaRPr lang="ru-RU"/>
          </a:p>
        </p:txBody>
      </p:sp>
    </p:spTree>
    <p:extLst>
      <p:ext uri="{BB962C8B-B14F-4D97-AF65-F5344CB8AC3E}">
        <p14:creationId xmlns:p14="http://schemas.microsoft.com/office/powerpoint/2010/main" val="14269034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24</a:t>
            </a:fld>
            <a:endParaRPr lang="ru-RU"/>
          </a:p>
        </p:txBody>
      </p:sp>
    </p:spTree>
    <p:extLst>
      <p:ext uri="{BB962C8B-B14F-4D97-AF65-F5344CB8AC3E}">
        <p14:creationId xmlns:p14="http://schemas.microsoft.com/office/powerpoint/2010/main" val="4058861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25</a:t>
            </a:fld>
            <a:endParaRPr lang="ru-RU"/>
          </a:p>
        </p:txBody>
      </p:sp>
    </p:spTree>
    <p:extLst>
      <p:ext uri="{BB962C8B-B14F-4D97-AF65-F5344CB8AC3E}">
        <p14:creationId xmlns:p14="http://schemas.microsoft.com/office/powerpoint/2010/main" val="10445523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26</a:t>
            </a:fld>
            <a:endParaRPr lang="ru-RU"/>
          </a:p>
        </p:txBody>
      </p:sp>
    </p:spTree>
    <p:extLst>
      <p:ext uri="{BB962C8B-B14F-4D97-AF65-F5344CB8AC3E}">
        <p14:creationId xmlns:p14="http://schemas.microsoft.com/office/powerpoint/2010/main" val="25510024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27</a:t>
            </a:fld>
            <a:endParaRPr lang="ru-RU"/>
          </a:p>
        </p:txBody>
      </p:sp>
    </p:spTree>
    <p:extLst>
      <p:ext uri="{BB962C8B-B14F-4D97-AF65-F5344CB8AC3E}">
        <p14:creationId xmlns:p14="http://schemas.microsoft.com/office/powerpoint/2010/main" val="341236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4</a:t>
            </a:fld>
            <a:endParaRPr lang="ru-RU"/>
          </a:p>
        </p:txBody>
      </p:sp>
    </p:spTree>
    <p:extLst>
      <p:ext uri="{BB962C8B-B14F-4D97-AF65-F5344CB8AC3E}">
        <p14:creationId xmlns:p14="http://schemas.microsoft.com/office/powerpoint/2010/main" val="3346251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5</a:t>
            </a:fld>
            <a:endParaRPr lang="ru-RU"/>
          </a:p>
        </p:txBody>
      </p:sp>
    </p:spTree>
    <p:extLst>
      <p:ext uri="{BB962C8B-B14F-4D97-AF65-F5344CB8AC3E}">
        <p14:creationId xmlns:p14="http://schemas.microsoft.com/office/powerpoint/2010/main" val="3097546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6</a:t>
            </a:fld>
            <a:endParaRPr lang="ru-RU"/>
          </a:p>
        </p:txBody>
      </p:sp>
    </p:spTree>
    <p:extLst>
      <p:ext uri="{BB962C8B-B14F-4D97-AF65-F5344CB8AC3E}">
        <p14:creationId xmlns:p14="http://schemas.microsoft.com/office/powerpoint/2010/main" val="2973637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7</a:t>
            </a:fld>
            <a:endParaRPr lang="ru-RU"/>
          </a:p>
        </p:txBody>
      </p:sp>
    </p:spTree>
    <p:extLst>
      <p:ext uri="{BB962C8B-B14F-4D97-AF65-F5344CB8AC3E}">
        <p14:creationId xmlns:p14="http://schemas.microsoft.com/office/powerpoint/2010/main" val="2849011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8</a:t>
            </a:fld>
            <a:endParaRPr lang="ru-RU"/>
          </a:p>
        </p:txBody>
      </p:sp>
    </p:spTree>
    <p:extLst>
      <p:ext uri="{BB962C8B-B14F-4D97-AF65-F5344CB8AC3E}">
        <p14:creationId xmlns:p14="http://schemas.microsoft.com/office/powerpoint/2010/main" val="3042296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9</a:t>
            </a:fld>
            <a:endParaRPr lang="ru-RU"/>
          </a:p>
        </p:txBody>
      </p:sp>
    </p:spTree>
    <p:extLst>
      <p:ext uri="{BB962C8B-B14F-4D97-AF65-F5344CB8AC3E}">
        <p14:creationId xmlns:p14="http://schemas.microsoft.com/office/powerpoint/2010/main" val="1580176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10</a:t>
            </a:fld>
            <a:endParaRPr lang="ru-RU"/>
          </a:p>
        </p:txBody>
      </p:sp>
    </p:spTree>
    <p:extLst>
      <p:ext uri="{BB962C8B-B14F-4D97-AF65-F5344CB8AC3E}">
        <p14:creationId xmlns:p14="http://schemas.microsoft.com/office/powerpoint/2010/main" val="2579457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pic>
        <p:nvPicPr>
          <p:cNvPr id="25" name="Рисунок 24">
            <a:extLst>
              <a:ext uri="{FF2B5EF4-FFF2-40B4-BE49-F238E27FC236}">
                <a16:creationId xmlns:a16="http://schemas.microsoft.com/office/drawing/2014/main" id="{89ADBE38-5B1A-BF44-BFD5-22FC42358221}"/>
              </a:ext>
            </a:extLst>
          </p:cNvPr>
          <p:cNvPicPr>
            <a:picLocks noChangeAspect="1"/>
          </p:cNvPicPr>
          <p:nvPr userDrawn="1"/>
        </p:nvPicPr>
        <p:blipFill>
          <a:blip r:embed="rId2"/>
          <a:stretch>
            <a:fillRect/>
          </a:stretch>
        </p:blipFill>
        <p:spPr>
          <a:xfrm>
            <a:off x="679450" y="589816"/>
            <a:ext cx="4038600" cy="596900"/>
          </a:xfrm>
          <a:prstGeom prst="rect">
            <a:avLst/>
          </a:prstGeom>
        </p:spPr>
      </p:pic>
      <p:cxnSp>
        <p:nvCxnSpPr>
          <p:cNvPr id="11" name="Прямая соединительная линия 10">
            <a:extLst>
              <a:ext uri="{FF2B5EF4-FFF2-40B4-BE49-F238E27FC236}">
                <a16:creationId xmlns:a16="http://schemas.microsoft.com/office/drawing/2014/main" id="{F3C05BBF-08E0-7540-829F-D6B09A49BD35}"/>
              </a:ext>
            </a:extLst>
          </p:cNvPr>
          <p:cNvCxnSpPr>
            <a:cxnSpLocks/>
          </p:cNvCxnSpPr>
          <p:nvPr userDrawn="1"/>
        </p:nvCxnSpPr>
        <p:spPr>
          <a:xfrm>
            <a:off x="6585364" y="4629019"/>
            <a:ext cx="164423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Заголовок 11">
            <a:extLst>
              <a:ext uri="{FF2B5EF4-FFF2-40B4-BE49-F238E27FC236}">
                <a16:creationId xmlns:a16="http://schemas.microsoft.com/office/drawing/2014/main" id="{FE62C56F-44DD-204D-B9BA-633EC54B2D35}"/>
              </a:ext>
            </a:extLst>
          </p:cNvPr>
          <p:cNvSpPr>
            <a:spLocks noGrp="1"/>
          </p:cNvSpPr>
          <p:nvPr>
            <p:ph type="title" hasCustomPrompt="1"/>
          </p:nvPr>
        </p:nvSpPr>
        <p:spPr>
          <a:xfrm>
            <a:off x="6585364" y="4801308"/>
            <a:ext cx="10515600" cy="1325563"/>
          </a:xfrm>
          <a:prstGeom prst="rect">
            <a:avLst/>
          </a:prstGeom>
        </p:spPr>
        <p:txBody>
          <a:bodyPr/>
          <a:lstStyle>
            <a:lvl1pPr marL="0" algn="l" defTabSz="914400" rtl="0" eaLnBrk="1" latinLnBrk="0" hangingPunct="1">
              <a:lnSpc>
                <a:spcPts val="5300"/>
              </a:lnSpc>
              <a:spcBef>
                <a:spcPct val="0"/>
              </a:spcBef>
              <a:buNone/>
              <a:defRPr lang="ru-RU" sz="4000" b="1"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ru-RU" dirty="0"/>
              <a:t>Образец </a:t>
            </a:r>
            <a:br>
              <a:rPr lang="ru-RU" dirty="0"/>
            </a:br>
            <a:r>
              <a:rPr lang="ru-RU" dirty="0"/>
              <a:t>заголовка</a:t>
            </a:r>
          </a:p>
        </p:txBody>
      </p:sp>
    </p:spTree>
    <p:extLst>
      <p:ext uri="{BB962C8B-B14F-4D97-AF65-F5344CB8AC3E}">
        <p14:creationId xmlns:p14="http://schemas.microsoft.com/office/powerpoint/2010/main" val="1388155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3594566-9430-7349-96E8-2D1C2CAFF844}"/>
              </a:ext>
            </a:extLst>
          </p:cNvPr>
          <p:cNvSpPr>
            <a:spLocks noGrp="1"/>
          </p:cNvSpPr>
          <p:nvPr>
            <p:ph type="title"/>
          </p:nvPr>
        </p:nvSpPr>
        <p:spPr>
          <a:xfrm>
            <a:off x="839788" y="457200"/>
            <a:ext cx="3932237" cy="1600200"/>
          </a:xfrm>
          <a:prstGeom prst="rect">
            <a:avLst/>
          </a:prstGeom>
        </p:spPr>
        <p:txBody>
          <a:bodyPr anchor="b"/>
          <a:lstStyle>
            <a:lvl1pPr>
              <a:defRPr sz="3200" b="1" i="0">
                <a:latin typeface="Verdana" panose="020B0604030504040204" pitchFamily="34" charset="0"/>
                <a:ea typeface="Verdana" panose="020B0604030504040204" pitchFamily="34" charset="0"/>
                <a:cs typeface="Verdana" panose="020B0604030504040204" pitchFamily="34" charset="0"/>
              </a:defRPr>
            </a:lvl1pPr>
          </a:lstStyle>
          <a:p>
            <a:r>
              <a:rPr lang="ru-RU" dirty="0"/>
              <a:t>Образец заголовка</a:t>
            </a:r>
          </a:p>
        </p:txBody>
      </p:sp>
      <p:sp>
        <p:nvSpPr>
          <p:cNvPr id="3" name="Объект 2">
            <a:extLst>
              <a:ext uri="{FF2B5EF4-FFF2-40B4-BE49-F238E27FC236}">
                <a16:creationId xmlns:a16="http://schemas.microsoft.com/office/drawing/2014/main" id="{ED8A3BA7-7A70-F549-AE54-D176D6276A48}"/>
              </a:ext>
            </a:extLst>
          </p:cNvPr>
          <p:cNvSpPr>
            <a:spLocks noGrp="1"/>
          </p:cNvSpPr>
          <p:nvPr>
            <p:ph idx="1"/>
          </p:nvPr>
        </p:nvSpPr>
        <p:spPr>
          <a:xfrm>
            <a:off x="5183188" y="2277033"/>
            <a:ext cx="6172200" cy="3584017"/>
          </a:xfrm>
          <a:prstGeom prst="rect">
            <a:avLst/>
          </a:prstGeom>
        </p:spPr>
        <p:txBody>
          <a:bodyPr/>
          <a:lstStyle>
            <a:lvl1pPr>
              <a:defRPr sz="3200" b="0" i="0">
                <a:latin typeface="Verdana" panose="020B0604030504040204" pitchFamily="34" charset="0"/>
                <a:ea typeface="Verdana" panose="020B0604030504040204" pitchFamily="34" charset="0"/>
                <a:cs typeface="Verdana" panose="020B0604030504040204" pitchFamily="34" charset="0"/>
              </a:defRPr>
            </a:lvl1pPr>
            <a:lvl2pPr>
              <a:defRPr sz="2800" b="0" i="0">
                <a:latin typeface="Verdana" panose="020B0604030504040204" pitchFamily="34" charset="0"/>
                <a:ea typeface="Verdana" panose="020B0604030504040204" pitchFamily="34" charset="0"/>
                <a:cs typeface="Verdana" panose="020B0604030504040204" pitchFamily="34" charset="0"/>
              </a:defRPr>
            </a:lvl2pPr>
            <a:lvl3pPr>
              <a:defRPr sz="2400" b="0" i="0">
                <a:latin typeface="Verdana" panose="020B0604030504040204" pitchFamily="34" charset="0"/>
                <a:ea typeface="Verdana" panose="020B0604030504040204" pitchFamily="34" charset="0"/>
                <a:cs typeface="Verdana" panose="020B0604030504040204" pitchFamily="34" charset="0"/>
              </a:defRPr>
            </a:lvl3pPr>
            <a:lvl4pPr>
              <a:defRPr sz="2000" b="0" i="0">
                <a:latin typeface="Verdana" panose="020B0604030504040204" pitchFamily="34" charset="0"/>
                <a:ea typeface="Verdana" panose="020B0604030504040204" pitchFamily="34" charset="0"/>
                <a:cs typeface="Verdana" panose="020B0604030504040204" pitchFamily="34" charset="0"/>
              </a:defRPr>
            </a:lvl4pPr>
            <a:lvl5pPr>
              <a:defRPr sz="2000" b="0" i="0">
                <a:latin typeface="Verdana" panose="020B0604030504040204" pitchFamily="34" charset="0"/>
                <a:ea typeface="Verdana" panose="020B0604030504040204" pitchFamily="34" charset="0"/>
                <a:cs typeface="Verdana" panose="020B0604030504040204" pitchFamily="34" charset="0"/>
              </a:defRPr>
            </a:lvl5pPr>
            <a:lvl6pPr>
              <a:defRPr sz="2000"/>
            </a:lvl6pPr>
            <a:lvl7pPr>
              <a:defRPr sz="2000"/>
            </a:lvl7pPr>
            <a:lvl8pPr>
              <a:defRPr sz="2000"/>
            </a:lvl8pPr>
            <a:lvl9pPr>
              <a:defRPr sz="2000"/>
            </a:lvl9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Текст 3">
            <a:extLst>
              <a:ext uri="{FF2B5EF4-FFF2-40B4-BE49-F238E27FC236}">
                <a16:creationId xmlns:a16="http://schemas.microsoft.com/office/drawing/2014/main" id="{0B819086-2831-9641-8289-944CD41DFEAA}"/>
              </a:ext>
            </a:extLst>
          </p:cNvPr>
          <p:cNvSpPr>
            <a:spLocks noGrp="1"/>
          </p:cNvSpPr>
          <p:nvPr>
            <p:ph type="body" sz="half" idx="2"/>
          </p:nvPr>
        </p:nvSpPr>
        <p:spPr>
          <a:xfrm>
            <a:off x="839788" y="2277034"/>
            <a:ext cx="3932237" cy="3591953"/>
          </a:xfrm>
          <a:prstGeom prst="rect">
            <a:avLst/>
          </a:prstGeom>
        </p:spPr>
        <p:txBody>
          <a:bodyPr/>
          <a:lstStyle>
            <a:lvl1pPr marL="0" indent="0">
              <a:buNone/>
              <a:defRPr sz="1600" b="0" i="0">
                <a:latin typeface="Verdana" panose="020B0604030504040204" pitchFamily="34" charset="0"/>
                <a:ea typeface="Verdana" panose="020B0604030504040204" pitchFamily="34" charset="0"/>
                <a:cs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dirty="0"/>
              <a:t>Образец текста</a:t>
            </a:r>
          </a:p>
        </p:txBody>
      </p:sp>
      <p:pic>
        <p:nvPicPr>
          <p:cNvPr id="8" name="Рисунок 7">
            <a:extLst>
              <a:ext uri="{FF2B5EF4-FFF2-40B4-BE49-F238E27FC236}">
                <a16:creationId xmlns:a16="http://schemas.microsoft.com/office/drawing/2014/main" id="{86A51B85-F1A0-FF4E-A656-40C8407A1F35}"/>
              </a:ext>
            </a:extLst>
          </p:cNvPr>
          <p:cNvPicPr>
            <a:picLocks noChangeAspect="1"/>
          </p:cNvPicPr>
          <p:nvPr userDrawn="1"/>
        </p:nvPicPr>
        <p:blipFill rotWithShape="1">
          <a:blip r:embed="rId2"/>
          <a:srcRect b="37276"/>
          <a:stretch/>
        </p:blipFill>
        <p:spPr>
          <a:xfrm>
            <a:off x="9809787" y="4930876"/>
            <a:ext cx="2445088" cy="1927124"/>
          </a:xfrm>
          <a:prstGeom prst="rect">
            <a:avLst/>
          </a:prstGeom>
        </p:spPr>
      </p:pic>
      <p:pic>
        <p:nvPicPr>
          <p:cNvPr id="9" name="Рисунок 8">
            <a:extLst>
              <a:ext uri="{FF2B5EF4-FFF2-40B4-BE49-F238E27FC236}">
                <a16:creationId xmlns:a16="http://schemas.microsoft.com/office/drawing/2014/main" id="{AF0B130E-DA8F-2545-9D2D-E700B25D38A6}"/>
              </a:ext>
            </a:extLst>
          </p:cNvPr>
          <p:cNvPicPr>
            <a:picLocks noChangeAspect="1"/>
          </p:cNvPicPr>
          <p:nvPr userDrawn="1"/>
        </p:nvPicPr>
        <p:blipFill>
          <a:blip r:embed="rId3"/>
          <a:stretch>
            <a:fillRect/>
          </a:stretch>
        </p:blipFill>
        <p:spPr>
          <a:xfrm>
            <a:off x="7978775" y="531133"/>
            <a:ext cx="3375025" cy="498824"/>
          </a:xfrm>
          <a:prstGeom prst="rect">
            <a:avLst/>
          </a:prstGeom>
        </p:spPr>
      </p:pic>
    </p:spTree>
    <p:extLst>
      <p:ext uri="{BB962C8B-B14F-4D97-AF65-F5344CB8AC3E}">
        <p14:creationId xmlns:p14="http://schemas.microsoft.com/office/powerpoint/2010/main" val="3305393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20" name="Прямоугольный треугольник 19">
            <a:extLst>
              <a:ext uri="{FF2B5EF4-FFF2-40B4-BE49-F238E27FC236}">
                <a16:creationId xmlns:a16="http://schemas.microsoft.com/office/drawing/2014/main" id="{97900449-F9D6-BA44-A31F-D7A168F96441}"/>
              </a:ext>
            </a:extLst>
          </p:cNvPr>
          <p:cNvSpPr/>
          <p:nvPr userDrawn="1"/>
        </p:nvSpPr>
        <p:spPr>
          <a:xfrm flipH="1">
            <a:off x="2270234" y="0"/>
            <a:ext cx="9953297" cy="6916428"/>
          </a:xfrm>
          <a:prstGeom prst="rtTriangle">
            <a:avLst/>
          </a:prstGeom>
          <a:solidFill>
            <a:srgbClr val="2C5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Текст 2">
            <a:extLst>
              <a:ext uri="{FF2B5EF4-FFF2-40B4-BE49-F238E27FC236}">
                <a16:creationId xmlns:a16="http://schemas.microsoft.com/office/drawing/2014/main" id="{972EEFE4-FB9E-BF46-85AA-E18CFB217CDC}"/>
              </a:ext>
            </a:extLst>
          </p:cNvPr>
          <p:cNvSpPr>
            <a:spLocks noGrp="1"/>
          </p:cNvSpPr>
          <p:nvPr>
            <p:ph type="body" idx="1"/>
          </p:nvPr>
        </p:nvSpPr>
        <p:spPr>
          <a:xfrm>
            <a:off x="636586" y="3734977"/>
            <a:ext cx="5365695" cy="1500187"/>
          </a:xfrm>
          <a:prstGeom prst="rect">
            <a:avLst/>
          </a:prstGeom>
        </p:spPr>
        <p:txBody>
          <a:bodyPr/>
          <a:lstStyle>
            <a:lvl1pPr marL="0" indent="0">
              <a:buNone/>
              <a:defRPr lang="ru-RU" sz="14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dirty="0"/>
              <a:t>Образец текста</a:t>
            </a:r>
          </a:p>
        </p:txBody>
      </p:sp>
      <p:sp>
        <p:nvSpPr>
          <p:cNvPr id="17" name="Заголовок 1">
            <a:extLst>
              <a:ext uri="{FF2B5EF4-FFF2-40B4-BE49-F238E27FC236}">
                <a16:creationId xmlns:a16="http://schemas.microsoft.com/office/drawing/2014/main" id="{2B037399-DA8A-4C43-9ADA-3486893B04D2}"/>
              </a:ext>
            </a:extLst>
          </p:cNvPr>
          <p:cNvSpPr>
            <a:spLocks noGrp="1"/>
          </p:cNvSpPr>
          <p:nvPr>
            <p:ph type="title" hasCustomPrompt="1"/>
          </p:nvPr>
        </p:nvSpPr>
        <p:spPr>
          <a:xfrm>
            <a:off x="636586" y="1210748"/>
            <a:ext cx="10515600" cy="1500187"/>
          </a:xfrm>
          <a:prstGeom prst="rect">
            <a:avLst/>
          </a:prstGeom>
        </p:spPr>
        <p:txBody>
          <a:bodyPr anchor="b"/>
          <a:lstStyle>
            <a:lvl1pPr marL="0" algn="l" defTabSz="914400" rtl="0" eaLnBrk="1" latinLnBrk="0" hangingPunct="1">
              <a:lnSpc>
                <a:spcPts val="3800"/>
              </a:lnSpc>
              <a:defRPr lang="ru-RU" sz="2800" b="1" kern="1200" dirty="0">
                <a:solidFill>
                  <a:srgbClr val="2D5291"/>
                </a:solidFill>
                <a:latin typeface="Verdana" panose="020B0604030504040204" pitchFamily="34" charset="0"/>
                <a:ea typeface="Verdana" panose="020B0604030504040204" pitchFamily="34" charset="0"/>
                <a:cs typeface="Verdana" panose="020B0604030504040204" pitchFamily="34" charset="0"/>
              </a:defRPr>
            </a:lvl1pPr>
          </a:lstStyle>
          <a:p>
            <a:r>
              <a:rPr lang="ru-RU" dirty="0"/>
              <a:t>Образец </a:t>
            </a:r>
            <a:br>
              <a:rPr lang="ru-RU" dirty="0"/>
            </a:br>
            <a:r>
              <a:rPr lang="ru-RU" dirty="0"/>
              <a:t>заголовка</a:t>
            </a:r>
          </a:p>
        </p:txBody>
      </p:sp>
      <p:pic>
        <p:nvPicPr>
          <p:cNvPr id="19" name="Рисунок 18">
            <a:extLst>
              <a:ext uri="{FF2B5EF4-FFF2-40B4-BE49-F238E27FC236}">
                <a16:creationId xmlns:a16="http://schemas.microsoft.com/office/drawing/2014/main" id="{1CB0FE34-6325-F242-B491-EEA6F18F8AA4}"/>
              </a:ext>
            </a:extLst>
          </p:cNvPr>
          <p:cNvPicPr>
            <a:picLocks noChangeAspect="1"/>
          </p:cNvPicPr>
          <p:nvPr userDrawn="1"/>
        </p:nvPicPr>
        <p:blipFill>
          <a:blip r:embed="rId2"/>
          <a:stretch>
            <a:fillRect/>
          </a:stretch>
        </p:blipFill>
        <p:spPr>
          <a:xfrm>
            <a:off x="679450" y="589816"/>
            <a:ext cx="4038600" cy="596900"/>
          </a:xfrm>
          <a:prstGeom prst="rect">
            <a:avLst/>
          </a:prstGeom>
        </p:spPr>
      </p:pic>
    </p:spTree>
    <p:extLst>
      <p:ext uri="{BB962C8B-B14F-4D97-AF65-F5344CB8AC3E}">
        <p14:creationId xmlns:p14="http://schemas.microsoft.com/office/powerpoint/2010/main" val="19678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pic>
        <p:nvPicPr>
          <p:cNvPr id="46" name="Рисунок 45">
            <a:extLst>
              <a:ext uri="{FF2B5EF4-FFF2-40B4-BE49-F238E27FC236}">
                <a16:creationId xmlns:a16="http://schemas.microsoft.com/office/drawing/2014/main" id="{762D76D6-4269-7D47-A382-30DB7F7492D3}"/>
              </a:ext>
            </a:extLst>
          </p:cNvPr>
          <p:cNvPicPr>
            <a:picLocks noChangeAspect="1"/>
          </p:cNvPicPr>
          <p:nvPr userDrawn="1"/>
        </p:nvPicPr>
        <p:blipFill rotWithShape="1">
          <a:blip r:embed="rId2"/>
          <a:srcRect b="37276"/>
          <a:stretch/>
        </p:blipFill>
        <p:spPr>
          <a:xfrm>
            <a:off x="9809787" y="4930876"/>
            <a:ext cx="2445088" cy="1927124"/>
          </a:xfrm>
          <a:prstGeom prst="rect">
            <a:avLst/>
          </a:prstGeom>
        </p:spPr>
      </p:pic>
      <p:sp>
        <p:nvSpPr>
          <p:cNvPr id="2" name="Заголовок 1">
            <a:extLst>
              <a:ext uri="{FF2B5EF4-FFF2-40B4-BE49-F238E27FC236}">
                <a16:creationId xmlns:a16="http://schemas.microsoft.com/office/drawing/2014/main" id="{4CAED925-7255-184B-B600-AD17A82F6DBA}"/>
              </a:ext>
            </a:extLst>
          </p:cNvPr>
          <p:cNvSpPr>
            <a:spLocks noGrp="1"/>
          </p:cNvSpPr>
          <p:nvPr>
            <p:ph type="title"/>
          </p:nvPr>
        </p:nvSpPr>
        <p:spPr>
          <a:xfrm>
            <a:off x="452304" y="609007"/>
            <a:ext cx="10515600" cy="1325563"/>
          </a:xfrm>
          <a:prstGeom prst="rect">
            <a:avLst/>
          </a:prstGeom>
        </p:spPr>
        <p:txBody>
          <a:bodyPr/>
          <a:lstStyle>
            <a:lvl1pPr marL="0" algn="l" defTabSz="914400" rtl="0" eaLnBrk="1" latinLnBrk="0" hangingPunct="1">
              <a:lnSpc>
                <a:spcPts val="3800"/>
              </a:lnSpc>
              <a:defRPr lang="ru-RU" sz="2800" b="1" kern="1200" dirty="0">
                <a:solidFill>
                  <a:srgbClr val="2D5291"/>
                </a:solidFill>
                <a:latin typeface="Verdana" panose="020B0604030504040204" pitchFamily="34" charset="0"/>
                <a:ea typeface="Verdana" panose="020B0604030504040204" pitchFamily="34" charset="0"/>
                <a:cs typeface="Verdana" panose="020B0604030504040204" pitchFamily="34" charset="0"/>
              </a:defRPr>
            </a:lvl1pPr>
          </a:lstStyle>
          <a:p>
            <a:r>
              <a:rPr lang="ru-RU" dirty="0"/>
              <a:t>Образец заголовка</a:t>
            </a:r>
          </a:p>
        </p:txBody>
      </p:sp>
      <p:sp>
        <p:nvSpPr>
          <p:cNvPr id="7" name="Subtitle 2">
            <a:extLst>
              <a:ext uri="{FF2B5EF4-FFF2-40B4-BE49-F238E27FC236}">
                <a16:creationId xmlns:a16="http://schemas.microsoft.com/office/drawing/2014/main" id="{66ADEE23-C350-E04E-B8DD-E4311F8C9A60}"/>
              </a:ext>
            </a:extLst>
          </p:cNvPr>
          <p:cNvSpPr>
            <a:spLocks noGrp="1"/>
          </p:cNvSpPr>
          <p:nvPr>
            <p:ph type="subTitle" idx="1" hasCustomPrompt="1"/>
          </p:nvPr>
        </p:nvSpPr>
        <p:spPr>
          <a:xfrm>
            <a:off x="461857" y="1298703"/>
            <a:ext cx="10622029" cy="5234422"/>
          </a:xfrm>
          <a:prstGeom prst="rect">
            <a:avLst/>
          </a:prstGeom>
        </p:spPr>
        <p:txBody>
          <a:bodyPr>
            <a:normAutofit/>
          </a:bodyPr>
          <a:lstStyle>
            <a:lvl1pPr marL="0" indent="0" algn="l">
              <a:buNone/>
              <a:defRPr sz="2000" b="0" i="0">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a:t>Образец подзаголовка, образец подзаголовка, образец подзаголовка, образец подзаголовка, образец подзаголовка, образец подзаголовка</a:t>
            </a:r>
            <a:endParaRPr lang="en-US" dirty="0"/>
          </a:p>
        </p:txBody>
      </p:sp>
      <p:sp>
        <p:nvSpPr>
          <p:cNvPr id="5" name="Рисунок 4">
            <a:extLst>
              <a:ext uri="{FF2B5EF4-FFF2-40B4-BE49-F238E27FC236}">
                <a16:creationId xmlns:a16="http://schemas.microsoft.com/office/drawing/2014/main" id="{35CED6DD-11F4-3640-9502-226D70475FEE}"/>
              </a:ext>
            </a:extLst>
          </p:cNvPr>
          <p:cNvSpPr>
            <a:spLocks noGrp="1"/>
          </p:cNvSpPr>
          <p:nvPr>
            <p:ph type="pic" sz="quarter" idx="16" hasCustomPrompt="1"/>
          </p:nvPr>
        </p:nvSpPr>
        <p:spPr>
          <a:xfrm>
            <a:off x="500125" y="2314797"/>
            <a:ext cx="1766825" cy="1325563"/>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6" name="Текст 13">
            <a:extLst>
              <a:ext uri="{FF2B5EF4-FFF2-40B4-BE49-F238E27FC236}">
                <a16:creationId xmlns:a16="http://schemas.microsoft.com/office/drawing/2014/main" id="{48961DE6-1FA8-9D47-B998-6EDFBDDD0626}"/>
              </a:ext>
            </a:extLst>
          </p:cNvPr>
          <p:cNvSpPr>
            <a:spLocks noGrp="1"/>
          </p:cNvSpPr>
          <p:nvPr>
            <p:ph type="body" sz="quarter" idx="17"/>
          </p:nvPr>
        </p:nvSpPr>
        <p:spPr>
          <a:xfrm>
            <a:off x="477069" y="3878734"/>
            <a:ext cx="2306563" cy="410314"/>
          </a:xfrm>
          <a:prstGeom prst="rect">
            <a:avLst/>
          </a:prstGeom>
        </p:spPr>
        <p:txBody>
          <a:bodyPr>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500" b="1" i="0" baseline="0">
                <a:latin typeface="Verdana" panose="020B0604030504040204" pitchFamily="34" charset="0"/>
                <a:ea typeface="Verdana" panose="020B0604030504040204" pitchFamily="34" charset="0"/>
                <a:cs typeface="Verdana" panose="020B0604030504040204" pitchFamily="34" charset="0"/>
              </a:defRPr>
            </a:lvl1pPr>
          </a:lstStyle>
          <a:p>
            <a:pPr lvl="0"/>
            <a:r>
              <a:rPr lang="ru-RU" dirty="0"/>
              <a:t>Образец</a:t>
            </a:r>
          </a:p>
        </p:txBody>
      </p:sp>
      <p:pic>
        <p:nvPicPr>
          <p:cNvPr id="37" name="Рисунок 36">
            <a:extLst>
              <a:ext uri="{FF2B5EF4-FFF2-40B4-BE49-F238E27FC236}">
                <a16:creationId xmlns:a16="http://schemas.microsoft.com/office/drawing/2014/main" id="{132260FE-8AF7-024A-B2CD-5336FDBADABD}"/>
              </a:ext>
            </a:extLst>
          </p:cNvPr>
          <p:cNvPicPr>
            <a:picLocks noChangeAspect="1"/>
          </p:cNvPicPr>
          <p:nvPr userDrawn="1"/>
        </p:nvPicPr>
        <p:blipFill>
          <a:blip r:embed="rId3"/>
          <a:stretch>
            <a:fillRect/>
          </a:stretch>
        </p:blipFill>
        <p:spPr>
          <a:xfrm>
            <a:off x="7978775" y="531133"/>
            <a:ext cx="3375025" cy="498824"/>
          </a:xfrm>
          <a:prstGeom prst="rect">
            <a:avLst/>
          </a:prstGeom>
        </p:spPr>
      </p:pic>
      <p:sp>
        <p:nvSpPr>
          <p:cNvPr id="50" name="Текст 13">
            <a:extLst>
              <a:ext uri="{FF2B5EF4-FFF2-40B4-BE49-F238E27FC236}">
                <a16:creationId xmlns:a16="http://schemas.microsoft.com/office/drawing/2014/main" id="{50707094-0C9A-7E49-9EB0-E95003BA6647}"/>
              </a:ext>
            </a:extLst>
          </p:cNvPr>
          <p:cNvSpPr>
            <a:spLocks noGrp="1"/>
          </p:cNvSpPr>
          <p:nvPr>
            <p:ph type="body" sz="quarter" idx="18" hasCustomPrompt="1"/>
          </p:nvPr>
        </p:nvSpPr>
        <p:spPr>
          <a:xfrm>
            <a:off x="477069" y="4335443"/>
            <a:ext cx="2306563" cy="2197682"/>
          </a:xfrm>
          <a:prstGeom prst="rect">
            <a:avLst/>
          </a:prstGeom>
        </p:spPr>
        <p:txBody>
          <a:bodyPr>
            <a:normAutofit/>
          </a:bodyPr>
          <a:lstStyle>
            <a:lvl1pPr marL="0" marR="0" indent="0" algn="l" defTabSz="914400" rtl="0" eaLnBrk="1" fontAlgn="auto" latinLnBrk="0" hangingPunct="1">
              <a:lnSpc>
                <a:spcPts val="1800"/>
              </a:lnSpc>
              <a:spcBef>
                <a:spcPts val="1000"/>
              </a:spcBef>
              <a:spcAft>
                <a:spcPts val="0"/>
              </a:spcAft>
              <a:buClrTx/>
              <a:buSzTx/>
              <a:buFont typeface="Arial" panose="020B0604020202020204" pitchFamily="34" charset="0"/>
              <a:buNone/>
              <a:tabLst/>
              <a:defRPr sz="1500" b="0" i="0" baseline="0">
                <a:latin typeface="Verdana" panose="020B0604030504040204" pitchFamily="34" charset="0"/>
                <a:ea typeface="Verdana" panose="020B0604030504040204" pitchFamily="34" charset="0"/>
                <a:cs typeface="Verdana" panose="020B0604030504040204" pitchFamily="34" charset="0"/>
              </a:defRPr>
            </a:lvl1pPr>
          </a:lstStyle>
          <a:p>
            <a:r>
              <a:rPr lang="ru-RU" sz="16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Текст под заголовком</a:t>
            </a:r>
          </a:p>
        </p:txBody>
      </p:sp>
      <p:sp>
        <p:nvSpPr>
          <p:cNvPr id="51" name="Рисунок 4">
            <a:extLst>
              <a:ext uri="{FF2B5EF4-FFF2-40B4-BE49-F238E27FC236}">
                <a16:creationId xmlns:a16="http://schemas.microsoft.com/office/drawing/2014/main" id="{7167CAC5-344B-ED4F-A5EC-0DD8BBBE770B}"/>
              </a:ext>
            </a:extLst>
          </p:cNvPr>
          <p:cNvSpPr>
            <a:spLocks noGrp="1"/>
          </p:cNvSpPr>
          <p:nvPr>
            <p:ph type="pic" sz="quarter" idx="19" hasCustomPrompt="1"/>
          </p:nvPr>
        </p:nvSpPr>
        <p:spPr>
          <a:xfrm>
            <a:off x="3304056" y="2322754"/>
            <a:ext cx="1766825" cy="1325563"/>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52" name="Текст 13">
            <a:extLst>
              <a:ext uri="{FF2B5EF4-FFF2-40B4-BE49-F238E27FC236}">
                <a16:creationId xmlns:a16="http://schemas.microsoft.com/office/drawing/2014/main" id="{2A2ADEE3-FC11-564A-9F22-A8A30DEA6958}"/>
              </a:ext>
            </a:extLst>
          </p:cNvPr>
          <p:cNvSpPr>
            <a:spLocks noGrp="1"/>
          </p:cNvSpPr>
          <p:nvPr>
            <p:ph type="body" sz="quarter" idx="20"/>
          </p:nvPr>
        </p:nvSpPr>
        <p:spPr>
          <a:xfrm>
            <a:off x="3281000" y="3886691"/>
            <a:ext cx="2306563" cy="410314"/>
          </a:xfrm>
          <a:prstGeom prst="rect">
            <a:avLst/>
          </a:prstGeom>
        </p:spPr>
        <p:txBody>
          <a:bodyPr>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500" b="1" i="0" baseline="0">
                <a:latin typeface="Verdana" panose="020B0604030504040204" pitchFamily="34" charset="0"/>
                <a:ea typeface="Verdana" panose="020B0604030504040204" pitchFamily="34" charset="0"/>
                <a:cs typeface="Verdana" panose="020B0604030504040204" pitchFamily="34" charset="0"/>
              </a:defRPr>
            </a:lvl1pPr>
          </a:lstStyle>
          <a:p>
            <a:pPr lvl="0"/>
            <a:r>
              <a:rPr lang="ru-RU" dirty="0"/>
              <a:t>Образец</a:t>
            </a:r>
          </a:p>
        </p:txBody>
      </p:sp>
      <p:sp>
        <p:nvSpPr>
          <p:cNvPr id="53" name="Текст 13">
            <a:extLst>
              <a:ext uri="{FF2B5EF4-FFF2-40B4-BE49-F238E27FC236}">
                <a16:creationId xmlns:a16="http://schemas.microsoft.com/office/drawing/2014/main" id="{A4404104-0313-864B-91E7-CAB3405BCB4F}"/>
              </a:ext>
            </a:extLst>
          </p:cNvPr>
          <p:cNvSpPr>
            <a:spLocks noGrp="1"/>
          </p:cNvSpPr>
          <p:nvPr>
            <p:ph type="body" sz="quarter" idx="21" hasCustomPrompt="1"/>
          </p:nvPr>
        </p:nvSpPr>
        <p:spPr>
          <a:xfrm>
            <a:off x="3281000" y="4343400"/>
            <a:ext cx="2306563" cy="2197682"/>
          </a:xfrm>
          <a:prstGeom prst="rect">
            <a:avLst/>
          </a:prstGeom>
        </p:spPr>
        <p:txBody>
          <a:bodyPr>
            <a:normAutofit/>
          </a:bodyPr>
          <a:lstStyle>
            <a:lvl1pPr marL="0" marR="0" indent="0" algn="l" defTabSz="914400" rtl="0" eaLnBrk="1" fontAlgn="auto" latinLnBrk="0" hangingPunct="1">
              <a:lnSpc>
                <a:spcPts val="1800"/>
              </a:lnSpc>
              <a:spcBef>
                <a:spcPts val="1000"/>
              </a:spcBef>
              <a:spcAft>
                <a:spcPts val="0"/>
              </a:spcAft>
              <a:buClrTx/>
              <a:buSzTx/>
              <a:buFont typeface="Arial" panose="020B0604020202020204" pitchFamily="34" charset="0"/>
              <a:buNone/>
              <a:tabLst/>
              <a:defRPr sz="1500" b="0" i="0" baseline="0">
                <a:latin typeface="Verdana" panose="020B0604030504040204" pitchFamily="34" charset="0"/>
                <a:ea typeface="Verdana" panose="020B0604030504040204" pitchFamily="34" charset="0"/>
                <a:cs typeface="Verdana" panose="020B0604030504040204" pitchFamily="34" charset="0"/>
              </a:defRPr>
            </a:lvl1pPr>
          </a:lstStyle>
          <a:p>
            <a:r>
              <a:rPr lang="ru-RU" sz="16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Текст под заголовком</a:t>
            </a:r>
          </a:p>
        </p:txBody>
      </p:sp>
      <p:sp>
        <p:nvSpPr>
          <p:cNvPr id="54" name="Рисунок 4">
            <a:extLst>
              <a:ext uri="{FF2B5EF4-FFF2-40B4-BE49-F238E27FC236}">
                <a16:creationId xmlns:a16="http://schemas.microsoft.com/office/drawing/2014/main" id="{C190F894-EB66-8345-B5F3-3A596960169C}"/>
              </a:ext>
            </a:extLst>
          </p:cNvPr>
          <p:cNvSpPr>
            <a:spLocks noGrp="1"/>
          </p:cNvSpPr>
          <p:nvPr>
            <p:ph type="pic" sz="quarter" idx="22" hasCustomPrompt="1"/>
          </p:nvPr>
        </p:nvSpPr>
        <p:spPr>
          <a:xfrm>
            <a:off x="6078600" y="2314797"/>
            <a:ext cx="1766825" cy="1325563"/>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55" name="Текст 13">
            <a:extLst>
              <a:ext uri="{FF2B5EF4-FFF2-40B4-BE49-F238E27FC236}">
                <a16:creationId xmlns:a16="http://schemas.microsoft.com/office/drawing/2014/main" id="{09389D26-0BEF-EA40-A496-312D8C503867}"/>
              </a:ext>
            </a:extLst>
          </p:cNvPr>
          <p:cNvSpPr>
            <a:spLocks noGrp="1"/>
          </p:cNvSpPr>
          <p:nvPr>
            <p:ph type="body" sz="quarter" idx="23"/>
          </p:nvPr>
        </p:nvSpPr>
        <p:spPr>
          <a:xfrm>
            <a:off x="6055544" y="3878734"/>
            <a:ext cx="2306563" cy="410314"/>
          </a:xfrm>
          <a:prstGeom prst="rect">
            <a:avLst/>
          </a:prstGeom>
        </p:spPr>
        <p:txBody>
          <a:bodyPr>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500" b="1" i="0" baseline="0">
                <a:latin typeface="Verdana" panose="020B0604030504040204" pitchFamily="34" charset="0"/>
                <a:ea typeface="Verdana" panose="020B0604030504040204" pitchFamily="34" charset="0"/>
                <a:cs typeface="Verdana" panose="020B0604030504040204" pitchFamily="34" charset="0"/>
              </a:defRPr>
            </a:lvl1pPr>
          </a:lstStyle>
          <a:p>
            <a:pPr lvl="0"/>
            <a:r>
              <a:rPr lang="ru-RU" dirty="0"/>
              <a:t>Образец</a:t>
            </a:r>
          </a:p>
        </p:txBody>
      </p:sp>
      <p:sp>
        <p:nvSpPr>
          <p:cNvPr id="56" name="Текст 13">
            <a:extLst>
              <a:ext uri="{FF2B5EF4-FFF2-40B4-BE49-F238E27FC236}">
                <a16:creationId xmlns:a16="http://schemas.microsoft.com/office/drawing/2014/main" id="{89491531-AD0A-1D44-B9EC-2BE6BAC490AC}"/>
              </a:ext>
            </a:extLst>
          </p:cNvPr>
          <p:cNvSpPr>
            <a:spLocks noGrp="1"/>
          </p:cNvSpPr>
          <p:nvPr>
            <p:ph type="body" sz="quarter" idx="24" hasCustomPrompt="1"/>
          </p:nvPr>
        </p:nvSpPr>
        <p:spPr>
          <a:xfrm>
            <a:off x="6055544" y="4335443"/>
            <a:ext cx="2306563" cy="2197682"/>
          </a:xfrm>
          <a:prstGeom prst="rect">
            <a:avLst/>
          </a:prstGeom>
        </p:spPr>
        <p:txBody>
          <a:bodyPr>
            <a:normAutofit/>
          </a:bodyPr>
          <a:lstStyle>
            <a:lvl1pPr marL="0" marR="0" indent="0" algn="l" defTabSz="914400" rtl="0" eaLnBrk="1" fontAlgn="auto" latinLnBrk="0" hangingPunct="1">
              <a:lnSpc>
                <a:spcPts val="1800"/>
              </a:lnSpc>
              <a:spcBef>
                <a:spcPts val="1000"/>
              </a:spcBef>
              <a:spcAft>
                <a:spcPts val="0"/>
              </a:spcAft>
              <a:buClrTx/>
              <a:buSzTx/>
              <a:buFont typeface="Arial" panose="020B0604020202020204" pitchFamily="34" charset="0"/>
              <a:buNone/>
              <a:tabLst/>
              <a:defRPr sz="1500" b="0" i="0" baseline="0">
                <a:latin typeface="Verdana" panose="020B0604030504040204" pitchFamily="34" charset="0"/>
                <a:ea typeface="Verdana" panose="020B0604030504040204" pitchFamily="34" charset="0"/>
                <a:cs typeface="Verdana" panose="020B0604030504040204" pitchFamily="34" charset="0"/>
              </a:defRPr>
            </a:lvl1pPr>
          </a:lstStyle>
          <a:p>
            <a:r>
              <a:rPr lang="ru-RU" sz="16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Текст под заголовком</a:t>
            </a:r>
          </a:p>
        </p:txBody>
      </p:sp>
      <p:sp>
        <p:nvSpPr>
          <p:cNvPr id="57" name="Рисунок 4">
            <a:extLst>
              <a:ext uri="{FF2B5EF4-FFF2-40B4-BE49-F238E27FC236}">
                <a16:creationId xmlns:a16="http://schemas.microsoft.com/office/drawing/2014/main" id="{259AF906-E5DA-9C4B-A908-BB69647D81FF}"/>
              </a:ext>
            </a:extLst>
          </p:cNvPr>
          <p:cNvSpPr>
            <a:spLocks noGrp="1"/>
          </p:cNvSpPr>
          <p:nvPr>
            <p:ph type="pic" sz="quarter" idx="25" hasCustomPrompt="1"/>
          </p:nvPr>
        </p:nvSpPr>
        <p:spPr>
          <a:xfrm>
            <a:off x="8840331" y="2287473"/>
            <a:ext cx="1766825" cy="1325563"/>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58" name="Текст 13">
            <a:extLst>
              <a:ext uri="{FF2B5EF4-FFF2-40B4-BE49-F238E27FC236}">
                <a16:creationId xmlns:a16="http://schemas.microsoft.com/office/drawing/2014/main" id="{5D65943B-F02B-B541-A00A-9EA60931A629}"/>
              </a:ext>
            </a:extLst>
          </p:cNvPr>
          <p:cNvSpPr>
            <a:spLocks noGrp="1"/>
          </p:cNvSpPr>
          <p:nvPr>
            <p:ph type="body" sz="quarter" idx="26"/>
          </p:nvPr>
        </p:nvSpPr>
        <p:spPr>
          <a:xfrm>
            <a:off x="8817275" y="3851410"/>
            <a:ext cx="2306563" cy="410314"/>
          </a:xfrm>
          <a:prstGeom prst="rect">
            <a:avLst/>
          </a:prstGeom>
        </p:spPr>
        <p:txBody>
          <a:bodyPr>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500" b="1" i="0" baseline="0">
                <a:latin typeface="Verdana" panose="020B0604030504040204" pitchFamily="34" charset="0"/>
                <a:ea typeface="Verdana" panose="020B0604030504040204" pitchFamily="34" charset="0"/>
                <a:cs typeface="Verdana" panose="020B0604030504040204" pitchFamily="34" charset="0"/>
              </a:defRPr>
            </a:lvl1pPr>
          </a:lstStyle>
          <a:p>
            <a:pPr lvl="0"/>
            <a:r>
              <a:rPr lang="ru-RU" dirty="0"/>
              <a:t>Образец</a:t>
            </a:r>
          </a:p>
        </p:txBody>
      </p:sp>
      <p:sp>
        <p:nvSpPr>
          <p:cNvPr id="59" name="Текст 13">
            <a:extLst>
              <a:ext uri="{FF2B5EF4-FFF2-40B4-BE49-F238E27FC236}">
                <a16:creationId xmlns:a16="http://schemas.microsoft.com/office/drawing/2014/main" id="{317E742F-17AF-6F4C-B372-B21962C944C2}"/>
              </a:ext>
            </a:extLst>
          </p:cNvPr>
          <p:cNvSpPr>
            <a:spLocks noGrp="1"/>
          </p:cNvSpPr>
          <p:nvPr>
            <p:ph type="body" sz="quarter" idx="27" hasCustomPrompt="1"/>
          </p:nvPr>
        </p:nvSpPr>
        <p:spPr>
          <a:xfrm>
            <a:off x="8817275" y="4308119"/>
            <a:ext cx="2306563" cy="2197682"/>
          </a:xfrm>
          <a:prstGeom prst="rect">
            <a:avLst/>
          </a:prstGeom>
        </p:spPr>
        <p:txBody>
          <a:bodyPr>
            <a:normAutofit/>
          </a:bodyPr>
          <a:lstStyle>
            <a:lvl1pPr marL="0" marR="0" indent="0" algn="l" defTabSz="914400" rtl="0" eaLnBrk="1" fontAlgn="auto" latinLnBrk="0" hangingPunct="1">
              <a:lnSpc>
                <a:spcPts val="1800"/>
              </a:lnSpc>
              <a:spcBef>
                <a:spcPts val="1000"/>
              </a:spcBef>
              <a:spcAft>
                <a:spcPts val="0"/>
              </a:spcAft>
              <a:buClrTx/>
              <a:buSzTx/>
              <a:buFont typeface="Arial" panose="020B0604020202020204" pitchFamily="34" charset="0"/>
              <a:buNone/>
              <a:tabLst/>
              <a:defRPr sz="1500" b="0" i="0" baseline="0">
                <a:latin typeface="Verdana" panose="020B0604030504040204" pitchFamily="34" charset="0"/>
                <a:ea typeface="Verdana" panose="020B0604030504040204" pitchFamily="34" charset="0"/>
                <a:cs typeface="Verdana" panose="020B0604030504040204" pitchFamily="34" charset="0"/>
              </a:defRPr>
            </a:lvl1pPr>
          </a:lstStyle>
          <a:p>
            <a:r>
              <a:rPr lang="ru-RU" sz="16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Текст под заголовком</a:t>
            </a:r>
          </a:p>
        </p:txBody>
      </p:sp>
    </p:spTree>
    <p:extLst>
      <p:ext uri="{BB962C8B-B14F-4D97-AF65-F5344CB8AC3E}">
        <p14:creationId xmlns:p14="http://schemas.microsoft.com/office/powerpoint/2010/main" val="2135581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Заголовок раздела">
    <p:spTree>
      <p:nvGrpSpPr>
        <p:cNvPr id="1" name=""/>
        <p:cNvGrpSpPr/>
        <p:nvPr/>
      </p:nvGrpSpPr>
      <p:grpSpPr>
        <a:xfrm>
          <a:off x="0" y="0"/>
          <a:ext cx="0" cy="0"/>
          <a:chOff x="0" y="0"/>
          <a:chExt cx="0" cy="0"/>
        </a:xfrm>
      </p:grpSpPr>
      <p:sp>
        <p:nvSpPr>
          <p:cNvPr id="12" name="Прямоугольник 11">
            <a:extLst>
              <a:ext uri="{FF2B5EF4-FFF2-40B4-BE49-F238E27FC236}">
                <a16:creationId xmlns:a16="http://schemas.microsoft.com/office/drawing/2014/main" id="{D823FC32-1D4B-0249-BF21-969AAD7AE88B}"/>
              </a:ext>
            </a:extLst>
          </p:cNvPr>
          <p:cNvSpPr/>
          <p:nvPr userDrawn="1"/>
        </p:nvSpPr>
        <p:spPr>
          <a:xfrm>
            <a:off x="-1" y="0"/>
            <a:ext cx="3633019" cy="6872836"/>
          </a:xfrm>
          <a:prstGeom prst="rect">
            <a:avLst/>
          </a:prstGeom>
          <a:solidFill>
            <a:srgbClr val="2D52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Title Placeholder 1">
            <a:extLst>
              <a:ext uri="{FF2B5EF4-FFF2-40B4-BE49-F238E27FC236}">
                <a16:creationId xmlns:a16="http://schemas.microsoft.com/office/drawing/2014/main" id="{E70D9CBA-C8C6-8448-9128-B772F8FBAEF8}"/>
              </a:ext>
            </a:extLst>
          </p:cNvPr>
          <p:cNvSpPr>
            <a:spLocks noGrp="1"/>
          </p:cNvSpPr>
          <p:nvPr>
            <p:ph type="title" hasCustomPrompt="1"/>
          </p:nvPr>
        </p:nvSpPr>
        <p:spPr>
          <a:xfrm>
            <a:off x="498129" y="910338"/>
            <a:ext cx="10515600" cy="1325563"/>
          </a:xfrm>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5400" b="1"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ru-RU" dirty="0"/>
              <a:t>Число</a:t>
            </a:r>
            <a:endParaRPr lang="en-US" dirty="0"/>
          </a:p>
        </p:txBody>
      </p:sp>
      <p:pic>
        <p:nvPicPr>
          <p:cNvPr id="7" name="Рисунок 6">
            <a:extLst>
              <a:ext uri="{FF2B5EF4-FFF2-40B4-BE49-F238E27FC236}">
                <a16:creationId xmlns:a16="http://schemas.microsoft.com/office/drawing/2014/main" id="{F789B064-12D4-A64E-A883-31F4F92E6DAD}"/>
              </a:ext>
            </a:extLst>
          </p:cNvPr>
          <p:cNvPicPr>
            <a:picLocks noChangeAspect="1"/>
          </p:cNvPicPr>
          <p:nvPr userDrawn="1"/>
        </p:nvPicPr>
        <p:blipFill>
          <a:blip r:embed="rId2">
            <a:alphaModFix amt="35000"/>
          </a:blip>
          <a:stretch>
            <a:fillRect/>
          </a:stretch>
        </p:blipFill>
        <p:spPr>
          <a:xfrm>
            <a:off x="4127623" y="367011"/>
            <a:ext cx="7662739" cy="4740836"/>
          </a:xfrm>
          <a:prstGeom prst="rect">
            <a:avLst/>
          </a:prstGeom>
        </p:spPr>
      </p:pic>
      <p:sp>
        <p:nvSpPr>
          <p:cNvPr id="15" name="Объект 2">
            <a:extLst>
              <a:ext uri="{FF2B5EF4-FFF2-40B4-BE49-F238E27FC236}">
                <a16:creationId xmlns:a16="http://schemas.microsoft.com/office/drawing/2014/main" id="{C889005E-4F9F-EF45-A776-E0B7B437D6AC}"/>
              </a:ext>
            </a:extLst>
          </p:cNvPr>
          <p:cNvSpPr>
            <a:spLocks noGrp="1"/>
          </p:cNvSpPr>
          <p:nvPr>
            <p:ph sz="half" idx="1"/>
          </p:nvPr>
        </p:nvSpPr>
        <p:spPr>
          <a:xfrm>
            <a:off x="498129" y="2932178"/>
            <a:ext cx="3134889" cy="4351338"/>
          </a:xfrm>
          <a:prstGeom prst="rect">
            <a:avLst/>
          </a:prstGeom>
        </p:spPr>
        <p:txBody>
          <a:bodyPr/>
          <a:lstStyle>
            <a:lvl1pPr marL="0" algn="l" defTabSz="914400" rtl="0" eaLnBrk="1" latinLnBrk="0" hangingPunct="1">
              <a:lnSpc>
                <a:spcPts val="2000"/>
              </a:lnSpc>
              <a:defRPr lang="ru-RU" sz="14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0" algn="l" defTabSz="914400" rtl="0" eaLnBrk="1" latinLnBrk="0" hangingPunct="1">
              <a:lnSpc>
                <a:spcPts val="2000"/>
              </a:lnSpc>
              <a:defRPr lang="ru-RU" sz="14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2pPr>
            <a:lvl3pPr marL="0" algn="l" defTabSz="914400" rtl="0" eaLnBrk="1" latinLnBrk="0" hangingPunct="1">
              <a:lnSpc>
                <a:spcPts val="2000"/>
              </a:lnSpc>
              <a:defRPr lang="ru-RU" sz="14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3pPr>
            <a:lvl4pPr marL="0" algn="l" defTabSz="914400" rtl="0" eaLnBrk="1" latinLnBrk="0" hangingPunct="1">
              <a:lnSpc>
                <a:spcPts val="2000"/>
              </a:lnSpc>
              <a:defRPr lang="ru-RU" sz="14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4pPr>
            <a:lvl5pPr marL="0" algn="l" defTabSz="914400" rtl="0" eaLnBrk="1" latinLnBrk="0" hangingPunct="1">
              <a:lnSpc>
                <a:spcPts val="2000"/>
              </a:lnSpc>
              <a:defRPr lang="ru-RU" sz="14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pic>
        <p:nvPicPr>
          <p:cNvPr id="17" name="Рисунок 16">
            <a:extLst>
              <a:ext uri="{FF2B5EF4-FFF2-40B4-BE49-F238E27FC236}">
                <a16:creationId xmlns:a16="http://schemas.microsoft.com/office/drawing/2014/main" id="{42CFAD87-8A55-7E4E-85FB-DEF79F988867}"/>
              </a:ext>
            </a:extLst>
          </p:cNvPr>
          <p:cNvPicPr>
            <a:picLocks noChangeAspect="1"/>
          </p:cNvPicPr>
          <p:nvPr userDrawn="1"/>
        </p:nvPicPr>
        <p:blipFill>
          <a:blip r:embed="rId3"/>
          <a:stretch>
            <a:fillRect/>
          </a:stretch>
        </p:blipFill>
        <p:spPr>
          <a:xfrm>
            <a:off x="7978775" y="531133"/>
            <a:ext cx="3375025" cy="498824"/>
          </a:xfrm>
          <a:prstGeom prst="rect">
            <a:avLst/>
          </a:prstGeom>
        </p:spPr>
      </p:pic>
      <p:pic>
        <p:nvPicPr>
          <p:cNvPr id="10" name="Рисунок 9">
            <a:extLst>
              <a:ext uri="{FF2B5EF4-FFF2-40B4-BE49-F238E27FC236}">
                <a16:creationId xmlns:a16="http://schemas.microsoft.com/office/drawing/2014/main" id="{099C8C40-D39C-BE46-91F6-BDB987412975}"/>
              </a:ext>
            </a:extLst>
          </p:cNvPr>
          <p:cNvPicPr>
            <a:picLocks noChangeAspect="1"/>
          </p:cNvPicPr>
          <p:nvPr userDrawn="1"/>
        </p:nvPicPr>
        <p:blipFill rotWithShape="1">
          <a:blip r:embed="rId4"/>
          <a:srcRect b="37276"/>
          <a:stretch/>
        </p:blipFill>
        <p:spPr>
          <a:xfrm>
            <a:off x="9809787" y="4930876"/>
            <a:ext cx="2445088" cy="1927124"/>
          </a:xfrm>
          <a:prstGeom prst="rect">
            <a:avLst/>
          </a:prstGeom>
        </p:spPr>
      </p:pic>
    </p:spTree>
    <p:extLst>
      <p:ext uri="{BB962C8B-B14F-4D97-AF65-F5344CB8AC3E}">
        <p14:creationId xmlns:p14="http://schemas.microsoft.com/office/powerpoint/2010/main" val="2803141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Только заголовок">
    <p:spTree>
      <p:nvGrpSpPr>
        <p:cNvPr id="1" name=""/>
        <p:cNvGrpSpPr/>
        <p:nvPr/>
      </p:nvGrpSpPr>
      <p:grpSpPr>
        <a:xfrm>
          <a:off x="0" y="0"/>
          <a:ext cx="0" cy="0"/>
          <a:chOff x="0" y="0"/>
          <a:chExt cx="0" cy="0"/>
        </a:xfrm>
      </p:grpSpPr>
      <p:sp>
        <p:nvSpPr>
          <p:cNvPr id="14" name="Рисунок 13">
            <a:extLst>
              <a:ext uri="{FF2B5EF4-FFF2-40B4-BE49-F238E27FC236}">
                <a16:creationId xmlns:a16="http://schemas.microsoft.com/office/drawing/2014/main" id="{27784804-39F4-7646-A32C-F5EBA6024C4B}"/>
              </a:ext>
            </a:extLst>
          </p:cNvPr>
          <p:cNvSpPr>
            <a:spLocks noGrp="1"/>
          </p:cNvSpPr>
          <p:nvPr>
            <p:ph type="pic" sz="quarter" idx="13"/>
          </p:nvPr>
        </p:nvSpPr>
        <p:spPr>
          <a:xfrm>
            <a:off x="-17826" y="18256"/>
            <a:ext cx="4857750" cy="6858000"/>
          </a:xfrm>
          <a:prstGeom prst="rect">
            <a:avLst/>
          </a:prstGeom>
        </p:spPr>
        <p:txBody>
          <a:bodyPr/>
          <a:lstStyle/>
          <a:p>
            <a:endParaRPr lang="ru-RU"/>
          </a:p>
        </p:txBody>
      </p:sp>
      <p:sp>
        <p:nvSpPr>
          <p:cNvPr id="2" name="Заголовок 1">
            <a:extLst>
              <a:ext uri="{FF2B5EF4-FFF2-40B4-BE49-F238E27FC236}">
                <a16:creationId xmlns:a16="http://schemas.microsoft.com/office/drawing/2014/main" id="{F51205AC-192F-234A-B2DA-E6DAD3DD6FD3}"/>
              </a:ext>
            </a:extLst>
          </p:cNvPr>
          <p:cNvSpPr>
            <a:spLocks noGrp="1"/>
          </p:cNvSpPr>
          <p:nvPr>
            <p:ph type="title" hasCustomPrompt="1"/>
          </p:nvPr>
        </p:nvSpPr>
        <p:spPr>
          <a:xfrm>
            <a:off x="6019966" y="2266969"/>
            <a:ext cx="1619250" cy="1325563"/>
          </a:xfrm>
          <a:prstGeom prst="rect">
            <a:avLst/>
          </a:prstGeom>
        </p:spPr>
        <p:txBody>
          <a:bodyPr/>
          <a:lstStyle>
            <a:lvl1pPr marL="0" algn="l" defTabSz="914400" rtl="0" eaLnBrk="1" latinLnBrk="0" hangingPunct="1">
              <a:defRPr lang="ru-RU" sz="6600" b="1" kern="1200" dirty="0">
                <a:solidFill>
                  <a:srgbClr val="2D5291"/>
                </a:solidFill>
                <a:latin typeface="Verdana" panose="020B0604030504040204" pitchFamily="34" charset="0"/>
                <a:ea typeface="Verdana" panose="020B0604030504040204" pitchFamily="34" charset="0"/>
                <a:cs typeface="Verdana" panose="020B0604030504040204" pitchFamily="34" charset="0"/>
              </a:defRPr>
            </a:lvl1pPr>
          </a:lstStyle>
          <a:p>
            <a:r>
              <a:rPr lang="ru-RU" dirty="0"/>
              <a:t>00</a:t>
            </a:r>
          </a:p>
        </p:txBody>
      </p:sp>
      <p:sp>
        <p:nvSpPr>
          <p:cNvPr id="23" name="Текст 13">
            <a:extLst>
              <a:ext uri="{FF2B5EF4-FFF2-40B4-BE49-F238E27FC236}">
                <a16:creationId xmlns:a16="http://schemas.microsoft.com/office/drawing/2014/main" id="{75B40E99-6245-8949-8F6D-1E6ED389C655}"/>
              </a:ext>
            </a:extLst>
          </p:cNvPr>
          <p:cNvSpPr>
            <a:spLocks noGrp="1"/>
          </p:cNvSpPr>
          <p:nvPr>
            <p:ph type="body" sz="quarter" idx="10" hasCustomPrompt="1"/>
          </p:nvPr>
        </p:nvSpPr>
        <p:spPr>
          <a:xfrm>
            <a:off x="6019966" y="3605876"/>
            <a:ext cx="2571584" cy="17473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ru-RU" sz="1400" kern="1200" dirty="0" smtClean="0">
                <a:solidFill>
                  <a:schemeClr val="tx1"/>
                </a:soli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lang="ru-RU" sz="1400" kern="1200" dirty="0" smtClean="0">
                <a:solidFill>
                  <a:schemeClr val="tx1"/>
                </a:solidFill>
                <a:latin typeface="+mn-lt"/>
                <a:ea typeface="+mn-ea"/>
                <a:cs typeface="+mn-cs"/>
              </a:defRPr>
            </a:lvl2pPr>
            <a:lvl3pPr marL="0" indent="0" algn="l" defTabSz="914400" rtl="0" eaLnBrk="1" latinLnBrk="0" hangingPunct="1">
              <a:lnSpc>
                <a:spcPct val="90000"/>
              </a:lnSpc>
              <a:spcBef>
                <a:spcPts val="500"/>
              </a:spcBef>
              <a:buFont typeface="Arial" panose="020B0604020202020204" pitchFamily="34" charset="0"/>
              <a:buNone/>
              <a:defRPr lang="ru-RU" sz="1400" kern="1200" dirty="0" smtClean="0">
                <a:solidFill>
                  <a:schemeClr val="tx1"/>
                </a:solidFill>
                <a:latin typeface="+mn-lt"/>
                <a:ea typeface="+mn-ea"/>
                <a:cs typeface="+mn-cs"/>
              </a:defRPr>
            </a:lvl3pPr>
            <a:lvl4pPr marL="0" indent="0" algn="l" defTabSz="914400" rtl="0" eaLnBrk="1" latinLnBrk="0" hangingPunct="1">
              <a:lnSpc>
                <a:spcPct val="90000"/>
              </a:lnSpc>
              <a:spcBef>
                <a:spcPts val="500"/>
              </a:spcBef>
              <a:buFont typeface="Arial" panose="020B0604020202020204" pitchFamily="34" charset="0"/>
              <a:buNone/>
              <a:defRPr lang="ru-RU" sz="1400" kern="1200" dirty="0" smtClean="0">
                <a:solidFill>
                  <a:schemeClr val="tx1"/>
                </a:solidFill>
                <a:latin typeface="+mn-lt"/>
                <a:ea typeface="+mn-ea"/>
                <a:cs typeface="+mn-cs"/>
              </a:defRPr>
            </a:lvl4pPr>
            <a:lvl5pPr marL="0" indent="0" algn="l" defTabSz="914400" rtl="0" eaLnBrk="1" latinLnBrk="0" hangingPunct="1">
              <a:lnSpc>
                <a:spcPct val="90000"/>
              </a:lnSpc>
              <a:spcBef>
                <a:spcPts val="500"/>
              </a:spcBef>
              <a:buFont typeface="Arial" panose="020B0604020202020204" pitchFamily="34" charset="0"/>
              <a:buNone/>
              <a:defRPr lang="ru-RU" sz="14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24" name="Текст 13">
            <a:extLst>
              <a:ext uri="{FF2B5EF4-FFF2-40B4-BE49-F238E27FC236}">
                <a16:creationId xmlns:a16="http://schemas.microsoft.com/office/drawing/2014/main" id="{5BA3E0E6-4A81-F845-8374-48218CF27E47}"/>
              </a:ext>
            </a:extLst>
          </p:cNvPr>
          <p:cNvSpPr>
            <a:spLocks noGrp="1"/>
          </p:cNvSpPr>
          <p:nvPr>
            <p:ph type="body" sz="quarter" idx="14" hasCustomPrompt="1"/>
          </p:nvPr>
        </p:nvSpPr>
        <p:spPr>
          <a:xfrm>
            <a:off x="9158669" y="3611302"/>
            <a:ext cx="2571584" cy="17473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ru-RU" sz="1400" kern="1200" dirty="0" smtClean="0">
                <a:solidFill>
                  <a:schemeClr val="tx1"/>
                </a:soli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lang="ru-RU" sz="1400" kern="1200" dirty="0" smtClean="0">
                <a:solidFill>
                  <a:schemeClr val="tx1"/>
                </a:solidFill>
                <a:latin typeface="+mn-lt"/>
                <a:ea typeface="+mn-ea"/>
                <a:cs typeface="+mn-cs"/>
              </a:defRPr>
            </a:lvl2pPr>
            <a:lvl3pPr marL="0" indent="0" algn="l" defTabSz="914400" rtl="0" eaLnBrk="1" latinLnBrk="0" hangingPunct="1">
              <a:lnSpc>
                <a:spcPct val="90000"/>
              </a:lnSpc>
              <a:spcBef>
                <a:spcPts val="500"/>
              </a:spcBef>
              <a:buFont typeface="Arial" panose="020B0604020202020204" pitchFamily="34" charset="0"/>
              <a:buNone/>
              <a:defRPr lang="ru-RU" sz="1400" kern="1200" dirty="0" smtClean="0">
                <a:solidFill>
                  <a:schemeClr val="tx1"/>
                </a:solidFill>
                <a:latin typeface="+mn-lt"/>
                <a:ea typeface="+mn-ea"/>
                <a:cs typeface="+mn-cs"/>
              </a:defRPr>
            </a:lvl3pPr>
            <a:lvl4pPr marL="0" indent="0" algn="l" defTabSz="914400" rtl="0" eaLnBrk="1" latinLnBrk="0" hangingPunct="1">
              <a:lnSpc>
                <a:spcPct val="90000"/>
              </a:lnSpc>
              <a:spcBef>
                <a:spcPts val="500"/>
              </a:spcBef>
              <a:buFont typeface="Arial" panose="020B0604020202020204" pitchFamily="34" charset="0"/>
              <a:buNone/>
              <a:defRPr lang="ru-RU" sz="1400" kern="1200" dirty="0" smtClean="0">
                <a:solidFill>
                  <a:schemeClr val="tx1"/>
                </a:solidFill>
                <a:latin typeface="+mn-lt"/>
                <a:ea typeface="+mn-ea"/>
                <a:cs typeface="+mn-cs"/>
              </a:defRPr>
            </a:lvl4pPr>
            <a:lvl5pPr marL="0" indent="0" algn="l" defTabSz="914400" rtl="0" eaLnBrk="1" latinLnBrk="0" hangingPunct="1">
              <a:lnSpc>
                <a:spcPct val="90000"/>
              </a:lnSpc>
              <a:spcBef>
                <a:spcPts val="500"/>
              </a:spcBef>
              <a:buFont typeface="Arial" panose="020B0604020202020204" pitchFamily="34" charset="0"/>
              <a:buNone/>
              <a:defRPr lang="ru-RU" sz="14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26" name="Текст 13">
            <a:extLst>
              <a:ext uri="{FF2B5EF4-FFF2-40B4-BE49-F238E27FC236}">
                <a16:creationId xmlns:a16="http://schemas.microsoft.com/office/drawing/2014/main" id="{17E06DDE-1CD1-834D-8E70-E983BC6A5F17}"/>
              </a:ext>
            </a:extLst>
          </p:cNvPr>
          <p:cNvSpPr>
            <a:spLocks noGrp="1"/>
          </p:cNvSpPr>
          <p:nvPr>
            <p:ph type="body" sz="quarter" idx="15" hasCustomPrompt="1"/>
          </p:nvPr>
        </p:nvSpPr>
        <p:spPr>
          <a:xfrm>
            <a:off x="9158669" y="2266969"/>
            <a:ext cx="5869868" cy="174739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ct val="0"/>
              </a:spcBef>
              <a:buFont typeface="Arial" panose="020B0604020202020204" pitchFamily="34" charset="0"/>
              <a:buNone/>
              <a:defRPr lang="ru-RU" sz="6600" b="1" kern="1200" dirty="0" smtClean="0">
                <a:solidFill>
                  <a:srgbClr val="2D5291"/>
                </a:solidFill>
                <a:latin typeface="Verdana" panose="020B0604030504040204" pitchFamily="34" charset="0"/>
                <a:ea typeface="Verdana" panose="020B0604030504040204" pitchFamily="34" charset="0"/>
                <a:cs typeface="Verdana" panose="020B0604030504040204" pitchFamily="34" charset="0"/>
              </a:defRPr>
            </a:lvl1pPr>
            <a:lvl2pPr marL="0" indent="0" algn="l" defTabSz="914400" rtl="0" eaLnBrk="1" latinLnBrk="0" hangingPunct="1">
              <a:lnSpc>
                <a:spcPct val="90000"/>
              </a:lnSpc>
              <a:spcBef>
                <a:spcPct val="0"/>
              </a:spcBef>
              <a:buFont typeface="Arial" panose="020B0604020202020204" pitchFamily="34" charset="0"/>
              <a:buNone/>
              <a:defRPr lang="ru-RU" sz="6600" b="1" kern="1200" dirty="0" smtClean="0">
                <a:solidFill>
                  <a:srgbClr val="2D5291"/>
                </a:solidFill>
                <a:latin typeface="Verdana" panose="020B0604030504040204" pitchFamily="34" charset="0"/>
                <a:ea typeface="Verdana" panose="020B0604030504040204" pitchFamily="34" charset="0"/>
                <a:cs typeface="Verdana" panose="020B0604030504040204" pitchFamily="34" charset="0"/>
              </a:defRPr>
            </a:lvl2pPr>
            <a:lvl3pPr marL="0" indent="0" algn="l" defTabSz="914400" rtl="0" eaLnBrk="1" latinLnBrk="0" hangingPunct="1">
              <a:lnSpc>
                <a:spcPct val="90000"/>
              </a:lnSpc>
              <a:spcBef>
                <a:spcPct val="0"/>
              </a:spcBef>
              <a:buFont typeface="Arial" panose="020B0604020202020204" pitchFamily="34" charset="0"/>
              <a:buNone/>
              <a:defRPr lang="ru-RU" sz="6600" b="1" kern="1200" dirty="0" smtClean="0">
                <a:solidFill>
                  <a:srgbClr val="2D5291"/>
                </a:solidFill>
                <a:latin typeface="Verdana" panose="020B0604030504040204" pitchFamily="34" charset="0"/>
                <a:ea typeface="Verdana" panose="020B0604030504040204" pitchFamily="34" charset="0"/>
                <a:cs typeface="Verdana" panose="020B0604030504040204" pitchFamily="34" charset="0"/>
              </a:defRPr>
            </a:lvl3pPr>
            <a:lvl4pPr marL="0" indent="0" algn="l" defTabSz="914400" rtl="0" eaLnBrk="1" latinLnBrk="0" hangingPunct="1">
              <a:lnSpc>
                <a:spcPct val="90000"/>
              </a:lnSpc>
              <a:spcBef>
                <a:spcPct val="0"/>
              </a:spcBef>
              <a:buFont typeface="Arial" panose="020B0604020202020204" pitchFamily="34" charset="0"/>
              <a:buNone/>
              <a:defRPr lang="ru-RU" sz="6600" b="1" kern="1200" dirty="0" smtClean="0">
                <a:solidFill>
                  <a:srgbClr val="2D5291"/>
                </a:solidFill>
                <a:latin typeface="Verdana" panose="020B0604030504040204" pitchFamily="34" charset="0"/>
                <a:ea typeface="Verdana" panose="020B0604030504040204" pitchFamily="34" charset="0"/>
                <a:cs typeface="Verdana" panose="020B0604030504040204" pitchFamily="34" charset="0"/>
              </a:defRPr>
            </a:lvl4pPr>
            <a:lvl5pPr marL="0" indent="0" algn="l" defTabSz="914400" rtl="0" eaLnBrk="1" latinLnBrk="0" hangingPunct="1">
              <a:lnSpc>
                <a:spcPct val="90000"/>
              </a:lnSpc>
              <a:spcBef>
                <a:spcPct val="0"/>
              </a:spcBef>
              <a:buFont typeface="Arial" panose="020B0604020202020204" pitchFamily="34" charset="0"/>
              <a:buNone/>
              <a:defRPr lang="ru-RU" sz="6600" b="1" kern="1200" dirty="0">
                <a:solidFill>
                  <a:srgbClr val="2D529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a:t>00</a:t>
            </a:r>
          </a:p>
        </p:txBody>
      </p:sp>
      <p:pic>
        <p:nvPicPr>
          <p:cNvPr id="9" name="Рисунок 8">
            <a:extLst>
              <a:ext uri="{FF2B5EF4-FFF2-40B4-BE49-F238E27FC236}">
                <a16:creationId xmlns:a16="http://schemas.microsoft.com/office/drawing/2014/main" id="{6D5F2A84-FB2A-C648-B480-0E6F10B0BC99}"/>
              </a:ext>
            </a:extLst>
          </p:cNvPr>
          <p:cNvPicPr>
            <a:picLocks noChangeAspect="1"/>
          </p:cNvPicPr>
          <p:nvPr userDrawn="1"/>
        </p:nvPicPr>
        <p:blipFill rotWithShape="1">
          <a:blip r:embed="rId2"/>
          <a:srcRect b="37276"/>
          <a:stretch/>
        </p:blipFill>
        <p:spPr>
          <a:xfrm>
            <a:off x="9809787" y="4930876"/>
            <a:ext cx="2445088" cy="1927124"/>
          </a:xfrm>
          <a:prstGeom prst="rect">
            <a:avLst/>
          </a:prstGeom>
        </p:spPr>
      </p:pic>
    </p:spTree>
    <p:extLst>
      <p:ext uri="{BB962C8B-B14F-4D97-AF65-F5344CB8AC3E}">
        <p14:creationId xmlns:p14="http://schemas.microsoft.com/office/powerpoint/2010/main" val="2740843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Два объекта">
    <p:spTree>
      <p:nvGrpSpPr>
        <p:cNvPr id="1" name=""/>
        <p:cNvGrpSpPr/>
        <p:nvPr/>
      </p:nvGrpSpPr>
      <p:grpSpPr>
        <a:xfrm>
          <a:off x="0" y="0"/>
          <a:ext cx="0" cy="0"/>
          <a:chOff x="0" y="0"/>
          <a:chExt cx="0" cy="0"/>
        </a:xfrm>
      </p:grpSpPr>
      <p:sp>
        <p:nvSpPr>
          <p:cNvPr id="4" name="Объект 3">
            <a:extLst>
              <a:ext uri="{FF2B5EF4-FFF2-40B4-BE49-F238E27FC236}">
                <a16:creationId xmlns:a16="http://schemas.microsoft.com/office/drawing/2014/main" id="{F0D68CAB-A8C0-9D4E-B038-C16062BCD997}"/>
              </a:ext>
            </a:extLst>
          </p:cNvPr>
          <p:cNvSpPr>
            <a:spLocks noGrp="1"/>
          </p:cNvSpPr>
          <p:nvPr>
            <p:ph sz="half" idx="2"/>
          </p:nvPr>
        </p:nvSpPr>
        <p:spPr>
          <a:xfrm>
            <a:off x="7610772" y="4363243"/>
            <a:ext cx="3743028" cy="2314394"/>
          </a:xfrm>
          <a:prstGeom prst="rect">
            <a:avLst/>
          </a:prstGeom>
        </p:spPr>
        <p:txBody>
          <a:bodyPr/>
          <a:lstStyle>
            <a:lvl1pPr marL="0" indent="0" algn="l" defTabSz="914400" rtl="0" eaLnBrk="1" latinLnBrk="0" hangingPunct="1">
              <a:buNone/>
              <a:defRPr lang="ru-RU" sz="1400" kern="1200" dirty="0">
                <a:solidFill>
                  <a:schemeClr val="tx1"/>
                </a:solidFill>
                <a:latin typeface="+mn-lt"/>
                <a:ea typeface="+mn-ea"/>
                <a:cs typeface="+mn-cs"/>
              </a:defRPr>
            </a:lvl1pPr>
            <a:lvl2pPr marL="0" indent="0" algn="l" defTabSz="914400" rtl="0" eaLnBrk="1" latinLnBrk="0" hangingPunct="1">
              <a:buNone/>
              <a:defRPr lang="ru-RU" sz="1400" kern="1200" dirty="0">
                <a:solidFill>
                  <a:schemeClr val="tx1"/>
                </a:solidFill>
                <a:latin typeface="+mn-lt"/>
                <a:ea typeface="+mn-ea"/>
                <a:cs typeface="+mn-cs"/>
              </a:defRPr>
            </a:lvl2pPr>
            <a:lvl3pPr marL="0" algn="l" defTabSz="914400" rtl="0" eaLnBrk="1" latinLnBrk="0" hangingPunct="1">
              <a:defRPr lang="ru-RU" sz="1400" kern="1200" dirty="0">
                <a:solidFill>
                  <a:schemeClr val="tx1"/>
                </a:solidFill>
                <a:latin typeface="+mn-lt"/>
                <a:ea typeface="+mn-ea"/>
                <a:cs typeface="+mn-cs"/>
              </a:defRPr>
            </a:lvl3pPr>
            <a:lvl4pPr marL="0" algn="l" defTabSz="914400" rtl="0" eaLnBrk="1" latinLnBrk="0" hangingPunct="1">
              <a:defRPr lang="ru-RU" sz="1400" kern="1200" dirty="0">
                <a:solidFill>
                  <a:schemeClr val="tx1"/>
                </a:solidFill>
                <a:latin typeface="+mn-lt"/>
                <a:ea typeface="+mn-ea"/>
                <a:cs typeface="+mn-cs"/>
              </a:defRPr>
            </a:lvl4pPr>
            <a:lvl5pPr marL="0" algn="l" defTabSz="914400" rtl="0" eaLnBrk="1" latinLnBrk="0" hangingPunct="1">
              <a:defRPr lang="ru-RU" sz="1400" kern="1200" dirty="0">
                <a:solidFill>
                  <a:schemeClr val="tx1"/>
                </a:solidFill>
                <a:latin typeface="+mn-lt"/>
                <a:ea typeface="+mn-ea"/>
                <a:cs typeface="+mn-cs"/>
              </a:defRPr>
            </a:lvl5pPr>
          </a:lstStyle>
          <a:p>
            <a:pPr lvl="0"/>
            <a:r>
              <a:rPr lang="ru-RU" dirty="0"/>
              <a:t>Образец текста</a:t>
            </a:r>
          </a:p>
        </p:txBody>
      </p:sp>
      <p:sp>
        <p:nvSpPr>
          <p:cNvPr id="2" name="Заголовок 1">
            <a:extLst>
              <a:ext uri="{FF2B5EF4-FFF2-40B4-BE49-F238E27FC236}">
                <a16:creationId xmlns:a16="http://schemas.microsoft.com/office/drawing/2014/main" id="{75B9D33A-B1E7-1840-9DE4-3C03168BF20D}"/>
              </a:ext>
            </a:extLst>
          </p:cNvPr>
          <p:cNvSpPr>
            <a:spLocks noGrp="1"/>
          </p:cNvSpPr>
          <p:nvPr>
            <p:ph type="title"/>
          </p:nvPr>
        </p:nvSpPr>
        <p:spPr>
          <a:xfrm>
            <a:off x="686657" y="585276"/>
            <a:ext cx="10515600" cy="1325563"/>
          </a:xfrm>
          <a:prstGeom prst="rect">
            <a:avLst/>
          </a:prstGeom>
        </p:spPr>
        <p:txBody>
          <a:bodyPr/>
          <a:lstStyle>
            <a:lvl1pPr marL="0" algn="l" defTabSz="914400" rtl="0" eaLnBrk="1" latinLnBrk="0" hangingPunct="1">
              <a:defRPr lang="ru-RU" sz="2800" b="1" kern="1200" dirty="0">
                <a:solidFill>
                  <a:srgbClr val="2D5291"/>
                </a:solidFill>
                <a:latin typeface="Verdana" panose="020B0604030504040204" pitchFamily="34" charset="0"/>
                <a:ea typeface="Verdana" panose="020B0604030504040204" pitchFamily="34" charset="0"/>
                <a:cs typeface="Verdana" panose="020B0604030504040204" pitchFamily="34" charset="0"/>
              </a:defRPr>
            </a:lvl1pPr>
          </a:lstStyle>
          <a:p>
            <a:r>
              <a:rPr lang="ru-RU" dirty="0"/>
              <a:t>Образец заголовка</a:t>
            </a:r>
          </a:p>
        </p:txBody>
      </p:sp>
      <p:sp>
        <p:nvSpPr>
          <p:cNvPr id="3" name="Объект 2">
            <a:extLst>
              <a:ext uri="{FF2B5EF4-FFF2-40B4-BE49-F238E27FC236}">
                <a16:creationId xmlns:a16="http://schemas.microsoft.com/office/drawing/2014/main" id="{C8B45F78-B975-974F-A37B-47A77B9E77AD}"/>
              </a:ext>
            </a:extLst>
          </p:cNvPr>
          <p:cNvSpPr>
            <a:spLocks noGrp="1"/>
          </p:cNvSpPr>
          <p:nvPr>
            <p:ph sz="half" idx="1" hasCustomPrompt="1"/>
          </p:nvPr>
        </p:nvSpPr>
        <p:spPr>
          <a:xfrm>
            <a:off x="762857" y="2675731"/>
            <a:ext cx="5181600" cy="1325563"/>
          </a:xfrm>
          <a:prstGeom prst="rect">
            <a:avLst/>
          </a:prstGeom>
        </p:spPr>
        <p:txBody>
          <a:bodyPr/>
          <a:lstStyle>
            <a:lvl1pPr marL="0" indent="0" algn="l" defTabSz="802020" rtl="0" eaLnBrk="1" latinLnBrk="0" hangingPunct="1">
              <a:lnSpc>
                <a:spcPct val="90000"/>
              </a:lnSpc>
              <a:spcBef>
                <a:spcPct val="0"/>
              </a:spcBef>
              <a:buNone/>
              <a:defRPr lang="ru-RU" sz="1800" b="1"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algn="l" defTabSz="802020" rtl="0" eaLnBrk="1" latinLnBrk="0" hangingPunct="1">
              <a:lnSpc>
                <a:spcPct val="90000"/>
              </a:lnSpc>
              <a:spcBef>
                <a:spcPct val="0"/>
              </a:spcBef>
              <a:defRPr lang="ru-RU" sz="1800" b="1"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2pPr>
          </a:lstStyle>
          <a:p>
            <a:pPr lvl="0"/>
            <a:r>
              <a:rPr lang="ru-RU" dirty="0"/>
              <a:t>Заголовок таблицы</a:t>
            </a:r>
          </a:p>
        </p:txBody>
      </p:sp>
      <p:graphicFrame>
        <p:nvGraphicFramePr>
          <p:cNvPr id="10" name="Таблица 9">
            <a:extLst>
              <a:ext uri="{FF2B5EF4-FFF2-40B4-BE49-F238E27FC236}">
                <a16:creationId xmlns:a16="http://schemas.microsoft.com/office/drawing/2014/main" id="{2C4D3B74-5F4F-6C41-A5DC-81E53D7385A8}"/>
              </a:ext>
            </a:extLst>
          </p:cNvPr>
          <p:cNvGraphicFramePr>
            <a:graphicFrameLocks noGrp="1"/>
          </p:cNvGraphicFramePr>
          <p:nvPr userDrawn="1">
            <p:extLst>
              <p:ext uri="{D42A27DB-BD31-4B8C-83A1-F6EECF244321}">
                <p14:modId xmlns:p14="http://schemas.microsoft.com/office/powerpoint/2010/main" val="2687621842"/>
              </p:ext>
            </p:extLst>
          </p:nvPr>
        </p:nvGraphicFramePr>
        <p:xfrm>
          <a:off x="751822" y="3078685"/>
          <a:ext cx="5937107" cy="2400956"/>
        </p:xfrm>
        <a:graphic>
          <a:graphicData uri="http://schemas.openxmlformats.org/drawingml/2006/table">
            <a:tbl>
              <a:tblPr bandRow="1">
                <a:tableStyleId>{C083E6E3-FA7D-4D7B-A595-EF9225AFEA82}</a:tableStyleId>
              </a:tblPr>
              <a:tblGrid>
                <a:gridCol w="3723612">
                  <a:extLst>
                    <a:ext uri="{9D8B030D-6E8A-4147-A177-3AD203B41FA5}">
                      <a16:colId xmlns:a16="http://schemas.microsoft.com/office/drawing/2014/main" val="580105534"/>
                    </a:ext>
                  </a:extLst>
                </a:gridCol>
                <a:gridCol w="2213495">
                  <a:extLst>
                    <a:ext uri="{9D8B030D-6E8A-4147-A177-3AD203B41FA5}">
                      <a16:colId xmlns:a16="http://schemas.microsoft.com/office/drawing/2014/main" val="2055404238"/>
                    </a:ext>
                  </a:extLst>
                </a:gridCol>
              </a:tblGrid>
              <a:tr h="446620">
                <a:tc>
                  <a:txBody>
                    <a:bodyPr/>
                    <a:lstStyle/>
                    <a:p>
                      <a:pPr marL="0" algn="l" defTabSz="507995" rtl="0" eaLnBrk="1" fontAlgn="ctr" latinLnBrk="0" hangingPunct="1"/>
                      <a:r>
                        <a:rPr lang="ru-RU" sz="1000" u="none" strike="noStrike" kern="1200" dirty="0">
                          <a:effectLst/>
                        </a:rPr>
                        <a:t>Пункт из таблицы</a:t>
                      </a:r>
                      <a:endParaRPr lang="ru-RU" sz="1000" u="none" strike="noStrike" kern="1200" dirty="0">
                        <a:solidFill>
                          <a:schemeClr val="tx1"/>
                        </a:solidFill>
                        <a:effectLst/>
                        <a:latin typeface="+mn-lt"/>
                        <a:ea typeface="+mn-ea"/>
                        <a:cs typeface="+mn-cs"/>
                      </a:endParaRPr>
                    </a:p>
                  </a:txBody>
                  <a:tcPr marL="180000" marR="11430" marT="11430" marB="0" anchor="ctr">
                    <a:lnL>
                      <a:noFill/>
                    </a:lnL>
                    <a:lnR>
                      <a:noFill/>
                    </a:lnR>
                    <a:lnT w="12700" cmpd="sng">
                      <a:noFill/>
                    </a:lnT>
                    <a:lnB>
                      <a:noFill/>
                    </a:lnB>
                    <a:lnTlToBr w="12700" cmpd="sng">
                      <a:noFill/>
                      <a:prstDash val="solid"/>
                    </a:lnTlToBr>
                    <a:lnBlToTr w="12700" cmpd="sng">
                      <a:noFill/>
                      <a:prstDash val="solid"/>
                    </a:lnBlToTr>
                    <a:solidFill>
                      <a:schemeClr val="accent3">
                        <a:alpha val="10000"/>
                      </a:schemeClr>
                    </a:solidFill>
                  </a:tcPr>
                </a:tc>
                <a:tc>
                  <a:txBody>
                    <a:bodyPr/>
                    <a:lstStyle/>
                    <a:p>
                      <a:pPr marL="0" marR="0" lvl="0" indent="0" algn="l" defTabSz="507995" rtl="0" eaLnBrk="1" fontAlgn="ctr" latinLnBrk="0" hangingPunct="1">
                        <a:lnSpc>
                          <a:spcPct val="100000"/>
                        </a:lnSpc>
                        <a:spcBef>
                          <a:spcPts val="0"/>
                        </a:spcBef>
                        <a:spcAft>
                          <a:spcPts val="0"/>
                        </a:spcAft>
                        <a:buClrTx/>
                        <a:buSzTx/>
                        <a:buFontTx/>
                        <a:buNone/>
                        <a:tabLst/>
                        <a:defRPr/>
                      </a:pPr>
                      <a:r>
                        <a:rPr lang="ru-RU" sz="1000" u="none" strike="noStrike" kern="1200" dirty="0">
                          <a:solidFill>
                            <a:schemeClr val="tx1"/>
                          </a:solidFill>
                          <a:effectLst/>
                          <a:latin typeface="+mn-lt"/>
                          <a:ea typeface="+mn-ea"/>
                          <a:cs typeface="+mn-cs"/>
                        </a:rPr>
                        <a:t>10000</a:t>
                      </a:r>
                    </a:p>
                    <a:p>
                      <a:pPr algn="ctr" fontAlgn="ctr"/>
                      <a:endParaRPr lang="ru-RU" sz="800" b="0" i="0" u="none" strike="noStrike" dirty="0">
                        <a:solidFill>
                          <a:srgbClr val="000000"/>
                        </a:solidFill>
                        <a:effectLst/>
                        <a:latin typeface="Arial" panose="020B0604020202020204" pitchFamily="34" charset="0"/>
                      </a:endParaRPr>
                    </a:p>
                  </a:txBody>
                  <a:tcPr marL="180000" marR="7997" marT="7997" marB="0" anchor="b">
                    <a:lnL>
                      <a:noFill/>
                    </a:lnL>
                    <a:lnR>
                      <a:noFill/>
                    </a:lnR>
                    <a:lnT w="12700" cmpd="sng">
                      <a:noFill/>
                    </a:lnT>
                    <a:lnB>
                      <a:noFill/>
                    </a:lnB>
                    <a:lnTlToBr w="12700" cmpd="sng">
                      <a:noFill/>
                      <a:prstDash val="solid"/>
                    </a:lnTlToBr>
                    <a:lnBlToTr w="12700" cmpd="sng">
                      <a:noFill/>
                      <a:prstDash val="solid"/>
                    </a:lnBlToTr>
                    <a:solidFill>
                      <a:schemeClr val="accent3">
                        <a:alpha val="10000"/>
                      </a:schemeClr>
                    </a:solidFill>
                  </a:tcPr>
                </a:tc>
                <a:extLst>
                  <a:ext uri="{0D108BD9-81ED-4DB2-BD59-A6C34878D82A}">
                    <a16:rowId xmlns:a16="http://schemas.microsoft.com/office/drawing/2014/main" val="311610747"/>
                  </a:ext>
                </a:extLst>
              </a:tr>
              <a:tr h="446620">
                <a:tc>
                  <a:txBody>
                    <a:bodyPr/>
                    <a:lstStyle/>
                    <a:p>
                      <a:pPr marL="0" algn="l" defTabSz="507995" rtl="0" eaLnBrk="1" fontAlgn="ctr" latinLnBrk="0" hangingPunct="1"/>
                      <a:r>
                        <a:rPr lang="ru-RU" sz="1000" u="none" strike="noStrike" kern="1200" dirty="0">
                          <a:effectLst/>
                        </a:rPr>
                        <a:t>Пункт из таблицы</a:t>
                      </a:r>
                      <a:endParaRPr lang="ru-RU" sz="1000" u="none" strike="noStrike" kern="1200" dirty="0">
                        <a:solidFill>
                          <a:schemeClr val="tx1"/>
                        </a:solidFill>
                        <a:effectLst/>
                        <a:latin typeface="+mn-lt"/>
                        <a:ea typeface="+mn-ea"/>
                        <a:cs typeface="+mn-cs"/>
                      </a:endParaRPr>
                    </a:p>
                  </a:txBody>
                  <a:tcPr marL="180000" marR="11430" marT="11430" marB="0"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507995" rtl="0" eaLnBrk="1" fontAlgn="ctr" latinLnBrk="0" hangingPunct="1">
                        <a:lnSpc>
                          <a:spcPct val="100000"/>
                        </a:lnSpc>
                        <a:spcBef>
                          <a:spcPts val="0"/>
                        </a:spcBef>
                        <a:spcAft>
                          <a:spcPts val="0"/>
                        </a:spcAft>
                        <a:buClrTx/>
                        <a:buSzTx/>
                        <a:buFontTx/>
                        <a:buNone/>
                        <a:tabLst/>
                        <a:defRPr/>
                      </a:pPr>
                      <a:r>
                        <a:rPr lang="ru-RU" sz="1000" u="none" strike="noStrike" kern="1200" dirty="0">
                          <a:solidFill>
                            <a:schemeClr val="tx1"/>
                          </a:solidFill>
                          <a:effectLst/>
                          <a:latin typeface="+mn-lt"/>
                          <a:ea typeface="+mn-ea"/>
                          <a:cs typeface="+mn-cs"/>
                        </a:rPr>
                        <a:t>1000</a:t>
                      </a:r>
                    </a:p>
                    <a:p>
                      <a:pPr algn="ctr" fontAlgn="ctr"/>
                      <a:endParaRPr lang="ru-RU" sz="800" b="0" i="0" u="none" strike="noStrike" dirty="0">
                        <a:solidFill>
                          <a:srgbClr val="000000"/>
                        </a:solidFill>
                        <a:effectLst/>
                        <a:latin typeface="Arial" panose="020B0604020202020204" pitchFamily="34" charset="0"/>
                      </a:endParaRPr>
                    </a:p>
                  </a:txBody>
                  <a:tcPr marL="180000" marR="7997" marT="7997"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3288125"/>
                  </a:ext>
                </a:extLst>
              </a:tr>
              <a:tr h="614476">
                <a:tc>
                  <a:txBody>
                    <a:bodyPr/>
                    <a:lstStyle/>
                    <a:p>
                      <a:pPr marL="0" algn="l" defTabSz="507995" rtl="0" eaLnBrk="1" fontAlgn="ctr" latinLnBrk="0" hangingPunct="1"/>
                      <a:r>
                        <a:rPr lang="ru-RU" sz="1000" u="none" strike="noStrike" kern="1200" dirty="0">
                          <a:effectLst/>
                        </a:rPr>
                        <a:t>Пункт из таблицы</a:t>
                      </a:r>
                      <a:endParaRPr lang="ru-RU" sz="1000" u="none" strike="noStrike" kern="1200" dirty="0">
                        <a:solidFill>
                          <a:schemeClr val="tx1"/>
                        </a:solidFill>
                        <a:effectLst/>
                        <a:latin typeface="+mn-lt"/>
                        <a:ea typeface="+mn-ea"/>
                        <a:cs typeface="+mn-cs"/>
                      </a:endParaRPr>
                    </a:p>
                  </a:txBody>
                  <a:tcPr marL="180000" marR="11430" marT="11430" marB="0" anchor="ctr">
                    <a:lnL>
                      <a:noFill/>
                    </a:lnL>
                    <a:lnR>
                      <a:noFill/>
                    </a:lnR>
                    <a:lnT>
                      <a:noFill/>
                    </a:lnT>
                    <a:lnB>
                      <a:noFill/>
                    </a:lnB>
                    <a:lnTlToBr w="12700" cmpd="sng">
                      <a:noFill/>
                      <a:prstDash val="solid"/>
                    </a:lnTlToBr>
                    <a:lnBlToTr w="12700" cmpd="sng">
                      <a:noFill/>
                      <a:prstDash val="solid"/>
                    </a:lnBlToTr>
                    <a:solidFill>
                      <a:schemeClr val="accent3">
                        <a:alpha val="10000"/>
                      </a:schemeClr>
                    </a:solidFill>
                  </a:tcPr>
                </a:tc>
                <a:tc>
                  <a:txBody>
                    <a:bodyPr/>
                    <a:lstStyle/>
                    <a:p>
                      <a:pPr marL="0" marR="0" lvl="0" indent="0" algn="l" defTabSz="507995" rtl="0" eaLnBrk="1" fontAlgn="ctr" latinLnBrk="0" hangingPunct="1">
                        <a:lnSpc>
                          <a:spcPct val="100000"/>
                        </a:lnSpc>
                        <a:spcBef>
                          <a:spcPts val="0"/>
                        </a:spcBef>
                        <a:spcAft>
                          <a:spcPts val="0"/>
                        </a:spcAft>
                        <a:buClrTx/>
                        <a:buSzTx/>
                        <a:buFontTx/>
                        <a:buNone/>
                        <a:tabLst/>
                        <a:defRPr/>
                      </a:pPr>
                      <a:r>
                        <a:rPr lang="ru-RU" sz="1000" u="none" strike="noStrike" kern="1200" dirty="0">
                          <a:solidFill>
                            <a:schemeClr val="tx1"/>
                          </a:solidFill>
                          <a:effectLst/>
                          <a:latin typeface="+mn-lt"/>
                          <a:ea typeface="+mn-ea"/>
                          <a:cs typeface="+mn-cs"/>
                        </a:rPr>
                        <a:t>100</a:t>
                      </a:r>
                    </a:p>
                    <a:p>
                      <a:pPr algn="ctr" fontAlgn="ctr"/>
                      <a:endParaRPr lang="ru-RU" sz="800" b="0" i="0" u="none" strike="noStrike" dirty="0">
                        <a:solidFill>
                          <a:srgbClr val="000000"/>
                        </a:solidFill>
                        <a:effectLst/>
                        <a:latin typeface="Arial" panose="020B0604020202020204" pitchFamily="34" charset="0"/>
                      </a:endParaRPr>
                    </a:p>
                  </a:txBody>
                  <a:tcPr marL="180000" marR="7997" marT="7997" marB="0" anchor="b">
                    <a:lnL>
                      <a:noFill/>
                    </a:lnL>
                    <a:lnR>
                      <a:noFill/>
                    </a:lnR>
                    <a:lnT>
                      <a:noFill/>
                    </a:lnT>
                    <a:lnB>
                      <a:noFill/>
                    </a:lnB>
                    <a:lnTlToBr w="12700" cmpd="sng">
                      <a:noFill/>
                      <a:prstDash val="solid"/>
                    </a:lnTlToBr>
                    <a:lnBlToTr w="12700" cmpd="sng">
                      <a:noFill/>
                      <a:prstDash val="solid"/>
                    </a:lnBlToTr>
                    <a:solidFill>
                      <a:schemeClr val="accent3">
                        <a:alpha val="10000"/>
                      </a:schemeClr>
                    </a:solidFill>
                  </a:tcPr>
                </a:tc>
                <a:extLst>
                  <a:ext uri="{0D108BD9-81ED-4DB2-BD59-A6C34878D82A}">
                    <a16:rowId xmlns:a16="http://schemas.microsoft.com/office/drawing/2014/main" val="2425832067"/>
                  </a:ext>
                </a:extLst>
              </a:tr>
              <a:tr h="446620">
                <a:tc>
                  <a:txBody>
                    <a:bodyPr/>
                    <a:lstStyle/>
                    <a:p>
                      <a:pPr marL="0" algn="l" defTabSz="507995" rtl="0" eaLnBrk="1" fontAlgn="ctr" latinLnBrk="0" hangingPunct="1"/>
                      <a:r>
                        <a:rPr lang="ru-RU" sz="1000" u="none" strike="noStrike" kern="1200" dirty="0">
                          <a:effectLst/>
                        </a:rPr>
                        <a:t>Пункт из таблицы</a:t>
                      </a:r>
                      <a:endParaRPr lang="ru-RU" sz="1000" u="none" strike="noStrike" kern="1200" dirty="0">
                        <a:solidFill>
                          <a:schemeClr val="tx1"/>
                        </a:solidFill>
                        <a:effectLst/>
                        <a:latin typeface="+mn-lt"/>
                        <a:ea typeface="+mn-ea"/>
                        <a:cs typeface="+mn-cs"/>
                      </a:endParaRPr>
                    </a:p>
                  </a:txBody>
                  <a:tcPr marL="180000" marR="11430" marT="11430" marB="0"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507995" rtl="0" eaLnBrk="1" fontAlgn="ctr" latinLnBrk="0" hangingPunct="1">
                        <a:lnSpc>
                          <a:spcPct val="100000"/>
                        </a:lnSpc>
                        <a:spcBef>
                          <a:spcPts val="0"/>
                        </a:spcBef>
                        <a:spcAft>
                          <a:spcPts val="0"/>
                        </a:spcAft>
                        <a:buClrTx/>
                        <a:buSzTx/>
                        <a:buFontTx/>
                        <a:buNone/>
                        <a:tabLst/>
                        <a:defRPr/>
                      </a:pPr>
                      <a:r>
                        <a:rPr lang="ru-RU" sz="1000" u="none" strike="noStrike" kern="1200" dirty="0">
                          <a:solidFill>
                            <a:schemeClr val="tx1"/>
                          </a:solidFill>
                          <a:effectLst/>
                          <a:latin typeface="+mn-lt"/>
                          <a:ea typeface="+mn-ea"/>
                          <a:cs typeface="+mn-cs"/>
                        </a:rPr>
                        <a:t>10</a:t>
                      </a:r>
                    </a:p>
                    <a:p>
                      <a:pPr algn="ctr" fontAlgn="ctr"/>
                      <a:endParaRPr lang="ru-RU" sz="800" b="0" i="0" u="none" strike="noStrike" dirty="0">
                        <a:solidFill>
                          <a:srgbClr val="000000"/>
                        </a:solidFill>
                        <a:effectLst/>
                        <a:latin typeface="Arial" panose="020B0604020202020204" pitchFamily="34" charset="0"/>
                      </a:endParaRPr>
                    </a:p>
                  </a:txBody>
                  <a:tcPr marL="180000" marR="7997" marT="7997"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110143166"/>
                  </a:ext>
                </a:extLst>
              </a:tr>
              <a:tr h="446620">
                <a:tc>
                  <a:txBody>
                    <a:bodyPr/>
                    <a:lstStyle/>
                    <a:p>
                      <a:pPr marL="0" algn="l" defTabSz="507995" rtl="0" eaLnBrk="1" fontAlgn="ctr" latinLnBrk="0" hangingPunct="1"/>
                      <a:r>
                        <a:rPr lang="ru-RU" sz="1000" u="none" strike="noStrike" kern="1200" dirty="0">
                          <a:effectLst/>
                        </a:rPr>
                        <a:t>Пункт из таблицы</a:t>
                      </a:r>
                      <a:endParaRPr lang="ru-RU" sz="1000" u="none" strike="noStrike" kern="1200" dirty="0">
                        <a:solidFill>
                          <a:schemeClr val="tx1"/>
                        </a:solidFill>
                        <a:effectLst/>
                        <a:latin typeface="+mn-lt"/>
                        <a:ea typeface="+mn-ea"/>
                        <a:cs typeface="+mn-cs"/>
                      </a:endParaRPr>
                    </a:p>
                  </a:txBody>
                  <a:tcPr marL="180000" marR="11430" marT="11430" marB="0" anchor="ctr">
                    <a:lnL>
                      <a:noFill/>
                    </a:lnL>
                    <a:lnR>
                      <a:noFill/>
                    </a:lnR>
                    <a:lnT>
                      <a:noFill/>
                    </a:lnT>
                    <a:lnB w="12700" cmpd="sng">
                      <a:noFill/>
                    </a:lnB>
                    <a:lnTlToBr w="12700" cmpd="sng">
                      <a:noFill/>
                      <a:prstDash val="solid"/>
                    </a:lnTlToBr>
                    <a:lnBlToTr w="12700" cmpd="sng">
                      <a:noFill/>
                      <a:prstDash val="solid"/>
                    </a:lnBlToTr>
                    <a:solidFill>
                      <a:schemeClr val="accent3">
                        <a:alpha val="10000"/>
                      </a:schemeClr>
                    </a:solidFill>
                  </a:tcPr>
                </a:tc>
                <a:tc>
                  <a:txBody>
                    <a:bodyPr/>
                    <a:lstStyle/>
                    <a:p>
                      <a:pPr marL="0" marR="0" lvl="0" indent="0" algn="l" defTabSz="507995" rtl="0" eaLnBrk="1" fontAlgn="ctr" latinLnBrk="0" hangingPunct="1">
                        <a:lnSpc>
                          <a:spcPct val="100000"/>
                        </a:lnSpc>
                        <a:spcBef>
                          <a:spcPts val="0"/>
                        </a:spcBef>
                        <a:spcAft>
                          <a:spcPts val="0"/>
                        </a:spcAft>
                        <a:buClrTx/>
                        <a:buSzTx/>
                        <a:buFontTx/>
                        <a:buNone/>
                        <a:tabLst/>
                        <a:defRPr/>
                      </a:pPr>
                      <a:r>
                        <a:rPr lang="ru-RU" sz="1000" u="none" strike="noStrike" kern="1200" dirty="0">
                          <a:solidFill>
                            <a:schemeClr val="tx1"/>
                          </a:solidFill>
                          <a:effectLst/>
                          <a:latin typeface="+mn-lt"/>
                          <a:ea typeface="+mn-ea"/>
                          <a:cs typeface="+mn-cs"/>
                        </a:rPr>
                        <a:t>1</a:t>
                      </a:r>
                    </a:p>
                    <a:p>
                      <a:pPr algn="ctr" fontAlgn="ctr"/>
                      <a:endParaRPr lang="ru-RU" sz="800" b="0" i="0" u="none" strike="noStrike" dirty="0">
                        <a:solidFill>
                          <a:srgbClr val="000000"/>
                        </a:solidFill>
                        <a:effectLst/>
                        <a:latin typeface="Arial" panose="020B0604020202020204" pitchFamily="34" charset="0"/>
                      </a:endParaRPr>
                    </a:p>
                  </a:txBody>
                  <a:tcPr marL="180000" marR="7997" marT="7997" marB="0" anchor="b">
                    <a:lnL>
                      <a:noFill/>
                    </a:lnL>
                    <a:lnR>
                      <a:noFill/>
                    </a:lnR>
                    <a:lnT>
                      <a:noFill/>
                    </a:lnT>
                    <a:lnB w="12700" cmpd="sng">
                      <a:noFill/>
                    </a:lnB>
                    <a:lnTlToBr w="12700" cmpd="sng">
                      <a:noFill/>
                      <a:prstDash val="solid"/>
                    </a:lnTlToBr>
                    <a:lnBlToTr w="12700" cmpd="sng">
                      <a:noFill/>
                      <a:prstDash val="solid"/>
                    </a:lnBlToTr>
                    <a:solidFill>
                      <a:schemeClr val="accent3">
                        <a:alpha val="10000"/>
                      </a:schemeClr>
                    </a:solidFill>
                  </a:tcPr>
                </a:tc>
                <a:extLst>
                  <a:ext uri="{0D108BD9-81ED-4DB2-BD59-A6C34878D82A}">
                    <a16:rowId xmlns:a16="http://schemas.microsoft.com/office/drawing/2014/main" val="3847340754"/>
                  </a:ext>
                </a:extLst>
              </a:tr>
            </a:tbl>
          </a:graphicData>
        </a:graphic>
      </p:graphicFrame>
      <p:pic>
        <p:nvPicPr>
          <p:cNvPr id="16" name="Рисунок 15">
            <a:extLst>
              <a:ext uri="{FF2B5EF4-FFF2-40B4-BE49-F238E27FC236}">
                <a16:creationId xmlns:a16="http://schemas.microsoft.com/office/drawing/2014/main" id="{0A68842E-57B1-A44E-994E-F2579E6D6ABC}"/>
              </a:ext>
            </a:extLst>
          </p:cNvPr>
          <p:cNvPicPr>
            <a:picLocks noChangeAspect="1"/>
          </p:cNvPicPr>
          <p:nvPr userDrawn="1"/>
        </p:nvPicPr>
        <p:blipFill>
          <a:blip r:embed="rId2"/>
          <a:stretch>
            <a:fillRect/>
          </a:stretch>
        </p:blipFill>
        <p:spPr>
          <a:xfrm>
            <a:off x="7978775" y="531133"/>
            <a:ext cx="3375025" cy="498824"/>
          </a:xfrm>
          <a:prstGeom prst="rect">
            <a:avLst/>
          </a:prstGeom>
        </p:spPr>
      </p:pic>
      <p:sp>
        <p:nvSpPr>
          <p:cNvPr id="19" name="Рисунок 4">
            <a:extLst>
              <a:ext uri="{FF2B5EF4-FFF2-40B4-BE49-F238E27FC236}">
                <a16:creationId xmlns:a16="http://schemas.microsoft.com/office/drawing/2014/main" id="{063CB0DE-4BAA-3F45-B271-294C4191E07D}"/>
              </a:ext>
            </a:extLst>
          </p:cNvPr>
          <p:cNvSpPr>
            <a:spLocks noGrp="1"/>
          </p:cNvSpPr>
          <p:nvPr>
            <p:ph type="pic" sz="quarter" idx="19" hasCustomPrompt="1"/>
          </p:nvPr>
        </p:nvSpPr>
        <p:spPr>
          <a:xfrm>
            <a:off x="7610772" y="2348322"/>
            <a:ext cx="1766825" cy="1325563"/>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20" name="Текст 4">
            <a:extLst>
              <a:ext uri="{FF2B5EF4-FFF2-40B4-BE49-F238E27FC236}">
                <a16:creationId xmlns:a16="http://schemas.microsoft.com/office/drawing/2014/main" id="{FFC17E16-FE03-764A-AA7F-DFB9B93F6A9A}"/>
              </a:ext>
            </a:extLst>
          </p:cNvPr>
          <p:cNvSpPr>
            <a:spLocks noGrp="1"/>
          </p:cNvSpPr>
          <p:nvPr>
            <p:ph type="body" sz="quarter" idx="3" hasCustomPrompt="1"/>
          </p:nvPr>
        </p:nvSpPr>
        <p:spPr>
          <a:xfrm>
            <a:off x="7610772" y="3539331"/>
            <a:ext cx="5183188" cy="823912"/>
          </a:xfrm>
          <a:prstGeom prst="rect">
            <a:avLst/>
          </a:prstGeom>
        </p:spPr>
        <p:txBody>
          <a:bodyPr anchor="b"/>
          <a:lstStyle>
            <a:lvl1pPr marL="0" indent="0" algn="l" defTabSz="802020" rtl="0" eaLnBrk="1" latinLnBrk="0" hangingPunct="1">
              <a:lnSpc>
                <a:spcPct val="90000"/>
              </a:lnSpc>
              <a:spcBef>
                <a:spcPct val="0"/>
              </a:spcBef>
              <a:buFont typeface="Arial" panose="020B0604020202020204" pitchFamily="34" charset="0"/>
              <a:buNone/>
              <a:defRPr lang="ru-RU" sz="1800" b="1"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802020" rtl="0" eaLnBrk="1" latinLnBrk="0" hangingPunct="1">
              <a:lnSpc>
                <a:spcPct val="90000"/>
              </a:lnSpc>
              <a:spcBef>
                <a:spcPct val="0"/>
              </a:spcBef>
              <a:buFont typeface="Arial" panose="020B0604020202020204" pitchFamily="34" charset="0"/>
              <a:buNone/>
            </a:pPr>
            <a:r>
              <a:rPr lang="ru-RU" dirty="0"/>
              <a:t>Заголовок </a:t>
            </a:r>
          </a:p>
        </p:txBody>
      </p:sp>
      <p:pic>
        <p:nvPicPr>
          <p:cNvPr id="11" name="Рисунок 10">
            <a:extLst>
              <a:ext uri="{FF2B5EF4-FFF2-40B4-BE49-F238E27FC236}">
                <a16:creationId xmlns:a16="http://schemas.microsoft.com/office/drawing/2014/main" id="{0C946E13-5A7D-D544-982A-826C79B1A74D}"/>
              </a:ext>
            </a:extLst>
          </p:cNvPr>
          <p:cNvPicPr>
            <a:picLocks noChangeAspect="1"/>
          </p:cNvPicPr>
          <p:nvPr userDrawn="1"/>
        </p:nvPicPr>
        <p:blipFill rotWithShape="1">
          <a:blip r:embed="rId3"/>
          <a:srcRect b="37276"/>
          <a:stretch/>
        </p:blipFill>
        <p:spPr>
          <a:xfrm>
            <a:off x="9809787" y="4930876"/>
            <a:ext cx="2445088" cy="1927124"/>
          </a:xfrm>
          <a:prstGeom prst="rect">
            <a:avLst/>
          </a:prstGeom>
        </p:spPr>
      </p:pic>
    </p:spTree>
    <p:extLst>
      <p:ext uri="{BB962C8B-B14F-4D97-AF65-F5344CB8AC3E}">
        <p14:creationId xmlns:p14="http://schemas.microsoft.com/office/powerpoint/2010/main" val="2914704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Два объекта">
    <p:spTree>
      <p:nvGrpSpPr>
        <p:cNvPr id="1" name=""/>
        <p:cNvGrpSpPr/>
        <p:nvPr/>
      </p:nvGrpSpPr>
      <p:grpSpPr>
        <a:xfrm>
          <a:off x="0" y="0"/>
          <a:ext cx="0" cy="0"/>
          <a:chOff x="0" y="0"/>
          <a:chExt cx="0" cy="0"/>
        </a:xfrm>
      </p:grpSpPr>
      <p:sp>
        <p:nvSpPr>
          <p:cNvPr id="4" name="Объект 3">
            <a:extLst>
              <a:ext uri="{FF2B5EF4-FFF2-40B4-BE49-F238E27FC236}">
                <a16:creationId xmlns:a16="http://schemas.microsoft.com/office/drawing/2014/main" id="{F0D68CAB-A8C0-9D4E-B038-C16062BCD997}"/>
              </a:ext>
            </a:extLst>
          </p:cNvPr>
          <p:cNvSpPr>
            <a:spLocks noGrp="1"/>
          </p:cNvSpPr>
          <p:nvPr>
            <p:ph sz="half" idx="2"/>
          </p:nvPr>
        </p:nvSpPr>
        <p:spPr>
          <a:xfrm>
            <a:off x="7610772" y="4363243"/>
            <a:ext cx="3743028" cy="2314394"/>
          </a:xfrm>
          <a:prstGeom prst="rect">
            <a:avLst/>
          </a:prstGeom>
        </p:spPr>
        <p:txBody>
          <a:bodyPr/>
          <a:lstStyle>
            <a:lvl1pPr marL="0" indent="0" algn="l" defTabSz="914400" rtl="0" eaLnBrk="1" latinLnBrk="0" hangingPunct="1">
              <a:buNone/>
              <a:defRPr lang="ru-RU" sz="1400" kern="1200" dirty="0">
                <a:solidFill>
                  <a:schemeClr val="tx1"/>
                </a:solidFill>
                <a:latin typeface="+mn-lt"/>
                <a:ea typeface="+mn-ea"/>
                <a:cs typeface="+mn-cs"/>
              </a:defRPr>
            </a:lvl1pPr>
            <a:lvl2pPr marL="0" indent="0" algn="l" defTabSz="914400" rtl="0" eaLnBrk="1" latinLnBrk="0" hangingPunct="1">
              <a:buNone/>
              <a:defRPr lang="ru-RU" sz="1400" kern="1200" dirty="0">
                <a:solidFill>
                  <a:schemeClr val="tx1"/>
                </a:solidFill>
                <a:latin typeface="+mn-lt"/>
                <a:ea typeface="+mn-ea"/>
                <a:cs typeface="+mn-cs"/>
              </a:defRPr>
            </a:lvl2pPr>
            <a:lvl3pPr marL="0" algn="l" defTabSz="914400" rtl="0" eaLnBrk="1" latinLnBrk="0" hangingPunct="1">
              <a:defRPr lang="ru-RU" sz="1400" kern="1200" dirty="0">
                <a:solidFill>
                  <a:schemeClr val="tx1"/>
                </a:solidFill>
                <a:latin typeface="+mn-lt"/>
                <a:ea typeface="+mn-ea"/>
                <a:cs typeface="+mn-cs"/>
              </a:defRPr>
            </a:lvl3pPr>
            <a:lvl4pPr marL="0" algn="l" defTabSz="914400" rtl="0" eaLnBrk="1" latinLnBrk="0" hangingPunct="1">
              <a:defRPr lang="ru-RU" sz="1400" kern="1200" dirty="0">
                <a:solidFill>
                  <a:schemeClr val="tx1"/>
                </a:solidFill>
                <a:latin typeface="+mn-lt"/>
                <a:ea typeface="+mn-ea"/>
                <a:cs typeface="+mn-cs"/>
              </a:defRPr>
            </a:lvl4pPr>
            <a:lvl5pPr marL="0" algn="l" defTabSz="914400" rtl="0" eaLnBrk="1" latinLnBrk="0" hangingPunct="1">
              <a:defRPr lang="ru-RU" sz="1400" kern="1200" dirty="0">
                <a:solidFill>
                  <a:schemeClr val="tx1"/>
                </a:solidFill>
                <a:latin typeface="+mn-lt"/>
                <a:ea typeface="+mn-ea"/>
                <a:cs typeface="+mn-cs"/>
              </a:defRPr>
            </a:lvl5pPr>
          </a:lstStyle>
          <a:p>
            <a:pPr lvl="0"/>
            <a:r>
              <a:rPr lang="ru-RU" dirty="0"/>
              <a:t>Образец текста</a:t>
            </a:r>
          </a:p>
        </p:txBody>
      </p:sp>
      <p:sp>
        <p:nvSpPr>
          <p:cNvPr id="2" name="Заголовок 1">
            <a:extLst>
              <a:ext uri="{FF2B5EF4-FFF2-40B4-BE49-F238E27FC236}">
                <a16:creationId xmlns:a16="http://schemas.microsoft.com/office/drawing/2014/main" id="{75B9D33A-B1E7-1840-9DE4-3C03168BF20D}"/>
              </a:ext>
            </a:extLst>
          </p:cNvPr>
          <p:cNvSpPr>
            <a:spLocks noGrp="1"/>
          </p:cNvSpPr>
          <p:nvPr>
            <p:ph type="title"/>
          </p:nvPr>
        </p:nvSpPr>
        <p:spPr>
          <a:xfrm>
            <a:off x="686657" y="585276"/>
            <a:ext cx="10515600" cy="1325563"/>
          </a:xfrm>
          <a:prstGeom prst="rect">
            <a:avLst/>
          </a:prstGeom>
        </p:spPr>
        <p:txBody>
          <a:bodyPr/>
          <a:lstStyle>
            <a:lvl1pPr marL="0" algn="l" defTabSz="914400" rtl="0" eaLnBrk="1" latinLnBrk="0" hangingPunct="1">
              <a:defRPr lang="ru-RU" sz="2800" b="1" kern="1200" dirty="0">
                <a:solidFill>
                  <a:srgbClr val="2D5291"/>
                </a:solidFill>
                <a:latin typeface="Verdana" panose="020B0604030504040204" pitchFamily="34" charset="0"/>
                <a:ea typeface="Verdana" panose="020B0604030504040204" pitchFamily="34" charset="0"/>
                <a:cs typeface="Verdana" panose="020B0604030504040204" pitchFamily="34" charset="0"/>
              </a:defRPr>
            </a:lvl1pPr>
          </a:lstStyle>
          <a:p>
            <a:r>
              <a:rPr lang="ru-RU" dirty="0"/>
              <a:t>Образец заголовка</a:t>
            </a:r>
          </a:p>
        </p:txBody>
      </p:sp>
      <p:sp>
        <p:nvSpPr>
          <p:cNvPr id="3" name="Объект 2">
            <a:extLst>
              <a:ext uri="{FF2B5EF4-FFF2-40B4-BE49-F238E27FC236}">
                <a16:creationId xmlns:a16="http://schemas.microsoft.com/office/drawing/2014/main" id="{C8B45F78-B975-974F-A37B-47A77B9E77AD}"/>
              </a:ext>
            </a:extLst>
          </p:cNvPr>
          <p:cNvSpPr>
            <a:spLocks noGrp="1"/>
          </p:cNvSpPr>
          <p:nvPr>
            <p:ph sz="half" idx="1" hasCustomPrompt="1"/>
          </p:nvPr>
        </p:nvSpPr>
        <p:spPr>
          <a:xfrm>
            <a:off x="762857" y="2675731"/>
            <a:ext cx="5181600" cy="1325563"/>
          </a:xfrm>
          <a:prstGeom prst="rect">
            <a:avLst/>
          </a:prstGeom>
        </p:spPr>
        <p:txBody>
          <a:bodyPr/>
          <a:lstStyle>
            <a:lvl1pPr marL="0" indent="0" algn="l" defTabSz="802020" rtl="0" eaLnBrk="1" latinLnBrk="0" hangingPunct="1">
              <a:lnSpc>
                <a:spcPct val="90000"/>
              </a:lnSpc>
              <a:spcBef>
                <a:spcPct val="0"/>
              </a:spcBef>
              <a:buNone/>
              <a:defRPr lang="ru-RU" sz="1800" b="1"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algn="l" defTabSz="802020" rtl="0" eaLnBrk="1" latinLnBrk="0" hangingPunct="1">
              <a:lnSpc>
                <a:spcPct val="90000"/>
              </a:lnSpc>
              <a:spcBef>
                <a:spcPct val="0"/>
              </a:spcBef>
              <a:defRPr lang="ru-RU" sz="1800" b="1"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2pPr>
          </a:lstStyle>
          <a:p>
            <a:pPr lvl="0"/>
            <a:r>
              <a:rPr lang="ru-RU" dirty="0"/>
              <a:t>Заголовок таблицы</a:t>
            </a:r>
          </a:p>
        </p:txBody>
      </p:sp>
      <p:pic>
        <p:nvPicPr>
          <p:cNvPr id="16" name="Рисунок 15">
            <a:extLst>
              <a:ext uri="{FF2B5EF4-FFF2-40B4-BE49-F238E27FC236}">
                <a16:creationId xmlns:a16="http://schemas.microsoft.com/office/drawing/2014/main" id="{0A68842E-57B1-A44E-994E-F2579E6D6ABC}"/>
              </a:ext>
            </a:extLst>
          </p:cNvPr>
          <p:cNvPicPr>
            <a:picLocks noChangeAspect="1"/>
          </p:cNvPicPr>
          <p:nvPr userDrawn="1"/>
        </p:nvPicPr>
        <p:blipFill>
          <a:blip r:embed="rId2"/>
          <a:stretch>
            <a:fillRect/>
          </a:stretch>
        </p:blipFill>
        <p:spPr>
          <a:xfrm>
            <a:off x="7978775" y="531133"/>
            <a:ext cx="3375025" cy="498824"/>
          </a:xfrm>
          <a:prstGeom prst="rect">
            <a:avLst/>
          </a:prstGeom>
        </p:spPr>
      </p:pic>
      <p:sp>
        <p:nvSpPr>
          <p:cNvPr id="19" name="Рисунок 4">
            <a:extLst>
              <a:ext uri="{FF2B5EF4-FFF2-40B4-BE49-F238E27FC236}">
                <a16:creationId xmlns:a16="http://schemas.microsoft.com/office/drawing/2014/main" id="{063CB0DE-4BAA-3F45-B271-294C4191E07D}"/>
              </a:ext>
            </a:extLst>
          </p:cNvPr>
          <p:cNvSpPr>
            <a:spLocks noGrp="1"/>
          </p:cNvSpPr>
          <p:nvPr>
            <p:ph type="pic" sz="quarter" idx="19" hasCustomPrompt="1"/>
          </p:nvPr>
        </p:nvSpPr>
        <p:spPr>
          <a:xfrm>
            <a:off x="7610772" y="2348322"/>
            <a:ext cx="1766825" cy="1325563"/>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20" name="Текст 4">
            <a:extLst>
              <a:ext uri="{FF2B5EF4-FFF2-40B4-BE49-F238E27FC236}">
                <a16:creationId xmlns:a16="http://schemas.microsoft.com/office/drawing/2014/main" id="{FFC17E16-FE03-764A-AA7F-DFB9B93F6A9A}"/>
              </a:ext>
            </a:extLst>
          </p:cNvPr>
          <p:cNvSpPr>
            <a:spLocks noGrp="1"/>
          </p:cNvSpPr>
          <p:nvPr>
            <p:ph type="body" sz="quarter" idx="3" hasCustomPrompt="1"/>
          </p:nvPr>
        </p:nvSpPr>
        <p:spPr>
          <a:xfrm>
            <a:off x="7610772" y="3539331"/>
            <a:ext cx="5183188" cy="823912"/>
          </a:xfrm>
          <a:prstGeom prst="rect">
            <a:avLst/>
          </a:prstGeom>
        </p:spPr>
        <p:txBody>
          <a:bodyPr anchor="b"/>
          <a:lstStyle>
            <a:lvl1pPr marL="0" indent="0" algn="l" defTabSz="802020" rtl="0" eaLnBrk="1" latinLnBrk="0" hangingPunct="1">
              <a:lnSpc>
                <a:spcPct val="90000"/>
              </a:lnSpc>
              <a:spcBef>
                <a:spcPct val="0"/>
              </a:spcBef>
              <a:buFont typeface="Arial" panose="020B0604020202020204" pitchFamily="34" charset="0"/>
              <a:buNone/>
              <a:defRPr lang="ru-RU" sz="1800" b="1"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802020" rtl="0" eaLnBrk="1" latinLnBrk="0" hangingPunct="1">
              <a:lnSpc>
                <a:spcPct val="90000"/>
              </a:lnSpc>
              <a:spcBef>
                <a:spcPct val="0"/>
              </a:spcBef>
              <a:buFont typeface="Arial" panose="020B0604020202020204" pitchFamily="34" charset="0"/>
              <a:buNone/>
            </a:pPr>
            <a:r>
              <a:rPr lang="ru-RU" dirty="0"/>
              <a:t>Заголовок </a:t>
            </a:r>
          </a:p>
        </p:txBody>
      </p:sp>
      <p:pic>
        <p:nvPicPr>
          <p:cNvPr id="11" name="Рисунок 10">
            <a:extLst>
              <a:ext uri="{FF2B5EF4-FFF2-40B4-BE49-F238E27FC236}">
                <a16:creationId xmlns:a16="http://schemas.microsoft.com/office/drawing/2014/main" id="{0C946E13-5A7D-D544-982A-826C79B1A74D}"/>
              </a:ext>
            </a:extLst>
          </p:cNvPr>
          <p:cNvPicPr>
            <a:picLocks noChangeAspect="1"/>
          </p:cNvPicPr>
          <p:nvPr userDrawn="1"/>
        </p:nvPicPr>
        <p:blipFill rotWithShape="1">
          <a:blip r:embed="rId3"/>
          <a:srcRect b="37276"/>
          <a:stretch/>
        </p:blipFill>
        <p:spPr>
          <a:xfrm>
            <a:off x="9809787" y="4930876"/>
            <a:ext cx="2445088" cy="1927124"/>
          </a:xfrm>
          <a:prstGeom prst="rect">
            <a:avLst/>
          </a:prstGeom>
        </p:spPr>
      </p:pic>
    </p:spTree>
    <p:extLst>
      <p:ext uri="{BB962C8B-B14F-4D97-AF65-F5344CB8AC3E}">
        <p14:creationId xmlns:p14="http://schemas.microsoft.com/office/powerpoint/2010/main" val="1457688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
        <p:nvSpPr>
          <p:cNvPr id="27" name="Рисунок 4">
            <a:extLst>
              <a:ext uri="{FF2B5EF4-FFF2-40B4-BE49-F238E27FC236}">
                <a16:creationId xmlns:a16="http://schemas.microsoft.com/office/drawing/2014/main" id="{C4CA7B46-2F96-614A-838A-2E47CF4A2780}"/>
              </a:ext>
            </a:extLst>
          </p:cNvPr>
          <p:cNvSpPr>
            <a:spLocks noGrp="1"/>
          </p:cNvSpPr>
          <p:nvPr>
            <p:ph type="pic" sz="quarter" idx="16" hasCustomPrompt="1"/>
          </p:nvPr>
        </p:nvSpPr>
        <p:spPr>
          <a:xfrm>
            <a:off x="838200" y="1682019"/>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29" name="Рисунок 4">
            <a:extLst>
              <a:ext uri="{FF2B5EF4-FFF2-40B4-BE49-F238E27FC236}">
                <a16:creationId xmlns:a16="http://schemas.microsoft.com/office/drawing/2014/main" id="{861579BD-3D10-0F47-A313-C9714E745499}"/>
              </a:ext>
            </a:extLst>
          </p:cNvPr>
          <p:cNvSpPr>
            <a:spLocks noGrp="1"/>
          </p:cNvSpPr>
          <p:nvPr>
            <p:ph type="pic" sz="quarter" idx="17" hasCustomPrompt="1"/>
          </p:nvPr>
        </p:nvSpPr>
        <p:spPr>
          <a:xfrm>
            <a:off x="2850052" y="1689299"/>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30" name="Рисунок 4">
            <a:extLst>
              <a:ext uri="{FF2B5EF4-FFF2-40B4-BE49-F238E27FC236}">
                <a16:creationId xmlns:a16="http://schemas.microsoft.com/office/drawing/2014/main" id="{DC15F2C2-6925-9840-A263-A9FE6D0D50A4}"/>
              </a:ext>
            </a:extLst>
          </p:cNvPr>
          <p:cNvSpPr>
            <a:spLocks noGrp="1"/>
          </p:cNvSpPr>
          <p:nvPr>
            <p:ph type="pic" sz="quarter" idx="18" hasCustomPrompt="1"/>
          </p:nvPr>
        </p:nvSpPr>
        <p:spPr>
          <a:xfrm>
            <a:off x="4867917" y="1682019"/>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31" name="Рисунок 4">
            <a:extLst>
              <a:ext uri="{FF2B5EF4-FFF2-40B4-BE49-F238E27FC236}">
                <a16:creationId xmlns:a16="http://schemas.microsoft.com/office/drawing/2014/main" id="{4310709A-6095-DB44-9B5E-AE7C888858F1}"/>
              </a:ext>
            </a:extLst>
          </p:cNvPr>
          <p:cNvSpPr>
            <a:spLocks noGrp="1"/>
          </p:cNvSpPr>
          <p:nvPr>
            <p:ph type="pic" sz="quarter" idx="19" hasCustomPrompt="1"/>
          </p:nvPr>
        </p:nvSpPr>
        <p:spPr>
          <a:xfrm>
            <a:off x="6879769" y="1689299"/>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32" name="Рисунок 4">
            <a:extLst>
              <a:ext uri="{FF2B5EF4-FFF2-40B4-BE49-F238E27FC236}">
                <a16:creationId xmlns:a16="http://schemas.microsoft.com/office/drawing/2014/main" id="{8F68A599-0708-514A-BEFB-E7DD1D00615F}"/>
              </a:ext>
            </a:extLst>
          </p:cNvPr>
          <p:cNvSpPr>
            <a:spLocks noGrp="1"/>
          </p:cNvSpPr>
          <p:nvPr>
            <p:ph type="pic" sz="quarter" idx="20" hasCustomPrompt="1"/>
          </p:nvPr>
        </p:nvSpPr>
        <p:spPr>
          <a:xfrm>
            <a:off x="1842953" y="2824190"/>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33" name="Рисунок 4">
            <a:extLst>
              <a:ext uri="{FF2B5EF4-FFF2-40B4-BE49-F238E27FC236}">
                <a16:creationId xmlns:a16="http://schemas.microsoft.com/office/drawing/2014/main" id="{CD6E9C51-F264-4249-AAA1-46A790EAB21D}"/>
              </a:ext>
            </a:extLst>
          </p:cNvPr>
          <p:cNvSpPr>
            <a:spLocks noGrp="1"/>
          </p:cNvSpPr>
          <p:nvPr>
            <p:ph type="pic" sz="quarter" idx="21" hasCustomPrompt="1"/>
          </p:nvPr>
        </p:nvSpPr>
        <p:spPr>
          <a:xfrm>
            <a:off x="3854805" y="2831470"/>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34" name="Рисунок 4">
            <a:extLst>
              <a:ext uri="{FF2B5EF4-FFF2-40B4-BE49-F238E27FC236}">
                <a16:creationId xmlns:a16="http://schemas.microsoft.com/office/drawing/2014/main" id="{6E3E01DB-FF7A-504D-8CF4-7F8DB4DF352A}"/>
              </a:ext>
            </a:extLst>
          </p:cNvPr>
          <p:cNvSpPr>
            <a:spLocks noGrp="1"/>
          </p:cNvSpPr>
          <p:nvPr>
            <p:ph type="pic" sz="quarter" idx="22" hasCustomPrompt="1"/>
          </p:nvPr>
        </p:nvSpPr>
        <p:spPr>
          <a:xfrm>
            <a:off x="5872670" y="2824190"/>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35" name="Рисунок 4">
            <a:extLst>
              <a:ext uri="{FF2B5EF4-FFF2-40B4-BE49-F238E27FC236}">
                <a16:creationId xmlns:a16="http://schemas.microsoft.com/office/drawing/2014/main" id="{10D9CA36-B958-4246-9A18-3E9EB7E1AA45}"/>
              </a:ext>
            </a:extLst>
          </p:cNvPr>
          <p:cNvSpPr>
            <a:spLocks noGrp="1"/>
          </p:cNvSpPr>
          <p:nvPr>
            <p:ph type="pic" sz="quarter" idx="23" hasCustomPrompt="1"/>
          </p:nvPr>
        </p:nvSpPr>
        <p:spPr>
          <a:xfrm>
            <a:off x="7884522" y="2831470"/>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36" name="Рисунок 4">
            <a:extLst>
              <a:ext uri="{FF2B5EF4-FFF2-40B4-BE49-F238E27FC236}">
                <a16:creationId xmlns:a16="http://schemas.microsoft.com/office/drawing/2014/main" id="{2B1B5766-BA31-B34C-8CE1-E0E3C1E9AAA2}"/>
              </a:ext>
            </a:extLst>
          </p:cNvPr>
          <p:cNvSpPr>
            <a:spLocks noGrp="1"/>
          </p:cNvSpPr>
          <p:nvPr>
            <p:ph type="pic" sz="quarter" idx="24" hasCustomPrompt="1"/>
          </p:nvPr>
        </p:nvSpPr>
        <p:spPr>
          <a:xfrm>
            <a:off x="9968003" y="2831470"/>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37" name="Рисунок 4">
            <a:extLst>
              <a:ext uri="{FF2B5EF4-FFF2-40B4-BE49-F238E27FC236}">
                <a16:creationId xmlns:a16="http://schemas.microsoft.com/office/drawing/2014/main" id="{22B4A78B-BDA5-074E-BB55-DD84E213CD73}"/>
              </a:ext>
            </a:extLst>
          </p:cNvPr>
          <p:cNvSpPr>
            <a:spLocks noGrp="1"/>
          </p:cNvSpPr>
          <p:nvPr>
            <p:ph type="pic" sz="quarter" idx="25" hasCustomPrompt="1"/>
          </p:nvPr>
        </p:nvSpPr>
        <p:spPr>
          <a:xfrm>
            <a:off x="9008472" y="1689299"/>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38" name="Рисунок 4">
            <a:extLst>
              <a:ext uri="{FF2B5EF4-FFF2-40B4-BE49-F238E27FC236}">
                <a16:creationId xmlns:a16="http://schemas.microsoft.com/office/drawing/2014/main" id="{24C92142-AAA2-5642-87F1-E924BCCE3F9F}"/>
              </a:ext>
            </a:extLst>
          </p:cNvPr>
          <p:cNvSpPr>
            <a:spLocks noGrp="1"/>
          </p:cNvSpPr>
          <p:nvPr>
            <p:ph type="pic" sz="quarter" idx="26" hasCustomPrompt="1"/>
          </p:nvPr>
        </p:nvSpPr>
        <p:spPr>
          <a:xfrm>
            <a:off x="790632" y="3949463"/>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39" name="Рисунок 4">
            <a:extLst>
              <a:ext uri="{FF2B5EF4-FFF2-40B4-BE49-F238E27FC236}">
                <a16:creationId xmlns:a16="http://schemas.microsoft.com/office/drawing/2014/main" id="{A0ECE587-F98A-764D-AF8F-CF6B7E4B8DE4}"/>
              </a:ext>
            </a:extLst>
          </p:cNvPr>
          <p:cNvSpPr>
            <a:spLocks noGrp="1"/>
          </p:cNvSpPr>
          <p:nvPr>
            <p:ph type="pic" sz="quarter" idx="27" hasCustomPrompt="1"/>
          </p:nvPr>
        </p:nvSpPr>
        <p:spPr>
          <a:xfrm>
            <a:off x="2802484" y="3956743"/>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40" name="Рисунок 4">
            <a:extLst>
              <a:ext uri="{FF2B5EF4-FFF2-40B4-BE49-F238E27FC236}">
                <a16:creationId xmlns:a16="http://schemas.microsoft.com/office/drawing/2014/main" id="{E117289B-D1D2-B046-AB98-AE0DC118F719}"/>
              </a:ext>
            </a:extLst>
          </p:cNvPr>
          <p:cNvSpPr>
            <a:spLocks noGrp="1"/>
          </p:cNvSpPr>
          <p:nvPr>
            <p:ph type="pic" sz="quarter" idx="28" hasCustomPrompt="1"/>
          </p:nvPr>
        </p:nvSpPr>
        <p:spPr>
          <a:xfrm>
            <a:off x="4820349" y="3949463"/>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41" name="Рисунок 4">
            <a:extLst>
              <a:ext uri="{FF2B5EF4-FFF2-40B4-BE49-F238E27FC236}">
                <a16:creationId xmlns:a16="http://schemas.microsoft.com/office/drawing/2014/main" id="{E3D0B968-3999-6647-9252-3778A4A2B711}"/>
              </a:ext>
            </a:extLst>
          </p:cNvPr>
          <p:cNvSpPr>
            <a:spLocks noGrp="1"/>
          </p:cNvSpPr>
          <p:nvPr>
            <p:ph type="pic" sz="quarter" idx="29" hasCustomPrompt="1"/>
          </p:nvPr>
        </p:nvSpPr>
        <p:spPr>
          <a:xfrm>
            <a:off x="6832201" y="3956743"/>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42" name="Рисунок 4">
            <a:extLst>
              <a:ext uri="{FF2B5EF4-FFF2-40B4-BE49-F238E27FC236}">
                <a16:creationId xmlns:a16="http://schemas.microsoft.com/office/drawing/2014/main" id="{6457A155-09BB-0E4A-A38E-CFE33CCF197A}"/>
              </a:ext>
            </a:extLst>
          </p:cNvPr>
          <p:cNvSpPr>
            <a:spLocks noGrp="1"/>
          </p:cNvSpPr>
          <p:nvPr>
            <p:ph type="pic" sz="quarter" idx="30" hasCustomPrompt="1"/>
          </p:nvPr>
        </p:nvSpPr>
        <p:spPr>
          <a:xfrm>
            <a:off x="8960904" y="3956743"/>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43" name="Рисунок 4">
            <a:extLst>
              <a:ext uri="{FF2B5EF4-FFF2-40B4-BE49-F238E27FC236}">
                <a16:creationId xmlns:a16="http://schemas.microsoft.com/office/drawing/2014/main" id="{FD5E06E2-1BE4-AC45-80BA-4F68EB147597}"/>
              </a:ext>
            </a:extLst>
          </p:cNvPr>
          <p:cNvSpPr>
            <a:spLocks noGrp="1"/>
          </p:cNvSpPr>
          <p:nvPr>
            <p:ph type="pic" sz="quarter" idx="31" hasCustomPrompt="1"/>
          </p:nvPr>
        </p:nvSpPr>
        <p:spPr>
          <a:xfrm>
            <a:off x="1822943" y="5069031"/>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44" name="Рисунок 4">
            <a:extLst>
              <a:ext uri="{FF2B5EF4-FFF2-40B4-BE49-F238E27FC236}">
                <a16:creationId xmlns:a16="http://schemas.microsoft.com/office/drawing/2014/main" id="{C729838A-66C9-FF47-BAE8-7CA67D135281}"/>
              </a:ext>
            </a:extLst>
          </p:cNvPr>
          <p:cNvSpPr>
            <a:spLocks noGrp="1"/>
          </p:cNvSpPr>
          <p:nvPr>
            <p:ph type="pic" sz="quarter" idx="32" hasCustomPrompt="1"/>
          </p:nvPr>
        </p:nvSpPr>
        <p:spPr>
          <a:xfrm>
            <a:off x="3834795" y="5076311"/>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45" name="Рисунок 4">
            <a:extLst>
              <a:ext uri="{FF2B5EF4-FFF2-40B4-BE49-F238E27FC236}">
                <a16:creationId xmlns:a16="http://schemas.microsoft.com/office/drawing/2014/main" id="{0A15CA53-5650-5D4A-8689-61396F7A1AE6}"/>
              </a:ext>
            </a:extLst>
          </p:cNvPr>
          <p:cNvSpPr>
            <a:spLocks noGrp="1"/>
          </p:cNvSpPr>
          <p:nvPr>
            <p:ph type="pic" sz="quarter" idx="33" hasCustomPrompt="1"/>
          </p:nvPr>
        </p:nvSpPr>
        <p:spPr>
          <a:xfrm>
            <a:off x="5852660" y="5069031"/>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46" name="Рисунок 4">
            <a:extLst>
              <a:ext uri="{FF2B5EF4-FFF2-40B4-BE49-F238E27FC236}">
                <a16:creationId xmlns:a16="http://schemas.microsoft.com/office/drawing/2014/main" id="{62CA8F52-470B-094B-B063-81AF8C842E12}"/>
              </a:ext>
            </a:extLst>
          </p:cNvPr>
          <p:cNvSpPr>
            <a:spLocks noGrp="1"/>
          </p:cNvSpPr>
          <p:nvPr>
            <p:ph type="pic" sz="quarter" idx="34" hasCustomPrompt="1"/>
          </p:nvPr>
        </p:nvSpPr>
        <p:spPr>
          <a:xfrm>
            <a:off x="7864512" y="5076311"/>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47" name="Рисунок 4">
            <a:extLst>
              <a:ext uri="{FF2B5EF4-FFF2-40B4-BE49-F238E27FC236}">
                <a16:creationId xmlns:a16="http://schemas.microsoft.com/office/drawing/2014/main" id="{777DE816-A309-1642-A67E-532169FC1572}"/>
              </a:ext>
            </a:extLst>
          </p:cNvPr>
          <p:cNvSpPr>
            <a:spLocks noGrp="1"/>
          </p:cNvSpPr>
          <p:nvPr>
            <p:ph type="pic" sz="quarter" idx="35" hasCustomPrompt="1"/>
          </p:nvPr>
        </p:nvSpPr>
        <p:spPr>
          <a:xfrm>
            <a:off x="9947993" y="5076311"/>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26" name="Заголовок 1">
            <a:extLst>
              <a:ext uri="{FF2B5EF4-FFF2-40B4-BE49-F238E27FC236}">
                <a16:creationId xmlns:a16="http://schemas.microsoft.com/office/drawing/2014/main" id="{F5DEA6EE-0CB7-324D-B494-703C637BDFAD}"/>
              </a:ext>
            </a:extLst>
          </p:cNvPr>
          <p:cNvSpPr>
            <a:spLocks noGrp="1"/>
          </p:cNvSpPr>
          <p:nvPr>
            <p:ph type="title"/>
          </p:nvPr>
        </p:nvSpPr>
        <p:spPr>
          <a:xfrm>
            <a:off x="686657" y="585276"/>
            <a:ext cx="10515600" cy="633475"/>
          </a:xfrm>
          <a:prstGeom prst="rect">
            <a:avLst/>
          </a:prstGeom>
        </p:spPr>
        <p:txBody>
          <a:bodyPr/>
          <a:lstStyle>
            <a:lvl1pPr marL="0" algn="l" defTabSz="914400" rtl="0" eaLnBrk="1" latinLnBrk="0" hangingPunct="1">
              <a:defRPr lang="ru-RU" sz="2800" b="1" kern="1200" dirty="0">
                <a:solidFill>
                  <a:srgbClr val="2D5291"/>
                </a:solidFill>
                <a:latin typeface="Verdana" panose="020B0604030504040204" pitchFamily="34" charset="0"/>
                <a:ea typeface="Verdana" panose="020B0604030504040204" pitchFamily="34" charset="0"/>
                <a:cs typeface="Verdana" panose="020B0604030504040204" pitchFamily="34" charset="0"/>
              </a:defRPr>
            </a:lvl1pPr>
          </a:lstStyle>
          <a:p>
            <a:r>
              <a:rPr lang="ru-RU" dirty="0"/>
              <a:t>Образец заголовка</a:t>
            </a:r>
          </a:p>
        </p:txBody>
      </p:sp>
      <p:pic>
        <p:nvPicPr>
          <p:cNvPr id="49" name="Рисунок 48">
            <a:extLst>
              <a:ext uri="{FF2B5EF4-FFF2-40B4-BE49-F238E27FC236}">
                <a16:creationId xmlns:a16="http://schemas.microsoft.com/office/drawing/2014/main" id="{84DCB329-E0C7-D240-AB49-C7A4B6148966}"/>
              </a:ext>
            </a:extLst>
          </p:cNvPr>
          <p:cNvPicPr>
            <a:picLocks noChangeAspect="1"/>
          </p:cNvPicPr>
          <p:nvPr userDrawn="1"/>
        </p:nvPicPr>
        <p:blipFill>
          <a:blip r:embed="rId2"/>
          <a:stretch>
            <a:fillRect/>
          </a:stretch>
        </p:blipFill>
        <p:spPr>
          <a:xfrm>
            <a:off x="7978775" y="531133"/>
            <a:ext cx="3375025" cy="498824"/>
          </a:xfrm>
          <a:prstGeom prst="rect">
            <a:avLst/>
          </a:prstGeom>
        </p:spPr>
      </p:pic>
      <p:pic>
        <p:nvPicPr>
          <p:cNvPr id="25" name="Рисунок 24">
            <a:extLst>
              <a:ext uri="{FF2B5EF4-FFF2-40B4-BE49-F238E27FC236}">
                <a16:creationId xmlns:a16="http://schemas.microsoft.com/office/drawing/2014/main" id="{8A8A1FAA-70FD-194B-9AC4-38997F08B610}"/>
              </a:ext>
            </a:extLst>
          </p:cNvPr>
          <p:cNvPicPr>
            <a:picLocks noChangeAspect="1"/>
          </p:cNvPicPr>
          <p:nvPr userDrawn="1"/>
        </p:nvPicPr>
        <p:blipFill rotWithShape="1">
          <a:blip r:embed="rId3"/>
          <a:srcRect b="37276"/>
          <a:stretch/>
        </p:blipFill>
        <p:spPr>
          <a:xfrm>
            <a:off x="9809787" y="4930876"/>
            <a:ext cx="2445088" cy="1927124"/>
          </a:xfrm>
          <a:prstGeom prst="rect">
            <a:avLst/>
          </a:prstGeom>
        </p:spPr>
      </p:pic>
    </p:spTree>
    <p:extLst>
      <p:ext uri="{BB962C8B-B14F-4D97-AF65-F5344CB8AC3E}">
        <p14:creationId xmlns:p14="http://schemas.microsoft.com/office/powerpoint/2010/main" val="2961567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Рисунок с подписью">
    <p:spTree>
      <p:nvGrpSpPr>
        <p:cNvPr id="1" name=""/>
        <p:cNvGrpSpPr/>
        <p:nvPr/>
      </p:nvGrpSpPr>
      <p:grpSpPr>
        <a:xfrm>
          <a:off x="0" y="0"/>
          <a:ext cx="0" cy="0"/>
          <a:chOff x="0" y="0"/>
          <a:chExt cx="0" cy="0"/>
        </a:xfrm>
      </p:grpSpPr>
      <p:sp>
        <p:nvSpPr>
          <p:cNvPr id="8" name="Прямоугольник 7">
            <a:extLst>
              <a:ext uri="{FF2B5EF4-FFF2-40B4-BE49-F238E27FC236}">
                <a16:creationId xmlns:a16="http://schemas.microsoft.com/office/drawing/2014/main" id="{78518840-F692-C344-A762-DC53AB112ABA}"/>
              </a:ext>
            </a:extLst>
          </p:cNvPr>
          <p:cNvSpPr/>
          <p:nvPr userDrawn="1"/>
        </p:nvSpPr>
        <p:spPr>
          <a:xfrm>
            <a:off x="3511825" y="1792503"/>
            <a:ext cx="6785113" cy="40782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Заголовок 1">
            <a:extLst>
              <a:ext uri="{FF2B5EF4-FFF2-40B4-BE49-F238E27FC236}">
                <a16:creationId xmlns:a16="http://schemas.microsoft.com/office/drawing/2014/main" id="{FC50D203-BD79-2542-B12A-7A2A360CF98A}"/>
              </a:ext>
            </a:extLst>
          </p:cNvPr>
          <p:cNvSpPr>
            <a:spLocks noGrp="1"/>
          </p:cNvSpPr>
          <p:nvPr>
            <p:ph type="title"/>
          </p:nvPr>
        </p:nvSpPr>
        <p:spPr>
          <a:xfrm>
            <a:off x="4476377" y="2160898"/>
            <a:ext cx="5601073" cy="1325563"/>
          </a:xfrm>
          <a:prstGeom prst="rect">
            <a:avLst/>
          </a:prstGeom>
        </p:spPr>
        <p:txBody>
          <a:bodyPr/>
          <a:lstStyle>
            <a:lvl1pPr marL="0" algn="l" defTabSz="802020" rtl="0" eaLnBrk="1" latinLnBrk="0" hangingPunct="1">
              <a:lnSpc>
                <a:spcPct val="90000"/>
              </a:lnSpc>
              <a:spcBef>
                <a:spcPct val="0"/>
              </a:spcBef>
              <a:defRPr lang="ru-RU" sz="3600" b="1" kern="1200" dirty="0">
                <a:solidFill>
                  <a:srgbClr val="2D5291"/>
                </a:solidFill>
                <a:latin typeface="Verdana" panose="020B0604030504040204" pitchFamily="34" charset="0"/>
                <a:ea typeface="Verdana" panose="020B0604030504040204" pitchFamily="34" charset="0"/>
                <a:cs typeface="Verdana" panose="020B0604030504040204" pitchFamily="34" charset="0"/>
              </a:defRPr>
            </a:lvl1pPr>
          </a:lstStyle>
          <a:p>
            <a:r>
              <a:rPr lang="ru-RU" dirty="0"/>
              <a:t>Образец заголовка</a:t>
            </a:r>
          </a:p>
        </p:txBody>
      </p:sp>
      <p:cxnSp>
        <p:nvCxnSpPr>
          <p:cNvPr id="18" name="Прямая соединительная линия 17">
            <a:extLst>
              <a:ext uri="{FF2B5EF4-FFF2-40B4-BE49-F238E27FC236}">
                <a16:creationId xmlns:a16="http://schemas.microsoft.com/office/drawing/2014/main" id="{3847EF6C-3AC8-6140-908E-6B1BDDF53203}"/>
              </a:ext>
            </a:extLst>
          </p:cNvPr>
          <p:cNvCxnSpPr/>
          <p:nvPr userDrawn="1"/>
        </p:nvCxnSpPr>
        <p:spPr>
          <a:xfrm>
            <a:off x="4600820" y="4737505"/>
            <a:ext cx="1917700" cy="0"/>
          </a:xfrm>
          <a:prstGeom prst="line">
            <a:avLst/>
          </a:prstGeom>
          <a:ln>
            <a:solidFill>
              <a:srgbClr val="D9212A"/>
            </a:solidFill>
          </a:ln>
        </p:spPr>
        <p:style>
          <a:lnRef idx="1">
            <a:schemeClr val="accent1"/>
          </a:lnRef>
          <a:fillRef idx="0">
            <a:schemeClr val="accent1"/>
          </a:fillRef>
          <a:effectRef idx="0">
            <a:schemeClr val="accent1"/>
          </a:effectRef>
          <a:fontRef idx="minor">
            <a:schemeClr val="tx1"/>
          </a:fontRef>
        </p:style>
      </p:cxnSp>
      <p:sp>
        <p:nvSpPr>
          <p:cNvPr id="19" name="Рисунок 7">
            <a:extLst>
              <a:ext uri="{FF2B5EF4-FFF2-40B4-BE49-F238E27FC236}">
                <a16:creationId xmlns:a16="http://schemas.microsoft.com/office/drawing/2014/main" id="{5AB26928-AD67-1143-B951-9BF66C110017}"/>
              </a:ext>
            </a:extLst>
          </p:cNvPr>
          <p:cNvSpPr>
            <a:spLocks noGrp="1"/>
          </p:cNvSpPr>
          <p:nvPr>
            <p:ph type="pic" sz="quarter" idx="13"/>
          </p:nvPr>
        </p:nvSpPr>
        <p:spPr>
          <a:xfrm>
            <a:off x="1403046" y="1706892"/>
            <a:ext cx="1709392" cy="961533"/>
          </a:xfrm>
          <a:prstGeom prst="rect">
            <a:avLst/>
          </a:prstGeom>
        </p:spPr>
        <p:txBody>
          <a:bodyPr/>
          <a:lstStyle/>
          <a:p>
            <a:endParaRPr lang="ru-RU" dirty="0"/>
          </a:p>
        </p:txBody>
      </p:sp>
      <p:sp>
        <p:nvSpPr>
          <p:cNvPr id="23" name="Рисунок 7">
            <a:extLst>
              <a:ext uri="{FF2B5EF4-FFF2-40B4-BE49-F238E27FC236}">
                <a16:creationId xmlns:a16="http://schemas.microsoft.com/office/drawing/2014/main" id="{36F4FB93-D5E9-194A-AD78-EEE1D7EAD9FB}"/>
              </a:ext>
            </a:extLst>
          </p:cNvPr>
          <p:cNvSpPr>
            <a:spLocks noGrp="1"/>
          </p:cNvSpPr>
          <p:nvPr>
            <p:ph type="pic" sz="quarter" idx="14"/>
          </p:nvPr>
        </p:nvSpPr>
        <p:spPr>
          <a:xfrm>
            <a:off x="1403046" y="2844935"/>
            <a:ext cx="1709392" cy="961533"/>
          </a:xfrm>
          <a:prstGeom prst="rect">
            <a:avLst/>
          </a:prstGeom>
        </p:spPr>
        <p:txBody>
          <a:bodyPr/>
          <a:lstStyle/>
          <a:p>
            <a:endParaRPr lang="ru-RU" dirty="0"/>
          </a:p>
        </p:txBody>
      </p:sp>
      <p:sp>
        <p:nvSpPr>
          <p:cNvPr id="24" name="Рисунок 7">
            <a:extLst>
              <a:ext uri="{FF2B5EF4-FFF2-40B4-BE49-F238E27FC236}">
                <a16:creationId xmlns:a16="http://schemas.microsoft.com/office/drawing/2014/main" id="{0FE9FB26-AB25-A448-A185-2B6B5404C12E}"/>
              </a:ext>
            </a:extLst>
          </p:cNvPr>
          <p:cNvSpPr>
            <a:spLocks noGrp="1"/>
          </p:cNvSpPr>
          <p:nvPr>
            <p:ph type="pic" sz="quarter" idx="15"/>
          </p:nvPr>
        </p:nvSpPr>
        <p:spPr>
          <a:xfrm>
            <a:off x="1378590" y="3982978"/>
            <a:ext cx="1709392" cy="961533"/>
          </a:xfrm>
          <a:prstGeom prst="rect">
            <a:avLst/>
          </a:prstGeom>
        </p:spPr>
        <p:txBody>
          <a:bodyPr/>
          <a:lstStyle/>
          <a:p>
            <a:endParaRPr lang="ru-RU" dirty="0"/>
          </a:p>
        </p:txBody>
      </p:sp>
      <p:sp>
        <p:nvSpPr>
          <p:cNvPr id="25" name="Рисунок 7">
            <a:extLst>
              <a:ext uri="{FF2B5EF4-FFF2-40B4-BE49-F238E27FC236}">
                <a16:creationId xmlns:a16="http://schemas.microsoft.com/office/drawing/2014/main" id="{CE184DB0-7FF0-1E43-A657-5880457A29FB}"/>
              </a:ext>
            </a:extLst>
          </p:cNvPr>
          <p:cNvSpPr>
            <a:spLocks noGrp="1"/>
          </p:cNvSpPr>
          <p:nvPr>
            <p:ph type="pic" sz="quarter" idx="16"/>
          </p:nvPr>
        </p:nvSpPr>
        <p:spPr>
          <a:xfrm>
            <a:off x="1378590" y="5121021"/>
            <a:ext cx="1709392" cy="961533"/>
          </a:xfrm>
          <a:prstGeom prst="rect">
            <a:avLst/>
          </a:prstGeom>
        </p:spPr>
        <p:txBody>
          <a:bodyPr/>
          <a:lstStyle/>
          <a:p>
            <a:endParaRPr lang="ru-RU" dirty="0"/>
          </a:p>
        </p:txBody>
      </p:sp>
      <p:sp>
        <p:nvSpPr>
          <p:cNvPr id="27" name="Объект 3">
            <a:extLst>
              <a:ext uri="{FF2B5EF4-FFF2-40B4-BE49-F238E27FC236}">
                <a16:creationId xmlns:a16="http://schemas.microsoft.com/office/drawing/2014/main" id="{33E5C545-0FCB-3A4C-A3EC-EB4BF64B2A83}"/>
              </a:ext>
            </a:extLst>
          </p:cNvPr>
          <p:cNvSpPr>
            <a:spLocks noGrp="1"/>
          </p:cNvSpPr>
          <p:nvPr>
            <p:ph sz="half" idx="2"/>
          </p:nvPr>
        </p:nvSpPr>
        <p:spPr>
          <a:xfrm>
            <a:off x="4495427" y="2992399"/>
            <a:ext cx="5157787" cy="526798"/>
          </a:xfrm>
          <a:prstGeom prst="rect">
            <a:avLst/>
          </a:prstGeom>
        </p:spPr>
        <p:txBody>
          <a:bodyPr/>
          <a:lstStyle>
            <a:lvl1pPr marL="0" indent="0" algn="l" defTabSz="802020" rtl="0" eaLnBrk="1" latinLnBrk="0" hangingPunct="1">
              <a:lnSpc>
                <a:spcPts val="2400"/>
              </a:lnSpc>
              <a:spcBef>
                <a:spcPct val="0"/>
              </a:spcBef>
              <a:buNone/>
              <a:defRPr lang="ru-RU" sz="16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algn="l" defTabSz="802020" rtl="0" eaLnBrk="1" latinLnBrk="0" hangingPunct="1">
              <a:lnSpc>
                <a:spcPts val="2400"/>
              </a:lnSpc>
              <a:spcBef>
                <a:spcPct val="0"/>
              </a:spcBef>
              <a:defRPr lang="ru-RU" sz="16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0" algn="l" defTabSz="802020" rtl="0" eaLnBrk="1" latinLnBrk="0" hangingPunct="1">
              <a:lnSpc>
                <a:spcPts val="2400"/>
              </a:lnSpc>
              <a:spcBef>
                <a:spcPct val="0"/>
              </a:spcBef>
              <a:defRPr lang="ru-RU" sz="16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gn="l" defTabSz="802020" rtl="0" eaLnBrk="1" latinLnBrk="0" hangingPunct="1">
              <a:lnSpc>
                <a:spcPts val="2400"/>
              </a:lnSpc>
              <a:spcBef>
                <a:spcPct val="0"/>
              </a:spcBef>
              <a:defRPr lang="ru-RU" sz="16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0" algn="l" defTabSz="802020" rtl="0" eaLnBrk="1" latinLnBrk="0" hangingPunct="1">
              <a:lnSpc>
                <a:spcPts val="2400"/>
              </a:lnSpc>
              <a:spcBef>
                <a:spcPct val="0"/>
              </a:spcBef>
              <a:defRPr lang="ru-RU" sz="16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ru-RU" dirty="0"/>
              <a:t>Образец текста</a:t>
            </a:r>
          </a:p>
        </p:txBody>
      </p:sp>
      <p:sp>
        <p:nvSpPr>
          <p:cNvPr id="29" name="Объект 3">
            <a:extLst>
              <a:ext uri="{FF2B5EF4-FFF2-40B4-BE49-F238E27FC236}">
                <a16:creationId xmlns:a16="http://schemas.microsoft.com/office/drawing/2014/main" id="{C875A66D-8D48-C746-AA62-EF3E26C1D3CE}"/>
              </a:ext>
            </a:extLst>
          </p:cNvPr>
          <p:cNvSpPr>
            <a:spLocks noGrp="1"/>
          </p:cNvSpPr>
          <p:nvPr>
            <p:ph sz="half" idx="17"/>
          </p:nvPr>
        </p:nvSpPr>
        <p:spPr>
          <a:xfrm>
            <a:off x="4495427" y="4904786"/>
            <a:ext cx="5157787" cy="432469"/>
          </a:xfrm>
          <a:prstGeom prst="rect">
            <a:avLst/>
          </a:prstGeom>
        </p:spPr>
        <p:txBody>
          <a:bodyPr/>
          <a:lstStyle>
            <a:lvl1pPr>
              <a:defRPr lang="ru-RU" sz="16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a:lvl2pPr>
            <a:lvl3pPr>
              <a:defRPr/>
            </a:lvl3pPr>
            <a:lvl4pPr>
              <a:defRPr/>
            </a:lvl4pPr>
            <a:lvl5pPr>
              <a:defRPr/>
            </a:lvl5pPr>
          </a:lstStyle>
          <a:p>
            <a:pPr marL="0" lvl="0" indent="0" algn="l" defTabSz="802020" rtl="0" eaLnBrk="1" latinLnBrk="0" hangingPunct="1">
              <a:lnSpc>
                <a:spcPts val="2400"/>
              </a:lnSpc>
              <a:spcBef>
                <a:spcPct val="0"/>
              </a:spcBef>
              <a:buFont typeface="Arial" panose="020B0604020202020204" pitchFamily="34" charset="0"/>
              <a:buNone/>
            </a:pPr>
            <a:r>
              <a:rPr lang="ru-RU" dirty="0"/>
              <a:t>Образец текста</a:t>
            </a:r>
          </a:p>
        </p:txBody>
      </p:sp>
      <p:pic>
        <p:nvPicPr>
          <p:cNvPr id="32" name="Рисунок 31">
            <a:extLst>
              <a:ext uri="{FF2B5EF4-FFF2-40B4-BE49-F238E27FC236}">
                <a16:creationId xmlns:a16="http://schemas.microsoft.com/office/drawing/2014/main" id="{0CFC8C66-826C-B74C-A2F2-27C72A72DDD4}"/>
              </a:ext>
            </a:extLst>
          </p:cNvPr>
          <p:cNvPicPr>
            <a:picLocks noChangeAspect="1"/>
          </p:cNvPicPr>
          <p:nvPr userDrawn="1"/>
        </p:nvPicPr>
        <p:blipFill>
          <a:blip r:embed="rId2"/>
          <a:stretch>
            <a:fillRect/>
          </a:stretch>
        </p:blipFill>
        <p:spPr>
          <a:xfrm>
            <a:off x="7978775" y="531133"/>
            <a:ext cx="3375025" cy="498824"/>
          </a:xfrm>
          <a:prstGeom prst="rect">
            <a:avLst/>
          </a:prstGeom>
        </p:spPr>
      </p:pic>
      <p:pic>
        <p:nvPicPr>
          <p:cNvPr id="17" name="Рисунок 16">
            <a:extLst>
              <a:ext uri="{FF2B5EF4-FFF2-40B4-BE49-F238E27FC236}">
                <a16:creationId xmlns:a16="http://schemas.microsoft.com/office/drawing/2014/main" id="{090D2786-A704-B74C-B702-FC4E3DBC85D8}"/>
              </a:ext>
            </a:extLst>
          </p:cNvPr>
          <p:cNvPicPr>
            <a:picLocks noChangeAspect="1"/>
          </p:cNvPicPr>
          <p:nvPr userDrawn="1"/>
        </p:nvPicPr>
        <p:blipFill rotWithShape="1">
          <a:blip r:embed="rId3"/>
          <a:srcRect b="37276"/>
          <a:stretch/>
        </p:blipFill>
        <p:spPr>
          <a:xfrm>
            <a:off x="9809787" y="4930876"/>
            <a:ext cx="2445088" cy="1927124"/>
          </a:xfrm>
          <a:prstGeom prst="rect">
            <a:avLst/>
          </a:prstGeom>
        </p:spPr>
      </p:pic>
    </p:spTree>
    <p:extLst>
      <p:ext uri="{BB962C8B-B14F-4D97-AF65-F5344CB8AC3E}">
        <p14:creationId xmlns:p14="http://schemas.microsoft.com/office/powerpoint/2010/main" val="4083960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Нижний колонтитул 4">
            <a:extLst>
              <a:ext uri="{FF2B5EF4-FFF2-40B4-BE49-F238E27FC236}">
                <a16:creationId xmlns:a16="http://schemas.microsoft.com/office/drawing/2014/main" id="{12EA735E-A84F-3D4C-9FD4-F4F3CF08A0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75A7922E-2675-544F-A729-217DD30533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AC2CB7-09FF-A44F-A2D0-3C8C920D4279}" type="slidenum">
              <a:rPr lang="ru-RU" smtClean="0"/>
              <a:t>‹#›</a:t>
            </a:fld>
            <a:endParaRPr lang="ru-RU"/>
          </a:p>
        </p:txBody>
      </p:sp>
      <p:sp>
        <p:nvSpPr>
          <p:cNvPr id="9" name="Заголовок 1">
            <a:extLst>
              <a:ext uri="{FF2B5EF4-FFF2-40B4-BE49-F238E27FC236}">
                <a16:creationId xmlns:a16="http://schemas.microsoft.com/office/drawing/2014/main" id="{7A068488-A0CD-4749-B6D5-694146F6B729}"/>
              </a:ext>
            </a:extLst>
          </p:cNvPr>
          <p:cNvSpPr txBox="1">
            <a:spLocks/>
          </p:cNvSpPr>
          <p:nvPr userDrawn="1"/>
        </p:nvSpPr>
        <p:spPr>
          <a:xfrm>
            <a:off x="6501245" y="4740210"/>
            <a:ext cx="10515600" cy="1325563"/>
          </a:xfrm>
          <a:prstGeom prst="rect">
            <a:avLst/>
          </a:prstGeom>
        </p:spPr>
        <p:txBody>
          <a:bodyPr>
            <a:noAutofit/>
          </a:bodyPr>
          <a:lstStyle>
            <a:lvl1pPr marL="0" algn="l" defTabSz="914400" rtl="0" eaLnBrk="1" latinLnBrk="0" hangingPunct="1">
              <a:lnSpc>
                <a:spcPts val="5300"/>
              </a:lnSpc>
              <a:spcBef>
                <a:spcPct val="0"/>
              </a:spcBef>
              <a:buNone/>
              <a:defRPr lang="ru-RU" sz="3800" b="1"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ru-RU" sz="4000" dirty="0"/>
              <a:t>Образец </a:t>
            </a:r>
            <a:br>
              <a:rPr lang="ru-RU" sz="4000" dirty="0"/>
            </a:br>
            <a:r>
              <a:rPr lang="ru-RU" sz="4000" dirty="0"/>
              <a:t>заголовка</a:t>
            </a:r>
          </a:p>
        </p:txBody>
      </p:sp>
      <p:cxnSp>
        <p:nvCxnSpPr>
          <p:cNvPr id="10" name="Прямая соединительная линия 9">
            <a:extLst>
              <a:ext uri="{FF2B5EF4-FFF2-40B4-BE49-F238E27FC236}">
                <a16:creationId xmlns:a16="http://schemas.microsoft.com/office/drawing/2014/main" id="{66DCF2DB-BB5F-A146-90E9-E9EB29D40EE3}"/>
              </a:ext>
            </a:extLst>
          </p:cNvPr>
          <p:cNvCxnSpPr>
            <a:cxnSpLocks/>
          </p:cNvCxnSpPr>
          <p:nvPr userDrawn="1"/>
        </p:nvCxnSpPr>
        <p:spPr>
          <a:xfrm>
            <a:off x="6585364" y="4629019"/>
            <a:ext cx="164423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1650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4" r:id="rId5"/>
    <p:sldLayoutId id="2147483652" r:id="rId6"/>
    <p:sldLayoutId id="2147483662" r:id="rId7"/>
    <p:sldLayoutId id="2147483655" r:id="rId8"/>
    <p:sldLayoutId id="2147483657" r:id="rId9"/>
    <p:sldLayoutId id="2147483656"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4.emf"/><Relationship Id="rId2" Type="http://schemas.openxmlformats.org/officeDocument/2006/relationships/slideLayout" Target="../slideLayouts/slideLayout8.xml"/><Relationship Id="rId1" Type="http://schemas.openxmlformats.org/officeDocument/2006/relationships/vmlDrawing" Target="../drawings/vmlDrawing2.vml"/><Relationship Id="rId6" Type="http://schemas.openxmlformats.org/officeDocument/2006/relationships/image" Target="../media/image12.emf"/><Relationship Id="rId5" Type="http://schemas.openxmlformats.org/officeDocument/2006/relationships/oleObject" Target="../embeddings/oleObject2.bin"/><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22.jpe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8.xml"/><Relationship Id="rId5" Type="http://schemas.openxmlformats.org/officeDocument/2006/relationships/image" Target="../media/image27.png"/><Relationship Id="rId4" Type="http://schemas.openxmlformats.org/officeDocument/2006/relationships/hyperlink" Target="https://studizba.com/lectures/10-informatika-i-programmirovanie/368-sovremennye-tehnologii-programmirovaniya/4999-7-diagrammy-posledovatelnosti.html"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 name="Рисунок 94">
            <a:extLst>
              <a:ext uri="{FF2B5EF4-FFF2-40B4-BE49-F238E27FC236}">
                <a16:creationId xmlns:a16="http://schemas.microsoft.com/office/drawing/2014/main" id="{7907E4B7-32EC-1D4B-8C83-1A08DDA7AD14}"/>
              </a:ext>
            </a:extLst>
          </p:cNvPr>
          <p:cNvPicPr>
            <a:picLocks noChangeAspect="1"/>
          </p:cNvPicPr>
          <p:nvPr/>
        </p:nvPicPr>
        <p:blipFill rotWithShape="1">
          <a:blip r:embed="rId2"/>
          <a:srcRect b="6008"/>
          <a:stretch/>
        </p:blipFill>
        <p:spPr>
          <a:xfrm>
            <a:off x="0" y="-1"/>
            <a:ext cx="12192000" cy="6858001"/>
          </a:xfrm>
          <a:prstGeom prst="rect">
            <a:avLst/>
          </a:prstGeom>
        </p:spPr>
      </p:pic>
      <p:sp>
        <p:nvSpPr>
          <p:cNvPr id="92" name="Прямоугольный треугольник 91">
            <a:extLst>
              <a:ext uri="{FF2B5EF4-FFF2-40B4-BE49-F238E27FC236}">
                <a16:creationId xmlns:a16="http://schemas.microsoft.com/office/drawing/2014/main" id="{63FA5D00-FDCE-0043-9B9D-8BAADC969BFD}"/>
              </a:ext>
            </a:extLst>
          </p:cNvPr>
          <p:cNvSpPr/>
          <p:nvPr/>
        </p:nvSpPr>
        <p:spPr>
          <a:xfrm flipH="1">
            <a:off x="1805650" y="1"/>
            <a:ext cx="10386349" cy="6858000"/>
          </a:xfrm>
          <a:prstGeom prst="rtTriangle">
            <a:avLst/>
          </a:prstGeom>
          <a:solidFill>
            <a:srgbClr val="2C5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1" name="Заголовок 90">
            <a:extLst>
              <a:ext uri="{FF2B5EF4-FFF2-40B4-BE49-F238E27FC236}">
                <a16:creationId xmlns:a16="http://schemas.microsoft.com/office/drawing/2014/main" id="{A00C5F5F-0EA5-9843-9C20-FA4F49A2D454}"/>
              </a:ext>
            </a:extLst>
          </p:cNvPr>
          <p:cNvSpPr>
            <a:spLocks noGrp="1"/>
          </p:cNvSpPr>
          <p:nvPr>
            <p:ph type="title"/>
          </p:nvPr>
        </p:nvSpPr>
        <p:spPr>
          <a:xfrm>
            <a:off x="3571875" y="4854388"/>
            <a:ext cx="8620124" cy="1934339"/>
          </a:xfrm>
        </p:spPr>
        <p:txBody>
          <a:bodyPr/>
          <a:lstStyle/>
          <a:p>
            <a:pPr algn="ctr"/>
            <a:r>
              <a:rPr lang="ru-RU" sz="3400" dirty="0"/>
              <a:t>Лекция 3</a:t>
            </a:r>
            <a:r>
              <a:rPr lang="en-US" sz="3400" dirty="0"/>
              <a:t>. </a:t>
            </a:r>
            <a:r>
              <a:rPr lang="ru-RU" sz="3400" dirty="0"/>
              <a:t>Язык</a:t>
            </a:r>
            <a:r>
              <a:rPr lang="en-US" sz="3400" dirty="0"/>
              <a:t> UML</a:t>
            </a:r>
            <a:r>
              <a:rPr lang="ru-RU" sz="3400" dirty="0"/>
              <a:t>.</a:t>
            </a:r>
            <a:br>
              <a:rPr lang="ru-RU" sz="3400" dirty="0"/>
            </a:br>
            <a:r>
              <a:rPr lang="ru-RU" sz="3400" dirty="0"/>
              <a:t>Диаграммы классов, состояний,  последовательностей</a:t>
            </a:r>
            <a:endParaRPr lang="ru-RU" sz="3400" dirty="0">
              <a:latin typeface="Co Headline Corp" panose="020B0503060202020204" pitchFamily="34" charset="0"/>
            </a:endParaRPr>
          </a:p>
        </p:txBody>
      </p:sp>
      <p:pic>
        <p:nvPicPr>
          <p:cNvPr id="96" name="Рисунок 95">
            <a:extLst>
              <a:ext uri="{FF2B5EF4-FFF2-40B4-BE49-F238E27FC236}">
                <a16:creationId xmlns:a16="http://schemas.microsoft.com/office/drawing/2014/main" id="{5FE4638A-6119-A143-8ACB-62FACA7A6A1A}"/>
              </a:ext>
            </a:extLst>
          </p:cNvPr>
          <p:cNvPicPr>
            <a:picLocks noChangeAspect="1"/>
          </p:cNvPicPr>
          <p:nvPr/>
        </p:nvPicPr>
        <p:blipFill>
          <a:blip r:embed="rId3"/>
          <a:stretch>
            <a:fillRect/>
          </a:stretch>
        </p:blipFill>
        <p:spPr>
          <a:xfrm>
            <a:off x="679450" y="589816"/>
            <a:ext cx="4038600" cy="596900"/>
          </a:xfrm>
          <a:prstGeom prst="rect">
            <a:avLst/>
          </a:prstGeom>
        </p:spPr>
      </p:pic>
    </p:spTree>
    <p:extLst>
      <p:ext uri="{BB962C8B-B14F-4D97-AF65-F5344CB8AC3E}">
        <p14:creationId xmlns:p14="http://schemas.microsoft.com/office/powerpoint/2010/main" val="1452298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474132" y="1896035"/>
            <a:ext cx="9019491" cy="2308324"/>
          </a:xfrm>
          <a:prstGeom prst="rect">
            <a:avLst/>
          </a:prstGeom>
        </p:spPr>
        <p:txBody>
          <a:bodyPr wrap="square">
            <a:spAutoFit/>
          </a:bodyPr>
          <a:lstStyle/>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p:txBody>
      </p:sp>
      <p:sp>
        <p:nvSpPr>
          <p:cNvPr id="2" name="Прямоугольник 1"/>
          <p:cNvSpPr/>
          <p:nvPr/>
        </p:nvSpPr>
        <p:spPr>
          <a:xfrm>
            <a:off x="770102" y="227267"/>
            <a:ext cx="7212543" cy="1077218"/>
          </a:xfrm>
          <a:prstGeom prst="rect">
            <a:avLst/>
          </a:prstGeom>
        </p:spPr>
        <p:txBody>
          <a:bodyPr wrap="square">
            <a:spAutoFit/>
          </a:bodyPr>
          <a:lstStyle/>
          <a:p>
            <a:pPr algn="ctr"/>
            <a:r>
              <a:rPr lang="ru-RU" altLang="ru-RU" sz="3200" b="1" dirty="0">
                <a:solidFill>
                  <a:srgbClr val="C00000"/>
                </a:solidFill>
              </a:rPr>
              <a:t>Применяется одно из следующих неудовлетворительных решений</a:t>
            </a:r>
            <a:endParaRPr lang="ru-RU" sz="3200" b="1" dirty="0">
              <a:solidFill>
                <a:srgbClr val="C00000"/>
              </a:solidFill>
              <a:latin typeface="Co Headline Corp" panose="020B0503060202020204" pitchFamily="34" charset="0"/>
            </a:endParaRPr>
          </a:p>
        </p:txBody>
      </p:sp>
      <p:sp>
        <p:nvSpPr>
          <p:cNvPr id="4" name="Прямоугольник 3"/>
          <p:cNvSpPr/>
          <p:nvPr/>
        </p:nvSpPr>
        <p:spPr>
          <a:xfrm>
            <a:off x="569381" y="1571941"/>
            <a:ext cx="10384369" cy="4499693"/>
          </a:xfrm>
          <a:prstGeom prst="rect">
            <a:avLst/>
          </a:prstGeom>
        </p:spPr>
        <p:txBody>
          <a:bodyPr wrap="square">
            <a:spAutoFit/>
          </a:bodyPr>
          <a:lstStyle/>
          <a:p>
            <a:pPr marL="342900" indent="-342900">
              <a:lnSpc>
                <a:spcPct val="120000"/>
              </a:lnSpc>
              <a:buFont typeface="Arial" panose="020B0604020202020204" pitchFamily="34" charset="0"/>
              <a:buChar char="•"/>
            </a:pPr>
            <a:r>
              <a:rPr lang="ru-RU" altLang="ru-RU" sz="2000" dirty="0">
                <a:solidFill>
                  <a:srgbClr val="7030A0"/>
                </a:solidFill>
              </a:rPr>
              <a:t>запретить образование подкласса </a:t>
            </a:r>
            <a:r>
              <a:rPr lang="ru-RU" altLang="ru-RU" sz="2000" dirty="0" err="1">
                <a:solidFill>
                  <a:srgbClr val="7030A0"/>
                </a:solidFill>
              </a:rPr>
              <a:t>СтудентПреподаватель</a:t>
            </a:r>
            <a:r>
              <a:rPr lang="ru-RU" altLang="ru-RU" sz="2000" dirty="0">
                <a:solidFill>
                  <a:srgbClr val="0070C0"/>
                </a:solidFill>
              </a:rPr>
              <a:t>, пока в одном из суперклассов не будет произведено переименование атрибута "</a:t>
            </a:r>
            <a:r>
              <a:rPr lang="ru-RU" altLang="ru-RU" sz="2000" dirty="0" err="1">
                <a:solidFill>
                  <a:srgbClr val="0070C0"/>
                </a:solidFill>
              </a:rPr>
              <a:t>номерКомнаты</a:t>
            </a:r>
            <a:r>
              <a:rPr lang="ru-RU" altLang="ru-RU" sz="2000" dirty="0">
                <a:solidFill>
                  <a:srgbClr val="0070C0"/>
                </a:solidFill>
              </a:rPr>
              <a:t>"; </a:t>
            </a:r>
          </a:p>
          <a:p>
            <a:pPr marL="342900" indent="-342900">
              <a:lnSpc>
                <a:spcPct val="120000"/>
              </a:lnSpc>
              <a:buFont typeface="Arial" panose="020B0604020202020204" pitchFamily="34" charset="0"/>
              <a:buChar char="•"/>
            </a:pPr>
            <a:r>
              <a:rPr lang="ru-RU" altLang="ru-RU" sz="2000" dirty="0">
                <a:solidFill>
                  <a:srgbClr val="7030A0"/>
                </a:solidFill>
              </a:rPr>
              <a:t>наследовать это свойство только от одного из суперклассов</a:t>
            </a:r>
            <a:r>
              <a:rPr lang="ru-RU" altLang="ru-RU" sz="2000" dirty="0">
                <a:solidFill>
                  <a:srgbClr val="0070C0"/>
                </a:solidFill>
              </a:rPr>
              <a:t>, так что, например, значением атрибута "</a:t>
            </a:r>
            <a:r>
              <a:rPr lang="ru-RU" altLang="ru-RU" sz="2000" dirty="0" err="1">
                <a:solidFill>
                  <a:srgbClr val="0070C0"/>
                </a:solidFill>
              </a:rPr>
              <a:t>номерКомнаты</a:t>
            </a:r>
            <a:r>
              <a:rPr lang="ru-RU" altLang="ru-RU" sz="2000" dirty="0">
                <a:solidFill>
                  <a:srgbClr val="0070C0"/>
                </a:solidFill>
              </a:rPr>
              <a:t>" у объектов класса </a:t>
            </a:r>
            <a:r>
              <a:rPr lang="ru-RU" altLang="ru-RU" sz="2000" dirty="0" err="1">
                <a:solidFill>
                  <a:srgbClr val="0070C0"/>
                </a:solidFill>
              </a:rPr>
              <a:t>СтудентПреподаватель</a:t>
            </a:r>
            <a:r>
              <a:rPr lang="ru-RU" altLang="ru-RU" sz="2000" dirty="0">
                <a:solidFill>
                  <a:srgbClr val="0070C0"/>
                </a:solidFill>
              </a:rPr>
              <a:t> всегда будут номера служебных кабинетов; </a:t>
            </a:r>
          </a:p>
          <a:p>
            <a:pPr marL="342900" indent="-342900">
              <a:lnSpc>
                <a:spcPct val="120000"/>
              </a:lnSpc>
              <a:buFont typeface="Arial" panose="020B0604020202020204" pitchFamily="34" charset="0"/>
              <a:buChar char="•"/>
            </a:pPr>
            <a:r>
              <a:rPr lang="ru-RU" altLang="ru-RU" sz="2000" dirty="0">
                <a:solidFill>
                  <a:srgbClr val="7030A0"/>
                </a:solidFill>
              </a:rPr>
              <a:t>унаследовать в подклассе оба свойства, но автоматически переименовать </a:t>
            </a:r>
            <a:r>
              <a:rPr lang="ru-RU" altLang="ru-RU" sz="2000" dirty="0">
                <a:solidFill>
                  <a:srgbClr val="0070C0"/>
                </a:solidFill>
              </a:rPr>
              <a:t>оба атрибута, чтобы прояснить их смысл; назвать их, например, "</a:t>
            </a:r>
            <a:r>
              <a:rPr lang="ru-RU" altLang="ru-RU" sz="2000" dirty="0" err="1">
                <a:solidFill>
                  <a:srgbClr val="0070C0"/>
                </a:solidFill>
              </a:rPr>
              <a:t>номерКомнатыСтудента</a:t>
            </a:r>
            <a:r>
              <a:rPr lang="ru-RU" altLang="ru-RU" sz="2000" dirty="0">
                <a:solidFill>
                  <a:srgbClr val="0070C0"/>
                </a:solidFill>
              </a:rPr>
              <a:t>" и "</a:t>
            </a:r>
            <a:r>
              <a:rPr lang="ru-RU" altLang="ru-RU" sz="2000" dirty="0" err="1">
                <a:solidFill>
                  <a:srgbClr val="0070C0"/>
                </a:solidFill>
              </a:rPr>
              <a:t>номерКомнатыПреподавателя</a:t>
            </a:r>
            <a:r>
              <a:rPr lang="ru-RU" altLang="ru-RU" sz="2000" dirty="0">
                <a:solidFill>
                  <a:srgbClr val="0070C0"/>
                </a:solidFill>
              </a:rPr>
              <a:t>". </a:t>
            </a:r>
          </a:p>
          <a:p>
            <a:pPr>
              <a:lnSpc>
                <a:spcPct val="120000"/>
              </a:lnSpc>
            </a:pPr>
            <a:endParaRPr lang="ru-RU" altLang="ru-RU" sz="2000" dirty="0">
              <a:solidFill>
                <a:srgbClr val="0070C0"/>
              </a:solidFill>
            </a:endParaRPr>
          </a:p>
          <a:p>
            <a:pPr algn="just">
              <a:lnSpc>
                <a:spcPct val="120000"/>
              </a:lnSpc>
            </a:pPr>
            <a:r>
              <a:rPr lang="ru-RU" altLang="ru-RU" sz="2000" b="1" u="sng" dirty="0">
                <a:solidFill>
                  <a:srgbClr val="7030A0"/>
                </a:solidFill>
              </a:rPr>
              <a:t>Вывод</a:t>
            </a:r>
            <a:r>
              <a:rPr lang="ru-RU" altLang="ru-RU" sz="2000" b="1" dirty="0">
                <a:solidFill>
                  <a:srgbClr val="7030A0"/>
                </a:solidFill>
              </a:rPr>
              <a:t>: </a:t>
            </a:r>
            <a:r>
              <a:rPr lang="ru-RU" altLang="ru-RU" sz="2000" dirty="0">
                <a:solidFill>
                  <a:srgbClr val="0070C0"/>
                </a:solidFill>
              </a:rPr>
              <a:t>При использовании UML для проектирования реляционных БД нужно очень осторожно использовать наследование классов и стараться вообще избегать</a:t>
            </a:r>
            <a:r>
              <a:rPr lang="en-US" altLang="ru-RU" sz="2000" dirty="0">
                <a:solidFill>
                  <a:srgbClr val="0070C0"/>
                </a:solidFill>
              </a:rPr>
              <a:t> </a:t>
            </a:r>
            <a:r>
              <a:rPr lang="ru-RU" altLang="ru-RU" sz="2000" dirty="0" smtClean="0">
                <a:solidFill>
                  <a:srgbClr val="0070C0"/>
                </a:solidFill>
              </a:rPr>
              <a:t>множественного </a:t>
            </a:r>
            <a:r>
              <a:rPr lang="ru-RU" altLang="ru-RU" sz="2000" dirty="0">
                <a:solidFill>
                  <a:srgbClr val="0070C0"/>
                </a:solidFill>
              </a:rPr>
              <a:t>наследования. </a:t>
            </a:r>
          </a:p>
        </p:txBody>
      </p:sp>
    </p:spTree>
    <p:extLst>
      <p:ext uri="{BB962C8B-B14F-4D97-AF65-F5344CB8AC3E}">
        <p14:creationId xmlns:p14="http://schemas.microsoft.com/office/powerpoint/2010/main" val="3887647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txBox="1">
            <a:spLocks/>
          </p:cNvSpPr>
          <p:nvPr/>
        </p:nvSpPr>
        <p:spPr>
          <a:xfrm>
            <a:off x="228600" y="1610817"/>
            <a:ext cx="9628094" cy="4960044"/>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pPr marL="0" indent="0">
              <a:buFont typeface="Arial" panose="020B0604020202020204" pitchFamily="34" charset="0"/>
              <a:buNone/>
            </a:pPr>
            <a:endParaRPr lang="ru-RU" dirty="0"/>
          </a:p>
        </p:txBody>
      </p:sp>
      <p:sp>
        <p:nvSpPr>
          <p:cNvPr id="2" name="Прямоугольник 1"/>
          <p:cNvSpPr/>
          <p:nvPr/>
        </p:nvSpPr>
        <p:spPr>
          <a:xfrm>
            <a:off x="1229429" y="553314"/>
            <a:ext cx="5130176" cy="584775"/>
          </a:xfrm>
          <a:prstGeom prst="rect">
            <a:avLst/>
          </a:prstGeom>
        </p:spPr>
        <p:txBody>
          <a:bodyPr wrap="square">
            <a:spAutoFit/>
          </a:bodyPr>
          <a:lstStyle/>
          <a:p>
            <a:pPr lvl="0" algn="ctr"/>
            <a:r>
              <a:rPr lang="ru-RU" altLang="ru-RU" sz="3200" b="1" dirty="0">
                <a:solidFill>
                  <a:srgbClr val="C00000"/>
                </a:solidFill>
              </a:rPr>
              <a:t>Отношения ассоциации</a:t>
            </a:r>
            <a:endParaRPr lang="ru-RU" sz="3200" b="1" dirty="0">
              <a:solidFill>
                <a:srgbClr val="C00000"/>
              </a:solidFill>
              <a:latin typeface="Co Headline Corp" panose="020B0503060202020204" pitchFamily="34" charset="0"/>
            </a:endParaRPr>
          </a:p>
        </p:txBody>
      </p:sp>
      <p:sp>
        <p:nvSpPr>
          <p:cNvPr id="3" name="Прямоугольник 2"/>
          <p:cNvSpPr/>
          <p:nvPr/>
        </p:nvSpPr>
        <p:spPr>
          <a:xfrm>
            <a:off x="813424" y="1334334"/>
            <a:ext cx="6096000" cy="5324535"/>
          </a:xfrm>
          <a:prstGeom prst="rect">
            <a:avLst/>
          </a:prstGeom>
        </p:spPr>
        <p:txBody>
          <a:bodyPr>
            <a:spAutoFit/>
          </a:bodyPr>
          <a:lstStyle/>
          <a:p>
            <a:pPr marL="342900" indent="-342900">
              <a:buFont typeface="Arial" panose="020B0604020202020204" pitchFamily="34" charset="0"/>
              <a:buChar char="•"/>
            </a:pPr>
            <a:r>
              <a:rPr lang="ru-RU" altLang="ru-RU" sz="2000" b="1" dirty="0">
                <a:solidFill>
                  <a:srgbClr val="7030A0"/>
                </a:solidFill>
              </a:rPr>
              <a:t>Отношение ассоциации </a:t>
            </a:r>
            <a:r>
              <a:rPr lang="ru-RU" altLang="ru-RU" sz="2000" dirty="0">
                <a:solidFill>
                  <a:srgbClr val="0070C0"/>
                </a:solidFill>
              </a:rPr>
              <a:t>означает наличие связи между классами.</a:t>
            </a:r>
          </a:p>
          <a:p>
            <a:pPr marL="342900" indent="-342900">
              <a:buFont typeface="Arial" panose="020B0604020202020204" pitchFamily="34" charset="0"/>
              <a:buChar char="•"/>
            </a:pPr>
            <a:r>
              <a:rPr lang="ru-RU" altLang="ru-RU" sz="2000" dirty="0" smtClean="0">
                <a:solidFill>
                  <a:srgbClr val="0070C0"/>
                </a:solidFill>
              </a:rPr>
              <a:t>Принято </a:t>
            </a:r>
            <a:r>
              <a:rPr lang="en-US" altLang="ru-RU" sz="2000" b="1" dirty="0">
                <a:solidFill>
                  <a:srgbClr val="7030A0"/>
                </a:solidFill>
              </a:rPr>
              <a:t>n</a:t>
            </a:r>
            <a:r>
              <a:rPr lang="ru-RU" altLang="ru-RU" sz="2000" b="1" dirty="0">
                <a:solidFill>
                  <a:srgbClr val="7030A0"/>
                </a:solidFill>
              </a:rPr>
              <a:t>-мерную ассоциацию </a:t>
            </a:r>
            <a:r>
              <a:rPr lang="ru-RU" altLang="ru-RU" sz="2000" dirty="0">
                <a:solidFill>
                  <a:srgbClr val="0070C0"/>
                </a:solidFill>
              </a:rPr>
              <a:t>обозначать ромбом, а класс, присоединенный к ассоциации обозначать пунктирной линией.</a:t>
            </a:r>
          </a:p>
          <a:p>
            <a:pPr marL="342900" indent="-342900">
              <a:buFont typeface="Arial" panose="020B0604020202020204" pitchFamily="34" charset="0"/>
              <a:buChar char="•"/>
            </a:pPr>
            <a:r>
              <a:rPr lang="ru-RU" sz="2000" dirty="0">
                <a:solidFill>
                  <a:srgbClr val="0070C0"/>
                </a:solidFill>
              </a:rPr>
              <a:t>В ассоциации могут связываться два класса, и тогда она называется </a:t>
            </a:r>
            <a:r>
              <a:rPr lang="ru-RU" sz="2000" b="1" i="1" dirty="0">
                <a:solidFill>
                  <a:srgbClr val="7030A0"/>
                </a:solidFill>
              </a:rPr>
              <a:t>бинарной</a:t>
            </a:r>
            <a:r>
              <a:rPr lang="ru-RU" sz="2000" dirty="0">
                <a:solidFill>
                  <a:srgbClr val="0070C0"/>
                </a:solidFill>
              </a:rPr>
              <a:t>. Допускается создание ассоциаций, связывающих сразу n классов (они называются </a:t>
            </a:r>
            <a:r>
              <a:rPr lang="ru-RU" sz="2000" b="1" i="1" dirty="0">
                <a:solidFill>
                  <a:srgbClr val="7030A0"/>
                </a:solidFill>
              </a:rPr>
              <a:t>n-</a:t>
            </a:r>
            <a:r>
              <a:rPr lang="ru-RU" sz="2000" b="1" i="1" dirty="0" err="1">
                <a:solidFill>
                  <a:srgbClr val="7030A0"/>
                </a:solidFill>
              </a:rPr>
              <a:t>арными</a:t>
            </a:r>
            <a:r>
              <a:rPr lang="ru-RU" sz="2000" b="1" i="1" dirty="0">
                <a:solidFill>
                  <a:srgbClr val="7030A0"/>
                </a:solidFill>
              </a:rPr>
              <a:t> </a:t>
            </a:r>
            <a:r>
              <a:rPr lang="ru-RU" sz="2000" dirty="0">
                <a:solidFill>
                  <a:srgbClr val="0070C0"/>
                </a:solidFill>
              </a:rPr>
              <a:t>ассоциациями).</a:t>
            </a:r>
          </a:p>
          <a:p>
            <a:endParaRPr lang="en-US" sz="2000" dirty="0" smtClean="0">
              <a:solidFill>
                <a:srgbClr val="0070C0"/>
              </a:solidFill>
            </a:endParaRPr>
          </a:p>
          <a:p>
            <a:pPr algn="just"/>
            <a:r>
              <a:rPr lang="ru-RU" sz="2000" dirty="0" smtClean="0">
                <a:solidFill>
                  <a:srgbClr val="0070C0"/>
                </a:solidFill>
              </a:rPr>
              <a:t>Бывают </a:t>
            </a:r>
            <a:r>
              <a:rPr lang="ru-RU" sz="2000" dirty="0">
                <a:solidFill>
                  <a:srgbClr val="0070C0"/>
                </a:solidFill>
              </a:rPr>
              <a:t>случаи, когда </a:t>
            </a:r>
            <a:r>
              <a:rPr lang="ru-RU" sz="2000" dirty="0">
                <a:solidFill>
                  <a:srgbClr val="7030A0"/>
                </a:solidFill>
              </a:rPr>
              <a:t>связь “части” и “целого” </a:t>
            </a:r>
            <a:r>
              <a:rPr lang="ru-RU" sz="2000" dirty="0">
                <a:solidFill>
                  <a:srgbClr val="0070C0"/>
                </a:solidFill>
              </a:rPr>
              <a:t>настолько сильна, что </a:t>
            </a:r>
            <a:r>
              <a:rPr lang="ru-RU" sz="2000" dirty="0">
                <a:solidFill>
                  <a:srgbClr val="7030A0"/>
                </a:solidFill>
              </a:rPr>
              <a:t>уничтожение “целого” приводит к уничтожению всех его “частей”.</a:t>
            </a:r>
            <a:r>
              <a:rPr lang="ru-RU" sz="2000" dirty="0">
                <a:solidFill>
                  <a:srgbClr val="0070C0"/>
                </a:solidFill>
              </a:rPr>
              <a:t> Агрегатные ассоциации, обладающие таким свойством, называются </a:t>
            </a:r>
            <a:r>
              <a:rPr lang="ru-RU" sz="2000" b="1" i="1" dirty="0">
                <a:solidFill>
                  <a:srgbClr val="7030A0"/>
                </a:solidFill>
              </a:rPr>
              <a:t>композитными</a:t>
            </a:r>
            <a:r>
              <a:rPr lang="ru-RU" sz="2000" dirty="0">
                <a:solidFill>
                  <a:srgbClr val="0070C0"/>
                </a:solidFill>
              </a:rPr>
              <a:t>, или просто </a:t>
            </a:r>
            <a:r>
              <a:rPr lang="ru-RU" sz="2000" b="1" i="1" dirty="0">
                <a:solidFill>
                  <a:srgbClr val="7030A0"/>
                </a:solidFill>
              </a:rPr>
              <a:t>композициями</a:t>
            </a:r>
            <a:r>
              <a:rPr lang="ru-RU" sz="2000" dirty="0">
                <a:solidFill>
                  <a:srgbClr val="0070C0"/>
                </a:solidFill>
              </a:rPr>
              <a:t>. </a:t>
            </a:r>
            <a:endParaRPr lang="ru-RU" altLang="ru-RU" sz="2000" dirty="0">
              <a:solidFill>
                <a:srgbClr val="0070C0"/>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614829400"/>
              </p:ext>
            </p:extLst>
          </p:nvPr>
        </p:nvGraphicFramePr>
        <p:xfrm>
          <a:off x="5367340" y="1052514"/>
          <a:ext cx="6035675" cy="2376487"/>
        </p:xfrm>
        <a:graphic>
          <a:graphicData uri="http://schemas.openxmlformats.org/presentationml/2006/ole">
            <mc:AlternateContent xmlns:mc="http://schemas.openxmlformats.org/markup-compatibility/2006">
              <mc:Choice xmlns:v="urn:schemas-microsoft-com:vml" Requires="v">
                <p:oleObj spid="_x0000_s1040" name="Документ" r:id="rId4" imgW="3917277" imgH="1649462" progId="Word.Document.8">
                  <p:embed/>
                </p:oleObj>
              </mc:Choice>
              <mc:Fallback>
                <p:oleObj name="Документ" r:id="rId4" imgW="3917277" imgH="1649462"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340" y="1052514"/>
                        <a:ext cx="6035675" cy="2376487"/>
                      </a:xfrm>
                      <a:prstGeom prst="rect">
                        <a:avLst/>
                      </a:prstGeom>
                      <a:noFill/>
                      <a:ln>
                        <a:noFill/>
                      </a:ln>
                      <a:effectLst/>
                    </p:spPr>
                  </p:pic>
                </p:oleObj>
              </mc:Fallback>
            </mc:AlternateContent>
          </a:graphicData>
        </a:graphic>
      </p:graphicFrame>
      <p:grpSp>
        <p:nvGrpSpPr>
          <p:cNvPr id="6" name="Group 6"/>
          <p:cNvGrpSpPr>
            <a:grpSpLocks/>
          </p:cNvGrpSpPr>
          <p:nvPr/>
        </p:nvGrpSpPr>
        <p:grpSpPr bwMode="auto">
          <a:xfrm>
            <a:off x="7207251" y="3437881"/>
            <a:ext cx="4697267" cy="3268800"/>
            <a:chOff x="3168" y="10224"/>
            <a:chExt cx="4752" cy="2880"/>
          </a:xfrm>
          <a:solidFill>
            <a:schemeClr val="bg1"/>
          </a:solidFill>
        </p:grpSpPr>
        <p:sp>
          <p:nvSpPr>
            <p:cNvPr id="7" name="Line 7"/>
            <p:cNvSpPr>
              <a:spLocks noChangeShapeType="1"/>
            </p:cNvSpPr>
            <p:nvPr/>
          </p:nvSpPr>
          <p:spPr bwMode="auto">
            <a:xfrm flipV="1">
              <a:off x="4320" y="10800"/>
              <a:ext cx="1584" cy="864"/>
            </a:xfrm>
            <a:prstGeom prst="line">
              <a:avLst/>
            </a:prstGeom>
            <a:grpFill/>
            <a:ln w="9525">
              <a:solidFill>
                <a:srgbClr val="000000"/>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nvGrpSpPr>
            <p:cNvPr id="8" name="Group 8"/>
            <p:cNvGrpSpPr>
              <a:grpSpLocks/>
            </p:cNvGrpSpPr>
            <p:nvPr/>
          </p:nvGrpSpPr>
          <p:grpSpPr bwMode="auto">
            <a:xfrm>
              <a:off x="3168" y="10224"/>
              <a:ext cx="4752" cy="2880"/>
              <a:chOff x="3168" y="10224"/>
              <a:chExt cx="4752" cy="2880"/>
            </a:xfrm>
            <a:grpFill/>
          </p:grpSpPr>
          <p:grpSp>
            <p:nvGrpSpPr>
              <p:cNvPr id="9" name="Group 9"/>
              <p:cNvGrpSpPr>
                <a:grpSpLocks/>
              </p:cNvGrpSpPr>
              <p:nvPr/>
            </p:nvGrpSpPr>
            <p:grpSpPr bwMode="auto">
              <a:xfrm>
                <a:off x="3168" y="10944"/>
                <a:ext cx="1152" cy="1584"/>
                <a:chOff x="4752" y="10656"/>
                <a:chExt cx="1152" cy="1584"/>
              </a:xfrm>
              <a:grpFill/>
            </p:grpSpPr>
            <p:sp>
              <p:nvSpPr>
                <p:cNvPr id="18" name="Line 10"/>
                <p:cNvSpPr>
                  <a:spLocks noChangeShapeType="1"/>
                </p:cNvSpPr>
                <p:nvPr/>
              </p:nvSpPr>
              <p:spPr bwMode="auto">
                <a:xfrm>
                  <a:off x="4752" y="11232"/>
                  <a:ext cx="1152" cy="0"/>
                </a:xfrm>
                <a:prstGeom prst="line">
                  <a:avLst/>
                </a:prstGeom>
                <a:gr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9" name="Rectangle 11"/>
                <p:cNvSpPr>
                  <a:spLocks noChangeArrowheads="1"/>
                </p:cNvSpPr>
                <p:nvPr/>
              </p:nvSpPr>
              <p:spPr bwMode="auto">
                <a:xfrm>
                  <a:off x="4752" y="10656"/>
                  <a:ext cx="1152" cy="1584"/>
                </a:xfrm>
                <a:prstGeom prst="rect">
                  <a:avLst/>
                </a:prstGeom>
                <a:grp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pPr>
                  <a:r>
                    <a:rPr lang="ru-RU" altLang="ru-RU" sz="1200" dirty="0"/>
                    <a:t>Счет в</a:t>
                  </a:r>
                </a:p>
                <a:p>
                  <a:pPr algn="ctr" eaLnBrk="1" hangingPunct="1">
                    <a:lnSpc>
                      <a:spcPct val="80000"/>
                    </a:lnSpc>
                  </a:pPr>
                  <a:r>
                    <a:rPr lang="ru-RU" altLang="ru-RU" sz="1200" dirty="0"/>
                    <a:t>банке</a:t>
                  </a:r>
                  <a:endParaRPr lang="ru-RU" altLang="ru-RU" dirty="0"/>
                </a:p>
              </p:txBody>
            </p:sp>
          </p:grpSp>
          <p:grpSp>
            <p:nvGrpSpPr>
              <p:cNvPr id="10" name="Group 12"/>
              <p:cNvGrpSpPr>
                <a:grpSpLocks/>
              </p:cNvGrpSpPr>
              <p:nvPr/>
            </p:nvGrpSpPr>
            <p:grpSpPr bwMode="auto">
              <a:xfrm>
                <a:off x="5904" y="10224"/>
                <a:ext cx="2016" cy="1008"/>
                <a:chOff x="5904" y="10224"/>
                <a:chExt cx="2016" cy="1008"/>
              </a:xfrm>
              <a:grpFill/>
            </p:grpSpPr>
            <p:sp>
              <p:nvSpPr>
                <p:cNvPr id="16" name="Rectangle 13"/>
                <p:cNvSpPr>
                  <a:spLocks noChangeArrowheads="1"/>
                </p:cNvSpPr>
                <p:nvPr/>
              </p:nvSpPr>
              <p:spPr bwMode="auto">
                <a:xfrm>
                  <a:off x="5904" y="10224"/>
                  <a:ext cx="2016" cy="1008"/>
                </a:xfrm>
                <a:prstGeom prst="rect">
                  <a:avLst/>
                </a:prstGeom>
                <a:grp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72000"/>
                    </a:lnSpc>
                  </a:pPr>
                  <a:r>
                    <a:rPr lang="ru-RU" altLang="ru-RU" sz="1200"/>
                    <a:t>юридическое</a:t>
                  </a:r>
                </a:p>
                <a:p>
                  <a:pPr algn="ctr" eaLnBrk="1" hangingPunct="1">
                    <a:lnSpc>
                      <a:spcPct val="72000"/>
                    </a:lnSpc>
                  </a:pPr>
                  <a:r>
                    <a:rPr lang="ru-RU" altLang="ru-RU" sz="1200"/>
                    <a:t>лицо</a:t>
                  </a:r>
                  <a:endParaRPr lang="ru-RU" altLang="ru-RU"/>
                </a:p>
              </p:txBody>
            </p:sp>
            <p:sp>
              <p:nvSpPr>
                <p:cNvPr id="17" name="Line 14"/>
                <p:cNvSpPr>
                  <a:spLocks noChangeShapeType="1"/>
                </p:cNvSpPr>
                <p:nvPr/>
              </p:nvSpPr>
              <p:spPr bwMode="auto">
                <a:xfrm>
                  <a:off x="5904" y="10656"/>
                  <a:ext cx="2016" cy="0"/>
                </a:xfrm>
                <a:prstGeom prst="line">
                  <a:avLst/>
                </a:prstGeom>
                <a:gr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nvGrpSpPr>
              <p:cNvPr id="11" name="Group 15"/>
              <p:cNvGrpSpPr>
                <a:grpSpLocks/>
              </p:cNvGrpSpPr>
              <p:nvPr/>
            </p:nvGrpSpPr>
            <p:grpSpPr bwMode="auto">
              <a:xfrm>
                <a:off x="5904" y="12096"/>
                <a:ext cx="2016" cy="1008"/>
                <a:chOff x="5904" y="12096"/>
                <a:chExt cx="2016" cy="1008"/>
              </a:xfrm>
              <a:grpFill/>
            </p:grpSpPr>
            <p:sp>
              <p:nvSpPr>
                <p:cNvPr id="14" name="Rectangle 16"/>
                <p:cNvSpPr>
                  <a:spLocks noChangeArrowheads="1"/>
                </p:cNvSpPr>
                <p:nvPr/>
              </p:nvSpPr>
              <p:spPr bwMode="auto">
                <a:xfrm>
                  <a:off x="5904" y="12096"/>
                  <a:ext cx="2016" cy="1008"/>
                </a:xfrm>
                <a:prstGeom prst="rect">
                  <a:avLst/>
                </a:prstGeom>
                <a:grp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72000"/>
                    </a:lnSpc>
                  </a:pPr>
                  <a:r>
                    <a:rPr lang="ru-RU" altLang="ru-RU" sz="1200"/>
                    <a:t>физическое </a:t>
                  </a:r>
                </a:p>
                <a:p>
                  <a:pPr algn="ctr" eaLnBrk="1" hangingPunct="1">
                    <a:lnSpc>
                      <a:spcPct val="72000"/>
                    </a:lnSpc>
                  </a:pPr>
                  <a:r>
                    <a:rPr lang="ru-RU" altLang="ru-RU" sz="1200"/>
                    <a:t>лицо</a:t>
                  </a:r>
                  <a:endParaRPr lang="ru-RU" altLang="ru-RU"/>
                </a:p>
              </p:txBody>
            </p:sp>
            <p:sp>
              <p:nvSpPr>
                <p:cNvPr id="15" name="Freeform 17"/>
                <p:cNvSpPr>
                  <a:spLocks/>
                </p:cNvSpPr>
                <p:nvPr/>
              </p:nvSpPr>
              <p:spPr bwMode="auto">
                <a:xfrm>
                  <a:off x="5929" y="12529"/>
                  <a:ext cx="1991" cy="7"/>
                </a:xfrm>
                <a:custGeom>
                  <a:avLst/>
                  <a:gdLst>
                    <a:gd name="T0" fmla="*/ 0 w 1991"/>
                    <a:gd name="T1" fmla="*/ 7 h 7"/>
                    <a:gd name="T2" fmla="*/ 1991 w 1991"/>
                    <a:gd name="T3" fmla="*/ 0 h 7"/>
                    <a:gd name="T4" fmla="*/ 0 60000 65536"/>
                    <a:gd name="T5" fmla="*/ 0 60000 65536"/>
                  </a:gdLst>
                  <a:ahLst/>
                  <a:cxnLst>
                    <a:cxn ang="T4">
                      <a:pos x="T0" y="T1"/>
                    </a:cxn>
                    <a:cxn ang="T5">
                      <a:pos x="T2" y="T3"/>
                    </a:cxn>
                  </a:cxnLst>
                  <a:rect l="0" t="0" r="r" b="b"/>
                  <a:pathLst>
                    <a:path w="1991" h="7">
                      <a:moveTo>
                        <a:pt x="0" y="7"/>
                      </a:moveTo>
                      <a:lnTo>
                        <a:pt x="1991" y="0"/>
                      </a:lnTo>
                    </a:path>
                  </a:pathLst>
                </a:custGeom>
                <a:gr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sp>
            <p:nvSpPr>
              <p:cNvPr id="12" name="Line 18"/>
              <p:cNvSpPr>
                <a:spLocks noChangeShapeType="1"/>
              </p:cNvSpPr>
              <p:nvPr/>
            </p:nvSpPr>
            <p:spPr bwMode="auto">
              <a:xfrm>
                <a:off x="4320" y="11664"/>
                <a:ext cx="1584" cy="1008"/>
              </a:xfrm>
              <a:prstGeom prst="line">
                <a:avLst/>
              </a:prstGeom>
              <a:grpFill/>
              <a:ln w="9525">
                <a:solidFill>
                  <a:srgbClr val="000000"/>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3" name="Line 19"/>
              <p:cNvSpPr>
                <a:spLocks noChangeShapeType="1"/>
              </p:cNvSpPr>
              <p:nvPr/>
            </p:nvSpPr>
            <p:spPr bwMode="auto">
              <a:xfrm>
                <a:off x="4608" y="11520"/>
                <a:ext cx="0" cy="288"/>
              </a:xfrm>
              <a:prstGeom prst="line">
                <a:avLst/>
              </a:prstGeom>
              <a:gr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spTree>
    <p:extLst>
      <p:ext uri="{BB962C8B-B14F-4D97-AF65-F5344CB8AC3E}">
        <p14:creationId xmlns:p14="http://schemas.microsoft.com/office/powerpoint/2010/main" val="2895553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474132" y="1896035"/>
            <a:ext cx="9019491" cy="2308324"/>
          </a:xfrm>
          <a:prstGeom prst="rect">
            <a:avLst/>
          </a:prstGeom>
        </p:spPr>
        <p:txBody>
          <a:bodyPr wrap="square">
            <a:spAutoFit/>
          </a:bodyPr>
          <a:lstStyle/>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p:txBody>
      </p:sp>
      <p:sp>
        <p:nvSpPr>
          <p:cNvPr id="2" name="Прямоугольник 1"/>
          <p:cNvSpPr/>
          <p:nvPr/>
        </p:nvSpPr>
        <p:spPr>
          <a:xfrm>
            <a:off x="1440809" y="253426"/>
            <a:ext cx="6096000" cy="584775"/>
          </a:xfrm>
          <a:prstGeom prst="rect">
            <a:avLst/>
          </a:prstGeom>
        </p:spPr>
        <p:txBody>
          <a:bodyPr>
            <a:spAutoFit/>
          </a:bodyPr>
          <a:lstStyle/>
          <a:p>
            <a:pPr algn="ctr"/>
            <a:r>
              <a:rPr lang="ru-RU" altLang="ru-RU" sz="3200" b="1" dirty="0">
                <a:solidFill>
                  <a:srgbClr val="C00000"/>
                </a:solidFill>
              </a:rPr>
              <a:t>Отношения зависимости </a:t>
            </a:r>
            <a:endParaRPr lang="ru-RU" sz="3200" b="1" dirty="0">
              <a:solidFill>
                <a:srgbClr val="C00000"/>
              </a:solidFill>
              <a:latin typeface="Co Headline Corp" panose="020B0503060202020204" pitchFamily="34" charset="0"/>
            </a:endParaRPr>
          </a:p>
        </p:txBody>
      </p:sp>
      <p:sp>
        <p:nvSpPr>
          <p:cNvPr id="4" name="Rectangle 3"/>
          <p:cNvSpPr txBox="1">
            <a:spLocks noChangeArrowheads="1"/>
          </p:cNvSpPr>
          <p:nvPr/>
        </p:nvSpPr>
        <p:spPr>
          <a:xfrm>
            <a:off x="242105" y="1054504"/>
            <a:ext cx="10406604" cy="5591174"/>
          </a:xfrm>
          <a:prstGeom prst="rect">
            <a:avLst/>
          </a:prstGeom>
          <a:noFill/>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ru-RU" altLang="ru-RU" sz="1800" dirty="0"/>
              <a:t>      </a:t>
            </a:r>
            <a:r>
              <a:rPr lang="ru-RU" altLang="ru-RU" sz="1800" b="1" dirty="0">
                <a:solidFill>
                  <a:srgbClr val="7030A0"/>
                </a:solidFill>
              </a:rPr>
              <a:t>Используются</a:t>
            </a:r>
            <a:r>
              <a:rPr lang="ru-RU" altLang="ru-RU" sz="1800" dirty="0">
                <a:solidFill>
                  <a:srgbClr val="0070C0"/>
                </a:solidFill>
              </a:rPr>
              <a:t>, когда </a:t>
            </a:r>
            <a:r>
              <a:rPr lang="ru-RU" altLang="ru-RU" sz="1800" dirty="0">
                <a:solidFill>
                  <a:srgbClr val="7030A0"/>
                </a:solidFill>
              </a:rPr>
              <a:t>изменение одного компонента</a:t>
            </a:r>
            <a:r>
              <a:rPr lang="ru-RU" altLang="ru-RU" sz="1800" dirty="0">
                <a:solidFill>
                  <a:srgbClr val="0070C0"/>
                </a:solidFill>
              </a:rPr>
              <a:t> модели </a:t>
            </a:r>
            <a:r>
              <a:rPr lang="ru-RU" altLang="ru-RU" sz="1800" dirty="0">
                <a:solidFill>
                  <a:srgbClr val="7030A0"/>
                </a:solidFill>
              </a:rPr>
              <a:t>вызывает изменения поведения других компонентов</a:t>
            </a:r>
            <a:r>
              <a:rPr lang="ru-RU" altLang="ru-RU" sz="1800" dirty="0">
                <a:solidFill>
                  <a:srgbClr val="0070C0"/>
                </a:solidFill>
              </a:rPr>
              <a:t>. Зависимости </a:t>
            </a:r>
            <a:r>
              <a:rPr lang="ru-RU" sz="1800" dirty="0">
                <a:solidFill>
                  <a:srgbClr val="0070C0"/>
                </a:solidFill>
              </a:rPr>
              <a:t> позволяют указать в сигнатуре операции одного класса то, что параметром </a:t>
            </a:r>
            <a:r>
              <a:rPr lang="ru-RU" sz="1800" dirty="0">
                <a:solidFill>
                  <a:srgbClr val="7030A0"/>
                </a:solidFill>
              </a:rPr>
              <a:t>этой операции могут быть объекты другого класса</a:t>
            </a:r>
            <a:r>
              <a:rPr lang="ru-RU" sz="1800" dirty="0">
                <a:solidFill>
                  <a:srgbClr val="0070C0"/>
                </a:solidFill>
              </a:rPr>
              <a:t>. Понятно, что если интерфейс этого второго класса изменяется, то это влияет на поведение объектов первого класса. </a:t>
            </a:r>
            <a:endParaRPr lang="ru-RU" altLang="ru-RU" sz="1800" dirty="0">
              <a:solidFill>
                <a:srgbClr val="0070C0"/>
              </a:solidFill>
            </a:endParaRPr>
          </a:p>
          <a:p>
            <a:pPr marL="0" indent="0" algn="just">
              <a:buFont typeface="Arial" panose="020B0604020202020204" pitchFamily="34" charset="0"/>
              <a:buNone/>
            </a:pPr>
            <a:r>
              <a:rPr lang="ru-RU" altLang="ru-RU" sz="1800" dirty="0">
                <a:solidFill>
                  <a:srgbClr val="0070C0"/>
                </a:solidFill>
              </a:rPr>
              <a:t>         </a:t>
            </a:r>
            <a:r>
              <a:rPr lang="ru-RU" altLang="ru-RU" sz="1800" b="1" dirty="0">
                <a:solidFill>
                  <a:srgbClr val="C00000"/>
                </a:solidFill>
              </a:rPr>
              <a:t>Обозначается: </a:t>
            </a:r>
          </a:p>
          <a:p>
            <a:pPr marL="0" indent="0" algn="just">
              <a:buFont typeface="Arial" panose="020B0604020202020204" pitchFamily="34" charset="0"/>
              <a:buNone/>
            </a:pPr>
            <a:r>
              <a:rPr lang="ru-RU" altLang="ru-RU" sz="1800" dirty="0">
                <a:solidFill>
                  <a:srgbClr val="0070C0"/>
                </a:solidFill>
              </a:rPr>
              <a:t>      				</a:t>
            </a:r>
            <a:r>
              <a:rPr lang="ru-RU" altLang="ru-RU" sz="1800" b="1" u="sng" dirty="0">
                <a:solidFill>
                  <a:srgbClr val="C00000"/>
                </a:solidFill>
              </a:rPr>
              <a:t>Пример</a:t>
            </a:r>
            <a:r>
              <a:rPr lang="ru-RU" altLang="ru-RU" sz="1800" b="1" dirty="0">
                <a:solidFill>
                  <a:srgbClr val="C00000"/>
                </a:solidFill>
              </a:rPr>
              <a:t>:</a:t>
            </a:r>
          </a:p>
          <a:p>
            <a:pPr marL="0" indent="0" algn="just">
              <a:buFont typeface="Arial" panose="020B0604020202020204" pitchFamily="34" charset="0"/>
              <a:buNone/>
            </a:pPr>
            <a:endParaRPr lang="ru-RU" altLang="ru-RU" sz="1800" dirty="0">
              <a:solidFill>
                <a:srgbClr val="0070C0"/>
              </a:solidFill>
            </a:endParaRPr>
          </a:p>
          <a:p>
            <a:pPr marL="0" indent="0" algn="just">
              <a:buFont typeface="Arial" panose="020B0604020202020204" pitchFamily="34" charset="0"/>
              <a:buNone/>
            </a:pPr>
            <a:r>
              <a:rPr lang="en-US" sz="1800" dirty="0">
                <a:solidFill>
                  <a:srgbClr val="0070C0"/>
                </a:solidFill>
              </a:rPr>
              <a:t> </a:t>
            </a:r>
            <a:r>
              <a:rPr lang="en-US" sz="1800" dirty="0" smtClean="0">
                <a:solidFill>
                  <a:srgbClr val="0070C0"/>
                </a:solidFill>
              </a:rPr>
              <a:t>     </a:t>
            </a:r>
            <a:r>
              <a:rPr lang="ru-RU" sz="1800" dirty="0" smtClean="0">
                <a:solidFill>
                  <a:srgbClr val="0070C0"/>
                </a:solidFill>
              </a:rPr>
              <a:t>Зависимости </a:t>
            </a:r>
            <a:r>
              <a:rPr lang="ru-RU" sz="1800" dirty="0">
                <a:solidFill>
                  <a:srgbClr val="0070C0"/>
                </a:solidFill>
              </a:rPr>
              <a:t>обозначаются </a:t>
            </a:r>
            <a:r>
              <a:rPr lang="ru-RU" sz="1800" dirty="0">
                <a:solidFill>
                  <a:srgbClr val="7030A0"/>
                </a:solidFill>
              </a:rPr>
              <a:t>стрелкой, направленной к классу, от которого имеется зависимость</a:t>
            </a:r>
            <a:r>
              <a:rPr lang="ru-RU" sz="1800" dirty="0">
                <a:solidFill>
                  <a:srgbClr val="0070C0"/>
                </a:solidFill>
              </a:rPr>
              <a:t>. При проектировании реляционных (не объектных или объектно-реляционных) БД непонятно как отобразить зависимость? </a:t>
            </a:r>
          </a:p>
          <a:p>
            <a:pPr algn="just">
              <a:lnSpc>
                <a:spcPct val="80000"/>
              </a:lnSpc>
              <a:buFont typeface="Arial" panose="020B0604020202020204" pitchFamily="34" charset="0"/>
              <a:buNone/>
            </a:pPr>
            <a:r>
              <a:rPr lang="ru-RU" altLang="ru-RU" sz="1800" dirty="0">
                <a:solidFill>
                  <a:srgbClr val="0070C0"/>
                </a:solidFill>
              </a:rPr>
              <a:t>Для характеристики особенностей зависимостей применяют следующие стереотипы:</a:t>
            </a:r>
            <a:endParaRPr lang="ru-RU" altLang="ru-RU" sz="1800" b="1" dirty="0">
              <a:solidFill>
                <a:srgbClr val="0070C0"/>
              </a:solidFill>
            </a:endParaRPr>
          </a:p>
          <a:p>
            <a:pPr algn="just">
              <a:lnSpc>
                <a:spcPct val="80000"/>
              </a:lnSpc>
            </a:pPr>
            <a:r>
              <a:rPr lang="ru-RU" altLang="ru-RU" sz="1800" b="1" dirty="0">
                <a:solidFill>
                  <a:srgbClr val="C00000"/>
                </a:solidFill>
              </a:rPr>
              <a:t>“</a:t>
            </a:r>
            <a:r>
              <a:rPr lang="en-US" altLang="ru-RU" sz="1800" b="1" dirty="0">
                <a:solidFill>
                  <a:srgbClr val="C00000"/>
                </a:solidFill>
              </a:rPr>
              <a:t>access</a:t>
            </a:r>
            <a:r>
              <a:rPr lang="ru-RU" altLang="ru-RU" sz="1800" b="1" dirty="0">
                <a:solidFill>
                  <a:srgbClr val="C00000"/>
                </a:solidFill>
              </a:rPr>
              <a:t>”</a:t>
            </a:r>
            <a:r>
              <a:rPr lang="ru-RU" altLang="ru-RU" sz="1800" dirty="0">
                <a:solidFill>
                  <a:srgbClr val="C00000"/>
                </a:solidFill>
              </a:rPr>
              <a:t> </a:t>
            </a:r>
            <a:r>
              <a:rPr lang="ru-RU" altLang="ru-RU" sz="1800" dirty="0">
                <a:solidFill>
                  <a:srgbClr val="0070C0"/>
                </a:solidFill>
              </a:rPr>
              <a:t>- означает, что открытые атрибуты и операции класса-источника доступны классу-клиенту.</a:t>
            </a:r>
            <a:endParaRPr lang="ru-RU" altLang="ru-RU" sz="1800" b="1" dirty="0">
              <a:solidFill>
                <a:srgbClr val="0070C0"/>
              </a:solidFill>
            </a:endParaRPr>
          </a:p>
          <a:p>
            <a:pPr algn="just">
              <a:lnSpc>
                <a:spcPct val="80000"/>
              </a:lnSpc>
            </a:pPr>
            <a:r>
              <a:rPr lang="ru-RU" altLang="ru-RU" sz="1800" b="1" dirty="0">
                <a:solidFill>
                  <a:srgbClr val="C00000"/>
                </a:solidFill>
              </a:rPr>
              <a:t>“</a:t>
            </a:r>
            <a:r>
              <a:rPr lang="en-US" altLang="ru-RU" sz="1800" b="1" dirty="0">
                <a:solidFill>
                  <a:srgbClr val="C00000"/>
                </a:solidFill>
              </a:rPr>
              <a:t>bind</a:t>
            </a:r>
            <a:r>
              <a:rPr lang="ru-RU" altLang="ru-RU" sz="1800" b="1" dirty="0">
                <a:solidFill>
                  <a:srgbClr val="C00000"/>
                </a:solidFill>
              </a:rPr>
              <a:t>” </a:t>
            </a:r>
            <a:r>
              <a:rPr lang="ru-RU" altLang="ru-RU" sz="1800" dirty="0">
                <a:solidFill>
                  <a:srgbClr val="0070C0"/>
                </a:solidFill>
              </a:rPr>
              <a:t>- класс-клиент может использовать класс-источник как шаблон для своей параметризации.</a:t>
            </a:r>
            <a:endParaRPr lang="ru-RU" altLang="ru-RU" sz="1800" b="1" dirty="0">
              <a:solidFill>
                <a:srgbClr val="0070C0"/>
              </a:solidFill>
            </a:endParaRPr>
          </a:p>
          <a:p>
            <a:pPr algn="just">
              <a:lnSpc>
                <a:spcPct val="80000"/>
              </a:lnSpc>
            </a:pPr>
            <a:r>
              <a:rPr lang="ru-RU" altLang="ru-RU" sz="1800" b="1" dirty="0">
                <a:solidFill>
                  <a:srgbClr val="C00000"/>
                </a:solidFill>
              </a:rPr>
              <a:t>“</a:t>
            </a:r>
            <a:r>
              <a:rPr lang="en-US" altLang="ru-RU" sz="1800" b="1" dirty="0">
                <a:solidFill>
                  <a:srgbClr val="C00000"/>
                </a:solidFill>
              </a:rPr>
              <a:t>derive</a:t>
            </a:r>
            <a:r>
              <a:rPr lang="ru-RU" altLang="ru-RU" sz="1800" b="1" dirty="0">
                <a:solidFill>
                  <a:srgbClr val="C00000"/>
                </a:solidFill>
              </a:rPr>
              <a:t>” </a:t>
            </a:r>
            <a:r>
              <a:rPr lang="ru-RU" altLang="ru-RU" sz="1800" dirty="0">
                <a:solidFill>
                  <a:srgbClr val="0070C0"/>
                </a:solidFill>
              </a:rPr>
              <a:t>- атрибуты клиента вычисляются по атрибутам источника.</a:t>
            </a:r>
            <a:endParaRPr lang="ru-RU" altLang="ru-RU" sz="1800" b="1" dirty="0">
              <a:solidFill>
                <a:srgbClr val="0070C0"/>
              </a:solidFill>
            </a:endParaRPr>
          </a:p>
          <a:p>
            <a:pPr algn="just">
              <a:lnSpc>
                <a:spcPct val="80000"/>
              </a:lnSpc>
            </a:pPr>
            <a:r>
              <a:rPr lang="ru-RU" altLang="ru-RU" sz="1800" b="1" dirty="0">
                <a:solidFill>
                  <a:srgbClr val="C00000"/>
                </a:solidFill>
              </a:rPr>
              <a:t>“</a:t>
            </a:r>
            <a:r>
              <a:rPr lang="en-US" altLang="ru-RU" sz="1800" b="1" dirty="0">
                <a:solidFill>
                  <a:srgbClr val="C00000"/>
                </a:solidFill>
              </a:rPr>
              <a:t>import</a:t>
            </a:r>
            <a:r>
              <a:rPr lang="ru-RU" altLang="ru-RU" sz="1800" b="1" dirty="0" smtClean="0">
                <a:solidFill>
                  <a:srgbClr val="C00000"/>
                </a:solidFill>
              </a:rPr>
              <a:t>”</a:t>
            </a:r>
            <a:r>
              <a:rPr lang="en-US" altLang="ru-RU" sz="1800" b="1" dirty="0" smtClean="0">
                <a:solidFill>
                  <a:srgbClr val="C00000"/>
                </a:solidFill>
              </a:rPr>
              <a:t> </a:t>
            </a:r>
            <a:r>
              <a:rPr lang="ru-RU" altLang="ru-RU" sz="1800" dirty="0" smtClean="0">
                <a:solidFill>
                  <a:srgbClr val="0070C0"/>
                </a:solidFill>
              </a:rPr>
              <a:t>-</a:t>
            </a:r>
            <a:r>
              <a:rPr lang="en-US" altLang="ru-RU" sz="1800" dirty="0" smtClean="0">
                <a:solidFill>
                  <a:srgbClr val="0070C0"/>
                </a:solidFill>
              </a:rPr>
              <a:t> </a:t>
            </a:r>
            <a:r>
              <a:rPr lang="ru-RU" altLang="ru-RU" sz="1800" dirty="0" smtClean="0">
                <a:solidFill>
                  <a:srgbClr val="0070C0"/>
                </a:solidFill>
              </a:rPr>
              <a:t>открытые </a:t>
            </a:r>
            <a:r>
              <a:rPr lang="ru-RU" altLang="ru-RU" sz="1800" dirty="0">
                <a:solidFill>
                  <a:srgbClr val="0070C0"/>
                </a:solidFill>
              </a:rPr>
              <a:t>атрибуты и операции источника становятся частью клиента, как будто они в нем были объявлены.</a:t>
            </a:r>
            <a:endParaRPr lang="ru-RU" altLang="ru-RU" sz="1800" b="1" dirty="0">
              <a:solidFill>
                <a:srgbClr val="0070C0"/>
              </a:solidFill>
            </a:endParaRPr>
          </a:p>
          <a:p>
            <a:pPr algn="just">
              <a:lnSpc>
                <a:spcPct val="80000"/>
              </a:lnSpc>
            </a:pPr>
            <a:r>
              <a:rPr lang="ru-RU" altLang="ru-RU" sz="1800" b="1" dirty="0">
                <a:solidFill>
                  <a:srgbClr val="C00000"/>
                </a:solidFill>
              </a:rPr>
              <a:t>“</a:t>
            </a:r>
            <a:r>
              <a:rPr lang="en-US" altLang="ru-RU" sz="1800" b="1" dirty="0">
                <a:solidFill>
                  <a:srgbClr val="C00000"/>
                </a:solidFill>
              </a:rPr>
              <a:t>refine</a:t>
            </a:r>
            <a:r>
              <a:rPr lang="ru-RU" altLang="ru-RU" sz="1800" b="1" dirty="0">
                <a:solidFill>
                  <a:srgbClr val="C00000"/>
                </a:solidFill>
              </a:rPr>
              <a:t>” </a:t>
            </a:r>
            <a:r>
              <a:rPr lang="ru-RU" altLang="ru-RU" sz="1800" dirty="0">
                <a:solidFill>
                  <a:srgbClr val="0070C0"/>
                </a:solidFill>
              </a:rPr>
              <a:t>- клиент уточняет источник (может быть отражая временную зависимость свойств). В </a:t>
            </a:r>
            <a:r>
              <a:rPr lang="en-US" altLang="ru-RU" sz="1800" dirty="0">
                <a:solidFill>
                  <a:srgbClr val="0070C0"/>
                </a:solidFill>
              </a:rPr>
              <a:t>UML</a:t>
            </a:r>
            <a:r>
              <a:rPr lang="ru-RU" altLang="ru-RU" sz="1800" dirty="0">
                <a:solidFill>
                  <a:srgbClr val="0070C0"/>
                </a:solidFill>
              </a:rPr>
              <a:t>  считается, что это наиболее общий вид зависимости.</a:t>
            </a:r>
          </a:p>
          <a:p>
            <a:pPr marL="0" indent="0">
              <a:buFont typeface="Arial" panose="020B0604020202020204" pitchFamily="34" charset="0"/>
              <a:buNone/>
            </a:pPr>
            <a:endParaRPr lang="ru-RU" altLang="ru-RU" sz="2000" dirty="0"/>
          </a:p>
        </p:txBody>
      </p:sp>
      <p:pic>
        <p:nvPicPr>
          <p:cNvPr id="5" name="Рисунок 4"/>
          <p:cNvPicPr>
            <a:picLocks noChangeAspect="1"/>
          </p:cNvPicPr>
          <p:nvPr/>
        </p:nvPicPr>
        <p:blipFill>
          <a:blip r:embed="rId3"/>
          <a:stretch>
            <a:fillRect/>
          </a:stretch>
        </p:blipFill>
        <p:spPr>
          <a:xfrm>
            <a:off x="5593747" y="2098527"/>
            <a:ext cx="3899876" cy="1132242"/>
          </a:xfrm>
          <a:prstGeom prst="rect">
            <a:avLst/>
          </a:prstGeom>
        </p:spPr>
      </p:pic>
      <p:pic>
        <p:nvPicPr>
          <p:cNvPr id="6" name="Рисунок 5"/>
          <p:cNvPicPr>
            <a:picLocks noChangeAspect="1"/>
          </p:cNvPicPr>
          <p:nvPr/>
        </p:nvPicPr>
        <p:blipFill>
          <a:blip r:embed="rId4"/>
          <a:stretch>
            <a:fillRect/>
          </a:stretch>
        </p:blipFill>
        <p:spPr>
          <a:xfrm>
            <a:off x="2435791" y="2263255"/>
            <a:ext cx="859747" cy="122821"/>
          </a:xfrm>
          <a:prstGeom prst="rect">
            <a:avLst/>
          </a:prstGeom>
        </p:spPr>
      </p:pic>
    </p:spTree>
    <p:extLst>
      <p:ext uri="{BB962C8B-B14F-4D97-AF65-F5344CB8AC3E}">
        <p14:creationId xmlns:p14="http://schemas.microsoft.com/office/powerpoint/2010/main" val="2596624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txBox="1">
            <a:spLocks/>
          </p:cNvSpPr>
          <p:nvPr/>
        </p:nvSpPr>
        <p:spPr>
          <a:xfrm>
            <a:off x="228600" y="1610817"/>
            <a:ext cx="9628094" cy="4960044"/>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pPr marL="0" indent="0">
              <a:buFont typeface="Arial" panose="020B0604020202020204" pitchFamily="34" charset="0"/>
              <a:buNone/>
            </a:pPr>
            <a:endParaRPr lang="ru-RU" dirty="0"/>
          </a:p>
        </p:txBody>
      </p:sp>
      <p:sp>
        <p:nvSpPr>
          <p:cNvPr id="2" name="Прямоугольник 1"/>
          <p:cNvSpPr/>
          <p:nvPr/>
        </p:nvSpPr>
        <p:spPr>
          <a:xfrm>
            <a:off x="813423" y="500990"/>
            <a:ext cx="7101851" cy="584775"/>
          </a:xfrm>
          <a:prstGeom prst="rect">
            <a:avLst/>
          </a:prstGeom>
        </p:spPr>
        <p:txBody>
          <a:bodyPr wrap="square">
            <a:spAutoFit/>
          </a:bodyPr>
          <a:lstStyle/>
          <a:p>
            <a:pPr lvl="0"/>
            <a:r>
              <a:rPr lang="ru-RU" altLang="ru-RU" sz="3200" b="1" dirty="0">
                <a:solidFill>
                  <a:srgbClr val="C00000"/>
                </a:solidFill>
              </a:rPr>
              <a:t>Отношения агрегации и композиции  </a:t>
            </a:r>
            <a:endParaRPr lang="ru-RU" sz="3200" b="1" dirty="0">
              <a:solidFill>
                <a:srgbClr val="C00000"/>
              </a:solidFill>
              <a:latin typeface="Co Headline Corp" panose="020B0503060202020204" pitchFamily="34" charset="0"/>
            </a:endParaRPr>
          </a:p>
        </p:txBody>
      </p:sp>
      <p:sp>
        <p:nvSpPr>
          <p:cNvPr id="3" name="Прямоугольник 2"/>
          <p:cNvSpPr/>
          <p:nvPr/>
        </p:nvSpPr>
        <p:spPr>
          <a:xfrm>
            <a:off x="514350" y="1408063"/>
            <a:ext cx="6096000" cy="2862322"/>
          </a:xfrm>
          <a:prstGeom prst="rect">
            <a:avLst/>
          </a:prstGeom>
        </p:spPr>
        <p:txBody>
          <a:bodyPr>
            <a:spAutoFit/>
          </a:bodyPr>
          <a:lstStyle/>
          <a:p>
            <a:pPr algn="ctr"/>
            <a:r>
              <a:rPr lang="ru-RU" altLang="ru-RU" sz="2000" b="1" dirty="0">
                <a:solidFill>
                  <a:srgbClr val="C00000"/>
                </a:solidFill>
              </a:rPr>
              <a:t>Агрегация</a:t>
            </a:r>
          </a:p>
          <a:p>
            <a:pPr indent="360000"/>
            <a:r>
              <a:rPr lang="ru-RU" altLang="ru-RU" sz="2000" dirty="0">
                <a:solidFill>
                  <a:srgbClr val="0070C0"/>
                </a:solidFill>
              </a:rPr>
              <a:t>Отношение агрегации употребляется, когда в состав сущности, описываемой одним классом, входят сущности описываемые другими классами. При этом все сущности существуют сами по себе. </a:t>
            </a:r>
          </a:p>
          <a:p>
            <a:pPr indent="360000"/>
            <a:r>
              <a:rPr lang="ru-RU" altLang="ru-RU" sz="2000" b="1" dirty="0">
                <a:solidFill>
                  <a:srgbClr val="C00000"/>
                </a:solidFill>
              </a:rPr>
              <a:t>Например</a:t>
            </a:r>
            <a:r>
              <a:rPr lang="ru-RU" altLang="ru-RU" sz="2000" dirty="0">
                <a:solidFill>
                  <a:srgbClr val="0070C0"/>
                </a:solidFill>
              </a:rPr>
              <a:t>, класс </a:t>
            </a:r>
            <a:r>
              <a:rPr lang="en-US" altLang="ru-RU" sz="2000" dirty="0">
                <a:solidFill>
                  <a:srgbClr val="7030A0"/>
                </a:solidFill>
              </a:rPr>
              <a:t>computer</a:t>
            </a:r>
            <a:r>
              <a:rPr lang="ru-RU" altLang="ru-RU" sz="2000" dirty="0">
                <a:solidFill>
                  <a:srgbClr val="7030A0"/>
                </a:solidFill>
              </a:rPr>
              <a:t> - агрегат</a:t>
            </a:r>
            <a:r>
              <a:rPr lang="ru-RU" altLang="ru-RU" sz="2000" dirty="0">
                <a:solidFill>
                  <a:srgbClr val="0070C0"/>
                </a:solidFill>
              </a:rPr>
              <a:t>.</a:t>
            </a:r>
          </a:p>
          <a:p>
            <a:pPr indent="360000"/>
            <a:r>
              <a:rPr lang="ru-RU" altLang="ru-RU" sz="2000" dirty="0">
                <a:solidFill>
                  <a:srgbClr val="0070C0"/>
                </a:solidFill>
              </a:rPr>
              <a:t>Отношение агрегации похоже на наследование, но </a:t>
            </a:r>
          </a:p>
          <a:p>
            <a:r>
              <a:rPr lang="ru-RU" altLang="ru-RU" sz="2000" dirty="0">
                <a:solidFill>
                  <a:srgbClr val="0070C0"/>
                </a:solidFill>
              </a:rPr>
              <a:t>классы – составные части не обязаны ничего </a:t>
            </a:r>
          </a:p>
          <a:p>
            <a:r>
              <a:rPr lang="ru-RU" altLang="ru-RU" sz="2000" dirty="0">
                <a:solidFill>
                  <a:srgbClr val="0070C0"/>
                </a:solidFill>
              </a:rPr>
              <a:t>наследовать от класса агрегата.</a:t>
            </a:r>
          </a:p>
        </p:txBody>
      </p:sp>
      <p:pic>
        <p:nvPicPr>
          <p:cNvPr id="5" name="Рисунок 4"/>
          <p:cNvPicPr>
            <a:picLocks noChangeAspect="1"/>
          </p:cNvPicPr>
          <p:nvPr/>
        </p:nvPicPr>
        <p:blipFill>
          <a:blip r:embed="rId4"/>
          <a:stretch>
            <a:fillRect/>
          </a:stretch>
        </p:blipFill>
        <p:spPr>
          <a:xfrm>
            <a:off x="-1108822" y="4612931"/>
            <a:ext cx="6508092" cy="1957930"/>
          </a:xfrm>
          <a:prstGeom prst="rect">
            <a:avLst/>
          </a:prstGeom>
        </p:spPr>
      </p:pic>
      <p:sp>
        <p:nvSpPr>
          <p:cNvPr id="6" name="Прямоугольник 5"/>
          <p:cNvSpPr/>
          <p:nvPr/>
        </p:nvSpPr>
        <p:spPr>
          <a:xfrm>
            <a:off x="6688791" y="1460415"/>
            <a:ext cx="4791075" cy="3477875"/>
          </a:xfrm>
          <a:prstGeom prst="rect">
            <a:avLst/>
          </a:prstGeom>
        </p:spPr>
        <p:txBody>
          <a:bodyPr wrap="square">
            <a:spAutoFit/>
          </a:bodyPr>
          <a:lstStyle/>
          <a:p>
            <a:pPr algn="ctr"/>
            <a:r>
              <a:rPr lang="ru-RU" altLang="ru-RU" sz="2000" b="1" dirty="0">
                <a:solidFill>
                  <a:srgbClr val="C00000"/>
                </a:solidFill>
              </a:rPr>
              <a:t>Композиция</a:t>
            </a:r>
          </a:p>
          <a:p>
            <a:r>
              <a:rPr lang="ru-RU" altLang="ru-RU" sz="2000" dirty="0">
                <a:solidFill>
                  <a:srgbClr val="0070C0"/>
                </a:solidFill>
              </a:rPr>
              <a:t>Это особенный, частный случай агрегации. Отличие в том, что части не могут в каком-то смысле существовать </a:t>
            </a:r>
          </a:p>
          <a:p>
            <a:r>
              <a:rPr lang="ru-RU" altLang="ru-RU" sz="2000" dirty="0">
                <a:solidFill>
                  <a:srgbClr val="0070C0"/>
                </a:solidFill>
              </a:rPr>
              <a:t>независимо от целого.</a:t>
            </a:r>
          </a:p>
          <a:p>
            <a:endParaRPr lang="ru-RU" altLang="ru-RU" sz="2000" dirty="0">
              <a:solidFill>
                <a:srgbClr val="0070C0"/>
              </a:solidFill>
            </a:endParaRPr>
          </a:p>
          <a:p>
            <a:endParaRPr lang="ru-RU" altLang="ru-RU" sz="2000" dirty="0">
              <a:solidFill>
                <a:srgbClr val="0070C0"/>
              </a:solidFill>
            </a:endParaRPr>
          </a:p>
          <a:p>
            <a:endParaRPr lang="ru-RU" altLang="ru-RU" sz="2000" dirty="0">
              <a:solidFill>
                <a:srgbClr val="0070C0"/>
              </a:solidFill>
            </a:endParaRPr>
          </a:p>
          <a:p>
            <a:endParaRPr lang="ru-RU" altLang="ru-RU" sz="2000" dirty="0">
              <a:solidFill>
                <a:srgbClr val="0070C0"/>
              </a:solidFill>
            </a:endParaRPr>
          </a:p>
          <a:p>
            <a:endParaRPr lang="ru-RU" altLang="ru-RU" sz="2000" dirty="0">
              <a:solidFill>
                <a:srgbClr val="0070C0"/>
              </a:solidFill>
            </a:endParaRPr>
          </a:p>
          <a:p>
            <a:r>
              <a:rPr lang="ru-RU" altLang="ru-RU" sz="2000" dirty="0">
                <a:solidFill>
                  <a:srgbClr val="0070C0"/>
                </a:solidFill>
              </a:rPr>
              <a:t>Сравните с отношением обобщения</a:t>
            </a:r>
          </a:p>
        </p:txBody>
      </p:sp>
      <p:graphicFrame>
        <p:nvGraphicFramePr>
          <p:cNvPr id="7" name="Object 4"/>
          <p:cNvGraphicFramePr>
            <a:graphicFrameLocks noChangeAspect="1"/>
          </p:cNvGraphicFramePr>
          <p:nvPr>
            <p:extLst>
              <p:ext uri="{D42A27DB-BD31-4B8C-83A1-F6EECF244321}">
                <p14:modId xmlns:p14="http://schemas.microsoft.com/office/powerpoint/2010/main" val="2147041512"/>
              </p:ext>
            </p:extLst>
          </p:nvPr>
        </p:nvGraphicFramePr>
        <p:xfrm>
          <a:off x="5399270" y="2943154"/>
          <a:ext cx="5863478" cy="1835740"/>
        </p:xfrm>
        <a:graphic>
          <a:graphicData uri="http://schemas.openxmlformats.org/presentationml/2006/ole">
            <mc:AlternateContent xmlns:mc="http://schemas.openxmlformats.org/markup-compatibility/2006">
              <mc:Choice xmlns:v="urn:schemas-microsoft-com:vml" Requires="v">
                <p:oleObj spid="_x0000_s2065" name="Документ" r:id="rId5" imgW="4642006" imgH="1226477" progId="Word.Document.8">
                  <p:embed/>
                </p:oleObj>
              </mc:Choice>
              <mc:Fallback>
                <p:oleObj name="Документ" r:id="rId5" imgW="4642006" imgH="1226477"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9270" y="2943154"/>
                        <a:ext cx="5863478" cy="1835740"/>
                      </a:xfrm>
                      <a:prstGeom prst="rect">
                        <a:avLst/>
                      </a:prstGeom>
                      <a:noFill/>
                      <a:ln>
                        <a:noFill/>
                      </a:ln>
                      <a:effectLst/>
                    </p:spPr>
                  </p:pic>
                </p:oleObj>
              </mc:Fallback>
            </mc:AlternateContent>
          </a:graphicData>
        </a:graphic>
      </p:graphicFrame>
      <p:pic>
        <p:nvPicPr>
          <p:cNvPr id="9" name="Рисунок 8"/>
          <p:cNvPicPr>
            <a:picLocks noChangeAspect="1"/>
          </p:cNvPicPr>
          <p:nvPr/>
        </p:nvPicPr>
        <p:blipFill>
          <a:blip r:embed="rId7"/>
          <a:stretch>
            <a:fillRect/>
          </a:stretch>
        </p:blipFill>
        <p:spPr>
          <a:xfrm>
            <a:off x="7014472" y="4929296"/>
            <a:ext cx="3545249" cy="1375145"/>
          </a:xfrm>
          <a:prstGeom prst="rect">
            <a:avLst/>
          </a:prstGeom>
        </p:spPr>
      </p:pic>
    </p:spTree>
    <p:extLst>
      <p:ext uri="{BB962C8B-B14F-4D97-AF65-F5344CB8AC3E}">
        <p14:creationId xmlns:p14="http://schemas.microsoft.com/office/powerpoint/2010/main" val="1033059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474132" y="1896035"/>
            <a:ext cx="9019491" cy="2308324"/>
          </a:xfrm>
          <a:prstGeom prst="rect">
            <a:avLst/>
          </a:prstGeom>
        </p:spPr>
        <p:txBody>
          <a:bodyPr wrap="square">
            <a:spAutoFit/>
          </a:bodyPr>
          <a:lstStyle/>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p:txBody>
      </p:sp>
      <p:sp>
        <p:nvSpPr>
          <p:cNvPr id="2" name="Прямоугольник 1"/>
          <p:cNvSpPr/>
          <p:nvPr/>
        </p:nvSpPr>
        <p:spPr>
          <a:xfrm>
            <a:off x="474132" y="25848"/>
            <a:ext cx="7212543" cy="1077218"/>
          </a:xfrm>
          <a:prstGeom prst="rect">
            <a:avLst/>
          </a:prstGeom>
        </p:spPr>
        <p:txBody>
          <a:bodyPr wrap="square">
            <a:spAutoFit/>
          </a:bodyPr>
          <a:lstStyle/>
          <a:p>
            <a:r>
              <a:rPr lang="ru-RU" sz="3200" b="1" dirty="0" smtClean="0">
                <a:solidFill>
                  <a:srgbClr val="C00000"/>
                </a:solidFill>
              </a:rPr>
              <a:t>Рекомендации по созданию схемы базы по диаграммам классов </a:t>
            </a:r>
            <a:endParaRPr lang="ru-RU" sz="3200" b="1" dirty="0">
              <a:solidFill>
                <a:srgbClr val="C00000"/>
              </a:solidFill>
              <a:latin typeface="Co Headline Corp" panose="020B0503060202020204" pitchFamily="34" charset="0"/>
            </a:endParaRPr>
          </a:p>
        </p:txBody>
      </p:sp>
      <p:sp>
        <p:nvSpPr>
          <p:cNvPr id="5" name="Прямоугольник 4"/>
          <p:cNvSpPr/>
          <p:nvPr/>
        </p:nvSpPr>
        <p:spPr>
          <a:xfrm>
            <a:off x="203160" y="1103066"/>
            <a:ext cx="11579868" cy="5355312"/>
          </a:xfrm>
          <a:prstGeom prst="rect">
            <a:avLst/>
          </a:prstGeom>
          <a:noFill/>
        </p:spPr>
        <p:txBody>
          <a:bodyPr wrap="square">
            <a:spAutoFit/>
          </a:bodyPr>
          <a:lstStyle/>
          <a:p>
            <a:pPr indent="360000"/>
            <a:r>
              <a:rPr lang="ru-RU" dirty="0" smtClean="0">
                <a:solidFill>
                  <a:srgbClr val="7030A0"/>
                </a:solidFill>
              </a:rPr>
              <a:t>Объектный мир сложнее реляционного.</a:t>
            </a:r>
          </a:p>
          <a:p>
            <a:pPr marL="457200" indent="-457200">
              <a:buFont typeface="+mj-lt"/>
              <a:buAutoNum type="arabicPeriod"/>
            </a:pPr>
            <a:r>
              <a:rPr lang="ru-RU" dirty="0" smtClean="0">
                <a:solidFill>
                  <a:srgbClr val="7030A0"/>
                </a:solidFill>
              </a:rPr>
              <a:t>Агрегатные </a:t>
            </a:r>
            <a:r>
              <a:rPr lang="ru-RU" dirty="0" smtClean="0">
                <a:solidFill>
                  <a:srgbClr val="0070C0"/>
                </a:solidFill>
              </a:rPr>
              <a:t>и особенно </a:t>
            </a:r>
            <a:r>
              <a:rPr lang="ru-RU" dirty="0" smtClean="0">
                <a:solidFill>
                  <a:srgbClr val="7030A0"/>
                </a:solidFill>
              </a:rPr>
              <a:t>композитные ассоциации </a:t>
            </a:r>
            <a:r>
              <a:rPr lang="ru-RU" dirty="0" smtClean="0">
                <a:solidFill>
                  <a:srgbClr val="0070C0"/>
                </a:solidFill>
              </a:rPr>
              <a:t>влияют только на способ поддержания ссылочной целостности. В частности, композитная связь указывает </a:t>
            </a:r>
            <a:r>
              <a:rPr lang="ru-RU" dirty="0" smtClean="0">
                <a:solidFill>
                  <a:srgbClr val="0070C0"/>
                </a:solidFill>
              </a:rPr>
              <a:t>на </a:t>
            </a:r>
            <a:r>
              <a:rPr lang="ru-RU" dirty="0" smtClean="0">
                <a:solidFill>
                  <a:srgbClr val="0070C0"/>
                </a:solidFill>
              </a:rPr>
              <a:t>то, что ссылочная целостность между “целым” и “частями” должна поддерживаться путем </a:t>
            </a:r>
            <a:r>
              <a:rPr lang="ru-RU" dirty="0" smtClean="0">
                <a:solidFill>
                  <a:srgbClr val="7030A0"/>
                </a:solidFill>
              </a:rPr>
              <a:t>каскадного удаления </a:t>
            </a:r>
            <a:r>
              <a:rPr lang="ru-RU" dirty="0" smtClean="0">
                <a:solidFill>
                  <a:srgbClr val="0070C0"/>
                </a:solidFill>
              </a:rPr>
              <a:t>частей при удалении целого. </a:t>
            </a:r>
          </a:p>
          <a:p>
            <a:pPr marL="457200" indent="-457200">
              <a:buFont typeface="+mj-lt"/>
              <a:buAutoNum type="arabicPeriod"/>
            </a:pPr>
            <a:r>
              <a:rPr lang="ru-RU" dirty="0" smtClean="0">
                <a:solidFill>
                  <a:srgbClr val="7030A0"/>
                </a:solidFill>
              </a:rPr>
              <a:t>При наличии простой ассоциации</a:t>
            </a:r>
            <a:r>
              <a:rPr lang="ru-RU" dirty="0" smtClean="0">
                <a:solidFill>
                  <a:srgbClr val="0070C0"/>
                </a:solidFill>
              </a:rPr>
              <a:t> между двумя классами предполагается </a:t>
            </a:r>
            <a:r>
              <a:rPr lang="ru-RU" dirty="0" smtClean="0">
                <a:solidFill>
                  <a:srgbClr val="7030A0"/>
                </a:solidFill>
              </a:rPr>
              <a:t>возможность двусторонней навигации между объектами</a:t>
            </a:r>
            <a:r>
              <a:rPr lang="ru-RU" dirty="0" smtClean="0">
                <a:solidFill>
                  <a:srgbClr val="0070C0"/>
                </a:solidFill>
              </a:rPr>
              <a:t>, входящими в один экземпляр ассоциации. Например, если известен конкретный объект-студент, то должна обеспечиваться возможность узнать соответствующий объект-университет. Если известен объект-университет, то можно узнать всех обучающихся в нём студентов.</a:t>
            </a:r>
          </a:p>
          <a:p>
            <a:pPr marL="457200" indent="-457200">
              <a:buFont typeface="+mj-lt"/>
              <a:buAutoNum type="arabicPeriod"/>
            </a:pPr>
            <a:r>
              <a:rPr lang="ru-RU" dirty="0" smtClean="0">
                <a:solidFill>
                  <a:srgbClr val="7030A0"/>
                </a:solidFill>
              </a:rPr>
              <a:t>Существуют схемы</a:t>
            </a:r>
            <a:r>
              <a:rPr lang="ru-RU" dirty="0" smtClean="0">
                <a:solidFill>
                  <a:srgbClr val="0070C0"/>
                </a:solidFill>
              </a:rPr>
              <a:t>, в которых </a:t>
            </a:r>
            <a:r>
              <a:rPr lang="ru-RU" dirty="0" smtClean="0">
                <a:solidFill>
                  <a:srgbClr val="7030A0"/>
                </a:solidFill>
              </a:rPr>
              <a:t>следует ограничить направление </a:t>
            </a:r>
            <a:r>
              <a:rPr lang="ru-RU" dirty="0" smtClean="0">
                <a:solidFill>
                  <a:srgbClr val="0070C0"/>
                </a:solidFill>
              </a:rPr>
              <a:t>навигации для некоторых ассоциаций. </a:t>
            </a:r>
            <a:endParaRPr lang="ru-RU" b="1" dirty="0" smtClean="0">
              <a:solidFill>
                <a:srgbClr val="0070C0"/>
              </a:solidFill>
            </a:endParaRPr>
          </a:p>
          <a:p>
            <a:pPr marL="457200" indent="-457200">
              <a:buFont typeface="+mj-lt"/>
              <a:buAutoNum type="arabicPeriod"/>
            </a:pPr>
            <a:r>
              <a:rPr lang="ru-RU" dirty="0" smtClean="0">
                <a:solidFill>
                  <a:srgbClr val="7030A0"/>
                </a:solidFill>
              </a:rPr>
              <a:t>В </a:t>
            </a:r>
            <a:r>
              <a:rPr lang="en-US" b="1" dirty="0" smtClean="0">
                <a:solidFill>
                  <a:srgbClr val="7030A0"/>
                </a:solidFill>
              </a:rPr>
              <a:t>Oracle </a:t>
            </a:r>
            <a:r>
              <a:rPr lang="ru-RU" dirty="0" smtClean="0">
                <a:solidFill>
                  <a:srgbClr val="7030A0"/>
                </a:solidFill>
              </a:rPr>
              <a:t>существует объектно-реляционная модель данных</a:t>
            </a:r>
            <a:r>
              <a:rPr lang="ru-RU" dirty="0" smtClean="0">
                <a:solidFill>
                  <a:srgbClr val="0070C0"/>
                </a:solidFill>
              </a:rPr>
              <a:t>. Используйте методы типов. Необходимые операции могут быть реализованы процедурами или функциями. </a:t>
            </a:r>
          </a:p>
          <a:p>
            <a:pPr marL="457200" indent="-457200">
              <a:buFont typeface="+mj-lt"/>
              <a:buAutoNum type="arabicPeriod"/>
            </a:pPr>
            <a:r>
              <a:rPr lang="ru-RU" dirty="0" smtClean="0">
                <a:solidFill>
                  <a:srgbClr val="7030A0"/>
                </a:solidFill>
              </a:rPr>
              <a:t>В </a:t>
            </a:r>
            <a:r>
              <a:rPr lang="en-US" dirty="0" smtClean="0">
                <a:solidFill>
                  <a:srgbClr val="7030A0"/>
                </a:solidFill>
              </a:rPr>
              <a:t>SQL </a:t>
            </a:r>
            <a:r>
              <a:rPr lang="ru-RU" dirty="0" smtClean="0">
                <a:solidFill>
                  <a:srgbClr val="7030A0"/>
                </a:solidFill>
              </a:rPr>
              <a:t>СУБД </a:t>
            </a:r>
            <a:r>
              <a:rPr lang="ru-RU" dirty="0" smtClean="0">
                <a:solidFill>
                  <a:srgbClr val="0070C0"/>
                </a:solidFill>
              </a:rPr>
              <a:t>сравнительно </a:t>
            </a:r>
            <a:r>
              <a:rPr lang="ru-RU" dirty="0" smtClean="0">
                <a:solidFill>
                  <a:srgbClr val="7030A0"/>
                </a:solidFill>
              </a:rPr>
              <a:t>эффективно реализуются бинарные ассоциации “один-ко-многим” </a:t>
            </a:r>
            <a:r>
              <a:rPr lang="ru-RU" dirty="0" smtClean="0">
                <a:solidFill>
                  <a:srgbClr val="0070C0"/>
                </a:solidFill>
              </a:rPr>
              <a:t>. Ассоциации “один-к-одному” следует обосновать, анализируя потоки обращений к данным.  </a:t>
            </a:r>
          </a:p>
          <a:p>
            <a:pPr marL="457200" indent="-457200">
              <a:buFont typeface="+mj-lt"/>
              <a:buAutoNum type="arabicPeriod"/>
            </a:pPr>
            <a:r>
              <a:rPr lang="ru-RU" dirty="0" smtClean="0">
                <a:solidFill>
                  <a:srgbClr val="7030A0"/>
                </a:solidFill>
              </a:rPr>
              <a:t>Реализация в </a:t>
            </a:r>
            <a:r>
              <a:rPr lang="en-US" dirty="0" smtClean="0">
                <a:solidFill>
                  <a:srgbClr val="7030A0"/>
                </a:solidFill>
              </a:rPr>
              <a:t>SQL </a:t>
            </a:r>
            <a:r>
              <a:rPr lang="ru-RU" dirty="0" smtClean="0">
                <a:solidFill>
                  <a:srgbClr val="7030A0"/>
                </a:solidFill>
              </a:rPr>
              <a:t>ассоциаций </a:t>
            </a:r>
            <a:r>
              <a:rPr lang="ru-RU" dirty="0" smtClean="0">
                <a:solidFill>
                  <a:srgbClr val="0070C0"/>
                </a:solidFill>
              </a:rPr>
              <a:t>с точно заданными кратностями возможна, но потребует введения триггеров, которые, скорее всего, понизят быстродействие.</a:t>
            </a:r>
          </a:p>
          <a:p>
            <a:pPr marL="457200" indent="-457200">
              <a:buFont typeface="+mj-lt"/>
              <a:buAutoNum type="arabicPeriod"/>
            </a:pPr>
            <a:r>
              <a:rPr lang="ru-RU" dirty="0" smtClean="0">
                <a:solidFill>
                  <a:srgbClr val="0070C0"/>
                </a:solidFill>
              </a:rPr>
              <a:t>Для </a:t>
            </a:r>
            <a:r>
              <a:rPr lang="en-US" dirty="0" smtClean="0">
                <a:solidFill>
                  <a:srgbClr val="7030A0"/>
                </a:solidFill>
              </a:rPr>
              <a:t>SQL </a:t>
            </a:r>
            <a:r>
              <a:rPr lang="ru-RU" dirty="0" smtClean="0">
                <a:solidFill>
                  <a:srgbClr val="7030A0"/>
                </a:solidFill>
              </a:rPr>
              <a:t>агрегатные и в особенности композитные ассоциации являются неестественными</a:t>
            </a:r>
            <a:r>
              <a:rPr lang="ru-RU" dirty="0" smtClean="0">
                <a:solidFill>
                  <a:srgbClr val="0070C0"/>
                </a:solidFill>
              </a:rPr>
              <a:t>. Поэтому </a:t>
            </a:r>
            <a:r>
              <a:rPr lang="ru-RU" dirty="0" smtClean="0">
                <a:solidFill>
                  <a:srgbClr val="7030A0"/>
                </a:solidFill>
              </a:rPr>
              <a:t>реализация</a:t>
            </a:r>
            <a:r>
              <a:rPr lang="ru-RU" dirty="0" smtClean="0">
                <a:solidFill>
                  <a:srgbClr val="0070C0"/>
                </a:solidFill>
              </a:rPr>
              <a:t> агрегатов </a:t>
            </a:r>
            <a:r>
              <a:rPr lang="ru-RU" dirty="0" smtClean="0">
                <a:solidFill>
                  <a:srgbClr val="7030A0"/>
                </a:solidFill>
              </a:rPr>
              <a:t>не желательна</a:t>
            </a:r>
            <a:r>
              <a:rPr lang="ru-RU" dirty="0" smtClean="0">
                <a:solidFill>
                  <a:srgbClr val="0070C0"/>
                </a:solidFill>
              </a:rPr>
              <a:t>. </a:t>
            </a:r>
          </a:p>
          <a:p>
            <a:pPr marL="457200" indent="-457200">
              <a:buFont typeface="+mj-lt"/>
              <a:buAutoNum type="arabicPeriod"/>
            </a:pPr>
            <a:r>
              <a:rPr lang="ru-RU" dirty="0" smtClean="0">
                <a:solidFill>
                  <a:srgbClr val="7030A0"/>
                </a:solidFill>
              </a:rPr>
              <a:t>Однонаправленные связи в табличных СУБД не стоит использовать</a:t>
            </a:r>
            <a:r>
              <a:rPr lang="ru-RU" dirty="0" smtClean="0">
                <a:solidFill>
                  <a:srgbClr val="0070C0"/>
                </a:solidFill>
              </a:rPr>
              <a:t>. Скорее всего, </a:t>
            </a:r>
            <a:r>
              <a:rPr lang="ru-RU" dirty="0" smtClean="0">
                <a:solidFill>
                  <a:srgbClr val="7030A0"/>
                </a:solidFill>
              </a:rPr>
              <a:t>они вызовут дополнительные затраты ресурсов</a:t>
            </a:r>
            <a:r>
              <a:rPr lang="ru-RU" dirty="0" smtClean="0">
                <a:solidFill>
                  <a:srgbClr val="0070C0"/>
                </a:solidFill>
              </a:rPr>
              <a:t>.</a:t>
            </a:r>
            <a:endParaRPr lang="ru-RU" dirty="0">
              <a:solidFill>
                <a:srgbClr val="0070C0"/>
              </a:solidFill>
            </a:endParaRPr>
          </a:p>
        </p:txBody>
      </p:sp>
    </p:spTree>
    <p:extLst>
      <p:ext uri="{BB962C8B-B14F-4D97-AF65-F5344CB8AC3E}">
        <p14:creationId xmlns:p14="http://schemas.microsoft.com/office/powerpoint/2010/main" val="1956548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550332" y="2172260"/>
            <a:ext cx="9019491" cy="2308324"/>
          </a:xfrm>
          <a:prstGeom prst="rect">
            <a:avLst/>
          </a:prstGeom>
        </p:spPr>
        <p:txBody>
          <a:bodyPr wrap="square">
            <a:spAutoFit/>
          </a:bodyPr>
          <a:lstStyle/>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p:txBody>
      </p:sp>
      <p:sp>
        <p:nvSpPr>
          <p:cNvPr id="2" name="Прямоугольник 1"/>
          <p:cNvSpPr/>
          <p:nvPr/>
        </p:nvSpPr>
        <p:spPr>
          <a:xfrm>
            <a:off x="159151" y="537539"/>
            <a:ext cx="8172072" cy="584775"/>
          </a:xfrm>
          <a:prstGeom prst="rect">
            <a:avLst/>
          </a:prstGeom>
        </p:spPr>
        <p:txBody>
          <a:bodyPr wrap="square">
            <a:spAutoFit/>
          </a:bodyPr>
          <a:lstStyle/>
          <a:p>
            <a:r>
              <a:rPr lang="ru-RU" sz="3200" b="1" dirty="0">
                <a:solidFill>
                  <a:srgbClr val="C00000"/>
                </a:solidFill>
              </a:rPr>
              <a:t>Диаграммы состояний </a:t>
            </a:r>
            <a:r>
              <a:rPr lang="ru-RU" altLang="ru-RU" sz="3200" b="1" dirty="0">
                <a:solidFill>
                  <a:srgbClr val="C00000"/>
                </a:solidFill>
              </a:rPr>
              <a:t>(</a:t>
            </a:r>
            <a:r>
              <a:rPr lang="en-US" altLang="ru-RU" sz="3200" b="1" dirty="0" err="1">
                <a:solidFill>
                  <a:srgbClr val="C00000"/>
                </a:solidFill>
              </a:rPr>
              <a:t>Statechart</a:t>
            </a:r>
            <a:r>
              <a:rPr lang="en-US" altLang="ru-RU" sz="3200" b="1" dirty="0">
                <a:solidFill>
                  <a:srgbClr val="C00000"/>
                </a:solidFill>
              </a:rPr>
              <a:t> Diagram</a:t>
            </a:r>
            <a:r>
              <a:rPr lang="ru-RU" altLang="ru-RU" sz="3200" b="1" dirty="0">
                <a:solidFill>
                  <a:srgbClr val="C00000"/>
                </a:solidFill>
              </a:rPr>
              <a:t>)</a:t>
            </a:r>
            <a:r>
              <a:rPr lang="ru-RU" sz="3200" b="1" dirty="0">
                <a:solidFill>
                  <a:srgbClr val="C00000"/>
                </a:solidFill>
              </a:rPr>
              <a:t> </a:t>
            </a:r>
            <a:endParaRPr lang="ru-RU" sz="3200" b="1" dirty="0">
              <a:solidFill>
                <a:srgbClr val="C00000"/>
              </a:solidFill>
              <a:latin typeface="Co Headline Corp" panose="020B0503060202020204" pitchFamily="34" charset="0"/>
            </a:endParaRPr>
          </a:p>
        </p:txBody>
      </p:sp>
      <p:sp>
        <p:nvSpPr>
          <p:cNvPr id="7" name="Прямоугольник 6"/>
          <p:cNvSpPr/>
          <p:nvPr/>
        </p:nvSpPr>
        <p:spPr>
          <a:xfrm>
            <a:off x="333375" y="1498657"/>
            <a:ext cx="11420475" cy="2308324"/>
          </a:xfrm>
          <a:prstGeom prst="rect">
            <a:avLst/>
          </a:prstGeom>
        </p:spPr>
        <p:txBody>
          <a:bodyPr wrap="square">
            <a:spAutoFit/>
          </a:bodyPr>
          <a:lstStyle/>
          <a:p>
            <a:pPr marL="342900" indent="-342900">
              <a:lnSpc>
                <a:spcPct val="90000"/>
              </a:lnSpc>
              <a:buFont typeface="Arial" panose="020B0604020202020204" pitchFamily="34" charset="0"/>
              <a:buChar char="•"/>
            </a:pPr>
            <a:r>
              <a:rPr lang="ru-RU" altLang="ru-RU" sz="2000" dirty="0">
                <a:solidFill>
                  <a:srgbClr val="7030A0"/>
                </a:solidFill>
              </a:rPr>
              <a:t>Существуют задачи </a:t>
            </a:r>
            <a:r>
              <a:rPr lang="ru-RU" altLang="ru-RU" sz="2000" dirty="0">
                <a:solidFill>
                  <a:srgbClr val="0070C0"/>
                </a:solidFill>
              </a:rPr>
              <a:t>(например, управление технологическими процессами ), для которых </a:t>
            </a:r>
            <a:r>
              <a:rPr lang="ru-RU" altLang="ru-RU" sz="2000" dirty="0">
                <a:solidFill>
                  <a:srgbClr val="7030A0"/>
                </a:solidFill>
              </a:rPr>
              <a:t>важны состояния  системы, последовательность переходов между состояниями и затрачиваемое время</a:t>
            </a:r>
            <a:r>
              <a:rPr lang="ru-RU" altLang="ru-RU" sz="2000" dirty="0">
                <a:solidFill>
                  <a:srgbClr val="0070C0"/>
                </a:solidFill>
              </a:rPr>
              <a:t>. В этих случаях целесообразно программу понимать как модель цифрового автомата, может быть с памятью.</a:t>
            </a:r>
          </a:p>
          <a:p>
            <a:pPr marL="342900" indent="-342900">
              <a:lnSpc>
                <a:spcPct val="90000"/>
              </a:lnSpc>
              <a:buFont typeface="Arial" panose="020B0604020202020204" pitchFamily="34" charset="0"/>
              <a:buChar char="•"/>
            </a:pPr>
            <a:r>
              <a:rPr lang="ru-RU" altLang="ru-RU" sz="2000" dirty="0">
                <a:solidFill>
                  <a:srgbClr val="0070C0"/>
                </a:solidFill>
              </a:rPr>
              <a:t>В </a:t>
            </a:r>
            <a:r>
              <a:rPr lang="ru-RU" altLang="ru-RU" sz="2000" b="1" dirty="0">
                <a:solidFill>
                  <a:srgbClr val="C00000"/>
                </a:solidFill>
              </a:rPr>
              <a:t>диаграммах состояний</a:t>
            </a:r>
            <a:r>
              <a:rPr lang="ru-RU" altLang="ru-RU" sz="2000" dirty="0">
                <a:solidFill>
                  <a:srgbClr val="0070C0"/>
                </a:solidFill>
              </a:rPr>
              <a:t> считается, что </a:t>
            </a:r>
            <a:r>
              <a:rPr lang="ru-RU" altLang="ru-RU" sz="2000" dirty="0">
                <a:solidFill>
                  <a:srgbClr val="7030A0"/>
                </a:solidFill>
              </a:rPr>
              <a:t>автомат в каждом из состояний находится сравнительно </a:t>
            </a:r>
            <a:r>
              <a:rPr lang="ru-RU" altLang="ru-RU" sz="2000" dirty="0">
                <a:solidFill>
                  <a:srgbClr val="0070C0"/>
                </a:solidFill>
              </a:rPr>
              <a:t>долго, а </a:t>
            </a:r>
            <a:r>
              <a:rPr lang="ru-RU" altLang="ru-RU" sz="2000" dirty="0">
                <a:solidFill>
                  <a:srgbClr val="7030A0"/>
                </a:solidFill>
              </a:rPr>
              <a:t>переходы</a:t>
            </a:r>
            <a:r>
              <a:rPr lang="ru-RU" altLang="ru-RU" sz="2000" dirty="0">
                <a:solidFill>
                  <a:srgbClr val="0070C0"/>
                </a:solidFill>
              </a:rPr>
              <a:t> между состояниями </a:t>
            </a:r>
            <a:r>
              <a:rPr lang="ru-RU" altLang="ru-RU" sz="2000" dirty="0">
                <a:solidFill>
                  <a:srgbClr val="7030A0"/>
                </a:solidFill>
              </a:rPr>
              <a:t>практически мгновенны</a:t>
            </a:r>
            <a:r>
              <a:rPr lang="ru-RU" altLang="ru-RU" sz="2000" dirty="0">
                <a:solidFill>
                  <a:srgbClr val="0070C0"/>
                </a:solidFill>
              </a:rPr>
              <a:t>.</a:t>
            </a:r>
          </a:p>
          <a:p>
            <a:pPr marL="342900" indent="-342900">
              <a:lnSpc>
                <a:spcPct val="90000"/>
              </a:lnSpc>
              <a:buFont typeface="Arial" panose="020B0604020202020204" pitchFamily="34" charset="0"/>
              <a:buChar char="•"/>
            </a:pPr>
            <a:r>
              <a:rPr lang="ru-RU" altLang="ru-RU" sz="2000" b="1" dirty="0">
                <a:solidFill>
                  <a:srgbClr val="C00000"/>
                </a:solidFill>
              </a:rPr>
              <a:t>Диаграммы состояний </a:t>
            </a:r>
            <a:r>
              <a:rPr lang="ru-RU" altLang="ru-RU" sz="2000" dirty="0">
                <a:solidFill>
                  <a:srgbClr val="0070C0"/>
                </a:solidFill>
              </a:rPr>
              <a:t>в </a:t>
            </a:r>
            <a:r>
              <a:rPr lang="en-US" altLang="ru-RU" sz="2000" dirty="0">
                <a:solidFill>
                  <a:srgbClr val="0070C0"/>
                </a:solidFill>
              </a:rPr>
              <a:t>UML</a:t>
            </a:r>
            <a:r>
              <a:rPr lang="ru-RU" altLang="ru-RU" sz="2000" dirty="0">
                <a:solidFill>
                  <a:srgbClr val="0070C0"/>
                </a:solidFill>
              </a:rPr>
              <a:t> </a:t>
            </a:r>
            <a:r>
              <a:rPr lang="ru-RU" altLang="ru-RU" sz="2000" dirty="0">
                <a:solidFill>
                  <a:srgbClr val="7030A0"/>
                </a:solidFill>
              </a:rPr>
              <a:t>описывают переходы между состояниями одного класса</a:t>
            </a:r>
            <a:r>
              <a:rPr lang="ru-RU" altLang="ru-RU" sz="2000" dirty="0">
                <a:solidFill>
                  <a:srgbClr val="0070C0"/>
                </a:solidFill>
              </a:rPr>
              <a:t>. Они могут описывать функциональность вариантов использования, </a:t>
            </a:r>
            <a:r>
              <a:rPr lang="ru-RU" altLang="ru-RU" sz="2000" dirty="0" err="1">
                <a:solidFill>
                  <a:srgbClr val="0070C0"/>
                </a:solidFill>
              </a:rPr>
              <a:t>акторов</a:t>
            </a:r>
            <a:r>
              <a:rPr lang="ru-RU" altLang="ru-RU" sz="2000" dirty="0">
                <a:solidFill>
                  <a:srgbClr val="0070C0"/>
                </a:solidFill>
              </a:rPr>
              <a:t>, операций и т. д.</a:t>
            </a:r>
          </a:p>
        </p:txBody>
      </p:sp>
      <p:pic>
        <p:nvPicPr>
          <p:cNvPr id="8" name="Рисунок 7"/>
          <p:cNvPicPr>
            <a:picLocks noChangeAspect="1"/>
          </p:cNvPicPr>
          <p:nvPr/>
        </p:nvPicPr>
        <p:blipFill>
          <a:blip r:embed="rId3"/>
          <a:stretch>
            <a:fillRect/>
          </a:stretch>
        </p:blipFill>
        <p:spPr>
          <a:xfrm>
            <a:off x="8241920" y="3714792"/>
            <a:ext cx="3676500" cy="1396033"/>
          </a:xfrm>
          <a:prstGeom prst="rect">
            <a:avLst/>
          </a:prstGeom>
        </p:spPr>
      </p:pic>
      <p:sp>
        <p:nvSpPr>
          <p:cNvPr id="10" name="Прямоугольник 9"/>
          <p:cNvSpPr/>
          <p:nvPr/>
        </p:nvSpPr>
        <p:spPr>
          <a:xfrm>
            <a:off x="8967088" y="4988609"/>
            <a:ext cx="1917448" cy="369332"/>
          </a:xfrm>
          <a:prstGeom prst="rect">
            <a:avLst/>
          </a:prstGeom>
        </p:spPr>
        <p:txBody>
          <a:bodyPr wrap="none">
            <a:spAutoFit/>
          </a:bodyPr>
          <a:lstStyle/>
          <a:p>
            <a:r>
              <a:rPr lang="ru-RU" dirty="0">
                <a:solidFill>
                  <a:srgbClr val="0070C0"/>
                </a:solidFill>
              </a:rPr>
              <a:t>Пример автомата</a:t>
            </a:r>
          </a:p>
        </p:txBody>
      </p:sp>
      <p:sp>
        <p:nvSpPr>
          <p:cNvPr id="11" name="Прямоугольник 10"/>
          <p:cNvSpPr/>
          <p:nvPr/>
        </p:nvSpPr>
        <p:spPr>
          <a:xfrm>
            <a:off x="385762" y="3834447"/>
            <a:ext cx="7443788" cy="2308324"/>
          </a:xfrm>
          <a:prstGeom prst="rect">
            <a:avLst/>
          </a:prstGeom>
        </p:spPr>
        <p:txBody>
          <a:bodyPr wrap="square">
            <a:spAutoFit/>
          </a:bodyPr>
          <a:lstStyle/>
          <a:p>
            <a:pPr marL="285750" indent="-285750">
              <a:lnSpc>
                <a:spcPct val="90000"/>
              </a:lnSpc>
              <a:buFont typeface="Arial" panose="020B0604020202020204" pitchFamily="34" charset="0"/>
              <a:buChar char="•"/>
            </a:pPr>
            <a:r>
              <a:rPr lang="ru-RU" altLang="ru-RU" sz="2000" dirty="0">
                <a:solidFill>
                  <a:srgbClr val="0070C0"/>
                </a:solidFill>
              </a:rPr>
              <a:t>Хотя выход из строя не мгновенный и ремонт длительный процесс, диаграмма имеет смысл.</a:t>
            </a:r>
          </a:p>
          <a:p>
            <a:pPr marL="285750" indent="-285750">
              <a:lnSpc>
                <a:spcPct val="90000"/>
              </a:lnSpc>
              <a:buFont typeface="Arial" panose="020B0604020202020204" pitchFamily="34" charset="0"/>
              <a:buChar char="•"/>
            </a:pPr>
            <a:r>
              <a:rPr lang="ru-RU" altLang="ru-RU" sz="2000" dirty="0">
                <a:solidFill>
                  <a:srgbClr val="0070C0"/>
                </a:solidFill>
              </a:rPr>
              <a:t>Теоретически состояния могут быть и недостижимы. Достижимость состояния это бинарное свойство отношения на графе.</a:t>
            </a:r>
          </a:p>
          <a:p>
            <a:pPr marL="285750" indent="-285750">
              <a:lnSpc>
                <a:spcPct val="90000"/>
              </a:lnSpc>
              <a:buFont typeface="Arial" panose="020B0604020202020204" pitchFamily="34" charset="0"/>
              <a:buChar char="•"/>
            </a:pPr>
            <a:r>
              <a:rPr lang="ru-RU" altLang="ru-RU" sz="2000" dirty="0">
                <a:solidFill>
                  <a:srgbClr val="0070C0"/>
                </a:solidFill>
              </a:rPr>
              <a:t>Из-за распространенности и важности задач синтеза больших цифровых автоматов важно решать задачи их декомпозиции.</a:t>
            </a:r>
          </a:p>
          <a:p>
            <a:pPr marL="285750" indent="-285750">
              <a:lnSpc>
                <a:spcPct val="90000"/>
              </a:lnSpc>
              <a:buFont typeface="Arial" panose="020B0604020202020204" pitchFamily="34" charset="0"/>
              <a:buChar char="•"/>
            </a:pPr>
            <a:endParaRPr lang="ru-RU" altLang="ru-RU" sz="2000" dirty="0"/>
          </a:p>
        </p:txBody>
      </p:sp>
      <p:pic>
        <p:nvPicPr>
          <p:cNvPr id="5122" name="Picture 2" descr="http://khpi-iip.mipk.kharkiv.edu/library/case/leon/gl6/gl6-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3260" y="5844690"/>
            <a:ext cx="3914046" cy="961346"/>
          </a:xfrm>
          <a:prstGeom prst="rect">
            <a:avLst/>
          </a:prstGeom>
          <a:noFill/>
          <a:extLst>
            <a:ext uri="{909E8E84-426E-40DD-AFC4-6F175D3DCCD1}">
              <a14:hiddenFill xmlns:a14="http://schemas.microsoft.com/office/drawing/2010/main">
                <a:solidFill>
                  <a:srgbClr val="FFFFFF"/>
                </a:solidFill>
              </a14:hiddenFill>
            </a:ext>
          </a:extLst>
        </p:spPr>
      </p:pic>
      <p:sp>
        <p:nvSpPr>
          <p:cNvPr id="12" name="Прямоугольник 11"/>
          <p:cNvSpPr/>
          <p:nvPr/>
        </p:nvSpPr>
        <p:spPr>
          <a:xfrm>
            <a:off x="709987" y="5944489"/>
            <a:ext cx="2227469" cy="590931"/>
          </a:xfrm>
          <a:prstGeom prst="rect">
            <a:avLst/>
          </a:prstGeom>
        </p:spPr>
        <p:txBody>
          <a:bodyPr wrap="none">
            <a:spAutoFit/>
          </a:bodyPr>
          <a:lstStyle/>
          <a:p>
            <a:pPr>
              <a:lnSpc>
                <a:spcPct val="90000"/>
              </a:lnSpc>
            </a:pPr>
            <a:r>
              <a:rPr lang="ru-RU" altLang="ru-RU" dirty="0">
                <a:solidFill>
                  <a:srgbClr val="0070C0"/>
                </a:solidFill>
              </a:rPr>
              <a:t>Начальное и </a:t>
            </a:r>
          </a:p>
          <a:p>
            <a:pPr>
              <a:lnSpc>
                <a:spcPct val="90000"/>
              </a:lnSpc>
            </a:pPr>
            <a:r>
              <a:rPr lang="ru-RU" altLang="ru-RU" dirty="0">
                <a:solidFill>
                  <a:srgbClr val="0070C0"/>
                </a:solidFill>
              </a:rPr>
              <a:t>конечное состояния:</a:t>
            </a:r>
          </a:p>
        </p:txBody>
      </p:sp>
      <p:sp>
        <p:nvSpPr>
          <p:cNvPr id="13" name="Блок-схема: решение 12"/>
          <p:cNvSpPr/>
          <p:nvPr/>
        </p:nvSpPr>
        <p:spPr>
          <a:xfrm>
            <a:off x="8640085" y="5974389"/>
            <a:ext cx="929737" cy="561031"/>
          </a:xfrm>
          <a:prstGeom prst="flowChartDecision">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рямоугольник 13"/>
          <p:cNvSpPr/>
          <p:nvPr/>
        </p:nvSpPr>
        <p:spPr>
          <a:xfrm>
            <a:off x="6770097" y="5952125"/>
            <a:ext cx="1630575" cy="590931"/>
          </a:xfrm>
          <a:prstGeom prst="rect">
            <a:avLst/>
          </a:prstGeom>
        </p:spPr>
        <p:txBody>
          <a:bodyPr wrap="none">
            <a:spAutoFit/>
          </a:bodyPr>
          <a:lstStyle/>
          <a:p>
            <a:pPr>
              <a:lnSpc>
                <a:spcPct val="90000"/>
              </a:lnSpc>
            </a:pPr>
            <a:r>
              <a:rPr lang="ru-RU" altLang="ru-RU" dirty="0">
                <a:solidFill>
                  <a:srgbClr val="0070C0"/>
                </a:solidFill>
              </a:rPr>
              <a:t>Блок принятия</a:t>
            </a:r>
          </a:p>
          <a:p>
            <a:pPr>
              <a:lnSpc>
                <a:spcPct val="90000"/>
              </a:lnSpc>
            </a:pPr>
            <a:r>
              <a:rPr lang="ru-RU" altLang="ru-RU" dirty="0">
                <a:solidFill>
                  <a:srgbClr val="0070C0"/>
                </a:solidFill>
              </a:rPr>
              <a:t>решений:</a:t>
            </a:r>
          </a:p>
        </p:txBody>
      </p:sp>
    </p:spTree>
    <p:extLst>
      <p:ext uri="{BB962C8B-B14F-4D97-AF65-F5344CB8AC3E}">
        <p14:creationId xmlns:p14="http://schemas.microsoft.com/office/powerpoint/2010/main" val="1741441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txBox="1">
            <a:spLocks/>
          </p:cNvSpPr>
          <p:nvPr/>
        </p:nvSpPr>
        <p:spPr>
          <a:xfrm>
            <a:off x="228600" y="1610817"/>
            <a:ext cx="9628094" cy="4960044"/>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pPr marL="0" indent="0">
              <a:buFont typeface="Arial" panose="020B0604020202020204" pitchFamily="34" charset="0"/>
              <a:buNone/>
            </a:pPr>
            <a:endParaRPr lang="ru-RU" dirty="0"/>
          </a:p>
        </p:txBody>
      </p:sp>
      <p:sp>
        <p:nvSpPr>
          <p:cNvPr id="2" name="Прямоугольник 1"/>
          <p:cNvSpPr/>
          <p:nvPr/>
        </p:nvSpPr>
        <p:spPr>
          <a:xfrm>
            <a:off x="3517014" y="470699"/>
            <a:ext cx="4124325" cy="584775"/>
          </a:xfrm>
          <a:prstGeom prst="rect">
            <a:avLst/>
          </a:prstGeom>
        </p:spPr>
        <p:txBody>
          <a:bodyPr wrap="square">
            <a:spAutoFit/>
          </a:bodyPr>
          <a:lstStyle/>
          <a:p>
            <a:pPr lvl="0" algn="ctr"/>
            <a:r>
              <a:rPr lang="ru-RU" altLang="ru-RU" sz="3200" b="1" dirty="0">
                <a:solidFill>
                  <a:srgbClr val="C00000"/>
                </a:solidFill>
              </a:rPr>
              <a:t>Состояния автомата</a:t>
            </a:r>
            <a:endParaRPr lang="ru-RU" sz="3200" b="1" dirty="0">
              <a:solidFill>
                <a:srgbClr val="C00000"/>
              </a:solidFill>
              <a:latin typeface="Co Headline Corp" panose="020B0503060202020204" pitchFamily="34" charset="0"/>
            </a:endParaRPr>
          </a:p>
        </p:txBody>
      </p:sp>
      <p:sp>
        <p:nvSpPr>
          <p:cNvPr id="3" name="Прямоугольник 2"/>
          <p:cNvSpPr/>
          <p:nvPr/>
        </p:nvSpPr>
        <p:spPr>
          <a:xfrm>
            <a:off x="609600" y="4403549"/>
            <a:ext cx="10839450" cy="2308324"/>
          </a:xfrm>
          <a:prstGeom prst="rect">
            <a:avLst/>
          </a:prstGeom>
        </p:spPr>
        <p:txBody>
          <a:bodyPr wrap="square">
            <a:spAutoFit/>
          </a:bodyPr>
          <a:lstStyle/>
          <a:p>
            <a:pPr>
              <a:lnSpc>
                <a:spcPct val="80000"/>
              </a:lnSpc>
            </a:pPr>
            <a:r>
              <a:rPr lang="ru-RU" altLang="ru-RU" sz="2000" b="1" dirty="0">
                <a:solidFill>
                  <a:srgbClr val="C00000"/>
                </a:solidFill>
              </a:rPr>
              <a:t>Автомат без памяти</a:t>
            </a:r>
          </a:p>
          <a:p>
            <a:pPr marL="285750" indent="-285750">
              <a:lnSpc>
                <a:spcPct val="80000"/>
              </a:lnSpc>
              <a:buFont typeface="Arial" panose="020B0604020202020204" pitchFamily="34" charset="0"/>
              <a:buChar char="•"/>
            </a:pPr>
            <a:r>
              <a:rPr lang="ru-RU" altLang="ru-RU" sz="2000" dirty="0">
                <a:solidFill>
                  <a:srgbClr val="0070C0"/>
                </a:solidFill>
              </a:rPr>
              <a:t>Не </a:t>
            </a:r>
            <a:r>
              <a:rPr lang="ru-RU" altLang="ru-RU" sz="2000" dirty="0">
                <a:solidFill>
                  <a:srgbClr val="7030A0"/>
                </a:solidFill>
              </a:rPr>
              <a:t>запоминает историю смены состояний </a:t>
            </a:r>
            <a:r>
              <a:rPr lang="ru-RU" altLang="ru-RU" sz="2000" dirty="0">
                <a:solidFill>
                  <a:srgbClr val="0070C0"/>
                </a:solidFill>
              </a:rPr>
              <a:t>в каждый момент.</a:t>
            </a:r>
          </a:p>
          <a:p>
            <a:pPr marL="285750" indent="-285750">
              <a:lnSpc>
                <a:spcPct val="80000"/>
              </a:lnSpc>
              <a:buFont typeface="Arial" panose="020B0604020202020204" pitchFamily="34" charset="0"/>
              <a:buChar char="•"/>
            </a:pPr>
            <a:r>
              <a:rPr lang="ru-RU" altLang="ru-RU" sz="2000" dirty="0">
                <a:solidFill>
                  <a:srgbClr val="7030A0"/>
                </a:solidFill>
              </a:rPr>
              <a:t>Хотя смена состояний автоматов происходит последовательно во времени</a:t>
            </a:r>
            <a:r>
              <a:rPr lang="ru-RU" altLang="ru-RU" sz="2000" dirty="0">
                <a:solidFill>
                  <a:srgbClr val="0070C0"/>
                </a:solidFill>
              </a:rPr>
              <a:t>, концепция </a:t>
            </a:r>
            <a:r>
              <a:rPr lang="ru-RU" altLang="ru-RU" sz="2000" dirty="0">
                <a:solidFill>
                  <a:srgbClr val="7030A0"/>
                </a:solidFill>
              </a:rPr>
              <a:t>времени в формализм не входит</a:t>
            </a:r>
            <a:r>
              <a:rPr lang="ru-RU" altLang="ru-RU" sz="2000" dirty="0">
                <a:solidFill>
                  <a:srgbClr val="0070C0"/>
                </a:solidFill>
              </a:rPr>
              <a:t>. Ни время нахождения в состоянии, ни время перехода не учитывается.</a:t>
            </a:r>
          </a:p>
          <a:p>
            <a:pPr marL="285750" indent="-285750">
              <a:lnSpc>
                <a:spcPct val="80000"/>
              </a:lnSpc>
              <a:buFont typeface="Arial" panose="020B0604020202020204" pitchFamily="34" charset="0"/>
              <a:buChar char="•"/>
            </a:pPr>
            <a:r>
              <a:rPr lang="ru-RU" altLang="ru-RU" sz="2000" dirty="0">
                <a:solidFill>
                  <a:srgbClr val="7030A0"/>
                </a:solidFill>
              </a:rPr>
              <a:t>Число событий </a:t>
            </a:r>
            <a:r>
              <a:rPr lang="ru-RU" altLang="ru-RU" sz="2000" dirty="0">
                <a:solidFill>
                  <a:srgbClr val="0070C0"/>
                </a:solidFill>
              </a:rPr>
              <a:t>автомата </a:t>
            </a:r>
            <a:r>
              <a:rPr lang="ru-RU" altLang="ru-RU" sz="2000" dirty="0">
                <a:solidFill>
                  <a:srgbClr val="7030A0"/>
                </a:solidFill>
              </a:rPr>
              <a:t>конечно</a:t>
            </a:r>
            <a:r>
              <a:rPr lang="ru-RU" altLang="ru-RU" sz="2000" dirty="0">
                <a:solidFill>
                  <a:srgbClr val="0070C0"/>
                </a:solidFill>
              </a:rPr>
              <a:t>.</a:t>
            </a:r>
          </a:p>
          <a:p>
            <a:pPr marL="285750" indent="-285750">
              <a:lnSpc>
                <a:spcPct val="80000"/>
              </a:lnSpc>
              <a:buFont typeface="Arial" panose="020B0604020202020204" pitchFamily="34" charset="0"/>
              <a:buChar char="•"/>
            </a:pPr>
            <a:r>
              <a:rPr lang="ru-RU" altLang="ru-RU" sz="2000" dirty="0">
                <a:solidFill>
                  <a:srgbClr val="7030A0"/>
                </a:solidFill>
              </a:rPr>
              <a:t>Не существуют изолированные состояния.</a:t>
            </a:r>
          </a:p>
          <a:p>
            <a:pPr marL="285750" indent="-285750">
              <a:lnSpc>
                <a:spcPct val="80000"/>
              </a:lnSpc>
              <a:buFont typeface="Arial" panose="020B0604020202020204" pitchFamily="34" charset="0"/>
              <a:buChar char="•"/>
            </a:pPr>
            <a:r>
              <a:rPr lang="ru-RU" altLang="ru-RU" sz="2000" dirty="0">
                <a:solidFill>
                  <a:srgbClr val="7030A0"/>
                </a:solidFill>
              </a:rPr>
              <a:t>Не должно быть конфликтующих переходов</a:t>
            </a:r>
            <a:r>
              <a:rPr lang="ru-RU" altLang="ru-RU" sz="2000" dirty="0">
                <a:solidFill>
                  <a:srgbClr val="0070C0"/>
                </a:solidFill>
              </a:rPr>
              <a:t>, т.е. </a:t>
            </a:r>
            <a:r>
              <a:rPr lang="ru-RU" altLang="ru-RU" sz="2000" dirty="0">
                <a:solidFill>
                  <a:srgbClr val="7030A0"/>
                </a:solidFill>
              </a:rPr>
              <a:t>переходов одновременно в несколько состояний</a:t>
            </a:r>
            <a:r>
              <a:rPr lang="ru-RU" altLang="ru-RU" sz="2000" dirty="0">
                <a:solidFill>
                  <a:srgbClr val="0070C0"/>
                </a:solidFill>
              </a:rPr>
              <a:t>, хотя параллельные  автоматы в </a:t>
            </a:r>
            <a:r>
              <a:rPr lang="en-US" altLang="ru-RU" sz="2000" dirty="0">
                <a:solidFill>
                  <a:srgbClr val="0070C0"/>
                </a:solidFill>
              </a:rPr>
              <a:t>UML</a:t>
            </a:r>
            <a:r>
              <a:rPr lang="ru-RU" altLang="ru-RU" sz="2000" dirty="0">
                <a:solidFill>
                  <a:srgbClr val="0070C0"/>
                </a:solidFill>
              </a:rPr>
              <a:t> можно описывать.</a:t>
            </a:r>
          </a:p>
        </p:txBody>
      </p:sp>
      <p:sp>
        <p:nvSpPr>
          <p:cNvPr id="5" name="Прямоугольник 4"/>
          <p:cNvSpPr/>
          <p:nvPr/>
        </p:nvSpPr>
        <p:spPr>
          <a:xfrm>
            <a:off x="1066800" y="987229"/>
            <a:ext cx="10382250" cy="3416320"/>
          </a:xfrm>
          <a:prstGeom prst="rect">
            <a:avLst/>
          </a:prstGeom>
        </p:spPr>
        <p:txBody>
          <a:bodyPr wrap="square">
            <a:spAutoFit/>
          </a:bodyPr>
          <a:lstStyle/>
          <a:p>
            <a:pPr>
              <a:lnSpc>
                <a:spcPct val="90000"/>
              </a:lnSpc>
              <a:buFontTx/>
              <a:buNone/>
            </a:pPr>
            <a:r>
              <a:rPr lang="ru-RU" altLang="ru-RU" sz="2000" b="1" dirty="0">
                <a:solidFill>
                  <a:srgbClr val="C00000"/>
                </a:solidFill>
              </a:rPr>
              <a:t>Изображения состояний:</a:t>
            </a:r>
          </a:p>
          <a:p>
            <a:pPr>
              <a:lnSpc>
                <a:spcPct val="90000"/>
              </a:lnSpc>
            </a:pPr>
            <a:endParaRPr lang="ru-RU" altLang="ru-RU" sz="2000" dirty="0">
              <a:solidFill>
                <a:srgbClr val="0070C0"/>
              </a:solidFill>
            </a:endParaRPr>
          </a:p>
          <a:p>
            <a:pPr>
              <a:lnSpc>
                <a:spcPct val="90000"/>
              </a:lnSpc>
            </a:pPr>
            <a:endParaRPr lang="ru-RU" altLang="ru-RU" sz="2000" dirty="0">
              <a:solidFill>
                <a:srgbClr val="0070C0"/>
              </a:solidFill>
            </a:endParaRPr>
          </a:p>
          <a:p>
            <a:pPr>
              <a:lnSpc>
                <a:spcPct val="90000"/>
              </a:lnSpc>
            </a:pPr>
            <a:endParaRPr lang="ru-RU" altLang="ru-RU" sz="2000" dirty="0">
              <a:solidFill>
                <a:srgbClr val="0070C0"/>
              </a:solidFill>
            </a:endParaRPr>
          </a:p>
          <a:p>
            <a:pPr>
              <a:lnSpc>
                <a:spcPct val="90000"/>
              </a:lnSpc>
            </a:pPr>
            <a:endParaRPr lang="ru-RU" altLang="ru-RU" sz="2000" dirty="0">
              <a:solidFill>
                <a:srgbClr val="0070C0"/>
              </a:solidFill>
            </a:endParaRPr>
          </a:p>
          <a:p>
            <a:pPr>
              <a:lnSpc>
                <a:spcPct val="90000"/>
              </a:lnSpc>
            </a:pPr>
            <a:endParaRPr lang="ru-RU" altLang="ru-RU" sz="1000" dirty="0">
              <a:solidFill>
                <a:srgbClr val="0070C0"/>
              </a:solidFill>
            </a:endParaRPr>
          </a:p>
          <a:p>
            <a:pPr>
              <a:lnSpc>
                <a:spcPct val="90000"/>
              </a:lnSpc>
            </a:pPr>
            <a:endParaRPr lang="ru-RU" altLang="ru-RU" sz="1000" dirty="0">
              <a:solidFill>
                <a:srgbClr val="0070C0"/>
              </a:solidFill>
            </a:endParaRPr>
          </a:p>
          <a:p>
            <a:pPr>
              <a:lnSpc>
                <a:spcPct val="90000"/>
              </a:lnSpc>
            </a:pPr>
            <a:endParaRPr lang="ru-RU" altLang="ru-RU" sz="1000" dirty="0">
              <a:solidFill>
                <a:srgbClr val="0070C0"/>
              </a:solidFill>
            </a:endParaRPr>
          </a:p>
          <a:p>
            <a:pPr>
              <a:lnSpc>
                <a:spcPct val="90000"/>
              </a:lnSpc>
            </a:pPr>
            <a:endParaRPr lang="ru-RU" altLang="ru-RU" sz="1000" dirty="0">
              <a:solidFill>
                <a:srgbClr val="0070C0"/>
              </a:solidFill>
            </a:endParaRPr>
          </a:p>
          <a:p>
            <a:pPr indent="360000">
              <a:lnSpc>
                <a:spcPct val="90000"/>
              </a:lnSpc>
              <a:buFontTx/>
              <a:buNone/>
            </a:pPr>
            <a:r>
              <a:rPr lang="ru-RU" altLang="ru-RU" sz="2000" dirty="0">
                <a:solidFill>
                  <a:srgbClr val="0070C0"/>
                </a:solidFill>
              </a:rPr>
              <a:t>Очень часто при моделировании бизнеса приходится работать с динамическими объектами, для них нужно уметь найти набор характеризующих инвариантов. </a:t>
            </a:r>
          </a:p>
          <a:p>
            <a:pPr indent="360000">
              <a:lnSpc>
                <a:spcPct val="90000"/>
              </a:lnSpc>
              <a:buFontTx/>
              <a:buNone/>
            </a:pPr>
            <a:endParaRPr lang="ru-RU" altLang="ru-RU" sz="2000" dirty="0">
              <a:solidFill>
                <a:srgbClr val="0070C0"/>
              </a:solidFill>
            </a:endParaRPr>
          </a:p>
          <a:p>
            <a:pPr indent="360000">
              <a:lnSpc>
                <a:spcPct val="90000"/>
              </a:lnSpc>
              <a:buFontTx/>
              <a:buNone/>
            </a:pPr>
            <a:r>
              <a:rPr lang="ru-RU" altLang="ru-RU" sz="2000" dirty="0">
                <a:solidFill>
                  <a:srgbClr val="0070C0"/>
                </a:solidFill>
              </a:rPr>
              <a:t>Для записи действий применяется следующий синтаксис:</a:t>
            </a:r>
          </a:p>
          <a:p>
            <a:pPr>
              <a:lnSpc>
                <a:spcPct val="90000"/>
              </a:lnSpc>
            </a:pPr>
            <a:r>
              <a:rPr lang="ru-RU" altLang="ru-RU" sz="2000" dirty="0">
                <a:solidFill>
                  <a:srgbClr val="0070C0"/>
                </a:solidFill>
              </a:rPr>
              <a:t>&lt;</a:t>
            </a:r>
            <a:r>
              <a:rPr lang="ru-RU" altLang="ru-RU" sz="2000" dirty="0" err="1">
                <a:solidFill>
                  <a:srgbClr val="0070C0"/>
                </a:solidFill>
              </a:rPr>
              <a:t>метка_действия</a:t>
            </a:r>
            <a:r>
              <a:rPr lang="ru-RU" altLang="ru-RU" sz="2000" dirty="0">
                <a:solidFill>
                  <a:srgbClr val="0070C0"/>
                </a:solidFill>
              </a:rPr>
              <a:t> “/” </a:t>
            </a:r>
            <a:r>
              <a:rPr lang="ru-RU" altLang="ru-RU" sz="2000" dirty="0" err="1">
                <a:solidFill>
                  <a:srgbClr val="0070C0"/>
                </a:solidFill>
              </a:rPr>
              <a:t>выражение_действия</a:t>
            </a:r>
            <a:r>
              <a:rPr lang="ru-RU" altLang="ru-RU" sz="2000" dirty="0">
                <a:solidFill>
                  <a:srgbClr val="0070C0"/>
                </a:solidFill>
              </a:rPr>
              <a:t>&gt;</a:t>
            </a:r>
          </a:p>
        </p:txBody>
      </p:sp>
      <p:pic>
        <p:nvPicPr>
          <p:cNvPr id="7" name="Рисунок 6"/>
          <p:cNvPicPr>
            <a:picLocks noChangeAspect="1"/>
          </p:cNvPicPr>
          <p:nvPr/>
        </p:nvPicPr>
        <p:blipFill>
          <a:blip r:embed="rId3"/>
          <a:stretch>
            <a:fillRect/>
          </a:stretch>
        </p:blipFill>
        <p:spPr>
          <a:xfrm>
            <a:off x="3067367" y="1355690"/>
            <a:ext cx="5023617" cy="1565984"/>
          </a:xfrm>
          <a:prstGeom prst="rect">
            <a:avLst/>
          </a:prstGeom>
        </p:spPr>
      </p:pic>
    </p:spTree>
    <p:extLst>
      <p:ext uri="{BB962C8B-B14F-4D97-AF65-F5344CB8AC3E}">
        <p14:creationId xmlns:p14="http://schemas.microsoft.com/office/powerpoint/2010/main" val="2782818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474132" y="1896035"/>
            <a:ext cx="9019491" cy="2308324"/>
          </a:xfrm>
          <a:prstGeom prst="rect">
            <a:avLst/>
          </a:prstGeom>
        </p:spPr>
        <p:txBody>
          <a:bodyPr wrap="square">
            <a:spAutoFit/>
          </a:bodyPr>
          <a:lstStyle/>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p:txBody>
      </p:sp>
      <p:sp>
        <p:nvSpPr>
          <p:cNvPr id="2" name="Прямоугольник 1"/>
          <p:cNvSpPr/>
          <p:nvPr/>
        </p:nvSpPr>
        <p:spPr>
          <a:xfrm>
            <a:off x="1935877" y="554932"/>
            <a:ext cx="6096000" cy="584775"/>
          </a:xfrm>
          <a:prstGeom prst="rect">
            <a:avLst/>
          </a:prstGeom>
        </p:spPr>
        <p:txBody>
          <a:bodyPr>
            <a:spAutoFit/>
          </a:bodyPr>
          <a:lstStyle/>
          <a:p>
            <a:r>
              <a:rPr lang="ru-RU" altLang="ru-RU" sz="3200" b="1" dirty="0">
                <a:solidFill>
                  <a:srgbClr val="C00000"/>
                </a:solidFill>
              </a:rPr>
              <a:t>Метки. Переходы. События</a:t>
            </a:r>
            <a:endParaRPr lang="ru-RU" sz="3200" b="1" dirty="0">
              <a:solidFill>
                <a:srgbClr val="C00000"/>
              </a:solidFill>
              <a:latin typeface="Co Headline Corp" panose="020B0503060202020204" pitchFamily="34" charset="0"/>
            </a:endParaRPr>
          </a:p>
        </p:txBody>
      </p:sp>
      <p:sp>
        <p:nvSpPr>
          <p:cNvPr id="5" name="Прямоугольник 4"/>
          <p:cNvSpPr/>
          <p:nvPr/>
        </p:nvSpPr>
        <p:spPr>
          <a:xfrm>
            <a:off x="636775" y="1266199"/>
            <a:ext cx="1892121" cy="707886"/>
          </a:xfrm>
          <a:prstGeom prst="rect">
            <a:avLst/>
          </a:prstGeom>
        </p:spPr>
        <p:txBody>
          <a:bodyPr wrap="none">
            <a:spAutoFit/>
          </a:bodyPr>
          <a:lstStyle/>
          <a:p>
            <a:r>
              <a:rPr lang="ru-RU" altLang="ru-RU" sz="2000" b="1" dirty="0">
                <a:solidFill>
                  <a:srgbClr val="C00000"/>
                </a:solidFill>
              </a:rPr>
              <a:t>Типовые метки</a:t>
            </a:r>
          </a:p>
          <a:p>
            <a:endParaRPr lang="ru-RU" sz="2000" dirty="0">
              <a:solidFill>
                <a:srgbClr val="0070C0"/>
              </a:solidFill>
            </a:endParaRPr>
          </a:p>
        </p:txBody>
      </p:sp>
      <p:sp>
        <p:nvSpPr>
          <p:cNvPr id="6" name="Rectangle 3"/>
          <p:cNvSpPr txBox="1">
            <a:spLocks noChangeArrowheads="1"/>
          </p:cNvSpPr>
          <p:nvPr/>
        </p:nvSpPr>
        <p:spPr>
          <a:xfrm>
            <a:off x="636775" y="1634821"/>
            <a:ext cx="10429874" cy="240892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ru-RU" sz="2000" dirty="0">
                <a:solidFill>
                  <a:srgbClr val="7030A0"/>
                </a:solidFill>
              </a:rPr>
              <a:t>entry</a:t>
            </a:r>
            <a:r>
              <a:rPr lang="ru-RU" altLang="ru-RU" sz="2000" dirty="0">
                <a:solidFill>
                  <a:srgbClr val="0070C0"/>
                </a:solidFill>
              </a:rPr>
              <a:t> - следующее за ней действие выполняется в момент </a:t>
            </a:r>
          </a:p>
          <a:p>
            <a:pPr marL="0" indent="0">
              <a:buNone/>
            </a:pPr>
            <a:r>
              <a:rPr lang="ru-RU" altLang="ru-RU" sz="2000" dirty="0">
                <a:solidFill>
                  <a:srgbClr val="0070C0"/>
                </a:solidFill>
              </a:rPr>
              <a:t>    входа в данное состояние.</a:t>
            </a:r>
            <a:endParaRPr lang="en-US" altLang="ru-RU" sz="2000" dirty="0">
              <a:solidFill>
                <a:srgbClr val="0070C0"/>
              </a:solidFill>
            </a:endParaRPr>
          </a:p>
          <a:p>
            <a:r>
              <a:rPr lang="en-US" altLang="ru-RU" sz="2000" dirty="0">
                <a:solidFill>
                  <a:srgbClr val="7030A0"/>
                </a:solidFill>
              </a:rPr>
              <a:t>exit</a:t>
            </a:r>
            <a:r>
              <a:rPr lang="ru-RU" altLang="ru-RU" sz="2000" dirty="0">
                <a:solidFill>
                  <a:srgbClr val="7030A0"/>
                </a:solidFill>
              </a:rPr>
              <a:t> </a:t>
            </a:r>
            <a:r>
              <a:rPr lang="ru-RU" altLang="ru-RU" sz="2000" dirty="0">
                <a:solidFill>
                  <a:srgbClr val="0070C0"/>
                </a:solidFill>
              </a:rPr>
              <a:t>– метка действия после завершения состояния.</a:t>
            </a:r>
            <a:endParaRPr lang="en-US" altLang="ru-RU" sz="2000" dirty="0">
              <a:solidFill>
                <a:srgbClr val="0070C0"/>
              </a:solidFill>
            </a:endParaRPr>
          </a:p>
          <a:p>
            <a:r>
              <a:rPr lang="en-US" altLang="ru-RU" sz="2000" dirty="0">
                <a:solidFill>
                  <a:srgbClr val="7030A0"/>
                </a:solidFill>
              </a:rPr>
              <a:t>do</a:t>
            </a:r>
            <a:r>
              <a:rPr lang="ru-RU" altLang="ru-RU" sz="2000" dirty="0">
                <a:solidFill>
                  <a:srgbClr val="0070C0"/>
                </a:solidFill>
              </a:rPr>
              <a:t> - выполняется в течение всего состояния</a:t>
            </a:r>
            <a:endParaRPr lang="en-US" altLang="ru-RU" sz="2000" dirty="0">
              <a:solidFill>
                <a:srgbClr val="0070C0"/>
              </a:solidFill>
            </a:endParaRPr>
          </a:p>
          <a:p>
            <a:r>
              <a:rPr lang="en-US" altLang="ru-RU" sz="2000" dirty="0">
                <a:solidFill>
                  <a:srgbClr val="7030A0"/>
                </a:solidFill>
              </a:rPr>
              <a:t>include</a:t>
            </a:r>
            <a:r>
              <a:rPr lang="ru-RU" altLang="ru-RU" sz="2000" dirty="0">
                <a:solidFill>
                  <a:srgbClr val="0070C0"/>
                </a:solidFill>
              </a:rPr>
              <a:t> - обращение к подавтомату, в остальных случаях метка  действия может выбираться; обычно она характеризует переходы в </a:t>
            </a:r>
            <a:r>
              <a:rPr lang="ru-RU" altLang="ru-RU" sz="2000" dirty="0" err="1">
                <a:solidFill>
                  <a:srgbClr val="0070C0"/>
                </a:solidFill>
              </a:rPr>
              <a:t>подсостояния</a:t>
            </a:r>
            <a:r>
              <a:rPr lang="ru-RU" altLang="ru-RU" sz="2000" dirty="0">
                <a:solidFill>
                  <a:srgbClr val="0070C0"/>
                </a:solidFill>
              </a:rPr>
              <a:t> (частные состояния).</a:t>
            </a:r>
          </a:p>
        </p:txBody>
      </p:sp>
      <p:pic>
        <p:nvPicPr>
          <p:cNvPr id="7" name="Рисунок 6"/>
          <p:cNvPicPr>
            <a:picLocks noChangeAspect="1"/>
          </p:cNvPicPr>
          <p:nvPr/>
        </p:nvPicPr>
        <p:blipFill>
          <a:blip r:embed="rId3"/>
          <a:stretch>
            <a:fillRect/>
          </a:stretch>
        </p:blipFill>
        <p:spPr>
          <a:xfrm>
            <a:off x="7656664" y="1373805"/>
            <a:ext cx="3188814" cy="1833500"/>
          </a:xfrm>
          <a:prstGeom prst="rect">
            <a:avLst/>
          </a:prstGeom>
        </p:spPr>
      </p:pic>
      <p:sp>
        <p:nvSpPr>
          <p:cNvPr id="8" name="Прямоугольник 7"/>
          <p:cNvSpPr/>
          <p:nvPr/>
        </p:nvSpPr>
        <p:spPr>
          <a:xfrm>
            <a:off x="636775" y="3964900"/>
            <a:ext cx="10115549" cy="2616101"/>
          </a:xfrm>
          <a:prstGeom prst="rect">
            <a:avLst/>
          </a:prstGeom>
        </p:spPr>
        <p:txBody>
          <a:bodyPr wrap="square">
            <a:spAutoFit/>
          </a:bodyPr>
          <a:lstStyle/>
          <a:p>
            <a:r>
              <a:rPr lang="ru-RU" altLang="ru-RU" sz="2000" b="1" dirty="0">
                <a:solidFill>
                  <a:srgbClr val="C00000"/>
                </a:solidFill>
              </a:rPr>
              <a:t>Простой переход </a:t>
            </a:r>
            <a:r>
              <a:rPr lang="ru-RU" altLang="ru-RU" sz="2000" dirty="0">
                <a:solidFill>
                  <a:srgbClr val="C00000"/>
                </a:solidFill>
              </a:rPr>
              <a:t>(</a:t>
            </a:r>
            <a:r>
              <a:rPr lang="en-US" altLang="ru-RU" sz="2000" dirty="0">
                <a:solidFill>
                  <a:srgbClr val="C00000"/>
                </a:solidFill>
              </a:rPr>
              <a:t>Simple transition</a:t>
            </a:r>
            <a:r>
              <a:rPr lang="ru-RU" altLang="ru-RU" sz="2000" dirty="0">
                <a:solidFill>
                  <a:srgbClr val="C00000"/>
                </a:solidFill>
              </a:rPr>
              <a:t>)</a:t>
            </a:r>
          </a:p>
          <a:p>
            <a:pPr>
              <a:lnSpc>
                <a:spcPct val="90000"/>
              </a:lnSpc>
              <a:buFontTx/>
              <a:buNone/>
            </a:pPr>
            <a:r>
              <a:rPr lang="ru-RU" altLang="ru-RU" sz="2000" dirty="0">
                <a:solidFill>
                  <a:srgbClr val="7030A0"/>
                </a:solidFill>
              </a:rPr>
              <a:t>Обозначает смену одного состояния другим. </a:t>
            </a:r>
          </a:p>
          <a:p>
            <a:pPr>
              <a:lnSpc>
                <a:spcPct val="90000"/>
              </a:lnSpc>
              <a:buFontTx/>
              <a:buNone/>
            </a:pPr>
            <a:r>
              <a:rPr lang="ru-RU" altLang="ru-RU" sz="2000" dirty="0">
                <a:solidFill>
                  <a:srgbClr val="0070C0"/>
                </a:solidFill>
              </a:rPr>
              <a:t>Возможно, переход совершается только при выполнении заданных условий. Переход осуществляется в результате события (окончания выполнения деятельности – </a:t>
            </a:r>
            <a:r>
              <a:rPr lang="en-US" altLang="ru-RU" sz="2000" dirty="0">
                <a:solidFill>
                  <a:srgbClr val="0070C0"/>
                </a:solidFill>
              </a:rPr>
              <a:t>do activity</a:t>
            </a:r>
            <a:r>
              <a:rPr lang="ru-RU" altLang="ru-RU" sz="2000" dirty="0">
                <a:solidFill>
                  <a:srgbClr val="0070C0"/>
                </a:solidFill>
              </a:rPr>
              <a:t>), </a:t>
            </a:r>
          </a:p>
          <a:p>
            <a:pPr>
              <a:lnSpc>
                <a:spcPct val="90000"/>
              </a:lnSpc>
              <a:buFontTx/>
              <a:buNone/>
            </a:pPr>
            <a:r>
              <a:rPr lang="ru-RU" altLang="ru-RU" sz="2000" dirty="0">
                <a:solidFill>
                  <a:srgbClr val="0070C0"/>
                </a:solidFill>
              </a:rPr>
              <a:t>после получения сигнала или сообщения. Если переход по сигналу требует выполнения условия, то прописывают </a:t>
            </a:r>
            <a:r>
              <a:rPr lang="ru-RU" altLang="ru-RU" sz="2000" i="1" dirty="0">
                <a:solidFill>
                  <a:srgbClr val="0070C0"/>
                </a:solidFill>
              </a:rPr>
              <a:t>сторожевое условие</a:t>
            </a:r>
            <a:r>
              <a:rPr lang="ru-RU" altLang="ru-RU" sz="2000" dirty="0">
                <a:solidFill>
                  <a:srgbClr val="0070C0"/>
                </a:solidFill>
              </a:rPr>
              <a:t>.</a:t>
            </a:r>
          </a:p>
          <a:p>
            <a:pPr>
              <a:lnSpc>
                <a:spcPct val="90000"/>
              </a:lnSpc>
              <a:buFontTx/>
              <a:buNone/>
            </a:pPr>
            <a:r>
              <a:rPr lang="ru-RU" altLang="ru-RU" sz="2000" dirty="0">
                <a:solidFill>
                  <a:srgbClr val="7030A0"/>
                </a:solidFill>
              </a:rPr>
              <a:t>Переходы изображаются сплошной линией </a:t>
            </a:r>
            <a:r>
              <a:rPr lang="ru-RU" altLang="ru-RU" sz="2000" dirty="0">
                <a:solidFill>
                  <a:srgbClr val="0070C0"/>
                </a:solidFill>
              </a:rPr>
              <a:t>и помечаются строкой текста, имеющей формат: </a:t>
            </a:r>
          </a:p>
          <a:p>
            <a:pPr>
              <a:lnSpc>
                <a:spcPct val="90000"/>
              </a:lnSpc>
              <a:buFontTx/>
              <a:buNone/>
            </a:pPr>
            <a:r>
              <a:rPr lang="ru-RU" altLang="ru-RU" sz="2000" b="1" dirty="0">
                <a:solidFill>
                  <a:srgbClr val="7030A0"/>
                </a:solidFill>
              </a:rPr>
              <a:t>&lt;</a:t>
            </a:r>
            <a:r>
              <a:rPr lang="ru-RU" altLang="ru-RU" sz="2000" b="1" dirty="0" err="1">
                <a:solidFill>
                  <a:srgbClr val="7030A0"/>
                </a:solidFill>
              </a:rPr>
              <a:t>сигнатура_события</a:t>
            </a:r>
            <a:r>
              <a:rPr lang="ru-RU" altLang="ru-RU" sz="2000" b="1" dirty="0">
                <a:solidFill>
                  <a:srgbClr val="7030A0"/>
                </a:solidFill>
              </a:rPr>
              <a:t>&gt;“[”&lt;</a:t>
            </a:r>
            <a:r>
              <a:rPr lang="ru-RU" altLang="ru-RU" sz="2000" b="1" dirty="0" err="1">
                <a:solidFill>
                  <a:srgbClr val="7030A0"/>
                </a:solidFill>
              </a:rPr>
              <a:t>сторожевое_условие</a:t>
            </a:r>
            <a:r>
              <a:rPr lang="ru-RU" altLang="ru-RU" sz="2000" b="1" dirty="0">
                <a:solidFill>
                  <a:srgbClr val="7030A0"/>
                </a:solidFill>
              </a:rPr>
              <a:t>&gt;“]” &lt;</a:t>
            </a:r>
            <a:r>
              <a:rPr lang="ru-RU" altLang="ru-RU" sz="2000" b="1" dirty="0" err="1">
                <a:solidFill>
                  <a:srgbClr val="7030A0"/>
                </a:solidFill>
              </a:rPr>
              <a:t>выполнение_действия</a:t>
            </a:r>
            <a:r>
              <a:rPr lang="ru-RU" altLang="ru-RU" sz="2000" b="1" dirty="0">
                <a:solidFill>
                  <a:srgbClr val="7030A0"/>
                </a:solidFill>
              </a:rPr>
              <a:t>&gt;</a:t>
            </a:r>
            <a:endParaRPr lang="ru-RU" b="1" dirty="0">
              <a:solidFill>
                <a:srgbClr val="7030A0"/>
              </a:solidFill>
            </a:endParaRPr>
          </a:p>
        </p:txBody>
      </p:sp>
    </p:spTree>
    <p:extLst>
      <p:ext uri="{BB962C8B-B14F-4D97-AF65-F5344CB8AC3E}">
        <p14:creationId xmlns:p14="http://schemas.microsoft.com/office/powerpoint/2010/main" val="511087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txBox="1">
            <a:spLocks/>
          </p:cNvSpPr>
          <p:nvPr/>
        </p:nvSpPr>
        <p:spPr>
          <a:xfrm>
            <a:off x="228600" y="1610817"/>
            <a:ext cx="9628094" cy="4960044"/>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pPr marL="0" indent="0">
              <a:buFont typeface="Arial" panose="020B0604020202020204" pitchFamily="34" charset="0"/>
              <a:buNone/>
            </a:pPr>
            <a:endParaRPr lang="ru-RU" dirty="0"/>
          </a:p>
        </p:txBody>
      </p:sp>
      <p:sp>
        <p:nvSpPr>
          <p:cNvPr id="2" name="Прямоугольник 1"/>
          <p:cNvSpPr/>
          <p:nvPr/>
        </p:nvSpPr>
        <p:spPr>
          <a:xfrm>
            <a:off x="908672" y="-11785"/>
            <a:ext cx="7068167" cy="1077218"/>
          </a:xfrm>
          <a:prstGeom prst="rect">
            <a:avLst/>
          </a:prstGeom>
        </p:spPr>
        <p:txBody>
          <a:bodyPr wrap="square">
            <a:spAutoFit/>
          </a:bodyPr>
          <a:lstStyle/>
          <a:p>
            <a:pPr lvl="0" algn="ctr"/>
            <a:r>
              <a:rPr lang="ru-RU" altLang="ru-RU" sz="3200" b="1" dirty="0">
                <a:solidFill>
                  <a:srgbClr val="C00000"/>
                </a:solidFill>
              </a:rPr>
              <a:t>Состояния, сложные состояния и  подсостояния</a:t>
            </a:r>
            <a:endParaRPr lang="ru-RU" sz="3200" b="1" dirty="0">
              <a:solidFill>
                <a:srgbClr val="C00000"/>
              </a:solidFill>
              <a:latin typeface="Co Headline Corp" panose="020B0503060202020204" pitchFamily="34" charset="0"/>
            </a:endParaRPr>
          </a:p>
        </p:txBody>
      </p:sp>
      <p:sp>
        <p:nvSpPr>
          <p:cNvPr id="3" name="Прямоугольник 2"/>
          <p:cNvSpPr/>
          <p:nvPr/>
        </p:nvSpPr>
        <p:spPr>
          <a:xfrm>
            <a:off x="917478" y="984255"/>
            <a:ext cx="10797551" cy="2031325"/>
          </a:xfrm>
          <a:prstGeom prst="rect">
            <a:avLst/>
          </a:prstGeom>
        </p:spPr>
        <p:txBody>
          <a:bodyPr wrap="square">
            <a:spAutoFit/>
          </a:bodyPr>
          <a:lstStyle/>
          <a:p>
            <a:pPr indent="360000">
              <a:lnSpc>
                <a:spcPct val="90000"/>
              </a:lnSpc>
              <a:buFontTx/>
              <a:buNone/>
            </a:pPr>
            <a:r>
              <a:rPr lang="ru-RU" altLang="ru-RU" sz="2000" b="1" dirty="0">
                <a:solidFill>
                  <a:srgbClr val="C00000"/>
                </a:solidFill>
              </a:rPr>
              <a:t>Событие </a:t>
            </a:r>
            <a:r>
              <a:rPr lang="ru-RU" altLang="ru-RU" sz="2000" dirty="0" smtClean="0">
                <a:solidFill>
                  <a:srgbClr val="7030A0"/>
                </a:solidFill>
              </a:rPr>
              <a:t>- </a:t>
            </a:r>
            <a:r>
              <a:rPr lang="ru-RU" altLang="ru-RU" sz="2000" dirty="0">
                <a:solidFill>
                  <a:srgbClr val="7030A0"/>
                </a:solidFill>
              </a:rPr>
              <a:t>это спецификация некоторого факта</a:t>
            </a:r>
            <a:r>
              <a:rPr lang="ru-RU" altLang="ru-RU" sz="2000" dirty="0">
                <a:solidFill>
                  <a:srgbClr val="0070C0"/>
                </a:solidFill>
              </a:rPr>
              <a:t>. Смысл события это внешние проявления изменений моделируемой сущности.</a:t>
            </a:r>
            <a:endParaRPr lang="ru-RU" altLang="ru-RU" sz="2000" i="1" dirty="0">
              <a:solidFill>
                <a:srgbClr val="0070C0"/>
              </a:solidFill>
            </a:endParaRPr>
          </a:p>
          <a:p>
            <a:pPr>
              <a:lnSpc>
                <a:spcPct val="90000"/>
              </a:lnSpc>
              <a:buFontTx/>
              <a:buNone/>
            </a:pPr>
            <a:r>
              <a:rPr lang="ru-RU" altLang="ru-RU" sz="2000" b="1" u="sng" dirty="0">
                <a:solidFill>
                  <a:srgbClr val="C00000"/>
                </a:solidFill>
              </a:rPr>
              <a:t>Пример события:</a:t>
            </a:r>
            <a:r>
              <a:rPr lang="ru-RU" altLang="ru-RU" sz="2000" b="1" i="1" dirty="0">
                <a:solidFill>
                  <a:srgbClr val="C00000"/>
                </a:solidFill>
              </a:rPr>
              <a:t> </a:t>
            </a:r>
            <a:r>
              <a:rPr lang="ru-RU" altLang="ru-RU" sz="2000" dirty="0">
                <a:solidFill>
                  <a:srgbClr val="0070C0"/>
                </a:solidFill>
              </a:rPr>
              <a:t>поднятая телефонная трубка. Имя события обозначает отдельный переход на диаграмме состояния, оно может содержать строку текста (начинающуюся со строчной буквы), такое событие называется триггерным. Если стрелка перехода не обозначена строкой текста, - событие не триггерное; в конце строки в круглых скобках можно записывать название триггерного события.</a:t>
            </a:r>
          </a:p>
        </p:txBody>
      </p:sp>
      <p:sp>
        <p:nvSpPr>
          <p:cNvPr id="6" name="Прямоугольник 5"/>
          <p:cNvSpPr/>
          <p:nvPr/>
        </p:nvSpPr>
        <p:spPr>
          <a:xfrm>
            <a:off x="917478" y="2870145"/>
            <a:ext cx="7416177" cy="2554545"/>
          </a:xfrm>
          <a:prstGeom prst="rect">
            <a:avLst/>
          </a:prstGeom>
        </p:spPr>
        <p:txBody>
          <a:bodyPr wrap="square">
            <a:spAutoFit/>
          </a:bodyPr>
          <a:lstStyle/>
          <a:p>
            <a:pPr indent="360000"/>
            <a:r>
              <a:rPr lang="ru-RU" sz="2000" dirty="0">
                <a:solidFill>
                  <a:srgbClr val="7030A0"/>
                </a:solidFill>
              </a:rPr>
              <a:t>Параллельные и последовательные </a:t>
            </a:r>
            <a:r>
              <a:rPr lang="ru-RU" sz="2000" b="1" dirty="0">
                <a:solidFill>
                  <a:srgbClr val="7030A0"/>
                </a:solidFill>
              </a:rPr>
              <a:t>подсостояния</a:t>
            </a:r>
            <a:r>
              <a:rPr lang="ru-RU" sz="2000" dirty="0">
                <a:solidFill>
                  <a:srgbClr val="7030A0"/>
                </a:solidFill>
              </a:rPr>
              <a:t>.</a:t>
            </a:r>
          </a:p>
          <a:p>
            <a:pPr indent="360000">
              <a:buFontTx/>
              <a:buNone/>
            </a:pPr>
            <a:r>
              <a:rPr lang="ru-RU" altLang="ru-RU" sz="2000" dirty="0">
                <a:solidFill>
                  <a:srgbClr val="0070C0"/>
                </a:solidFill>
              </a:rPr>
              <a:t>Имеются последовательные подсостояния (</a:t>
            </a:r>
            <a:r>
              <a:rPr lang="en-US" altLang="ru-RU" sz="2000" dirty="0">
                <a:solidFill>
                  <a:srgbClr val="0070C0"/>
                </a:solidFill>
              </a:rPr>
              <a:t>sequential</a:t>
            </a:r>
            <a:r>
              <a:rPr lang="ru-RU" altLang="ru-RU" sz="2000" dirty="0">
                <a:solidFill>
                  <a:srgbClr val="0070C0"/>
                </a:solidFill>
              </a:rPr>
              <a:t> </a:t>
            </a:r>
            <a:r>
              <a:rPr lang="en-US" altLang="ru-RU" sz="2000" dirty="0" err="1">
                <a:solidFill>
                  <a:srgbClr val="0070C0"/>
                </a:solidFill>
              </a:rPr>
              <a:t>substate</a:t>
            </a:r>
            <a:r>
              <a:rPr lang="ru-RU" altLang="ru-RU" sz="2000" dirty="0">
                <a:solidFill>
                  <a:srgbClr val="0070C0"/>
                </a:solidFill>
              </a:rPr>
              <a:t>) и параллельные подсостояния (</a:t>
            </a:r>
            <a:r>
              <a:rPr lang="en-US" altLang="ru-RU" sz="2000" dirty="0">
                <a:solidFill>
                  <a:srgbClr val="0070C0"/>
                </a:solidFill>
              </a:rPr>
              <a:t>concurrent</a:t>
            </a:r>
            <a:r>
              <a:rPr lang="ru-RU" altLang="ru-RU" sz="2000" dirty="0">
                <a:solidFill>
                  <a:srgbClr val="0070C0"/>
                </a:solidFill>
              </a:rPr>
              <a:t> </a:t>
            </a:r>
            <a:r>
              <a:rPr lang="en-US" altLang="ru-RU" sz="2000" dirty="0" err="1">
                <a:solidFill>
                  <a:srgbClr val="0070C0"/>
                </a:solidFill>
              </a:rPr>
              <a:t>substate</a:t>
            </a:r>
            <a:r>
              <a:rPr lang="ru-RU" altLang="ru-RU" sz="2000" dirty="0">
                <a:solidFill>
                  <a:srgbClr val="0070C0"/>
                </a:solidFill>
              </a:rPr>
              <a:t>). Параллельные состояния в программировании реализуются очень часто. </a:t>
            </a:r>
          </a:p>
          <a:p>
            <a:pPr indent="360000">
              <a:buFontTx/>
              <a:buNone/>
            </a:pPr>
            <a:r>
              <a:rPr lang="ru-RU" altLang="ru-RU" sz="2000" dirty="0">
                <a:solidFill>
                  <a:srgbClr val="0070C0"/>
                </a:solidFill>
              </a:rPr>
              <a:t>Для обозначения параллельных состояний разделяют составные состояния горизонтальными линиями.</a:t>
            </a:r>
          </a:p>
          <a:p>
            <a:pPr indent="360000"/>
            <a:r>
              <a:rPr lang="ru-RU" sz="2000" b="1" dirty="0">
                <a:solidFill>
                  <a:srgbClr val="C00000"/>
                </a:solidFill>
              </a:rPr>
              <a:t>Сложные состояния</a:t>
            </a:r>
          </a:p>
        </p:txBody>
      </p:sp>
      <p:pic>
        <p:nvPicPr>
          <p:cNvPr id="7" name="Рисунок 6"/>
          <p:cNvPicPr>
            <a:picLocks noChangeAspect="1"/>
          </p:cNvPicPr>
          <p:nvPr/>
        </p:nvPicPr>
        <p:blipFill>
          <a:blip r:embed="rId3"/>
          <a:stretch>
            <a:fillRect/>
          </a:stretch>
        </p:blipFill>
        <p:spPr>
          <a:xfrm>
            <a:off x="8264207" y="2870145"/>
            <a:ext cx="3295435" cy="2114746"/>
          </a:xfrm>
          <a:prstGeom prst="rect">
            <a:avLst/>
          </a:prstGeom>
        </p:spPr>
      </p:pic>
      <p:sp>
        <p:nvSpPr>
          <p:cNvPr id="8" name="Прямоугольник 7"/>
          <p:cNvSpPr/>
          <p:nvPr/>
        </p:nvSpPr>
        <p:spPr>
          <a:xfrm>
            <a:off x="908672" y="5268878"/>
            <a:ext cx="10597527" cy="1631216"/>
          </a:xfrm>
          <a:prstGeom prst="rect">
            <a:avLst/>
          </a:prstGeom>
        </p:spPr>
        <p:txBody>
          <a:bodyPr wrap="square">
            <a:spAutoFit/>
          </a:bodyPr>
          <a:lstStyle/>
          <a:p>
            <a:pPr indent="360000"/>
            <a:r>
              <a:rPr lang="ru-RU" altLang="ru-RU" sz="2000" dirty="0">
                <a:solidFill>
                  <a:srgbClr val="0070C0"/>
                </a:solidFill>
              </a:rPr>
              <a:t>Очень часто системы настолько сложны, что приходится раскрывать состояние через другие состояния, такое состояние называется </a:t>
            </a:r>
            <a:r>
              <a:rPr lang="ru-RU" altLang="ru-RU" sz="2000" i="1" dirty="0">
                <a:solidFill>
                  <a:srgbClr val="0070C0"/>
                </a:solidFill>
              </a:rPr>
              <a:t>композитным (</a:t>
            </a:r>
            <a:r>
              <a:rPr lang="en-US" altLang="ru-RU" sz="2000" i="1" dirty="0">
                <a:solidFill>
                  <a:srgbClr val="0070C0"/>
                </a:solidFill>
              </a:rPr>
              <a:t>composite state</a:t>
            </a:r>
            <a:r>
              <a:rPr lang="ru-RU" altLang="ru-RU" sz="2000" i="1" dirty="0">
                <a:solidFill>
                  <a:srgbClr val="0070C0"/>
                </a:solidFill>
              </a:rPr>
              <a:t>)</a:t>
            </a:r>
            <a:r>
              <a:rPr lang="ru-RU" altLang="ru-RU" sz="2000" dirty="0">
                <a:solidFill>
                  <a:srgbClr val="0070C0"/>
                </a:solidFill>
              </a:rPr>
              <a:t>. В</a:t>
            </a:r>
            <a:r>
              <a:rPr lang="ru-RU" sz="2000" dirty="0">
                <a:solidFill>
                  <a:srgbClr val="0070C0"/>
                </a:solidFill>
              </a:rPr>
              <a:t> UML в контексте составного состояния. </a:t>
            </a:r>
          </a:p>
          <a:p>
            <a:pPr indent="360000"/>
            <a:r>
              <a:rPr lang="ru-RU" sz="2000" dirty="0">
                <a:solidFill>
                  <a:srgbClr val="0070C0"/>
                </a:solidFill>
              </a:rPr>
              <a:t>Существуют исторические </a:t>
            </a:r>
          </a:p>
          <a:p>
            <a:r>
              <a:rPr lang="ru-RU" sz="2000" dirty="0">
                <a:solidFill>
                  <a:srgbClr val="0070C0"/>
                </a:solidFill>
              </a:rPr>
              <a:t>состояния (</a:t>
            </a:r>
            <a:r>
              <a:rPr lang="ru-RU" sz="2000" dirty="0" err="1">
                <a:solidFill>
                  <a:srgbClr val="0070C0"/>
                </a:solidFill>
              </a:rPr>
              <a:t>history</a:t>
            </a:r>
            <a:r>
              <a:rPr lang="ru-RU" sz="2000" dirty="0">
                <a:solidFill>
                  <a:srgbClr val="0070C0"/>
                </a:solidFill>
              </a:rPr>
              <a:t> </a:t>
            </a:r>
            <a:r>
              <a:rPr lang="ru-RU" sz="2000" dirty="0" err="1">
                <a:solidFill>
                  <a:srgbClr val="0070C0"/>
                </a:solidFill>
              </a:rPr>
              <a:t>state</a:t>
            </a:r>
            <a:r>
              <a:rPr lang="ru-RU" sz="2000" dirty="0">
                <a:solidFill>
                  <a:srgbClr val="0070C0"/>
                </a:solidFill>
              </a:rPr>
              <a:t>), обозначаемые, например, так</a:t>
            </a:r>
            <a:endParaRPr lang="ru-RU" altLang="ru-RU" sz="2000" dirty="0">
              <a:solidFill>
                <a:srgbClr val="0070C0"/>
              </a:solidFill>
            </a:endParaRPr>
          </a:p>
        </p:txBody>
      </p:sp>
      <p:grpSp>
        <p:nvGrpSpPr>
          <p:cNvPr id="14" name="Group 7"/>
          <p:cNvGrpSpPr>
            <a:grpSpLocks/>
          </p:cNvGrpSpPr>
          <p:nvPr/>
        </p:nvGrpSpPr>
        <p:grpSpPr bwMode="auto">
          <a:xfrm>
            <a:off x="7136780" y="6018233"/>
            <a:ext cx="2921726" cy="722423"/>
            <a:chOff x="3024" y="9669"/>
            <a:chExt cx="3168" cy="864"/>
          </a:xfrm>
        </p:grpSpPr>
        <p:sp>
          <p:nvSpPr>
            <p:cNvPr id="15" name="Line 8"/>
            <p:cNvSpPr>
              <a:spLocks noChangeShapeType="1"/>
            </p:cNvSpPr>
            <p:nvPr/>
          </p:nvSpPr>
          <p:spPr bwMode="auto">
            <a:xfrm>
              <a:off x="3024" y="10072"/>
              <a:ext cx="115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6" name="Line 9"/>
            <p:cNvSpPr>
              <a:spLocks noChangeShapeType="1"/>
            </p:cNvSpPr>
            <p:nvPr/>
          </p:nvSpPr>
          <p:spPr bwMode="auto">
            <a:xfrm>
              <a:off x="5040" y="10083"/>
              <a:ext cx="115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7" name="Oval 10"/>
            <p:cNvSpPr>
              <a:spLocks noChangeArrowheads="1"/>
            </p:cNvSpPr>
            <p:nvPr/>
          </p:nvSpPr>
          <p:spPr bwMode="auto">
            <a:xfrm>
              <a:off x="4176" y="9669"/>
              <a:ext cx="864" cy="864"/>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ts val="600"/>
                </a:spcBef>
              </a:pPr>
              <a:r>
                <a:rPr lang="en-US" altLang="ru-RU" sz="1200" dirty="0"/>
                <a:t> </a:t>
              </a:r>
              <a:r>
                <a:rPr lang="en-US" altLang="ru-RU" sz="2400" dirty="0"/>
                <a:t>H*</a:t>
              </a:r>
              <a:endParaRPr lang="ru-RU" altLang="ru-RU" sz="2400" dirty="0"/>
            </a:p>
          </p:txBody>
        </p:sp>
      </p:grpSp>
    </p:spTree>
    <p:extLst>
      <p:ext uri="{BB962C8B-B14F-4D97-AF65-F5344CB8AC3E}">
        <p14:creationId xmlns:p14="http://schemas.microsoft.com/office/powerpoint/2010/main" val="3004454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036722" y="4492080"/>
            <a:ext cx="9019491" cy="2308324"/>
          </a:xfrm>
          <a:prstGeom prst="rect">
            <a:avLst/>
          </a:prstGeom>
        </p:spPr>
        <p:txBody>
          <a:bodyPr wrap="square">
            <a:spAutoFit/>
          </a:bodyPr>
          <a:lstStyle/>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p:txBody>
      </p:sp>
      <p:sp>
        <p:nvSpPr>
          <p:cNvPr id="2" name="Прямоугольник 1"/>
          <p:cNvSpPr/>
          <p:nvPr/>
        </p:nvSpPr>
        <p:spPr>
          <a:xfrm>
            <a:off x="1282999" y="82822"/>
            <a:ext cx="6096000" cy="584775"/>
          </a:xfrm>
          <a:prstGeom prst="rect">
            <a:avLst/>
          </a:prstGeom>
        </p:spPr>
        <p:txBody>
          <a:bodyPr>
            <a:spAutoFit/>
          </a:bodyPr>
          <a:lstStyle/>
          <a:p>
            <a:pPr algn="ctr"/>
            <a:r>
              <a:rPr lang="ru-RU" altLang="ru-RU" sz="3200" b="1" dirty="0">
                <a:solidFill>
                  <a:srgbClr val="C00000"/>
                </a:solidFill>
              </a:rPr>
              <a:t>Синхронизация</a:t>
            </a:r>
            <a:endParaRPr lang="ru-RU" sz="3200" b="1" dirty="0">
              <a:solidFill>
                <a:srgbClr val="C00000"/>
              </a:solidFill>
              <a:latin typeface="Co Headline Corp" panose="020B0503060202020204" pitchFamily="34" charset="0"/>
            </a:endParaRPr>
          </a:p>
        </p:txBody>
      </p:sp>
      <p:sp>
        <p:nvSpPr>
          <p:cNvPr id="4" name="Прямоугольник 3"/>
          <p:cNvSpPr/>
          <p:nvPr/>
        </p:nvSpPr>
        <p:spPr>
          <a:xfrm>
            <a:off x="487942" y="997808"/>
            <a:ext cx="11146368" cy="646331"/>
          </a:xfrm>
          <a:prstGeom prst="rect">
            <a:avLst/>
          </a:prstGeom>
        </p:spPr>
        <p:txBody>
          <a:bodyPr wrap="square">
            <a:spAutoFit/>
          </a:bodyPr>
          <a:lstStyle/>
          <a:p>
            <a:pPr>
              <a:lnSpc>
                <a:spcPct val="90000"/>
              </a:lnSpc>
              <a:buFontTx/>
              <a:buNone/>
            </a:pPr>
            <a:r>
              <a:rPr lang="ru-RU" altLang="ru-RU" sz="2000" dirty="0">
                <a:solidFill>
                  <a:srgbClr val="0070C0"/>
                </a:solidFill>
              </a:rPr>
              <a:t>Переходы между параллельными состояниями </a:t>
            </a:r>
          </a:p>
          <a:p>
            <a:pPr>
              <a:lnSpc>
                <a:spcPct val="90000"/>
              </a:lnSpc>
              <a:buFontTx/>
              <a:buNone/>
            </a:pPr>
            <a:r>
              <a:rPr lang="ru-RU" altLang="ru-RU" sz="2000" dirty="0">
                <a:solidFill>
                  <a:srgbClr val="0070C0"/>
                </a:solidFill>
              </a:rPr>
              <a:t>могут потребовать некоторой синхронизации.</a:t>
            </a:r>
          </a:p>
        </p:txBody>
      </p:sp>
      <p:grpSp>
        <p:nvGrpSpPr>
          <p:cNvPr id="5" name="Group 1028"/>
          <p:cNvGrpSpPr>
            <a:grpSpLocks/>
          </p:cNvGrpSpPr>
          <p:nvPr/>
        </p:nvGrpSpPr>
        <p:grpSpPr bwMode="auto">
          <a:xfrm>
            <a:off x="7590158" y="1628002"/>
            <a:ext cx="1768728" cy="1506094"/>
            <a:chOff x="5616" y="1584"/>
            <a:chExt cx="2880" cy="2592"/>
          </a:xfrm>
        </p:grpSpPr>
        <p:sp>
          <p:nvSpPr>
            <p:cNvPr id="6" name="Line 1029"/>
            <p:cNvSpPr>
              <a:spLocks noChangeShapeType="1"/>
            </p:cNvSpPr>
            <p:nvPr/>
          </p:nvSpPr>
          <p:spPr bwMode="auto">
            <a:xfrm>
              <a:off x="7776" y="2304"/>
              <a:ext cx="0" cy="1008"/>
            </a:xfrm>
            <a:prstGeom prst="line">
              <a:avLst/>
            </a:prstGeom>
            <a:noFill/>
            <a:ln w="349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nvGrpSpPr>
            <p:cNvPr id="7" name="Group 1030"/>
            <p:cNvGrpSpPr>
              <a:grpSpLocks/>
            </p:cNvGrpSpPr>
            <p:nvPr/>
          </p:nvGrpSpPr>
          <p:grpSpPr bwMode="auto">
            <a:xfrm>
              <a:off x="5616" y="1584"/>
              <a:ext cx="2160" cy="2592"/>
              <a:chOff x="5616" y="1584"/>
              <a:chExt cx="2160" cy="2592"/>
            </a:xfrm>
          </p:grpSpPr>
          <p:sp>
            <p:nvSpPr>
              <p:cNvPr id="9" name="AutoShape 1031"/>
              <p:cNvSpPr>
                <a:spLocks noChangeArrowheads="1"/>
              </p:cNvSpPr>
              <p:nvPr/>
            </p:nvSpPr>
            <p:spPr bwMode="auto">
              <a:xfrm rot="-5400000">
                <a:off x="5616" y="1584"/>
                <a:ext cx="720" cy="720"/>
              </a:xfrm>
              <a:prstGeom prst="flowChartManualInpu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en-US" altLang="ru-RU" sz="1400"/>
                  <a:t>S 1</a:t>
                </a:r>
                <a:endParaRPr lang="ru-RU" altLang="ru-RU"/>
              </a:p>
            </p:txBody>
          </p:sp>
          <p:grpSp>
            <p:nvGrpSpPr>
              <p:cNvPr id="10" name="Group 1032"/>
              <p:cNvGrpSpPr>
                <a:grpSpLocks/>
              </p:cNvGrpSpPr>
              <p:nvPr/>
            </p:nvGrpSpPr>
            <p:grpSpPr bwMode="auto">
              <a:xfrm>
                <a:off x="5616" y="2880"/>
                <a:ext cx="2160" cy="1296"/>
                <a:chOff x="5616" y="2880"/>
                <a:chExt cx="2160" cy="1296"/>
              </a:xfrm>
            </p:grpSpPr>
            <p:sp>
              <p:nvSpPr>
                <p:cNvPr id="12" name="AutoShape 1033"/>
                <p:cNvSpPr>
                  <a:spLocks noChangeArrowheads="1"/>
                </p:cNvSpPr>
                <p:nvPr/>
              </p:nvSpPr>
              <p:spPr bwMode="auto">
                <a:xfrm rot="-5400000">
                  <a:off x="5616" y="3456"/>
                  <a:ext cx="720" cy="720"/>
                </a:xfrm>
                <a:prstGeom prst="flowChartManualInpu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en-US" altLang="ru-RU" sz="1400"/>
                    <a:t>S n</a:t>
                  </a:r>
                  <a:endParaRPr lang="ru-RU" altLang="ru-RU"/>
                </a:p>
              </p:txBody>
            </p:sp>
            <p:sp>
              <p:nvSpPr>
                <p:cNvPr id="13" name="Line 1034"/>
                <p:cNvSpPr>
                  <a:spLocks noChangeShapeType="1"/>
                </p:cNvSpPr>
                <p:nvPr/>
              </p:nvSpPr>
              <p:spPr bwMode="auto">
                <a:xfrm flipV="1">
                  <a:off x="6336" y="2880"/>
                  <a:ext cx="1440" cy="1008"/>
                </a:xfrm>
                <a:prstGeom prst="line">
                  <a:avLst/>
                </a:prstGeom>
                <a:noFill/>
                <a:ln w="9525">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sp>
            <p:nvSpPr>
              <p:cNvPr id="11" name="Line 1035"/>
              <p:cNvSpPr>
                <a:spLocks noChangeShapeType="1"/>
              </p:cNvSpPr>
              <p:nvPr/>
            </p:nvSpPr>
            <p:spPr bwMode="auto">
              <a:xfrm>
                <a:off x="6336" y="1872"/>
                <a:ext cx="1440" cy="864"/>
              </a:xfrm>
              <a:prstGeom prst="line">
                <a:avLst/>
              </a:prstGeom>
              <a:noFill/>
              <a:ln w="9525">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sp>
          <p:nvSpPr>
            <p:cNvPr id="8" name="Line 1036"/>
            <p:cNvSpPr>
              <a:spLocks noChangeShapeType="1"/>
            </p:cNvSpPr>
            <p:nvPr/>
          </p:nvSpPr>
          <p:spPr bwMode="auto">
            <a:xfrm>
              <a:off x="7776" y="2880"/>
              <a:ext cx="72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nvGrpSpPr>
          <p:cNvPr id="14" name="Group 1037"/>
          <p:cNvGrpSpPr>
            <a:grpSpLocks/>
          </p:cNvGrpSpPr>
          <p:nvPr/>
        </p:nvGrpSpPr>
        <p:grpSpPr bwMode="auto">
          <a:xfrm>
            <a:off x="9832301" y="1676453"/>
            <a:ext cx="2359699" cy="1511722"/>
            <a:chOff x="4176" y="6116"/>
            <a:chExt cx="4032" cy="1872"/>
          </a:xfrm>
        </p:grpSpPr>
        <p:sp>
          <p:nvSpPr>
            <p:cNvPr id="15" name="Line 1038"/>
            <p:cNvSpPr>
              <a:spLocks noChangeShapeType="1"/>
            </p:cNvSpPr>
            <p:nvPr/>
          </p:nvSpPr>
          <p:spPr bwMode="auto">
            <a:xfrm>
              <a:off x="5184" y="6548"/>
              <a:ext cx="0" cy="1008"/>
            </a:xfrm>
            <a:prstGeom prst="line">
              <a:avLst/>
            </a:prstGeom>
            <a:noFill/>
            <a:ln w="349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6" name="Line 1039"/>
            <p:cNvSpPr>
              <a:spLocks noChangeShapeType="1"/>
            </p:cNvSpPr>
            <p:nvPr/>
          </p:nvSpPr>
          <p:spPr bwMode="auto">
            <a:xfrm>
              <a:off x="4176" y="6980"/>
              <a:ext cx="1008"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nvGrpSpPr>
            <p:cNvPr id="17" name="Group 1040"/>
            <p:cNvGrpSpPr>
              <a:grpSpLocks/>
            </p:cNvGrpSpPr>
            <p:nvPr/>
          </p:nvGrpSpPr>
          <p:grpSpPr bwMode="auto">
            <a:xfrm>
              <a:off x="6336" y="6116"/>
              <a:ext cx="1872" cy="432"/>
              <a:chOff x="6336" y="5472"/>
              <a:chExt cx="1872" cy="432"/>
            </a:xfrm>
          </p:grpSpPr>
          <p:sp>
            <p:nvSpPr>
              <p:cNvPr id="23" name="AutoShape 1041"/>
              <p:cNvSpPr>
                <a:spLocks noChangeArrowheads="1"/>
              </p:cNvSpPr>
              <p:nvPr/>
            </p:nvSpPr>
            <p:spPr bwMode="auto">
              <a:xfrm>
                <a:off x="6336" y="5472"/>
                <a:ext cx="1728" cy="432"/>
              </a:xfrm>
              <a:prstGeom prst="flowChartTerminator">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en-US" altLang="ru-RU" sz="1200"/>
                  <a:t>S1</a:t>
                </a:r>
                <a:endParaRPr lang="ru-RU" altLang="ru-RU"/>
              </a:p>
            </p:txBody>
          </p:sp>
          <p:sp>
            <p:nvSpPr>
              <p:cNvPr id="24" name="AutoShape 1042"/>
              <p:cNvSpPr>
                <a:spLocks noChangeArrowheads="1"/>
              </p:cNvSpPr>
              <p:nvPr/>
            </p:nvSpPr>
            <p:spPr bwMode="auto">
              <a:xfrm>
                <a:off x="6768" y="5472"/>
                <a:ext cx="1440" cy="432"/>
              </a:xfrm>
              <a:prstGeom prst="flowChartTerminator">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nvGrpSpPr>
            <p:cNvPr id="18" name="Group 1043"/>
            <p:cNvGrpSpPr>
              <a:grpSpLocks/>
            </p:cNvGrpSpPr>
            <p:nvPr/>
          </p:nvGrpSpPr>
          <p:grpSpPr bwMode="auto">
            <a:xfrm>
              <a:off x="6336" y="7556"/>
              <a:ext cx="1872" cy="432"/>
              <a:chOff x="6336" y="6912"/>
              <a:chExt cx="1872" cy="432"/>
            </a:xfrm>
          </p:grpSpPr>
          <p:sp>
            <p:nvSpPr>
              <p:cNvPr id="21" name="AutoShape 1044"/>
              <p:cNvSpPr>
                <a:spLocks noChangeArrowheads="1"/>
              </p:cNvSpPr>
              <p:nvPr/>
            </p:nvSpPr>
            <p:spPr bwMode="auto">
              <a:xfrm>
                <a:off x="6336" y="6912"/>
                <a:ext cx="1728" cy="432"/>
              </a:xfrm>
              <a:prstGeom prst="flowChartTerminator">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en-US" altLang="ru-RU" sz="1200"/>
                  <a:t>Sn</a:t>
                </a:r>
                <a:endParaRPr lang="ru-RU" altLang="ru-RU"/>
              </a:p>
            </p:txBody>
          </p:sp>
          <p:sp>
            <p:nvSpPr>
              <p:cNvPr id="22" name="AutoShape 1045"/>
              <p:cNvSpPr>
                <a:spLocks noChangeArrowheads="1"/>
              </p:cNvSpPr>
              <p:nvPr/>
            </p:nvSpPr>
            <p:spPr bwMode="auto">
              <a:xfrm>
                <a:off x="6768" y="6912"/>
                <a:ext cx="1440" cy="432"/>
              </a:xfrm>
              <a:prstGeom prst="flowChartTerminator">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sp>
          <p:nvSpPr>
            <p:cNvPr id="19" name="Line 1046"/>
            <p:cNvSpPr>
              <a:spLocks noChangeShapeType="1"/>
            </p:cNvSpPr>
            <p:nvPr/>
          </p:nvSpPr>
          <p:spPr bwMode="auto">
            <a:xfrm flipV="1">
              <a:off x="5184" y="6404"/>
              <a:ext cx="1152" cy="43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0" name="Line 1047"/>
            <p:cNvSpPr>
              <a:spLocks noChangeShapeType="1"/>
            </p:cNvSpPr>
            <p:nvPr/>
          </p:nvSpPr>
          <p:spPr bwMode="auto">
            <a:xfrm>
              <a:off x="5184" y="7124"/>
              <a:ext cx="1152" cy="57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sp>
        <p:nvSpPr>
          <p:cNvPr id="25" name="Прямоугольник 24"/>
          <p:cNvSpPr/>
          <p:nvPr/>
        </p:nvSpPr>
        <p:spPr>
          <a:xfrm>
            <a:off x="474131" y="3726971"/>
            <a:ext cx="11641669" cy="707886"/>
          </a:xfrm>
          <a:prstGeom prst="rect">
            <a:avLst/>
          </a:prstGeom>
        </p:spPr>
        <p:txBody>
          <a:bodyPr wrap="square">
            <a:spAutoFit/>
          </a:bodyPr>
          <a:lstStyle/>
          <a:p>
            <a:r>
              <a:rPr lang="ru-RU" sz="2000" dirty="0" err="1">
                <a:solidFill>
                  <a:srgbClr val="0070C0"/>
                </a:solidFill>
              </a:rPr>
              <a:t>Join</a:t>
            </a:r>
            <a:r>
              <a:rPr lang="ru-RU" sz="2000" dirty="0">
                <a:solidFill>
                  <a:srgbClr val="0070C0"/>
                </a:solidFill>
              </a:rPr>
              <a:t> сработает, если сработали переходы от S1 до </a:t>
            </a:r>
            <a:r>
              <a:rPr lang="ru-RU" sz="2000" dirty="0" err="1">
                <a:solidFill>
                  <a:srgbClr val="0070C0"/>
                </a:solidFill>
              </a:rPr>
              <a:t>Sn</a:t>
            </a:r>
            <a:r>
              <a:rPr lang="ru-RU" sz="2000" dirty="0">
                <a:solidFill>
                  <a:srgbClr val="0070C0"/>
                </a:solidFill>
              </a:rPr>
              <a:t>. В </a:t>
            </a:r>
            <a:r>
              <a:rPr lang="ru-RU" sz="2000" dirty="0" err="1">
                <a:solidFill>
                  <a:srgbClr val="0070C0"/>
                </a:solidFill>
              </a:rPr>
              <a:t>Fork</a:t>
            </a:r>
            <a:r>
              <a:rPr lang="ru-RU" sz="2000" dirty="0">
                <a:solidFill>
                  <a:srgbClr val="0070C0"/>
                </a:solidFill>
              </a:rPr>
              <a:t> переход в состояния S1..Sn произойдет одновременно.</a:t>
            </a:r>
          </a:p>
        </p:txBody>
      </p:sp>
      <p:sp>
        <p:nvSpPr>
          <p:cNvPr id="26" name="Rectangle 48"/>
          <p:cNvSpPr>
            <a:spLocks noChangeArrowheads="1"/>
          </p:cNvSpPr>
          <p:nvPr/>
        </p:nvSpPr>
        <p:spPr bwMode="auto">
          <a:xfrm>
            <a:off x="6872816" y="4164925"/>
            <a:ext cx="4108382" cy="2473271"/>
          </a:xfrm>
          <a:prstGeom prst="rect">
            <a:avLst/>
          </a:prstGeom>
          <a:noFill/>
          <a:ln>
            <a:noFill/>
          </a:ln>
          <a:effectLst/>
        </p:spPr>
        <p:txBody>
          <a:bodyPr anchor="ctr"/>
          <a:lstStyle>
            <a:lvl1pPr>
              <a:defRPr sz="4400">
                <a:solidFill>
                  <a:schemeClr val="tx2"/>
                </a:solidFill>
                <a:latin typeface="Arial" panose="020B0604020202020204" pitchFamily="34" charset="0"/>
              </a:defRPr>
            </a:lvl1pPr>
            <a:lvl2pPr>
              <a:defRPr sz="4400">
                <a:solidFill>
                  <a:schemeClr val="tx2"/>
                </a:solidFill>
                <a:latin typeface="Arial" panose="020B0604020202020204" pitchFamily="34" charset="0"/>
              </a:defRPr>
            </a:lvl2pPr>
            <a:lvl3pPr>
              <a:defRPr sz="4400">
                <a:solidFill>
                  <a:schemeClr val="tx2"/>
                </a:solidFill>
                <a:latin typeface="Arial" panose="020B0604020202020204" pitchFamily="34" charset="0"/>
              </a:defRPr>
            </a:lvl3pPr>
            <a:lvl4pPr>
              <a:defRPr sz="4400">
                <a:solidFill>
                  <a:schemeClr val="tx2"/>
                </a:solidFill>
                <a:latin typeface="Arial" panose="020B0604020202020204" pitchFamily="34" charset="0"/>
              </a:defRPr>
            </a:lvl4pPr>
            <a:lvl5pP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pPr algn="l"/>
            <a:r>
              <a:rPr lang="ru-RU" altLang="ru-RU" sz="2000" dirty="0">
                <a:solidFill>
                  <a:srgbClr val="0070C0"/>
                </a:solidFill>
              </a:rPr>
              <a:t>Синхронизирующее состояние используется совместно с переходом-соединением или с переходом-ветвлением и явно указывает события других подавтоматов, которые влияют на поведение данного подавтомата</a:t>
            </a:r>
          </a:p>
        </p:txBody>
      </p:sp>
      <p:grpSp>
        <p:nvGrpSpPr>
          <p:cNvPr id="27" name="Group 3"/>
          <p:cNvGrpSpPr>
            <a:grpSpLocks/>
          </p:cNvGrpSpPr>
          <p:nvPr/>
        </p:nvGrpSpPr>
        <p:grpSpPr bwMode="auto">
          <a:xfrm>
            <a:off x="474132" y="4434480"/>
            <a:ext cx="6220754" cy="2319178"/>
            <a:chOff x="2592" y="2880"/>
            <a:chExt cx="7200" cy="2880"/>
          </a:xfrm>
        </p:grpSpPr>
        <p:sp>
          <p:nvSpPr>
            <p:cNvPr id="28" name="Line 4"/>
            <p:cNvSpPr>
              <a:spLocks noChangeShapeType="1"/>
            </p:cNvSpPr>
            <p:nvPr/>
          </p:nvSpPr>
          <p:spPr bwMode="auto">
            <a:xfrm flipH="1">
              <a:off x="6624" y="4464"/>
              <a:ext cx="144" cy="28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nvGrpSpPr>
            <p:cNvPr id="29" name="Group 5"/>
            <p:cNvGrpSpPr>
              <a:grpSpLocks/>
            </p:cNvGrpSpPr>
            <p:nvPr/>
          </p:nvGrpSpPr>
          <p:grpSpPr bwMode="auto">
            <a:xfrm>
              <a:off x="2592" y="2880"/>
              <a:ext cx="7200" cy="2880"/>
              <a:chOff x="2592" y="2880"/>
              <a:chExt cx="7200" cy="2880"/>
            </a:xfrm>
          </p:grpSpPr>
          <p:sp>
            <p:nvSpPr>
              <p:cNvPr id="30" name="Line 6"/>
              <p:cNvSpPr>
                <a:spLocks noChangeShapeType="1"/>
              </p:cNvSpPr>
              <p:nvPr/>
            </p:nvSpPr>
            <p:spPr bwMode="auto">
              <a:xfrm>
                <a:off x="7488" y="3168"/>
                <a:ext cx="0" cy="57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nvGrpSpPr>
              <p:cNvPr id="31" name="Group 7"/>
              <p:cNvGrpSpPr>
                <a:grpSpLocks/>
              </p:cNvGrpSpPr>
              <p:nvPr/>
            </p:nvGrpSpPr>
            <p:grpSpPr bwMode="auto">
              <a:xfrm>
                <a:off x="2592" y="2880"/>
                <a:ext cx="7200" cy="2880"/>
                <a:chOff x="2592" y="2880"/>
                <a:chExt cx="7200" cy="2880"/>
              </a:xfrm>
            </p:grpSpPr>
            <p:sp>
              <p:nvSpPr>
                <p:cNvPr id="32" name="Freeform 8"/>
                <p:cNvSpPr>
                  <a:spLocks/>
                </p:cNvSpPr>
                <p:nvPr/>
              </p:nvSpPr>
              <p:spPr bwMode="auto">
                <a:xfrm>
                  <a:off x="6624" y="5040"/>
                  <a:ext cx="576" cy="8"/>
                </a:xfrm>
                <a:custGeom>
                  <a:avLst/>
                  <a:gdLst>
                    <a:gd name="T0" fmla="*/ 0 w 576"/>
                    <a:gd name="T1" fmla="*/ 0 h 8"/>
                    <a:gd name="T2" fmla="*/ 34 w 576"/>
                    <a:gd name="T3" fmla="*/ 8 h 8"/>
                    <a:gd name="T4" fmla="*/ 576 w 576"/>
                    <a:gd name="T5" fmla="*/ 1 h 8"/>
                  </a:gdLst>
                  <a:ahLst/>
                  <a:cxnLst>
                    <a:cxn ang="0">
                      <a:pos x="T0" y="T1"/>
                    </a:cxn>
                    <a:cxn ang="0">
                      <a:pos x="T2" y="T3"/>
                    </a:cxn>
                    <a:cxn ang="0">
                      <a:pos x="T4" y="T5"/>
                    </a:cxn>
                  </a:cxnLst>
                  <a:rect l="0" t="0" r="r" b="b"/>
                  <a:pathLst>
                    <a:path w="576" h="8">
                      <a:moveTo>
                        <a:pt x="0" y="0"/>
                      </a:moveTo>
                      <a:lnTo>
                        <a:pt x="34" y="8"/>
                      </a:lnTo>
                      <a:lnTo>
                        <a:pt x="576" y="1"/>
                      </a:lnTo>
                    </a:path>
                  </a:pathLst>
                </a:custGeom>
                <a:noFill/>
                <a:ln w="9525">
                  <a:solidFill>
                    <a:srgbClr val="00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33" name="Line 9"/>
                <p:cNvSpPr>
                  <a:spLocks noChangeShapeType="1"/>
                </p:cNvSpPr>
                <p:nvPr/>
              </p:nvSpPr>
              <p:spPr bwMode="auto">
                <a:xfrm>
                  <a:off x="6768" y="3456"/>
                  <a:ext cx="72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nvGrpSpPr>
                <p:cNvPr id="34" name="Group 10"/>
                <p:cNvGrpSpPr>
                  <a:grpSpLocks/>
                </p:cNvGrpSpPr>
                <p:nvPr/>
              </p:nvGrpSpPr>
              <p:grpSpPr bwMode="auto">
                <a:xfrm>
                  <a:off x="2592" y="2880"/>
                  <a:ext cx="7200" cy="2880"/>
                  <a:chOff x="2592" y="2880"/>
                  <a:chExt cx="7200" cy="2880"/>
                </a:xfrm>
              </p:grpSpPr>
              <p:sp>
                <p:nvSpPr>
                  <p:cNvPr id="35" name="Line 11"/>
                  <p:cNvSpPr>
                    <a:spLocks noChangeShapeType="1"/>
                  </p:cNvSpPr>
                  <p:nvPr/>
                </p:nvSpPr>
                <p:spPr bwMode="auto">
                  <a:xfrm flipH="1">
                    <a:off x="6768" y="3456"/>
                    <a:ext cx="720" cy="72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nvGrpSpPr>
                  <p:cNvPr id="36" name="Group 12"/>
                  <p:cNvGrpSpPr>
                    <a:grpSpLocks/>
                  </p:cNvGrpSpPr>
                  <p:nvPr/>
                </p:nvGrpSpPr>
                <p:grpSpPr bwMode="auto">
                  <a:xfrm>
                    <a:off x="8784" y="3312"/>
                    <a:ext cx="720" cy="288"/>
                    <a:chOff x="2016" y="5616"/>
                    <a:chExt cx="1296" cy="864"/>
                  </a:xfrm>
                </p:grpSpPr>
                <p:grpSp>
                  <p:nvGrpSpPr>
                    <p:cNvPr id="67" name="Group 13"/>
                    <p:cNvGrpSpPr>
                      <a:grpSpLocks/>
                    </p:cNvGrpSpPr>
                    <p:nvPr/>
                  </p:nvGrpSpPr>
                  <p:grpSpPr bwMode="auto">
                    <a:xfrm>
                      <a:off x="2880" y="5616"/>
                      <a:ext cx="432" cy="864"/>
                      <a:chOff x="3168" y="5616"/>
                      <a:chExt cx="432" cy="432"/>
                    </a:xfrm>
                  </p:grpSpPr>
                  <p:sp>
                    <p:nvSpPr>
                      <p:cNvPr id="69" name="Oval 14"/>
                      <p:cNvSpPr>
                        <a:spLocks noChangeArrowheads="1"/>
                      </p:cNvSpPr>
                      <p:nvPr/>
                    </p:nvSpPr>
                    <p:spPr bwMode="auto">
                      <a:xfrm>
                        <a:off x="3168" y="5616"/>
                        <a:ext cx="432" cy="432"/>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70" name="Oval 15"/>
                      <p:cNvSpPr>
                        <a:spLocks noChangeArrowheads="1"/>
                      </p:cNvSpPr>
                      <p:nvPr/>
                    </p:nvSpPr>
                    <p:spPr bwMode="auto">
                      <a:xfrm>
                        <a:off x="3312" y="5760"/>
                        <a:ext cx="144" cy="144"/>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sp>
                  <p:nvSpPr>
                    <p:cNvPr id="68" name="Line 16"/>
                    <p:cNvSpPr>
                      <a:spLocks noChangeShapeType="1"/>
                    </p:cNvSpPr>
                    <p:nvPr/>
                  </p:nvSpPr>
                  <p:spPr bwMode="auto">
                    <a:xfrm>
                      <a:off x="2016" y="6048"/>
                      <a:ext cx="864"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sp>
                <p:nvSpPr>
                  <p:cNvPr id="37" name="AutoShape 17"/>
                  <p:cNvSpPr>
                    <a:spLocks noChangeArrowheads="1"/>
                  </p:cNvSpPr>
                  <p:nvPr/>
                </p:nvSpPr>
                <p:spPr bwMode="auto">
                  <a:xfrm>
                    <a:off x="7917" y="3171"/>
                    <a:ext cx="1008" cy="576"/>
                  </a:xfrm>
                  <a:prstGeom prst="flowChartAlternateProcess">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38" name="Freeform 18"/>
                  <p:cNvSpPr>
                    <a:spLocks/>
                  </p:cNvSpPr>
                  <p:nvPr/>
                </p:nvSpPr>
                <p:spPr bwMode="auto">
                  <a:xfrm>
                    <a:off x="7471" y="3312"/>
                    <a:ext cx="449" cy="8"/>
                  </a:xfrm>
                  <a:custGeom>
                    <a:avLst/>
                    <a:gdLst>
                      <a:gd name="T0" fmla="*/ 17 w 449"/>
                      <a:gd name="T1" fmla="*/ 0 h 8"/>
                      <a:gd name="T2" fmla="*/ 0 w 449"/>
                      <a:gd name="T3" fmla="*/ 8 h 8"/>
                      <a:gd name="T4" fmla="*/ 449 w 449"/>
                      <a:gd name="T5" fmla="*/ 1 h 8"/>
                    </a:gdLst>
                    <a:ahLst/>
                    <a:cxnLst>
                      <a:cxn ang="0">
                        <a:pos x="T0" y="T1"/>
                      </a:cxn>
                      <a:cxn ang="0">
                        <a:pos x="T2" y="T3"/>
                      </a:cxn>
                      <a:cxn ang="0">
                        <a:pos x="T4" y="T5"/>
                      </a:cxn>
                    </a:cxnLst>
                    <a:rect l="0" t="0" r="r" b="b"/>
                    <a:pathLst>
                      <a:path w="449" h="8">
                        <a:moveTo>
                          <a:pt x="17" y="0"/>
                        </a:moveTo>
                        <a:lnTo>
                          <a:pt x="0" y="8"/>
                        </a:lnTo>
                        <a:lnTo>
                          <a:pt x="449" y="1"/>
                        </a:lnTo>
                      </a:path>
                    </a:pathLst>
                  </a:custGeom>
                  <a:noFill/>
                  <a:ln w="9525">
                    <a:solidFill>
                      <a:srgbClr val="00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nvGrpSpPr>
                  <p:cNvPr id="39" name="Group 19"/>
                  <p:cNvGrpSpPr>
                    <a:grpSpLocks/>
                  </p:cNvGrpSpPr>
                  <p:nvPr/>
                </p:nvGrpSpPr>
                <p:grpSpPr bwMode="auto">
                  <a:xfrm>
                    <a:off x="2592" y="2880"/>
                    <a:ext cx="7200" cy="2880"/>
                    <a:chOff x="2592" y="2880"/>
                    <a:chExt cx="7200" cy="2880"/>
                  </a:xfrm>
                </p:grpSpPr>
                <p:sp>
                  <p:nvSpPr>
                    <p:cNvPr id="57" name="Line 20"/>
                    <p:cNvSpPr>
                      <a:spLocks noChangeShapeType="1"/>
                    </p:cNvSpPr>
                    <p:nvPr/>
                  </p:nvSpPr>
                  <p:spPr bwMode="auto">
                    <a:xfrm>
                      <a:off x="4896" y="4320"/>
                      <a:ext cx="4896" cy="0"/>
                    </a:xfrm>
                    <a:prstGeom prst="line">
                      <a:avLst/>
                    </a:prstGeom>
                    <a:noFill/>
                    <a:ln w="9525">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58" name="Line 21"/>
                    <p:cNvSpPr>
                      <a:spLocks noChangeShapeType="1"/>
                    </p:cNvSpPr>
                    <p:nvPr/>
                  </p:nvSpPr>
                  <p:spPr bwMode="auto">
                    <a:xfrm>
                      <a:off x="6624" y="4752"/>
                      <a:ext cx="0" cy="57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59" name="Oval 22"/>
                    <p:cNvSpPr>
                      <a:spLocks noChangeArrowheads="1"/>
                    </p:cNvSpPr>
                    <p:nvPr/>
                  </p:nvSpPr>
                  <p:spPr bwMode="auto">
                    <a:xfrm>
                      <a:off x="6624" y="4032"/>
                      <a:ext cx="432" cy="432"/>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ru-RU" altLang="ru-RU" sz="1000"/>
                        <a:t>*</a:t>
                      </a:r>
                      <a:endParaRPr lang="ru-RU" altLang="ru-RU"/>
                    </a:p>
                  </p:txBody>
                </p:sp>
                <p:sp>
                  <p:nvSpPr>
                    <p:cNvPr id="60" name="AutoShape 23"/>
                    <p:cNvSpPr>
                      <a:spLocks noChangeArrowheads="1"/>
                    </p:cNvSpPr>
                    <p:nvPr/>
                  </p:nvSpPr>
                  <p:spPr bwMode="auto">
                    <a:xfrm>
                      <a:off x="5760" y="3168"/>
                      <a:ext cx="1008" cy="576"/>
                    </a:xfrm>
                    <a:prstGeom prst="flowChartAlternateProcess">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nvGrpSpPr>
                    <p:cNvPr id="61" name="Group 24"/>
                    <p:cNvGrpSpPr>
                      <a:grpSpLocks/>
                    </p:cNvGrpSpPr>
                    <p:nvPr/>
                  </p:nvGrpSpPr>
                  <p:grpSpPr bwMode="auto">
                    <a:xfrm>
                      <a:off x="5184" y="3456"/>
                      <a:ext cx="576" cy="144"/>
                      <a:chOff x="3168" y="5040"/>
                      <a:chExt cx="1152" cy="576"/>
                    </a:xfrm>
                  </p:grpSpPr>
                  <p:sp>
                    <p:nvSpPr>
                      <p:cNvPr id="65" name="Oval 25"/>
                      <p:cNvSpPr>
                        <a:spLocks noChangeArrowheads="1"/>
                      </p:cNvSpPr>
                      <p:nvPr/>
                    </p:nvSpPr>
                    <p:spPr bwMode="auto">
                      <a:xfrm>
                        <a:off x="3168" y="5040"/>
                        <a:ext cx="288" cy="57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66" name="Line 26"/>
                      <p:cNvSpPr>
                        <a:spLocks noChangeShapeType="1"/>
                      </p:cNvSpPr>
                      <p:nvPr/>
                    </p:nvSpPr>
                    <p:spPr bwMode="auto">
                      <a:xfrm>
                        <a:off x="3456" y="5328"/>
                        <a:ext cx="864"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sp>
                  <p:nvSpPr>
                    <p:cNvPr id="62" name="AutoShape 27"/>
                    <p:cNvSpPr>
                      <a:spLocks noChangeArrowheads="1"/>
                    </p:cNvSpPr>
                    <p:nvPr/>
                  </p:nvSpPr>
                  <p:spPr bwMode="auto">
                    <a:xfrm>
                      <a:off x="4896" y="2880"/>
                      <a:ext cx="4896" cy="2880"/>
                    </a:xfrm>
                    <a:prstGeom prst="flowChartAlternateProcess">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63" name="AutoShape 28"/>
                    <p:cNvSpPr>
                      <a:spLocks noChangeArrowheads="1"/>
                    </p:cNvSpPr>
                    <p:nvPr/>
                  </p:nvSpPr>
                  <p:spPr bwMode="auto">
                    <a:xfrm>
                      <a:off x="2592" y="3600"/>
                      <a:ext cx="1440" cy="864"/>
                    </a:xfrm>
                    <a:prstGeom prst="flowChartAlternateProcess">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64" name="Line 29"/>
                    <p:cNvSpPr>
                      <a:spLocks noChangeShapeType="1"/>
                    </p:cNvSpPr>
                    <p:nvPr/>
                  </p:nvSpPr>
                  <p:spPr bwMode="auto">
                    <a:xfrm>
                      <a:off x="4032" y="4032"/>
                      <a:ext cx="864"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nvGrpSpPr>
                  <p:cNvPr id="40" name="Group 30"/>
                  <p:cNvGrpSpPr>
                    <a:grpSpLocks/>
                  </p:cNvGrpSpPr>
                  <p:nvPr/>
                </p:nvGrpSpPr>
                <p:grpSpPr bwMode="auto">
                  <a:xfrm>
                    <a:off x="5040" y="4896"/>
                    <a:ext cx="4608" cy="432"/>
                    <a:chOff x="5040" y="4608"/>
                    <a:chExt cx="4608" cy="432"/>
                  </a:xfrm>
                </p:grpSpPr>
                <p:grpSp>
                  <p:nvGrpSpPr>
                    <p:cNvPr id="41" name="Group 31"/>
                    <p:cNvGrpSpPr>
                      <a:grpSpLocks/>
                    </p:cNvGrpSpPr>
                    <p:nvPr/>
                  </p:nvGrpSpPr>
                  <p:grpSpPr bwMode="auto">
                    <a:xfrm>
                      <a:off x="8496" y="4608"/>
                      <a:ext cx="1152" cy="432"/>
                      <a:chOff x="8496" y="4608"/>
                      <a:chExt cx="1152" cy="432"/>
                    </a:xfrm>
                  </p:grpSpPr>
                  <p:grpSp>
                    <p:nvGrpSpPr>
                      <p:cNvPr id="51" name="Group 32"/>
                      <p:cNvGrpSpPr>
                        <a:grpSpLocks/>
                      </p:cNvGrpSpPr>
                      <p:nvPr/>
                    </p:nvGrpSpPr>
                    <p:grpSpPr bwMode="auto">
                      <a:xfrm>
                        <a:off x="8928" y="4752"/>
                        <a:ext cx="720" cy="288"/>
                        <a:chOff x="9648" y="4752"/>
                        <a:chExt cx="720" cy="288"/>
                      </a:xfrm>
                    </p:grpSpPr>
                    <p:grpSp>
                      <p:nvGrpSpPr>
                        <p:cNvPr id="53" name="Group 33"/>
                        <p:cNvGrpSpPr>
                          <a:grpSpLocks/>
                        </p:cNvGrpSpPr>
                        <p:nvPr/>
                      </p:nvGrpSpPr>
                      <p:grpSpPr bwMode="auto">
                        <a:xfrm>
                          <a:off x="10128" y="4752"/>
                          <a:ext cx="240" cy="288"/>
                          <a:chOff x="3168" y="5616"/>
                          <a:chExt cx="432" cy="432"/>
                        </a:xfrm>
                      </p:grpSpPr>
                      <p:sp>
                        <p:nvSpPr>
                          <p:cNvPr id="55" name="Oval 34"/>
                          <p:cNvSpPr>
                            <a:spLocks noChangeArrowheads="1"/>
                          </p:cNvSpPr>
                          <p:nvPr/>
                        </p:nvSpPr>
                        <p:spPr bwMode="auto">
                          <a:xfrm>
                            <a:off x="3168" y="5616"/>
                            <a:ext cx="432" cy="432"/>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56" name="Oval 35"/>
                          <p:cNvSpPr>
                            <a:spLocks noChangeArrowheads="1"/>
                          </p:cNvSpPr>
                          <p:nvPr/>
                        </p:nvSpPr>
                        <p:spPr bwMode="auto">
                          <a:xfrm>
                            <a:off x="3312" y="5760"/>
                            <a:ext cx="144" cy="144"/>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sp>
                      <p:nvSpPr>
                        <p:cNvPr id="54" name="Line 36"/>
                        <p:cNvSpPr>
                          <a:spLocks noChangeShapeType="1"/>
                        </p:cNvSpPr>
                        <p:nvPr/>
                      </p:nvSpPr>
                      <p:spPr bwMode="auto">
                        <a:xfrm>
                          <a:off x="9648" y="4896"/>
                          <a:ext cx="480" cy="0"/>
                        </a:xfrm>
                        <a:prstGeom prst="line">
                          <a:avLst/>
                        </a:prstGeom>
                        <a:noFill/>
                        <a:ln w="9525">
                          <a:solidFill>
                            <a:srgbClr val="000000"/>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sp>
                    <p:nvSpPr>
                      <p:cNvPr id="52" name="AutoShape 37"/>
                      <p:cNvSpPr>
                        <a:spLocks noChangeArrowheads="1"/>
                      </p:cNvSpPr>
                      <p:nvPr/>
                    </p:nvSpPr>
                    <p:spPr bwMode="auto">
                      <a:xfrm>
                        <a:off x="8496" y="4608"/>
                        <a:ext cx="720" cy="432"/>
                      </a:xfrm>
                      <a:prstGeom prst="flowChartAlternateProcess">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nvGrpSpPr>
                    <p:cNvPr id="42" name="Group 38"/>
                    <p:cNvGrpSpPr>
                      <a:grpSpLocks/>
                    </p:cNvGrpSpPr>
                    <p:nvPr/>
                  </p:nvGrpSpPr>
                  <p:grpSpPr bwMode="auto">
                    <a:xfrm>
                      <a:off x="5040" y="4608"/>
                      <a:ext cx="3456" cy="432"/>
                      <a:chOff x="5040" y="4608"/>
                      <a:chExt cx="3456" cy="432"/>
                    </a:xfrm>
                  </p:grpSpPr>
                  <p:sp>
                    <p:nvSpPr>
                      <p:cNvPr id="43" name="Line 39"/>
                      <p:cNvSpPr>
                        <a:spLocks noChangeShapeType="1"/>
                      </p:cNvSpPr>
                      <p:nvPr/>
                    </p:nvSpPr>
                    <p:spPr bwMode="auto">
                      <a:xfrm>
                        <a:off x="7920" y="4896"/>
                        <a:ext cx="576"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44" name="AutoShape 40"/>
                      <p:cNvSpPr>
                        <a:spLocks noChangeArrowheads="1"/>
                      </p:cNvSpPr>
                      <p:nvPr/>
                    </p:nvSpPr>
                    <p:spPr bwMode="auto">
                      <a:xfrm>
                        <a:off x="7200" y="4608"/>
                        <a:ext cx="720" cy="432"/>
                      </a:xfrm>
                      <a:prstGeom prst="flowChartAlternateProcess">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nvGrpSpPr>
                      <p:cNvPr id="45" name="Group 41"/>
                      <p:cNvGrpSpPr>
                        <a:grpSpLocks/>
                      </p:cNvGrpSpPr>
                      <p:nvPr/>
                    </p:nvGrpSpPr>
                    <p:grpSpPr bwMode="auto">
                      <a:xfrm>
                        <a:off x="5040" y="4608"/>
                        <a:ext cx="1584" cy="432"/>
                        <a:chOff x="5040" y="4608"/>
                        <a:chExt cx="1584" cy="432"/>
                      </a:xfrm>
                    </p:grpSpPr>
                    <p:sp>
                      <p:nvSpPr>
                        <p:cNvPr id="46" name="AutoShape 42"/>
                        <p:cNvSpPr>
                          <a:spLocks noChangeArrowheads="1"/>
                        </p:cNvSpPr>
                        <p:nvPr/>
                      </p:nvSpPr>
                      <p:spPr bwMode="auto">
                        <a:xfrm>
                          <a:off x="5472" y="4608"/>
                          <a:ext cx="720" cy="432"/>
                        </a:xfrm>
                        <a:prstGeom prst="flowChartAlternateProcess">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47" name="Line 43"/>
                        <p:cNvSpPr>
                          <a:spLocks noChangeShapeType="1"/>
                        </p:cNvSpPr>
                        <p:nvPr/>
                      </p:nvSpPr>
                      <p:spPr bwMode="auto">
                        <a:xfrm>
                          <a:off x="6192" y="4896"/>
                          <a:ext cx="43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nvGrpSpPr>
                        <p:cNvPr id="48" name="Group 44"/>
                        <p:cNvGrpSpPr>
                          <a:grpSpLocks/>
                        </p:cNvGrpSpPr>
                        <p:nvPr/>
                      </p:nvGrpSpPr>
                      <p:grpSpPr bwMode="auto">
                        <a:xfrm flipV="1">
                          <a:off x="5040" y="4752"/>
                          <a:ext cx="432" cy="144"/>
                          <a:chOff x="4608" y="5328"/>
                          <a:chExt cx="432" cy="144"/>
                        </a:xfrm>
                      </p:grpSpPr>
                      <p:sp>
                        <p:nvSpPr>
                          <p:cNvPr id="49" name="Oval 45"/>
                          <p:cNvSpPr>
                            <a:spLocks noChangeArrowheads="1"/>
                          </p:cNvSpPr>
                          <p:nvPr/>
                        </p:nvSpPr>
                        <p:spPr bwMode="auto">
                          <a:xfrm>
                            <a:off x="4608" y="5328"/>
                            <a:ext cx="108" cy="144"/>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50" name="Line 46"/>
                          <p:cNvSpPr>
                            <a:spLocks noChangeShapeType="1"/>
                          </p:cNvSpPr>
                          <p:nvPr/>
                        </p:nvSpPr>
                        <p:spPr bwMode="auto">
                          <a:xfrm>
                            <a:off x="4716" y="5400"/>
                            <a:ext cx="324" cy="0"/>
                          </a:xfrm>
                          <a:prstGeom prst="line">
                            <a:avLst/>
                          </a:prstGeom>
                          <a:noFill/>
                          <a:ln w="9525">
                            <a:solidFill>
                              <a:srgbClr val="000000"/>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grpSp>
              </p:grpSp>
            </p:grpSp>
          </p:grpSp>
        </p:grpSp>
      </p:grpSp>
      <p:sp>
        <p:nvSpPr>
          <p:cNvPr id="71" name="AutoShape 47"/>
          <p:cNvSpPr>
            <a:spLocks noChangeArrowheads="1"/>
          </p:cNvSpPr>
          <p:nvPr/>
        </p:nvSpPr>
        <p:spPr bwMode="auto">
          <a:xfrm>
            <a:off x="181904" y="5919129"/>
            <a:ext cx="2280521" cy="647700"/>
          </a:xfrm>
          <a:prstGeom prst="wedgeRoundRectCallout">
            <a:avLst>
              <a:gd name="adj1" fmla="val 117134"/>
              <a:gd name="adj2" fmla="val -97863"/>
              <a:gd name="adj3" fmla="val 16667"/>
            </a:avLst>
          </a:prstGeom>
          <a:solidFill>
            <a:schemeClr val="tx2">
              <a:lumMod val="90000"/>
            </a:schemeClr>
          </a:solidFill>
          <a:ln w="9525">
            <a:solidFill>
              <a:schemeClr val="tx1"/>
            </a:solidFill>
            <a:miter lim="800000"/>
            <a:headEnd/>
            <a:tailEnd/>
          </a:ln>
          <a:effectLst/>
        </p:spPr>
        <p:txBody>
          <a:bodyPr/>
          <a:lstStyle/>
          <a:p>
            <a:r>
              <a:rPr lang="ru-RU" altLang="ru-RU" dirty="0"/>
              <a:t>Синхронизирующее состояние</a:t>
            </a:r>
          </a:p>
        </p:txBody>
      </p:sp>
      <p:pic>
        <p:nvPicPr>
          <p:cNvPr id="6146" name="Picture 2" descr="http://it-gost.ru/images/articles/uml/state_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953" y="1669728"/>
            <a:ext cx="7043602" cy="1941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6565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654346" y="205508"/>
            <a:ext cx="6096000" cy="584775"/>
          </a:xfrm>
          <a:prstGeom prst="rect">
            <a:avLst/>
          </a:prstGeom>
        </p:spPr>
        <p:txBody>
          <a:bodyPr>
            <a:spAutoFit/>
          </a:bodyPr>
          <a:lstStyle/>
          <a:p>
            <a:pPr algn="ctr"/>
            <a:r>
              <a:rPr lang="ru-RU" sz="3200" b="1" dirty="0">
                <a:solidFill>
                  <a:srgbClr val="C00000"/>
                </a:solidFill>
              </a:rPr>
              <a:t>Содержание</a:t>
            </a:r>
          </a:p>
        </p:txBody>
      </p:sp>
      <p:sp>
        <p:nvSpPr>
          <p:cNvPr id="5" name="Прямоугольник 4"/>
          <p:cNvSpPr/>
          <p:nvPr/>
        </p:nvSpPr>
        <p:spPr>
          <a:xfrm>
            <a:off x="603889" y="997796"/>
            <a:ext cx="10381710" cy="1631216"/>
          </a:xfrm>
          <a:prstGeom prst="rect">
            <a:avLst/>
          </a:prstGeom>
        </p:spPr>
        <p:txBody>
          <a:bodyPr wrap="square">
            <a:spAutoFit/>
          </a:bodyPr>
          <a:lstStyle/>
          <a:p>
            <a:r>
              <a:rPr lang="ru-RU" sz="2000" b="1" dirty="0">
                <a:solidFill>
                  <a:srgbClr val="7030A0"/>
                </a:solidFill>
              </a:rPr>
              <a:t>Диаграммы классов</a:t>
            </a:r>
            <a:endParaRPr lang="en-US" sz="2000" b="1" dirty="0">
              <a:solidFill>
                <a:srgbClr val="7030A0"/>
              </a:solidFill>
            </a:endParaRPr>
          </a:p>
          <a:p>
            <a:r>
              <a:rPr lang="ru-RU" sz="2000" b="1" dirty="0">
                <a:solidFill>
                  <a:srgbClr val="7030A0"/>
                </a:solidFill>
              </a:rPr>
              <a:t>Диаграммы состояний</a:t>
            </a:r>
          </a:p>
          <a:p>
            <a:r>
              <a:rPr lang="ru-RU" sz="2000" b="1" dirty="0">
                <a:solidFill>
                  <a:srgbClr val="7030A0"/>
                </a:solidFill>
              </a:rPr>
              <a:t>Диаграммы последовательностей</a:t>
            </a:r>
          </a:p>
          <a:p>
            <a:r>
              <a:rPr lang="ru-RU" sz="2000" b="1" dirty="0">
                <a:solidFill>
                  <a:srgbClr val="0070C0"/>
                </a:solidFill>
              </a:rPr>
              <a:t>Практика 3. </a:t>
            </a:r>
            <a:r>
              <a:rPr lang="ru-RU" sz="2000" dirty="0">
                <a:solidFill>
                  <a:srgbClr val="0070C0"/>
                </a:solidFill>
              </a:rPr>
              <a:t>Свой вариант потоков данных, диаграмм классов, логической модели, </a:t>
            </a:r>
          </a:p>
          <a:p>
            <a:r>
              <a:rPr lang="ru-RU" sz="2000" dirty="0">
                <a:solidFill>
                  <a:srgbClr val="0070C0"/>
                </a:solidFill>
              </a:rPr>
              <a:t>желательно в </a:t>
            </a:r>
            <a:r>
              <a:rPr lang="en-US" sz="2000" dirty="0">
                <a:solidFill>
                  <a:srgbClr val="0070C0"/>
                </a:solidFill>
              </a:rPr>
              <a:t>SQL Developer</a:t>
            </a:r>
            <a:r>
              <a:rPr lang="ru-RU" sz="2000" dirty="0" smtClean="0">
                <a:solidFill>
                  <a:srgbClr val="0070C0"/>
                </a:solidFill>
              </a:rPr>
              <a:t>.</a:t>
            </a:r>
            <a:endParaRPr lang="ru-RU" sz="2000" dirty="0">
              <a:solidFill>
                <a:srgbClr val="0070C0"/>
              </a:solidFill>
            </a:endParaRPr>
          </a:p>
        </p:txBody>
      </p:sp>
      <p:sp>
        <p:nvSpPr>
          <p:cNvPr id="4" name="Прямоугольник 3"/>
          <p:cNvSpPr/>
          <p:nvPr/>
        </p:nvSpPr>
        <p:spPr>
          <a:xfrm>
            <a:off x="603889" y="2731614"/>
            <a:ext cx="10462437" cy="4093428"/>
          </a:xfrm>
          <a:prstGeom prst="rect">
            <a:avLst/>
          </a:prstGeom>
          <a:noFill/>
        </p:spPr>
        <p:txBody>
          <a:bodyPr wrap="square">
            <a:spAutoFit/>
          </a:bodyPr>
          <a:lstStyle/>
          <a:p>
            <a:pPr indent="360000" algn="just"/>
            <a:r>
              <a:rPr lang="ru-RU" sz="2000" dirty="0">
                <a:solidFill>
                  <a:srgbClr val="0070C0"/>
                </a:solidFill>
              </a:rPr>
              <a:t>Мы освоили диаграммы прецедентов, которые позволяют в хорошо обозримой форме определить основной функционал системы.</a:t>
            </a:r>
          </a:p>
          <a:p>
            <a:pPr indent="360000" algn="just"/>
            <a:r>
              <a:rPr lang="ru-RU" sz="2000" dirty="0">
                <a:solidFill>
                  <a:srgbClr val="0070C0"/>
                </a:solidFill>
              </a:rPr>
              <a:t>Текстовое описание потоков данных уточняет этот функционал и привязывает к нему основные структуры данных. </a:t>
            </a:r>
            <a:r>
              <a:rPr lang="ru-RU" sz="2000" i="1" dirty="0">
                <a:solidFill>
                  <a:srgbClr val="7030A0"/>
                </a:solidFill>
              </a:rPr>
              <a:t>Фактически это первый вариант концептуальной модели данных</a:t>
            </a:r>
            <a:r>
              <a:rPr lang="ru-RU" sz="2000" i="1" dirty="0">
                <a:solidFill>
                  <a:srgbClr val="0070C0"/>
                </a:solidFill>
              </a:rPr>
              <a:t> </a:t>
            </a:r>
            <a:r>
              <a:rPr lang="ru-RU" sz="2000" dirty="0">
                <a:solidFill>
                  <a:srgbClr val="0070C0"/>
                </a:solidFill>
              </a:rPr>
              <a:t>в текстовом оформлении и с допущением </a:t>
            </a:r>
            <a:r>
              <a:rPr lang="ru-RU" sz="2000" dirty="0" err="1">
                <a:solidFill>
                  <a:srgbClr val="0070C0"/>
                </a:solidFill>
              </a:rPr>
              <a:t>недоопределённостей</a:t>
            </a:r>
            <a:r>
              <a:rPr lang="ru-RU" sz="2000" dirty="0">
                <a:solidFill>
                  <a:srgbClr val="0070C0"/>
                </a:solidFill>
              </a:rPr>
              <a:t>.</a:t>
            </a:r>
          </a:p>
          <a:p>
            <a:pPr indent="360000" algn="just"/>
            <a:endParaRPr lang="ru-RU" sz="2000" dirty="0">
              <a:solidFill>
                <a:srgbClr val="0070C0"/>
              </a:solidFill>
            </a:endParaRPr>
          </a:p>
          <a:p>
            <a:pPr indent="360000" algn="just"/>
            <a:r>
              <a:rPr lang="ru-RU" sz="2000" dirty="0">
                <a:solidFill>
                  <a:srgbClr val="0070C0"/>
                </a:solidFill>
              </a:rPr>
              <a:t>Теперь переходим к уточнению концептуальной модели, оформляя её в виде диаграммы сущность-связь или диаграммы классов UML</a:t>
            </a:r>
            <a:r>
              <a:rPr lang="en-US" sz="2000" dirty="0">
                <a:solidFill>
                  <a:srgbClr val="0070C0"/>
                </a:solidFill>
              </a:rPr>
              <a:t>, </a:t>
            </a:r>
            <a:r>
              <a:rPr lang="ru-RU" sz="2000" dirty="0">
                <a:solidFill>
                  <a:srgbClr val="0070C0"/>
                </a:solidFill>
              </a:rPr>
              <a:t>которые в дальнейшем преобразуем </a:t>
            </a:r>
            <a:r>
              <a:rPr lang="ru-RU" sz="2000" dirty="0" smtClean="0">
                <a:solidFill>
                  <a:srgbClr val="0070C0"/>
                </a:solidFill>
              </a:rPr>
              <a:t>в </a:t>
            </a:r>
            <a:r>
              <a:rPr lang="ru-RU" sz="2000" dirty="0">
                <a:solidFill>
                  <a:srgbClr val="0070C0"/>
                </a:solidFill>
              </a:rPr>
              <a:t>схему базы.</a:t>
            </a:r>
          </a:p>
          <a:p>
            <a:pPr indent="360000" algn="just"/>
            <a:r>
              <a:rPr lang="ru-RU" sz="2000" dirty="0">
                <a:solidFill>
                  <a:srgbClr val="0070C0"/>
                </a:solidFill>
              </a:rPr>
              <a:t>Диаграммы состояний, диаграммы последовательностей, функции классов и ряд других свойств классов определяют поведение и будут использоваться при разработке процедурной или объектной части информационной системы, а также при тестировании.</a:t>
            </a:r>
          </a:p>
          <a:p>
            <a:endParaRPr lang="ru-RU" sz="2000" dirty="0">
              <a:solidFill>
                <a:srgbClr val="0070C0"/>
              </a:solidFill>
            </a:endParaRPr>
          </a:p>
        </p:txBody>
      </p:sp>
    </p:spTree>
    <p:extLst>
      <p:ext uri="{BB962C8B-B14F-4D97-AF65-F5344CB8AC3E}">
        <p14:creationId xmlns:p14="http://schemas.microsoft.com/office/powerpoint/2010/main" val="3489888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474132" y="1896035"/>
            <a:ext cx="9019491" cy="2308324"/>
          </a:xfrm>
          <a:prstGeom prst="rect">
            <a:avLst/>
          </a:prstGeom>
        </p:spPr>
        <p:txBody>
          <a:bodyPr wrap="square">
            <a:spAutoFit/>
          </a:bodyPr>
          <a:lstStyle/>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p:txBody>
      </p:sp>
      <p:sp>
        <p:nvSpPr>
          <p:cNvPr id="2" name="Прямоугольник 1"/>
          <p:cNvSpPr/>
          <p:nvPr/>
        </p:nvSpPr>
        <p:spPr>
          <a:xfrm>
            <a:off x="893231" y="307282"/>
            <a:ext cx="6831543" cy="584775"/>
          </a:xfrm>
          <a:prstGeom prst="rect">
            <a:avLst/>
          </a:prstGeom>
        </p:spPr>
        <p:txBody>
          <a:bodyPr wrap="square">
            <a:spAutoFit/>
          </a:bodyPr>
          <a:lstStyle/>
          <a:p>
            <a:r>
              <a:rPr lang="ru-RU" altLang="ru-RU" sz="3200" b="1" dirty="0">
                <a:solidFill>
                  <a:srgbClr val="C00000"/>
                </a:solidFill>
              </a:rPr>
              <a:t>Примеры диаграмм состояний 1/2</a:t>
            </a:r>
            <a:endParaRPr lang="ru-RU" sz="3200" b="1" dirty="0">
              <a:solidFill>
                <a:srgbClr val="C00000"/>
              </a:solidFill>
              <a:latin typeface="Co Headline Corp" panose="020B0503060202020204" pitchFamily="34" charset="0"/>
            </a:endParaRPr>
          </a:p>
        </p:txBody>
      </p:sp>
      <p:pic>
        <p:nvPicPr>
          <p:cNvPr id="4" name="Рисунок 3"/>
          <p:cNvPicPr>
            <a:picLocks noChangeAspect="1"/>
          </p:cNvPicPr>
          <p:nvPr/>
        </p:nvPicPr>
        <p:blipFill>
          <a:blip r:embed="rId3"/>
          <a:stretch>
            <a:fillRect/>
          </a:stretch>
        </p:blipFill>
        <p:spPr>
          <a:xfrm>
            <a:off x="474132" y="1594975"/>
            <a:ext cx="6161097" cy="4963658"/>
          </a:xfrm>
          <a:prstGeom prst="rect">
            <a:avLst/>
          </a:prstGeom>
        </p:spPr>
      </p:pic>
      <p:pic>
        <p:nvPicPr>
          <p:cNvPr id="5" name="Picture 4" descr="Диаграммасостояний_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5658" y="2036956"/>
            <a:ext cx="5561832" cy="3602404"/>
          </a:xfrm>
          <a:prstGeom prst="rect">
            <a:avLst/>
          </a:prstGeom>
          <a:noFill/>
          <a:extLst>
            <a:ext uri="{909E8E84-426E-40DD-AFC4-6F175D3DCCD1}">
              <a14:hiddenFill xmlns:a14="http://schemas.microsoft.com/office/drawing/2010/main">
                <a:solidFill>
                  <a:srgbClr val="FFFFFF"/>
                </a:solidFill>
              </a14:hiddenFill>
            </a:ext>
          </a:extLst>
        </p:spPr>
      </p:pic>
      <p:sp>
        <p:nvSpPr>
          <p:cNvPr id="6" name="Прямоугольник 5"/>
          <p:cNvSpPr/>
          <p:nvPr/>
        </p:nvSpPr>
        <p:spPr>
          <a:xfrm>
            <a:off x="7077094" y="5760503"/>
            <a:ext cx="2177071" cy="388696"/>
          </a:xfrm>
          <a:prstGeom prst="rect">
            <a:avLst/>
          </a:prstGeom>
          <a:solidFill>
            <a:srgbClr val="FFFF00"/>
          </a:solidFill>
          <a:ln>
            <a:solidFill>
              <a:srgbClr val="000000"/>
            </a:solidFill>
          </a:ln>
        </p:spPr>
        <p:txBody>
          <a:bodyPr wrap="none">
            <a:spAutoFit/>
          </a:bodyPr>
          <a:lstStyle/>
          <a:p>
            <a:pPr>
              <a:lnSpc>
                <a:spcPct val="107000"/>
              </a:lnSpc>
              <a:spcAft>
                <a:spcPts val="800"/>
              </a:spcAft>
            </a:pPr>
            <a:r>
              <a:rPr lang="ru-RU" dirty="0">
                <a:latin typeface="Calibri" panose="020F0502020204030204" pitchFamily="34" charset="0"/>
                <a:ea typeface="Calibri" panose="020F0502020204030204" pitchFamily="34" charset="0"/>
                <a:cs typeface="Times New Roman" panose="02020603050405020304" pitchFamily="18" charset="0"/>
              </a:rPr>
              <a:t>Найдите недостатки</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16692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txBox="1">
            <a:spLocks/>
          </p:cNvSpPr>
          <p:nvPr/>
        </p:nvSpPr>
        <p:spPr>
          <a:xfrm>
            <a:off x="228600" y="1610817"/>
            <a:ext cx="9628094" cy="4960044"/>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pPr marL="0" indent="0">
              <a:buFont typeface="Arial" panose="020B0604020202020204" pitchFamily="34" charset="0"/>
              <a:buNone/>
            </a:pPr>
            <a:endParaRPr lang="ru-RU" dirty="0"/>
          </a:p>
        </p:txBody>
      </p:sp>
      <p:sp>
        <p:nvSpPr>
          <p:cNvPr id="2" name="Прямоугольник 1"/>
          <p:cNvSpPr/>
          <p:nvPr/>
        </p:nvSpPr>
        <p:spPr>
          <a:xfrm>
            <a:off x="813423" y="94536"/>
            <a:ext cx="7025651" cy="584775"/>
          </a:xfrm>
          <a:prstGeom prst="rect">
            <a:avLst/>
          </a:prstGeom>
        </p:spPr>
        <p:txBody>
          <a:bodyPr wrap="square">
            <a:spAutoFit/>
          </a:bodyPr>
          <a:lstStyle/>
          <a:p>
            <a:r>
              <a:rPr lang="ru-RU" altLang="ru-RU" sz="3200" b="1" dirty="0">
                <a:solidFill>
                  <a:srgbClr val="C00000"/>
                </a:solidFill>
              </a:rPr>
              <a:t>Примеры диаграмм состояний 2/2</a:t>
            </a:r>
            <a:endParaRPr lang="ru-RU" sz="3200" b="1" dirty="0">
              <a:solidFill>
                <a:srgbClr val="C00000"/>
              </a:solidFill>
              <a:latin typeface="Co Headline Corp" panose="020B0503060202020204" pitchFamily="34" charset="0"/>
            </a:endParaRPr>
          </a:p>
        </p:txBody>
      </p:sp>
      <p:pic>
        <p:nvPicPr>
          <p:cNvPr id="5" name="Рисунок 4"/>
          <p:cNvPicPr>
            <a:picLocks noChangeAspect="1"/>
          </p:cNvPicPr>
          <p:nvPr/>
        </p:nvPicPr>
        <p:blipFill>
          <a:blip r:embed="rId3"/>
          <a:stretch>
            <a:fillRect/>
          </a:stretch>
        </p:blipFill>
        <p:spPr>
          <a:xfrm>
            <a:off x="121534" y="755470"/>
            <a:ext cx="8079129" cy="2094590"/>
          </a:xfrm>
          <a:prstGeom prst="rect">
            <a:avLst/>
          </a:prstGeom>
        </p:spPr>
      </p:pic>
      <p:pic>
        <p:nvPicPr>
          <p:cNvPr id="6" name="Рисунок 5"/>
          <p:cNvPicPr>
            <a:picLocks noChangeAspect="1"/>
          </p:cNvPicPr>
          <p:nvPr/>
        </p:nvPicPr>
        <p:blipFill>
          <a:blip r:embed="rId4"/>
          <a:stretch>
            <a:fillRect/>
          </a:stretch>
        </p:blipFill>
        <p:spPr>
          <a:xfrm>
            <a:off x="704374" y="2726984"/>
            <a:ext cx="9082021" cy="4215697"/>
          </a:xfrm>
          <a:prstGeom prst="rect">
            <a:avLst/>
          </a:prstGeom>
        </p:spPr>
      </p:pic>
      <p:sp>
        <p:nvSpPr>
          <p:cNvPr id="7" name="Прямоугольник 6"/>
          <p:cNvSpPr/>
          <p:nvPr/>
        </p:nvSpPr>
        <p:spPr>
          <a:xfrm>
            <a:off x="9125163" y="2160816"/>
            <a:ext cx="2177071" cy="388696"/>
          </a:xfrm>
          <a:prstGeom prst="rect">
            <a:avLst/>
          </a:prstGeom>
          <a:solidFill>
            <a:srgbClr val="FFFF00"/>
          </a:solidFill>
          <a:ln>
            <a:solidFill>
              <a:srgbClr val="000000"/>
            </a:solidFill>
          </a:ln>
        </p:spPr>
        <p:txBody>
          <a:bodyPr wrap="none">
            <a:spAutoFit/>
          </a:bodyPr>
          <a:lstStyle/>
          <a:p>
            <a:pPr>
              <a:lnSpc>
                <a:spcPct val="107000"/>
              </a:lnSpc>
              <a:spcAft>
                <a:spcPts val="800"/>
              </a:spcAft>
            </a:pPr>
            <a:r>
              <a:rPr lang="ru-RU" dirty="0">
                <a:latin typeface="Calibri" panose="020F0502020204030204" pitchFamily="34" charset="0"/>
                <a:ea typeface="Calibri" panose="020F0502020204030204" pitchFamily="34" charset="0"/>
                <a:cs typeface="Times New Roman" panose="02020603050405020304" pitchFamily="18" charset="0"/>
              </a:rPr>
              <a:t>Найдите недостатки</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72020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txBox="1">
            <a:spLocks/>
          </p:cNvSpPr>
          <p:nvPr/>
        </p:nvSpPr>
        <p:spPr>
          <a:xfrm>
            <a:off x="228600" y="1610817"/>
            <a:ext cx="9628094" cy="4960044"/>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pPr marL="0" indent="0">
              <a:buFont typeface="Arial" panose="020B0604020202020204" pitchFamily="34" charset="0"/>
              <a:buNone/>
            </a:pPr>
            <a:endParaRPr lang="ru-RU" dirty="0"/>
          </a:p>
        </p:txBody>
      </p:sp>
      <p:sp>
        <p:nvSpPr>
          <p:cNvPr id="2" name="Прямоугольник 1"/>
          <p:cNvSpPr/>
          <p:nvPr/>
        </p:nvSpPr>
        <p:spPr>
          <a:xfrm>
            <a:off x="887852" y="150115"/>
            <a:ext cx="6916446" cy="1077218"/>
          </a:xfrm>
          <a:prstGeom prst="rect">
            <a:avLst/>
          </a:prstGeom>
        </p:spPr>
        <p:txBody>
          <a:bodyPr wrap="square">
            <a:spAutoFit/>
          </a:bodyPr>
          <a:lstStyle/>
          <a:p>
            <a:pPr lvl="0" algn="ctr"/>
            <a:r>
              <a:rPr lang="ru-RU" altLang="ru-RU" sz="3200" b="1" dirty="0">
                <a:solidFill>
                  <a:srgbClr val="C00000"/>
                </a:solidFill>
              </a:rPr>
              <a:t>Диаграммы последовательностей. Основные обозначения</a:t>
            </a:r>
            <a:endParaRPr lang="ru-RU" sz="3200" b="1" dirty="0">
              <a:solidFill>
                <a:srgbClr val="C00000"/>
              </a:solidFill>
              <a:latin typeface="Co Headline Corp" panose="020B0503060202020204" pitchFamily="34" charset="0"/>
            </a:endParaRPr>
          </a:p>
        </p:txBody>
      </p:sp>
      <p:pic>
        <p:nvPicPr>
          <p:cNvPr id="5" name="Рисунок 4"/>
          <p:cNvPicPr>
            <a:picLocks noChangeAspect="1"/>
          </p:cNvPicPr>
          <p:nvPr/>
        </p:nvPicPr>
        <p:blipFill>
          <a:blip r:embed="rId3"/>
          <a:stretch>
            <a:fillRect/>
          </a:stretch>
        </p:blipFill>
        <p:spPr>
          <a:xfrm>
            <a:off x="999461" y="1513900"/>
            <a:ext cx="10209984" cy="5153877"/>
          </a:xfrm>
          <a:prstGeom prst="rect">
            <a:avLst/>
          </a:prstGeom>
        </p:spPr>
      </p:pic>
    </p:spTree>
    <p:extLst>
      <p:ext uri="{BB962C8B-B14F-4D97-AF65-F5344CB8AC3E}">
        <p14:creationId xmlns:p14="http://schemas.microsoft.com/office/powerpoint/2010/main" val="1798736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txBox="1">
            <a:spLocks/>
          </p:cNvSpPr>
          <p:nvPr/>
        </p:nvSpPr>
        <p:spPr>
          <a:xfrm>
            <a:off x="228600" y="1610817"/>
            <a:ext cx="9628094" cy="4960044"/>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pPr marL="0" indent="0">
              <a:buFont typeface="Arial" panose="020B0604020202020204" pitchFamily="34" charset="0"/>
              <a:buNone/>
            </a:pPr>
            <a:endParaRPr lang="ru-RU" dirty="0"/>
          </a:p>
        </p:txBody>
      </p:sp>
      <p:sp>
        <p:nvSpPr>
          <p:cNvPr id="2" name="Прямоугольник 1"/>
          <p:cNvSpPr/>
          <p:nvPr/>
        </p:nvSpPr>
        <p:spPr>
          <a:xfrm>
            <a:off x="1472643" y="130035"/>
            <a:ext cx="5130176" cy="584775"/>
          </a:xfrm>
          <a:prstGeom prst="rect">
            <a:avLst/>
          </a:prstGeom>
        </p:spPr>
        <p:txBody>
          <a:bodyPr wrap="square">
            <a:spAutoFit/>
          </a:bodyPr>
          <a:lstStyle/>
          <a:p>
            <a:pPr lvl="0" algn="ctr"/>
            <a:r>
              <a:rPr lang="ru-RU" sz="3200" b="1" dirty="0">
                <a:solidFill>
                  <a:srgbClr val="C00000"/>
                </a:solidFill>
              </a:rPr>
              <a:t>Виды сообщений</a:t>
            </a:r>
            <a:endParaRPr lang="ru-RU" sz="3200" b="1" dirty="0">
              <a:solidFill>
                <a:srgbClr val="C00000"/>
              </a:solidFill>
              <a:latin typeface="Co Headline Corp" panose="020B0503060202020204" pitchFamily="34" charset="0"/>
            </a:endParaRPr>
          </a:p>
        </p:txBody>
      </p:sp>
      <p:pic>
        <p:nvPicPr>
          <p:cNvPr id="5" name="Рисунок 4"/>
          <p:cNvPicPr>
            <a:picLocks noChangeAspect="1"/>
          </p:cNvPicPr>
          <p:nvPr/>
        </p:nvPicPr>
        <p:blipFill>
          <a:blip r:embed="rId3"/>
          <a:stretch>
            <a:fillRect/>
          </a:stretch>
        </p:blipFill>
        <p:spPr>
          <a:xfrm>
            <a:off x="4379630" y="1018330"/>
            <a:ext cx="7812370" cy="3532406"/>
          </a:xfrm>
          <a:prstGeom prst="rect">
            <a:avLst/>
          </a:prstGeom>
        </p:spPr>
      </p:pic>
      <p:sp>
        <p:nvSpPr>
          <p:cNvPr id="6" name="Прямоугольник 5"/>
          <p:cNvSpPr/>
          <p:nvPr/>
        </p:nvSpPr>
        <p:spPr>
          <a:xfrm>
            <a:off x="97005" y="880216"/>
            <a:ext cx="4282625" cy="3600986"/>
          </a:xfrm>
          <a:prstGeom prst="rect">
            <a:avLst/>
          </a:prstGeom>
          <a:ln w="12700">
            <a:solidFill>
              <a:srgbClr val="000000"/>
            </a:solidFill>
          </a:ln>
        </p:spPr>
        <p:txBody>
          <a:bodyPr wrap="square">
            <a:spAutoFit/>
          </a:bodyPr>
          <a:lstStyle/>
          <a:p>
            <a:r>
              <a:rPr lang="ru-RU" sz="1600" b="1" dirty="0">
                <a:solidFill>
                  <a:srgbClr val="7030A0"/>
                </a:solidFill>
              </a:rPr>
              <a:t>Источник:</a:t>
            </a:r>
            <a:r>
              <a:rPr lang="ru-RU" sz="1600" dirty="0">
                <a:solidFill>
                  <a:srgbClr val="0070C0"/>
                </a:solidFill>
              </a:rPr>
              <a:t> </a:t>
            </a:r>
            <a:r>
              <a:rPr lang="ru-RU" sz="1600" dirty="0">
                <a:solidFill>
                  <a:srgbClr val="0070C0"/>
                </a:solidFill>
                <a:hlinkClick r:id="rId4"/>
              </a:rPr>
              <a:t>https://studizba.com/lectures/10-informatika-i-programmirovanie</a:t>
            </a:r>
            <a:r>
              <a:rPr lang="ru-RU" sz="1600" dirty="0">
                <a:solidFill>
                  <a:srgbClr val="0070C0"/>
                </a:solidFill>
                <a:hlinkClick r:id="" action="ppaction://noaction"/>
              </a:rPr>
              <a:t>/</a:t>
            </a:r>
          </a:p>
          <a:p>
            <a:r>
              <a:rPr lang="ru-RU" sz="1600" dirty="0">
                <a:solidFill>
                  <a:srgbClr val="0070C0"/>
                </a:solidFill>
                <a:hlinkClick r:id="" action="ppaction://noaction"/>
              </a:rPr>
              <a:t>368-sovremennye-tehnologii-programmirovaniya/4999-7-diagrammy-posledovatelnosti.html</a:t>
            </a:r>
            <a:endParaRPr lang="ru-RU" sz="1600" dirty="0">
              <a:solidFill>
                <a:srgbClr val="0070C0"/>
              </a:solidFill>
            </a:endParaRPr>
          </a:p>
          <a:p>
            <a:r>
              <a:rPr lang="ru-RU" b="1" dirty="0">
                <a:solidFill>
                  <a:srgbClr val="7030A0"/>
                </a:solidFill>
              </a:rPr>
              <a:t>Передача управления </a:t>
            </a:r>
          </a:p>
          <a:p>
            <a:r>
              <a:rPr lang="ru-RU" b="1" dirty="0">
                <a:solidFill>
                  <a:srgbClr val="7030A0"/>
                </a:solidFill>
              </a:rPr>
              <a:t>обратно</a:t>
            </a:r>
          </a:p>
          <a:p>
            <a:endParaRPr lang="ru-RU" sz="800" dirty="0">
              <a:solidFill>
                <a:srgbClr val="0070C0"/>
              </a:solidFill>
            </a:endParaRPr>
          </a:p>
          <a:p>
            <a:endParaRPr lang="ru-RU" sz="800" dirty="0">
              <a:solidFill>
                <a:srgbClr val="0070C0"/>
              </a:solidFill>
            </a:endParaRPr>
          </a:p>
          <a:p>
            <a:r>
              <a:rPr lang="ru-RU" sz="1600" b="1" dirty="0" err="1">
                <a:solidFill>
                  <a:srgbClr val="7030A0"/>
                </a:solidFill>
              </a:rPr>
              <a:t>Самовызов</a:t>
            </a:r>
            <a:endParaRPr lang="ru-RU" sz="1600" b="1" dirty="0">
              <a:solidFill>
                <a:srgbClr val="7030A0"/>
              </a:solidFill>
            </a:endParaRPr>
          </a:p>
          <a:p>
            <a:endParaRPr lang="ru-RU" sz="1600" b="1" dirty="0">
              <a:solidFill>
                <a:srgbClr val="7030A0"/>
              </a:solidFill>
            </a:endParaRPr>
          </a:p>
          <a:p>
            <a:endParaRPr lang="ru-RU" sz="1600" b="1" dirty="0">
              <a:solidFill>
                <a:srgbClr val="7030A0"/>
              </a:solidFill>
            </a:endParaRPr>
          </a:p>
          <a:p>
            <a:r>
              <a:rPr lang="ru-RU" sz="1600" b="1" dirty="0">
                <a:solidFill>
                  <a:srgbClr val="7030A0"/>
                </a:solidFill>
              </a:rPr>
              <a:t>Удаление из др.</a:t>
            </a:r>
          </a:p>
          <a:p>
            <a:r>
              <a:rPr lang="ru-RU" sz="1600" b="1" dirty="0">
                <a:solidFill>
                  <a:srgbClr val="7030A0"/>
                </a:solidFill>
              </a:rPr>
              <a:t>объекта</a:t>
            </a:r>
          </a:p>
          <a:p>
            <a:endParaRPr lang="ru-RU" sz="1600" dirty="0"/>
          </a:p>
        </p:txBody>
      </p:sp>
      <p:pic>
        <p:nvPicPr>
          <p:cNvPr id="3" name="Рисунок 2"/>
          <p:cNvPicPr>
            <a:picLocks noChangeAspect="1"/>
          </p:cNvPicPr>
          <p:nvPr/>
        </p:nvPicPr>
        <p:blipFill>
          <a:blip r:embed="rId5"/>
          <a:stretch>
            <a:fillRect/>
          </a:stretch>
        </p:blipFill>
        <p:spPr>
          <a:xfrm>
            <a:off x="2307254" y="2061077"/>
            <a:ext cx="2072376" cy="2149416"/>
          </a:xfrm>
          <a:prstGeom prst="rect">
            <a:avLst/>
          </a:prstGeom>
        </p:spPr>
      </p:pic>
      <p:sp>
        <p:nvSpPr>
          <p:cNvPr id="7" name="Объект 2"/>
          <p:cNvSpPr txBox="1">
            <a:spLocks/>
          </p:cNvSpPr>
          <p:nvPr/>
        </p:nvSpPr>
        <p:spPr>
          <a:xfrm>
            <a:off x="391632" y="4550737"/>
            <a:ext cx="11800368" cy="2158408"/>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60000">
              <a:lnSpc>
                <a:spcPct val="70000"/>
              </a:lnSpc>
              <a:buFont typeface="Arial" panose="020B0604020202020204" pitchFamily="34" charset="0"/>
              <a:buAutoNum type="arabicPeriod"/>
            </a:pPr>
            <a:r>
              <a:rPr lang="ru-RU" sz="2000" b="1" dirty="0">
                <a:solidFill>
                  <a:srgbClr val="C00000"/>
                </a:solidFill>
              </a:rPr>
              <a:t>Простое сообщение (по умолчанию).</a:t>
            </a:r>
            <a:r>
              <a:rPr lang="ru-RU" sz="2000" dirty="0">
                <a:solidFill>
                  <a:srgbClr val="0070C0"/>
                </a:solidFill>
              </a:rPr>
              <a:t> Все сообщения выполняются в одном потоке управления. </a:t>
            </a:r>
          </a:p>
          <a:p>
            <a:pPr marL="457200" indent="-360000">
              <a:lnSpc>
                <a:spcPct val="70000"/>
              </a:lnSpc>
              <a:buFont typeface="Arial" panose="020B0604020202020204" pitchFamily="34" charset="0"/>
              <a:buAutoNum type="arabicPeriod"/>
            </a:pPr>
            <a:r>
              <a:rPr lang="ru-RU" sz="2000" b="1" dirty="0">
                <a:solidFill>
                  <a:srgbClr val="C00000"/>
                </a:solidFill>
              </a:rPr>
              <a:t>Синхронное (</a:t>
            </a:r>
            <a:r>
              <a:rPr lang="ru-RU" sz="2000" b="1" dirty="0" err="1">
                <a:solidFill>
                  <a:srgbClr val="C00000"/>
                </a:solidFill>
              </a:rPr>
              <a:t>synchronous</a:t>
            </a:r>
            <a:r>
              <a:rPr lang="ru-RU" sz="2000" b="1" dirty="0">
                <a:solidFill>
                  <a:srgbClr val="C00000"/>
                </a:solidFill>
              </a:rPr>
              <a:t>) </a:t>
            </a:r>
            <a:r>
              <a:rPr lang="ru-RU" sz="2000" dirty="0" smtClean="0">
                <a:solidFill>
                  <a:srgbClr val="0070C0"/>
                </a:solidFill>
              </a:rPr>
              <a:t>- </a:t>
            </a:r>
            <a:r>
              <a:rPr lang="ru-RU" sz="2000" dirty="0">
                <a:solidFill>
                  <a:srgbClr val="0070C0"/>
                </a:solidFill>
              </a:rPr>
              <a:t>клиент посылает сообщение и ждет ответа пользователя.</a:t>
            </a:r>
          </a:p>
          <a:p>
            <a:pPr marL="457200" indent="-360000">
              <a:lnSpc>
                <a:spcPct val="70000"/>
              </a:lnSpc>
              <a:buFont typeface="Arial" panose="020B0604020202020204" pitchFamily="34" charset="0"/>
              <a:buAutoNum type="arabicPeriod"/>
            </a:pPr>
            <a:r>
              <a:rPr lang="ru-RU" sz="2000" b="1" dirty="0">
                <a:solidFill>
                  <a:srgbClr val="C00000"/>
                </a:solidFill>
              </a:rPr>
              <a:t>Сообщение с отказом становиться в очередь (</a:t>
            </a:r>
            <a:r>
              <a:rPr lang="ru-RU" sz="2000" b="1" dirty="0" err="1">
                <a:solidFill>
                  <a:srgbClr val="C00000"/>
                </a:solidFill>
              </a:rPr>
              <a:t>balking</a:t>
            </a:r>
            <a:r>
              <a:rPr lang="ru-RU" sz="2000" b="1" dirty="0">
                <a:solidFill>
                  <a:srgbClr val="C00000"/>
                </a:solidFill>
              </a:rPr>
              <a:t>)</a:t>
            </a:r>
            <a:r>
              <a:rPr lang="ru-RU" sz="2000" dirty="0">
                <a:solidFill>
                  <a:srgbClr val="0070C0"/>
                </a:solidFill>
              </a:rPr>
              <a:t>: клиент посылает сообщение серверу и, если сервер не может немедленно принять сообщение, оно отменяется.</a:t>
            </a:r>
          </a:p>
          <a:p>
            <a:pPr marL="457200" indent="-360000">
              <a:lnSpc>
                <a:spcPct val="70000"/>
              </a:lnSpc>
              <a:buFont typeface="Arial" panose="020B0604020202020204" pitchFamily="34" charset="0"/>
              <a:buAutoNum type="arabicPeriod"/>
            </a:pPr>
            <a:r>
              <a:rPr lang="ru-RU" sz="2000" b="1" dirty="0">
                <a:solidFill>
                  <a:srgbClr val="C00000"/>
                </a:solidFill>
              </a:rPr>
              <a:t>Сообщение с лимитированным временем ожидания (</a:t>
            </a:r>
            <a:r>
              <a:rPr lang="ru-RU" sz="2000" b="1" dirty="0" err="1">
                <a:solidFill>
                  <a:srgbClr val="C00000"/>
                </a:solidFill>
              </a:rPr>
              <a:t>timeout</a:t>
            </a:r>
            <a:r>
              <a:rPr lang="ru-RU" sz="2000" b="1" dirty="0">
                <a:solidFill>
                  <a:srgbClr val="C00000"/>
                </a:solidFill>
              </a:rPr>
              <a:t>): </a:t>
            </a:r>
            <a:r>
              <a:rPr lang="ru-RU" sz="2000" dirty="0">
                <a:solidFill>
                  <a:srgbClr val="0070C0"/>
                </a:solidFill>
              </a:rPr>
              <a:t>клиент посылает сообщение серверу, а затем ждет указанное время; если за это время сервер не принимает сообщение, оно отменяется.</a:t>
            </a:r>
          </a:p>
          <a:p>
            <a:pPr marL="457200" indent="-360000">
              <a:lnSpc>
                <a:spcPct val="70000"/>
              </a:lnSpc>
              <a:buFont typeface="Arial" panose="020B0604020202020204" pitchFamily="34" charset="0"/>
              <a:buAutoNum type="arabicPeriod"/>
            </a:pPr>
            <a:r>
              <a:rPr lang="ru-RU" sz="2000" b="1" dirty="0">
                <a:solidFill>
                  <a:srgbClr val="C00000"/>
                </a:solidFill>
              </a:rPr>
              <a:t>Асинхронное сообщение (</a:t>
            </a:r>
            <a:r>
              <a:rPr lang="ru-RU" sz="2000" b="1" dirty="0" err="1">
                <a:solidFill>
                  <a:srgbClr val="C00000"/>
                </a:solidFill>
              </a:rPr>
              <a:t>asynchronous</a:t>
            </a:r>
            <a:r>
              <a:rPr lang="ru-RU" sz="2000" b="1" dirty="0">
                <a:solidFill>
                  <a:srgbClr val="C00000"/>
                </a:solidFill>
              </a:rPr>
              <a:t>): </a:t>
            </a:r>
            <a:r>
              <a:rPr lang="ru-RU" sz="2000" dirty="0">
                <a:solidFill>
                  <a:srgbClr val="0070C0"/>
                </a:solidFill>
              </a:rPr>
              <a:t>клиент посылает сообщение серверу и продолжает свою работу, не ожидая подтверждения о получении.</a:t>
            </a:r>
          </a:p>
        </p:txBody>
      </p:sp>
    </p:spTree>
    <p:extLst>
      <p:ext uri="{BB962C8B-B14F-4D97-AF65-F5344CB8AC3E}">
        <p14:creationId xmlns:p14="http://schemas.microsoft.com/office/powerpoint/2010/main" val="2352998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474132" y="1896035"/>
            <a:ext cx="9019491" cy="2308324"/>
          </a:xfrm>
          <a:prstGeom prst="rect">
            <a:avLst/>
          </a:prstGeom>
        </p:spPr>
        <p:txBody>
          <a:bodyPr wrap="square">
            <a:spAutoFit/>
          </a:bodyPr>
          <a:lstStyle/>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p:txBody>
      </p:sp>
      <p:sp>
        <p:nvSpPr>
          <p:cNvPr id="2" name="Прямоугольник 1"/>
          <p:cNvSpPr/>
          <p:nvPr/>
        </p:nvSpPr>
        <p:spPr>
          <a:xfrm>
            <a:off x="1718141" y="212032"/>
            <a:ext cx="6096000" cy="584775"/>
          </a:xfrm>
          <a:prstGeom prst="rect">
            <a:avLst/>
          </a:prstGeom>
        </p:spPr>
        <p:txBody>
          <a:bodyPr>
            <a:spAutoFit/>
          </a:bodyPr>
          <a:lstStyle/>
          <a:p>
            <a:r>
              <a:rPr lang="ru-RU" altLang="ru-RU" sz="3200" b="1" dirty="0">
                <a:solidFill>
                  <a:srgbClr val="C00000"/>
                </a:solidFill>
              </a:rPr>
              <a:t>Сообщения между объектами</a:t>
            </a:r>
            <a:endParaRPr lang="ru-RU" sz="3200" b="1" dirty="0">
              <a:solidFill>
                <a:srgbClr val="C00000"/>
              </a:solidFill>
              <a:latin typeface="Co Headline Corp" panose="020B0503060202020204" pitchFamily="34" charset="0"/>
            </a:endParaRPr>
          </a:p>
        </p:txBody>
      </p:sp>
      <p:sp>
        <p:nvSpPr>
          <p:cNvPr id="4" name="Rectangle 3"/>
          <p:cNvSpPr txBox="1">
            <a:spLocks noChangeArrowheads="1"/>
          </p:cNvSpPr>
          <p:nvPr/>
        </p:nvSpPr>
        <p:spPr>
          <a:xfrm>
            <a:off x="892885" y="1075232"/>
            <a:ext cx="10488705" cy="57632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5000"/>
              </a:lnSpc>
              <a:buFontTx/>
              <a:buNone/>
            </a:pPr>
            <a:r>
              <a:rPr lang="ru-RU" altLang="ru-RU" sz="2000" b="1" dirty="0">
                <a:solidFill>
                  <a:srgbClr val="C00000"/>
                </a:solidFill>
              </a:rPr>
              <a:t>     Сообщения – </a:t>
            </a:r>
            <a:r>
              <a:rPr lang="ru-RU" altLang="ru-RU" sz="2000" dirty="0">
                <a:solidFill>
                  <a:srgbClr val="0070C0"/>
                </a:solidFill>
              </a:rPr>
              <a:t>это в некотором смысле законченные фрагменты информации. Один объект </a:t>
            </a:r>
          </a:p>
          <a:p>
            <a:pPr>
              <a:lnSpc>
                <a:spcPct val="75000"/>
              </a:lnSpc>
              <a:buFontTx/>
              <a:buNone/>
            </a:pPr>
            <a:r>
              <a:rPr lang="ru-RU" altLang="ru-RU" sz="2000" dirty="0">
                <a:solidFill>
                  <a:srgbClr val="0070C0"/>
                </a:solidFill>
              </a:rPr>
              <a:t>инициирует сообщения, другой получает. Используются следующие виды сообщений:</a:t>
            </a:r>
          </a:p>
          <a:p>
            <a:pPr>
              <a:lnSpc>
                <a:spcPct val="75000"/>
              </a:lnSpc>
            </a:pPr>
            <a:r>
              <a:rPr lang="ru-RU" altLang="ru-RU" sz="2000" b="1" dirty="0">
                <a:solidFill>
                  <a:srgbClr val="7030A0"/>
                </a:solidFill>
              </a:rPr>
              <a:t>вызов процедур </a:t>
            </a:r>
          </a:p>
          <a:p>
            <a:pPr>
              <a:lnSpc>
                <a:spcPct val="75000"/>
              </a:lnSpc>
            </a:pPr>
            <a:r>
              <a:rPr lang="ru-RU" altLang="ru-RU" sz="2000" b="1" dirty="0">
                <a:solidFill>
                  <a:srgbClr val="7030A0"/>
                </a:solidFill>
              </a:rPr>
              <a:t>простой поток управления</a:t>
            </a:r>
          </a:p>
          <a:p>
            <a:pPr>
              <a:lnSpc>
                <a:spcPct val="75000"/>
              </a:lnSpc>
            </a:pPr>
            <a:r>
              <a:rPr lang="ru-RU" altLang="ru-RU" sz="2000" b="1" dirty="0">
                <a:solidFill>
                  <a:srgbClr val="7030A0"/>
                </a:solidFill>
              </a:rPr>
              <a:t>асинхронное сообщение   </a:t>
            </a:r>
          </a:p>
          <a:p>
            <a:pPr>
              <a:lnSpc>
                <a:spcPct val="75000"/>
              </a:lnSpc>
            </a:pPr>
            <a:r>
              <a:rPr lang="ru-RU" altLang="ru-RU" sz="2000" b="1" dirty="0">
                <a:solidFill>
                  <a:srgbClr val="7030A0"/>
                </a:solidFill>
              </a:rPr>
              <a:t>возврат из вызванной процедуры</a:t>
            </a:r>
          </a:p>
          <a:p>
            <a:pPr>
              <a:lnSpc>
                <a:spcPct val="75000"/>
              </a:lnSpc>
              <a:buFontTx/>
              <a:buNone/>
            </a:pPr>
            <a:r>
              <a:rPr lang="ru-RU" altLang="ru-RU" sz="2000" dirty="0">
                <a:solidFill>
                  <a:srgbClr val="0070C0"/>
                </a:solidFill>
              </a:rPr>
              <a:t>Поток управления может разветвляться.</a:t>
            </a:r>
            <a:endParaRPr lang="ru-RU" altLang="ru-RU" sz="2000" b="1" dirty="0">
              <a:solidFill>
                <a:srgbClr val="0070C0"/>
              </a:solidFill>
            </a:endParaRPr>
          </a:p>
          <a:p>
            <a:pPr>
              <a:lnSpc>
                <a:spcPct val="75000"/>
              </a:lnSpc>
              <a:buFontTx/>
              <a:buNone/>
            </a:pPr>
            <a:r>
              <a:rPr lang="ru-RU" altLang="ru-RU" sz="2000" b="1" dirty="0">
                <a:solidFill>
                  <a:srgbClr val="C00000"/>
                </a:solidFill>
              </a:rPr>
              <a:t>Стереотипы сообщений.</a:t>
            </a:r>
          </a:p>
          <a:p>
            <a:pPr>
              <a:lnSpc>
                <a:spcPct val="75000"/>
              </a:lnSpc>
            </a:pPr>
            <a:r>
              <a:rPr lang="ru-RU" altLang="ru-RU" sz="2000" b="1" dirty="0">
                <a:solidFill>
                  <a:srgbClr val="7030A0"/>
                </a:solidFill>
              </a:rPr>
              <a:t>“</a:t>
            </a:r>
            <a:r>
              <a:rPr lang="en-US" altLang="ru-RU" sz="2000" b="1" dirty="0">
                <a:solidFill>
                  <a:srgbClr val="7030A0"/>
                </a:solidFill>
              </a:rPr>
              <a:t>call</a:t>
            </a:r>
            <a:r>
              <a:rPr lang="ru-RU" altLang="ru-RU" sz="2000" b="1" dirty="0">
                <a:solidFill>
                  <a:srgbClr val="7030A0"/>
                </a:solidFill>
              </a:rPr>
              <a:t>” </a:t>
            </a:r>
            <a:r>
              <a:rPr lang="ru-RU" altLang="ru-RU" sz="2000" b="1" dirty="0">
                <a:solidFill>
                  <a:srgbClr val="0070C0"/>
                </a:solidFill>
              </a:rPr>
              <a:t>– </a:t>
            </a:r>
            <a:r>
              <a:rPr lang="ru-RU" altLang="ru-RU" sz="2000" dirty="0">
                <a:solidFill>
                  <a:srgbClr val="0070C0"/>
                </a:solidFill>
              </a:rPr>
              <a:t>вызов операции или процедуры принимающего объекта.</a:t>
            </a:r>
            <a:endParaRPr lang="ru-RU" altLang="ru-RU" sz="2000" b="1" dirty="0">
              <a:solidFill>
                <a:srgbClr val="0070C0"/>
              </a:solidFill>
            </a:endParaRPr>
          </a:p>
          <a:p>
            <a:pPr>
              <a:lnSpc>
                <a:spcPct val="75000"/>
              </a:lnSpc>
            </a:pPr>
            <a:r>
              <a:rPr lang="ru-RU" altLang="ru-RU" sz="2000" b="1" dirty="0">
                <a:solidFill>
                  <a:srgbClr val="7030A0"/>
                </a:solidFill>
              </a:rPr>
              <a:t>“</a:t>
            </a:r>
            <a:r>
              <a:rPr lang="en-US" altLang="ru-RU" sz="2000" b="1" dirty="0">
                <a:solidFill>
                  <a:srgbClr val="7030A0"/>
                </a:solidFill>
              </a:rPr>
              <a:t>return</a:t>
            </a:r>
            <a:r>
              <a:rPr lang="ru-RU" altLang="ru-RU" sz="2000" b="1" dirty="0">
                <a:solidFill>
                  <a:srgbClr val="7030A0"/>
                </a:solidFill>
              </a:rPr>
              <a:t>” </a:t>
            </a:r>
            <a:r>
              <a:rPr lang="ru-RU" altLang="ru-RU" sz="2000" b="1" dirty="0">
                <a:solidFill>
                  <a:srgbClr val="0070C0"/>
                </a:solidFill>
              </a:rPr>
              <a:t>– </a:t>
            </a:r>
            <a:r>
              <a:rPr lang="ru-RU" altLang="ru-RU" sz="2000" dirty="0">
                <a:solidFill>
                  <a:srgbClr val="0070C0"/>
                </a:solidFill>
              </a:rPr>
              <a:t>возвращение результатов обработки сообщения</a:t>
            </a:r>
            <a:endParaRPr lang="ru-RU" altLang="ru-RU" sz="2000" b="1" dirty="0">
              <a:solidFill>
                <a:srgbClr val="0070C0"/>
              </a:solidFill>
            </a:endParaRPr>
          </a:p>
          <a:p>
            <a:pPr>
              <a:lnSpc>
                <a:spcPct val="75000"/>
              </a:lnSpc>
            </a:pPr>
            <a:r>
              <a:rPr lang="ru-RU" altLang="ru-RU" sz="2000" b="1" dirty="0">
                <a:solidFill>
                  <a:srgbClr val="7030A0"/>
                </a:solidFill>
              </a:rPr>
              <a:t>“</a:t>
            </a:r>
            <a:r>
              <a:rPr lang="en-US" altLang="ru-RU" sz="2000" b="1" dirty="0">
                <a:solidFill>
                  <a:srgbClr val="7030A0"/>
                </a:solidFill>
              </a:rPr>
              <a:t>create</a:t>
            </a:r>
            <a:r>
              <a:rPr lang="ru-RU" altLang="ru-RU" sz="2000" b="1" dirty="0">
                <a:solidFill>
                  <a:srgbClr val="7030A0"/>
                </a:solidFill>
              </a:rPr>
              <a:t>” </a:t>
            </a:r>
            <a:r>
              <a:rPr lang="ru-RU" altLang="ru-RU" sz="2000" b="1" dirty="0">
                <a:solidFill>
                  <a:srgbClr val="0070C0"/>
                </a:solidFill>
              </a:rPr>
              <a:t>– </a:t>
            </a:r>
            <a:r>
              <a:rPr lang="ru-RU" altLang="ru-RU" sz="2000" dirty="0">
                <a:solidFill>
                  <a:srgbClr val="0070C0"/>
                </a:solidFill>
              </a:rPr>
              <a:t>требование создать объект.</a:t>
            </a:r>
            <a:endParaRPr lang="ru-RU" altLang="ru-RU" sz="2000" b="1" dirty="0">
              <a:solidFill>
                <a:srgbClr val="0070C0"/>
              </a:solidFill>
            </a:endParaRPr>
          </a:p>
          <a:p>
            <a:pPr>
              <a:lnSpc>
                <a:spcPct val="75000"/>
              </a:lnSpc>
            </a:pPr>
            <a:r>
              <a:rPr lang="ru-RU" altLang="ru-RU" sz="2000" b="1" dirty="0">
                <a:solidFill>
                  <a:srgbClr val="7030A0"/>
                </a:solidFill>
              </a:rPr>
              <a:t>“</a:t>
            </a:r>
            <a:r>
              <a:rPr lang="en-US" altLang="ru-RU" sz="2000" b="1" dirty="0">
                <a:solidFill>
                  <a:srgbClr val="7030A0"/>
                </a:solidFill>
              </a:rPr>
              <a:t>destroy</a:t>
            </a:r>
            <a:r>
              <a:rPr lang="ru-RU" altLang="ru-RU" sz="2000" b="1" dirty="0">
                <a:solidFill>
                  <a:srgbClr val="7030A0"/>
                </a:solidFill>
              </a:rPr>
              <a:t>” </a:t>
            </a:r>
            <a:r>
              <a:rPr lang="ru-RU" altLang="ru-RU" sz="2000" b="1" dirty="0">
                <a:solidFill>
                  <a:srgbClr val="0070C0"/>
                </a:solidFill>
              </a:rPr>
              <a:t>- </a:t>
            </a:r>
            <a:r>
              <a:rPr lang="ru-RU" altLang="ru-RU" sz="2000" dirty="0">
                <a:solidFill>
                  <a:srgbClr val="0070C0"/>
                </a:solidFill>
              </a:rPr>
              <a:t>требование разрушить объект.</a:t>
            </a:r>
            <a:endParaRPr lang="ru-RU" altLang="ru-RU" sz="2000" b="1" dirty="0">
              <a:solidFill>
                <a:srgbClr val="0070C0"/>
              </a:solidFill>
            </a:endParaRPr>
          </a:p>
          <a:p>
            <a:pPr>
              <a:lnSpc>
                <a:spcPct val="75000"/>
              </a:lnSpc>
            </a:pPr>
            <a:r>
              <a:rPr lang="ru-RU" altLang="ru-RU" sz="2000" b="1" dirty="0">
                <a:solidFill>
                  <a:srgbClr val="7030A0"/>
                </a:solidFill>
              </a:rPr>
              <a:t>“</a:t>
            </a:r>
            <a:r>
              <a:rPr lang="en-US" altLang="ru-RU" sz="2000" b="1" dirty="0">
                <a:solidFill>
                  <a:srgbClr val="7030A0"/>
                </a:solidFill>
              </a:rPr>
              <a:t>send</a:t>
            </a:r>
            <a:r>
              <a:rPr lang="ru-RU" altLang="ru-RU" sz="2000" b="1" dirty="0">
                <a:solidFill>
                  <a:srgbClr val="7030A0"/>
                </a:solidFill>
              </a:rPr>
              <a:t>” </a:t>
            </a:r>
            <a:r>
              <a:rPr lang="ru-RU" altLang="ru-RU" sz="2000" b="1" dirty="0">
                <a:solidFill>
                  <a:srgbClr val="0070C0"/>
                </a:solidFill>
              </a:rPr>
              <a:t>– </a:t>
            </a:r>
            <a:r>
              <a:rPr lang="ru-RU" altLang="ru-RU" sz="2000" dirty="0">
                <a:solidFill>
                  <a:srgbClr val="0070C0"/>
                </a:solidFill>
              </a:rPr>
              <a:t>посылка сообщения объекту. Отличие в том, что такое сообщение должно быть явно описано в инициирующем классе.</a:t>
            </a:r>
          </a:p>
          <a:p>
            <a:pPr>
              <a:lnSpc>
                <a:spcPct val="75000"/>
              </a:lnSpc>
              <a:buFontTx/>
              <a:buNone/>
            </a:pPr>
            <a:endParaRPr lang="ru-RU" altLang="ru-RU" sz="1000" dirty="0">
              <a:solidFill>
                <a:srgbClr val="0070C0"/>
              </a:solidFill>
            </a:endParaRPr>
          </a:p>
          <a:p>
            <a:pPr>
              <a:lnSpc>
                <a:spcPct val="75000"/>
              </a:lnSpc>
              <a:buFontTx/>
              <a:buNone/>
            </a:pPr>
            <a:r>
              <a:rPr lang="ru-RU" altLang="ru-RU" sz="2000" dirty="0">
                <a:solidFill>
                  <a:srgbClr val="0070C0"/>
                </a:solidFill>
              </a:rPr>
              <a:t>     Для описания временных ограничений используют фигурные скобки,</a:t>
            </a:r>
          </a:p>
          <a:p>
            <a:pPr>
              <a:lnSpc>
                <a:spcPct val="75000"/>
              </a:lnSpc>
              <a:buFontTx/>
              <a:buNone/>
            </a:pPr>
            <a:r>
              <a:rPr lang="ru-RU" altLang="ru-RU" sz="2000" dirty="0">
                <a:solidFill>
                  <a:srgbClr val="0070C0"/>
                </a:solidFill>
              </a:rPr>
              <a:t>например, </a:t>
            </a:r>
            <a:r>
              <a:rPr lang="ru-RU" altLang="ru-RU" sz="2000" dirty="0">
                <a:solidFill>
                  <a:srgbClr val="7030A0"/>
                </a:solidFill>
              </a:rPr>
              <a:t>{ </a:t>
            </a:r>
            <a:r>
              <a:rPr lang="ru-RU" altLang="ru-RU" sz="2000" dirty="0" err="1">
                <a:solidFill>
                  <a:srgbClr val="7030A0"/>
                </a:solidFill>
              </a:rPr>
              <a:t>время_ожидания</a:t>
            </a:r>
            <a:r>
              <a:rPr lang="ru-RU" altLang="ru-RU" sz="2000" dirty="0">
                <a:solidFill>
                  <a:srgbClr val="7030A0"/>
                </a:solidFill>
              </a:rPr>
              <a:t> &lt;= 5 </a:t>
            </a:r>
            <a:r>
              <a:rPr lang="en-US" altLang="ru-RU" sz="2000" dirty="0">
                <a:solidFill>
                  <a:srgbClr val="7030A0"/>
                </a:solidFill>
              </a:rPr>
              <a:t>c</a:t>
            </a:r>
            <a:r>
              <a:rPr lang="ru-RU" altLang="ru-RU" sz="2000" dirty="0">
                <a:solidFill>
                  <a:srgbClr val="7030A0"/>
                </a:solidFill>
              </a:rPr>
              <a:t> }</a:t>
            </a:r>
            <a:r>
              <a:rPr lang="ru-RU" altLang="ru-RU" sz="2000" dirty="0">
                <a:solidFill>
                  <a:srgbClr val="0070C0"/>
                </a:solidFill>
              </a:rPr>
              <a:t>.</a:t>
            </a:r>
          </a:p>
        </p:txBody>
      </p:sp>
    </p:spTree>
    <p:extLst>
      <p:ext uri="{BB962C8B-B14F-4D97-AF65-F5344CB8AC3E}">
        <p14:creationId xmlns:p14="http://schemas.microsoft.com/office/powerpoint/2010/main" val="1900704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474132" y="1896035"/>
            <a:ext cx="9019491" cy="2308324"/>
          </a:xfrm>
          <a:prstGeom prst="rect">
            <a:avLst/>
          </a:prstGeom>
        </p:spPr>
        <p:txBody>
          <a:bodyPr wrap="square">
            <a:spAutoFit/>
          </a:bodyPr>
          <a:lstStyle/>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p:txBody>
      </p:sp>
      <p:sp>
        <p:nvSpPr>
          <p:cNvPr id="2" name="Прямоугольник 1"/>
          <p:cNvSpPr/>
          <p:nvPr/>
        </p:nvSpPr>
        <p:spPr>
          <a:xfrm>
            <a:off x="347241" y="0"/>
            <a:ext cx="7659075" cy="1077218"/>
          </a:xfrm>
          <a:prstGeom prst="rect">
            <a:avLst/>
          </a:prstGeom>
        </p:spPr>
        <p:txBody>
          <a:bodyPr wrap="square">
            <a:spAutoFit/>
          </a:bodyPr>
          <a:lstStyle/>
          <a:p>
            <a:pPr algn="ctr"/>
            <a:r>
              <a:rPr lang="ru-RU" sz="3200" b="1" dirty="0">
                <a:solidFill>
                  <a:srgbClr val="C00000"/>
                </a:solidFill>
              </a:rPr>
              <a:t>Диаграмма последовательности для прецедента «Выбрать и оплатить книгу»</a:t>
            </a:r>
            <a:endParaRPr lang="ru-RU" sz="3200" b="1" dirty="0">
              <a:solidFill>
                <a:srgbClr val="C00000"/>
              </a:solidFill>
              <a:latin typeface="Co Headline Corp" panose="020B0503060202020204" pitchFamily="34" charset="0"/>
            </a:endParaRPr>
          </a:p>
        </p:txBody>
      </p:sp>
      <p:pic>
        <p:nvPicPr>
          <p:cNvPr id="4" name="Рисунок 3"/>
          <p:cNvPicPr>
            <a:picLocks noChangeAspect="1"/>
          </p:cNvPicPr>
          <p:nvPr/>
        </p:nvPicPr>
        <p:blipFill>
          <a:blip r:embed="rId3"/>
          <a:stretch>
            <a:fillRect/>
          </a:stretch>
        </p:blipFill>
        <p:spPr>
          <a:xfrm>
            <a:off x="782475" y="1056389"/>
            <a:ext cx="9122881" cy="5747824"/>
          </a:xfrm>
          <a:prstGeom prst="rect">
            <a:avLst/>
          </a:prstGeom>
        </p:spPr>
      </p:pic>
      <p:sp>
        <p:nvSpPr>
          <p:cNvPr id="5" name="Прямоугольник 4"/>
          <p:cNvSpPr/>
          <p:nvPr/>
        </p:nvSpPr>
        <p:spPr>
          <a:xfrm>
            <a:off x="9125163" y="2405313"/>
            <a:ext cx="2177071" cy="388696"/>
          </a:xfrm>
          <a:prstGeom prst="rect">
            <a:avLst/>
          </a:prstGeom>
          <a:solidFill>
            <a:srgbClr val="FFFF00"/>
          </a:solidFill>
          <a:ln>
            <a:solidFill>
              <a:srgbClr val="000000"/>
            </a:solidFill>
          </a:ln>
        </p:spPr>
        <p:txBody>
          <a:bodyPr wrap="none">
            <a:spAutoFit/>
          </a:bodyPr>
          <a:lstStyle/>
          <a:p>
            <a:pPr>
              <a:lnSpc>
                <a:spcPct val="107000"/>
              </a:lnSpc>
              <a:spcAft>
                <a:spcPts val="800"/>
              </a:spcAft>
            </a:pPr>
            <a:r>
              <a:rPr lang="ru-RU" dirty="0">
                <a:latin typeface="Calibri" panose="020F0502020204030204" pitchFamily="34" charset="0"/>
                <a:ea typeface="Calibri" panose="020F0502020204030204" pitchFamily="34" charset="0"/>
                <a:cs typeface="Times New Roman" panose="02020603050405020304" pitchFamily="18" charset="0"/>
              </a:rPr>
              <a:t>Найдите недостатки</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29332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867537" y="1824565"/>
            <a:ext cx="9019491" cy="2308324"/>
          </a:xfrm>
          <a:prstGeom prst="rect">
            <a:avLst/>
          </a:prstGeom>
        </p:spPr>
        <p:txBody>
          <a:bodyPr wrap="square">
            <a:spAutoFit/>
          </a:bodyPr>
          <a:lstStyle/>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p:txBody>
      </p:sp>
      <p:sp>
        <p:nvSpPr>
          <p:cNvPr id="2" name="Прямоугольник 1"/>
          <p:cNvSpPr/>
          <p:nvPr/>
        </p:nvSpPr>
        <p:spPr>
          <a:xfrm>
            <a:off x="0" y="42170"/>
            <a:ext cx="8161362" cy="1031051"/>
          </a:xfrm>
          <a:prstGeom prst="rect">
            <a:avLst/>
          </a:prstGeom>
        </p:spPr>
        <p:txBody>
          <a:bodyPr wrap="square">
            <a:spAutoFit/>
          </a:bodyPr>
          <a:lstStyle/>
          <a:p>
            <a:pPr algn="ctr"/>
            <a:r>
              <a:rPr lang="ru-RU" sz="3000" b="1" dirty="0">
                <a:solidFill>
                  <a:srgbClr val="C00000"/>
                </a:solidFill>
              </a:rPr>
              <a:t>Диаграмма последовательности для прецедента «Наполнить виртуальную корзину</a:t>
            </a:r>
            <a:r>
              <a:rPr lang="ru-RU" sz="3100" b="1" dirty="0">
                <a:solidFill>
                  <a:srgbClr val="C00000"/>
                </a:solidFill>
              </a:rPr>
              <a:t>»</a:t>
            </a:r>
            <a:endParaRPr lang="ru-RU" sz="3100" b="1" dirty="0">
              <a:solidFill>
                <a:srgbClr val="C00000"/>
              </a:solidFill>
              <a:latin typeface="Co Headline Corp" panose="020B0503060202020204" pitchFamily="34" charset="0"/>
            </a:endParaRPr>
          </a:p>
        </p:txBody>
      </p:sp>
      <p:sp>
        <p:nvSpPr>
          <p:cNvPr id="5" name="Прямоугольник 4"/>
          <p:cNvSpPr/>
          <p:nvPr/>
        </p:nvSpPr>
        <p:spPr>
          <a:xfrm>
            <a:off x="9490630" y="3725282"/>
            <a:ext cx="2177071" cy="388696"/>
          </a:xfrm>
          <a:prstGeom prst="rect">
            <a:avLst/>
          </a:prstGeom>
          <a:solidFill>
            <a:srgbClr val="FFFF00"/>
          </a:solidFill>
          <a:ln>
            <a:solidFill>
              <a:srgbClr val="000000"/>
            </a:solidFill>
          </a:ln>
        </p:spPr>
        <p:txBody>
          <a:bodyPr wrap="none">
            <a:spAutoFit/>
          </a:bodyPr>
          <a:lstStyle/>
          <a:p>
            <a:pPr>
              <a:lnSpc>
                <a:spcPct val="107000"/>
              </a:lnSpc>
              <a:spcAft>
                <a:spcPts val="800"/>
              </a:spcAft>
            </a:pPr>
            <a:r>
              <a:rPr lang="ru-RU" dirty="0">
                <a:latin typeface="Calibri" panose="020F0502020204030204" pitchFamily="34" charset="0"/>
                <a:ea typeface="Calibri" panose="020F0502020204030204" pitchFamily="34" charset="0"/>
                <a:cs typeface="Times New Roman" panose="02020603050405020304" pitchFamily="18" charset="0"/>
              </a:rPr>
              <a:t>Найдите недостатки</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074" name="Picture 2" descr="https://studfile.net/html/2706/392/html_2fXuyt3Uyp.s5xV/img-TMM09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132" y="1069318"/>
            <a:ext cx="8744296" cy="6058639"/>
          </a:xfrm>
          <a:prstGeom prst="rect">
            <a:avLst/>
          </a:prstGeom>
          <a:noFill/>
          <a:extLst>
            <a:ext uri="{909E8E84-426E-40DD-AFC4-6F175D3DCCD1}">
              <a14:hiddenFill xmlns:a14="http://schemas.microsoft.com/office/drawing/2010/main">
                <a:solidFill>
                  <a:srgbClr val="FFFFFF"/>
                </a:solidFill>
              </a14:hiddenFill>
            </a:ext>
          </a:extLst>
        </p:spPr>
      </p:pic>
      <p:sp>
        <p:nvSpPr>
          <p:cNvPr id="6" name="Прямоугольник 5"/>
          <p:cNvSpPr/>
          <p:nvPr/>
        </p:nvSpPr>
        <p:spPr>
          <a:xfrm>
            <a:off x="7164288" y="1284945"/>
            <a:ext cx="4652684" cy="369332"/>
          </a:xfrm>
          <a:prstGeom prst="rect">
            <a:avLst/>
          </a:prstGeom>
        </p:spPr>
        <p:txBody>
          <a:bodyPr wrap="none">
            <a:spAutoFit/>
          </a:bodyPr>
          <a:lstStyle/>
          <a:p>
            <a:r>
              <a:rPr lang="en-US" dirty="0"/>
              <a:t>https://studfile.net/preview/6006557/page:15/</a:t>
            </a:r>
            <a:endParaRPr lang="ru-RU" dirty="0"/>
          </a:p>
        </p:txBody>
      </p:sp>
    </p:spTree>
    <p:extLst>
      <p:ext uri="{BB962C8B-B14F-4D97-AF65-F5344CB8AC3E}">
        <p14:creationId xmlns:p14="http://schemas.microsoft.com/office/powerpoint/2010/main" val="1248908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474132" y="1896035"/>
            <a:ext cx="10766297" cy="2862322"/>
          </a:xfrm>
          <a:prstGeom prst="rect">
            <a:avLst/>
          </a:prstGeom>
        </p:spPr>
        <p:txBody>
          <a:bodyPr wrap="square">
            <a:spAutoFit/>
          </a:bodyPr>
          <a:lstStyle/>
          <a:p>
            <a:pPr indent="360000"/>
            <a:r>
              <a:rPr lang="ru-RU" sz="2000" dirty="0">
                <a:solidFill>
                  <a:srgbClr val="0070C0"/>
                </a:solidFill>
              </a:rPr>
              <a:t>Диаграммы состояний, диаграммы последовательностей, функции классов и ряд других свойств классов определяют поведение и будут использоваться при разработке процедурной или объектной части информационной системы, а также при тестировании.</a:t>
            </a:r>
          </a:p>
          <a:p>
            <a:endParaRPr lang="ru-RU" sz="2400" dirty="0">
              <a:solidFill>
                <a:srgbClr val="2C5292"/>
              </a:solidFill>
              <a:latin typeface="Co Text Corp" panose="020B0503060202020204" pitchFamily="34" charset="0"/>
            </a:endParaRPr>
          </a:p>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p:txBody>
      </p:sp>
      <p:sp>
        <p:nvSpPr>
          <p:cNvPr id="2" name="Прямоугольник 1"/>
          <p:cNvSpPr/>
          <p:nvPr/>
        </p:nvSpPr>
        <p:spPr>
          <a:xfrm>
            <a:off x="569824" y="130623"/>
            <a:ext cx="7362063" cy="1077218"/>
          </a:xfrm>
          <a:prstGeom prst="rect">
            <a:avLst/>
          </a:prstGeom>
        </p:spPr>
        <p:txBody>
          <a:bodyPr wrap="square">
            <a:spAutoFit/>
          </a:bodyPr>
          <a:lstStyle/>
          <a:p>
            <a:pPr algn="ctr"/>
            <a:r>
              <a:rPr lang="ru-RU" sz="3200" b="1" dirty="0">
                <a:solidFill>
                  <a:srgbClr val="C00000"/>
                </a:solidFill>
              </a:rPr>
              <a:t>Зачем диаграммы последовательностей в базах данных?</a:t>
            </a:r>
          </a:p>
        </p:txBody>
      </p:sp>
    </p:spTree>
    <p:extLst>
      <p:ext uri="{BB962C8B-B14F-4D97-AF65-F5344CB8AC3E}">
        <p14:creationId xmlns:p14="http://schemas.microsoft.com/office/powerpoint/2010/main" val="1526624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txBox="1">
            <a:spLocks/>
          </p:cNvSpPr>
          <p:nvPr/>
        </p:nvSpPr>
        <p:spPr>
          <a:xfrm>
            <a:off x="228600" y="1610817"/>
            <a:ext cx="9628094" cy="4960044"/>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pPr marL="0" indent="0">
              <a:buFont typeface="Arial" panose="020B0604020202020204" pitchFamily="34" charset="0"/>
              <a:buNone/>
            </a:pPr>
            <a:endParaRPr lang="ru-RU" dirty="0"/>
          </a:p>
        </p:txBody>
      </p:sp>
      <p:sp>
        <p:nvSpPr>
          <p:cNvPr id="2" name="Прямоугольник 1"/>
          <p:cNvSpPr/>
          <p:nvPr/>
        </p:nvSpPr>
        <p:spPr>
          <a:xfrm>
            <a:off x="813423" y="380765"/>
            <a:ext cx="6256679" cy="584775"/>
          </a:xfrm>
          <a:prstGeom prst="rect">
            <a:avLst/>
          </a:prstGeom>
        </p:spPr>
        <p:txBody>
          <a:bodyPr wrap="square">
            <a:spAutoFit/>
          </a:bodyPr>
          <a:lstStyle/>
          <a:p>
            <a:pPr lvl="0"/>
            <a:r>
              <a:rPr lang="ru-RU" sz="3200" b="1" dirty="0">
                <a:solidFill>
                  <a:srgbClr val="C00000"/>
                </a:solidFill>
              </a:rPr>
              <a:t>Диаграммы классов </a:t>
            </a:r>
            <a:r>
              <a:rPr lang="en-US" sz="3200" b="1" dirty="0">
                <a:solidFill>
                  <a:srgbClr val="C00000"/>
                </a:solidFill>
              </a:rPr>
              <a:t>UML </a:t>
            </a:r>
            <a:endParaRPr lang="ru-RU" sz="3200" b="1" dirty="0">
              <a:solidFill>
                <a:srgbClr val="C00000"/>
              </a:solidFill>
              <a:latin typeface="Co Headline Corp" panose="020B0503060202020204" pitchFamily="34" charset="0"/>
            </a:endParaRPr>
          </a:p>
        </p:txBody>
      </p:sp>
      <p:sp>
        <p:nvSpPr>
          <p:cNvPr id="3" name="Прямоугольник 2"/>
          <p:cNvSpPr/>
          <p:nvPr/>
        </p:nvSpPr>
        <p:spPr>
          <a:xfrm>
            <a:off x="480765" y="1049427"/>
            <a:ext cx="11510130" cy="2616101"/>
          </a:xfrm>
          <a:prstGeom prst="rect">
            <a:avLst/>
          </a:prstGeom>
        </p:spPr>
        <p:txBody>
          <a:bodyPr wrap="square">
            <a:spAutoFit/>
          </a:bodyPr>
          <a:lstStyle/>
          <a:p>
            <a:pPr indent="360000" algn="just"/>
            <a:r>
              <a:rPr lang="ru-RU" b="1" dirty="0">
                <a:solidFill>
                  <a:srgbClr val="C00000"/>
                </a:solidFill>
              </a:rPr>
              <a:t>Диаграммы классов</a:t>
            </a:r>
            <a:r>
              <a:rPr lang="ru-RU" dirty="0">
                <a:solidFill>
                  <a:srgbClr val="0070C0"/>
                </a:solidFill>
              </a:rPr>
              <a:t> </a:t>
            </a:r>
            <a:r>
              <a:rPr lang="en-US" dirty="0">
                <a:solidFill>
                  <a:srgbClr val="0070C0"/>
                </a:solidFill>
              </a:rPr>
              <a:t>UML </a:t>
            </a:r>
            <a:r>
              <a:rPr lang="ru-RU" dirty="0">
                <a:solidFill>
                  <a:srgbClr val="0070C0"/>
                </a:solidFill>
              </a:rPr>
              <a:t>успешно применяются для проектирования табличных баз данных. </a:t>
            </a:r>
          </a:p>
          <a:p>
            <a:pPr indent="360000" algn="just"/>
            <a:r>
              <a:rPr lang="ru-RU" dirty="0">
                <a:solidFill>
                  <a:srgbClr val="0070C0"/>
                </a:solidFill>
              </a:rPr>
              <a:t>Схема SQL-ориентированной базы содержит массу конструктов (ограничений целостности, триггеров, хранимых процедур, функций, курсоров, последовательностей и т.д.), которые не отображаются в концептуальной схеме данных. Поэтому проектирование табличной схемы в настоящее время автоматизированный, но не автоматический процесс. </a:t>
            </a:r>
          </a:p>
          <a:p>
            <a:pPr indent="360000" algn="just"/>
            <a:r>
              <a:rPr lang="ru-RU" dirty="0">
                <a:solidFill>
                  <a:srgbClr val="7030A0"/>
                </a:solidFill>
              </a:rPr>
              <a:t>Диаграмма классов может включать комментарии и ограничения</a:t>
            </a:r>
            <a:r>
              <a:rPr lang="ru-RU" dirty="0">
                <a:solidFill>
                  <a:srgbClr val="0070C0"/>
                </a:solidFill>
              </a:rPr>
              <a:t>. Ограничения могут задаваться на естественном языке или формулироваться на языке </a:t>
            </a:r>
            <a:r>
              <a:rPr lang="ru-RU" b="1" dirty="0">
                <a:solidFill>
                  <a:srgbClr val="7030A0"/>
                </a:solidFill>
              </a:rPr>
              <a:t>OCL</a:t>
            </a:r>
            <a:r>
              <a:rPr lang="ru-RU" dirty="0">
                <a:solidFill>
                  <a:srgbClr val="7030A0"/>
                </a:solidFill>
              </a:rPr>
              <a:t> (</a:t>
            </a:r>
            <a:r>
              <a:rPr lang="ru-RU" dirty="0" err="1">
                <a:solidFill>
                  <a:srgbClr val="7030A0"/>
                </a:solidFill>
              </a:rPr>
              <a:t>Object</a:t>
            </a:r>
            <a:r>
              <a:rPr lang="ru-RU" dirty="0">
                <a:solidFill>
                  <a:srgbClr val="7030A0"/>
                </a:solidFill>
              </a:rPr>
              <a:t> </a:t>
            </a:r>
            <a:r>
              <a:rPr lang="ru-RU" dirty="0" err="1">
                <a:solidFill>
                  <a:srgbClr val="7030A0"/>
                </a:solidFill>
              </a:rPr>
              <a:t>Constraints</a:t>
            </a:r>
            <a:r>
              <a:rPr lang="ru-RU" dirty="0">
                <a:solidFill>
                  <a:srgbClr val="7030A0"/>
                </a:solidFill>
              </a:rPr>
              <a:t> </a:t>
            </a:r>
            <a:r>
              <a:rPr lang="ru-RU" dirty="0" err="1">
                <a:solidFill>
                  <a:srgbClr val="7030A0"/>
                </a:solidFill>
              </a:rPr>
              <a:t>Language</a:t>
            </a:r>
            <a:r>
              <a:rPr lang="ru-RU" dirty="0">
                <a:solidFill>
                  <a:srgbClr val="7030A0"/>
                </a:solidFill>
              </a:rPr>
              <a:t>) </a:t>
            </a:r>
            <a:r>
              <a:rPr lang="ru-RU" dirty="0">
                <a:solidFill>
                  <a:srgbClr val="0070C0"/>
                </a:solidFill>
              </a:rPr>
              <a:t>со строчной нотацией.</a:t>
            </a:r>
          </a:p>
          <a:p>
            <a:pPr indent="360000" algn="just"/>
            <a:r>
              <a:rPr lang="ru-RU" dirty="0">
                <a:solidFill>
                  <a:srgbClr val="0070C0"/>
                </a:solidFill>
              </a:rPr>
              <a:t>Мы будем учитывать что, кроме схемы </a:t>
            </a:r>
            <a:r>
              <a:rPr lang="en-US" dirty="0">
                <a:solidFill>
                  <a:srgbClr val="0070C0"/>
                </a:solidFill>
              </a:rPr>
              <a:t>SQL </a:t>
            </a:r>
            <a:r>
              <a:rPr lang="ru-RU" dirty="0">
                <a:solidFill>
                  <a:srgbClr val="0070C0"/>
                </a:solidFill>
              </a:rPr>
              <a:t>имеется процедурная часть, написанная на процедурном языке, например, </a:t>
            </a:r>
            <a:r>
              <a:rPr lang="en-US" b="1" dirty="0">
                <a:solidFill>
                  <a:srgbClr val="7030A0"/>
                </a:solidFill>
              </a:rPr>
              <a:t>PL/SQL</a:t>
            </a:r>
            <a:r>
              <a:rPr lang="ru-RU" dirty="0">
                <a:solidFill>
                  <a:srgbClr val="0070C0"/>
                </a:solidFill>
              </a:rPr>
              <a:t> и не объединённая в </a:t>
            </a:r>
            <a:r>
              <a:rPr lang="ru-RU" dirty="0" smtClean="0">
                <a:solidFill>
                  <a:srgbClr val="0070C0"/>
                </a:solidFill>
              </a:rPr>
              <a:t>классы.</a:t>
            </a:r>
            <a:endParaRPr lang="ru-RU" dirty="0">
              <a:solidFill>
                <a:srgbClr val="0070C0"/>
              </a:solidFill>
            </a:endParaRPr>
          </a:p>
        </p:txBody>
      </p:sp>
      <p:pic>
        <p:nvPicPr>
          <p:cNvPr id="5" name="Рисунок 4"/>
          <p:cNvPicPr>
            <a:picLocks noChangeAspect="1"/>
          </p:cNvPicPr>
          <p:nvPr/>
        </p:nvPicPr>
        <p:blipFill>
          <a:blip r:embed="rId3"/>
          <a:stretch>
            <a:fillRect/>
          </a:stretch>
        </p:blipFill>
        <p:spPr>
          <a:xfrm>
            <a:off x="1777235" y="3322905"/>
            <a:ext cx="7922350" cy="1808026"/>
          </a:xfrm>
          <a:prstGeom prst="rect">
            <a:avLst/>
          </a:prstGeom>
        </p:spPr>
      </p:pic>
      <p:sp>
        <p:nvSpPr>
          <p:cNvPr id="6" name="Прямоугольник 5"/>
          <p:cNvSpPr/>
          <p:nvPr/>
        </p:nvSpPr>
        <p:spPr>
          <a:xfrm>
            <a:off x="480765" y="5004250"/>
            <a:ext cx="10648293" cy="1615827"/>
          </a:xfrm>
          <a:prstGeom prst="rect">
            <a:avLst/>
          </a:prstGeom>
          <a:solidFill>
            <a:schemeClr val="bg1">
              <a:alpha val="0"/>
            </a:schemeClr>
          </a:solidFill>
        </p:spPr>
        <p:txBody>
          <a:bodyPr wrap="square">
            <a:spAutoFit/>
          </a:bodyPr>
          <a:lstStyle/>
          <a:p>
            <a:pPr indent="360000" algn="just">
              <a:lnSpc>
                <a:spcPct val="110000"/>
              </a:lnSpc>
            </a:pPr>
            <a:r>
              <a:rPr lang="ru-RU" altLang="ru-RU" dirty="0">
                <a:solidFill>
                  <a:srgbClr val="0070C0"/>
                </a:solidFill>
              </a:rPr>
              <a:t>Класс в </a:t>
            </a:r>
            <a:r>
              <a:rPr lang="en-US" altLang="ru-RU" dirty="0">
                <a:solidFill>
                  <a:srgbClr val="0070C0"/>
                </a:solidFill>
              </a:rPr>
              <a:t>UML</a:t>
            </a:r>
            <a:r>
              <a:rPr lang="ru-RU" altLang="ru-RU" dirty="0">
                <a:solidFill>
                  <a:srgbClr val="0070C0"/>
                </a:solidFill>
              </a:rPr>
              <a:t> обозначает набор объектов, имеющих сходную архитектуру, поведение и отношения </a:t>
            </a:r>
            <a:r>
              <a:rPr lang="ru-RU" altLang="ru-RU" dirty="0" smtClean="0">
                <a:solidFill>
                  <a:srgbClr val="0070C0"/>
                </a:solidFill>
              </a:rPr>
              <a:t>с</a:t>
            </a:r>
            <a:r>
              <a:rPr lang="en-US" altLang="ru-RU" dirty="0" smtClean="0">
                <a:solidFill>
                  <a:srgbClr val="0070C0"/>
                </a:solidFill>
              </a:rPr>
              <a:t> </a:t>
            </a:r>
            <a:r>
              <a:rPr lang="ru-RU" altLang="ru-RU" dirty="0" smtClean="0">
                <a:solidFill>
                  <a:srgbClr val="0070C0"/>
                </a:solidFill>
              </a:rPr>
              <a:t>другими </a:t>
            </a:r>
            <a:r>
              <a:rPr lang="ru-RU" altLang="ru-RU" dirty="0">
                <a:solidFill>
                  <a:srgbClr val="0070C0"/>
                </a:solidFill>
              </a:rPr>
              <a:t>объектами. </a:t>
            </a:r>
          </a:p>
          <a:p>
            <a:pPr indent="360000" algn="just">
              <a:lnSpc>
                <a:spcPct val="110000"/>
              </a:lnSpc>
              <a:buNone/>
            </a:pPr>
            <a:r>
              <a:rPr lang="ru-RU" dirty="0">
                <a:solidFill>
                  <a:srgbClr val="0070C0"/>
                </a:solidFill>
              </a:rPr>
              <a:t>Диаграмма классов в UML включает набор </a:t>
            </a:r>
            <a:r>
              <a:rPr lang="ru-RU" b="1" i="1" dirty="0">
                <a:solidFill>
                  <a:srgbClr val="C00000"/>
                </a:solidFill>
              </a:rPr>
              <a:t>классов</a:t>
            </a:r>
            <a:r>
              <a:rPr lang="ru-RU" dirty="0">
                <a:solidFill>
                  <a:srgbClr val="0070C0"/>
                </a:solidFill>
              </a:rPr>
              <a:t> (и некоторых других сущностей не всегда имеющих отношения к проектированию БД), а также </a:t>
            </a:r>
            <a:r>
              <a:rPr lang="ru-RU" b="1" dirty="0">
                <a:solidFill>
                  <a:srgbClr val="C00000"/>
                </a:solidFill>
              </a:rPr>
              <a:t>связей</a:t>
            </a:r>
            <a:r>
              <a:rPr lang="ru-RU" dirty="0">
                <a:solidFill>
                  <a:srgbClr val="0070C0"/>
                </a:solidFill>
              </a:rPr>
              <a:t> между этими классами      </a:t>
            </a:r>
          </a:p>
          <a:p>
            <a:pPr algn="just">
              <a:lnSpc>
                <a:spcPct val="110000"/>
              </a:lnSpc>
              <a:buNone/>
            </a:pPr>
            <a:r>
              <a:rPr lang="ru-RU" dirty="0">
                <a:solidFill>
                  <a:srgbClr val="0070C0"/>
                </a:solidFill>
              </a:rPr>
              <a:t>      Диаграмма классов может включать </a:t>
            </a:r>
            <a:r>
              <a:rPr lang="ru-RU" b="1" dirty="0">
                <a:solidFill>
                  <a:srgbClr val="0070C0"/>
                </a:solidFill>
              </a:rPr>
              <a:t>к</a:t>
            </a:r>
            <a:r>
              <a:rPr lang="ru-RU" b="1" dirty="0">
                <a:solidFill>
                  <a:srgbClr val="C00000"/>
                </a:solidFill>
              </a:rPr>
              <a:t>омментарии</a:t>
            </a:r>
            <a:r>
              <a:rPr lang="ru-RU" dirty="0">
                <a:solidFill>
                  <a:srgbClr val="0070C0"/>
                </a:solidFill>
              </a:rPr>
              <a:t> а также </a:t>
            </a:r>
            <a:r>
              <a:rPr lang="ru-RU" b="1" dirty="0" smtClean="0">
                <a:solidFill>
                  <a:srgbClr val="C00000"/>
                </a:solidFill>
              </a:rPr>
              <a:t>ограничения</a:t>
            </a:r>
            <a:r>
              <a:rPr lang="en-US" b="1" dirty="0" smtClean="0">
                <a:solidFill>
                  <a:srgbClr val="0070C0"/>
                </a:solidFill>
              </a:rPr>
              <a:t> </a:t>
            </a:r>
            <a:r>
              <a:rPr lang="ru-RU" altLang="ru-RU" dirty="0" smtClean="0">
                <a:solidFill>
                  <a:srgbClr val="0070C0"/>
                </a:solidFill>
              </a:rPr>
              <a:t>описанные </a:t>
            </a:r>
            <a:r>
              <a:rPr lang="ru-RU" altLang="ru-RU" dirty="0">
                <a:solidFill>
                  <a:srgbClr val="0070C0"/>
                </a:solidFill>
              </a:rPr>
              <a:t>в языке </a:t>
            </a:r>
            <a:r>
              <a:rPr lang="en-US" altLang="ru-RU" b="1" dirty="0">
                <a:solidFill>
                  <a:srgbClr val="7030A0"/>
                </a:solidFill>
              </a:rPr>
              <a:t>OCL</a:t>
            </a:r>
            <a:r>
              <a:rPr lang="ru-RU" altLang="ru-RU" dirty="0">
                <a:solidFill>
                  <a:srgbClr val="0070C0"/>
                </a:solidFill>
              </a:rPr>
              <a:t>.</a:t>
            </a:r>
          </a:p>
        </p:txBody>
      </p:sp>
    </p:spTree>
    <p:extLst>
      <p:ext uri="{BB962C8B-B14F-4D97-AF65-F5344CB8AC3E}">
        <p14:creationId xmlns:p14="http://schemas.microsoft.com/office/powerpoint/2010/main" val="472882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474132" y="1896035"/>
            <a:ext cx="9019491" cy="2308324"/>
          </a:xfrm>
          <a:prstGeom prst="rect">
            <a:avLst/>
          </a:prstGeom>
        </p:spPr>
        <p:txBody>
          <a:bodyPr wrap="square">
            <a:spAutoFit/>
          </a:bodyPr>
          <a:lstStyle/>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p:txBody>
      </p:sp>
      <p:sp>
        <p:nvSpPr>
          <p:cNvPr id="2" name="Прямоугольник 1"/>
          <p:cNvSpPr/>
          <p:nvPr/>
        </p:nvSpPr>
        <p:spPr>
          <a:xfrm>
            <a:off x="474131" y="669232"/>
            <a:ext cx="7012053" cy="584775"/>
          </a:xfrm>
          <a:prstGeom prst="rect">
            <a:avLst/>
          </a:prstGeom>
        </p:spPr>
        <p:txBody>
          <a:bodyPr wrap="square">
            <a:spAutoFit/>
          </a:bodyPr>
          <a:lstStyle/>
          <a:p>
            <a:pPr algn="ctr"/>
            <a:r>
              <a:rPr lang="ru-RU" altLang="ru-RU" sz="3200" b="1" dirty="0">
                <a:solidFill>
                  <a:srgbClr val="C00000"/>
                </a:solidFill>
              </a:rPr>
              <a:t>Запись атрибутов класса в </a:t>
            </a:r>
            <a:r>
              <a:rPr lang="en-US" altLang="ru-RU" sz="3200" b="1" dirty="0">
                <a:solidFill>
                  <a:srgbClr val="C00000"/>
                </a:solidFill>
              </a:rPr>
              <a:t>UML</a:t>
            </a:r>
            <a:endParaRPr lang="ru-RU" sz="3200" b="1" dirty="0">
              <a:solidFill>
                <a:srgbClr val="C00000"/>
              </a:solidFill>
              <a:latin typeface="Co Headline Corp" panose="020B0503060202020204" pitchFamily="34" charset="0"/>
            </a:endParaRPr>
          </a:p>
        </p:txBody>
      </p:sp>
      <p:sp>
        <p:nvSpPr>
          <p:cNvPr id="4" name="Прямоугольник 3"/>
          <p:cNvSpPr/>
          <p:nvPr/>
        </p:nvSpPr>
        <p:spPr>
          <a:xfrm>
            <a:off x="622169" y="1212268"/>
            <a:ext cx="10454325" cy="5355312"/>
          </a:xfrm>
          <a:prstGeom prst="rect">
            <a:avLst/>
          </a:prstGeom>
        </p:spPr>
        <p:txBody>
          <a:bodyPr wrap="square">
            <a:spAutoFit/>
          </a:bodyPr>
          <a:lstStyle/>
          <a:p>
            <a:pPr indent="360000">
              <a:buNone/>
              <a:defRPr/>
            </a:pPr>
            <a:r>
              <a:rPr lang="ru-RU" b="1" dirty="0">
                <a:solidFill>
                  <a:srgbClr val="C00000"/>
                </a:solidFill>
              </a:rPr>
              <a:t>Имя атрибута </a:t>
            </a:r>
            <a:r>
              <a:rPr lang="ru-RU" dirty="0">
                <a:solidFill>
                  <a:srgbClr val="0070C0"/>
                </a:solidFill>
              </a:rPr>
              <a:t>– единственный обязательный элемент в спецификации атрибута. Имена из нескольких слов записываются без пробелов и каждое слово с большой буквы (верблюжий синтаксис, не всегда удобный в базах данных).</a:t>
            </a:r>
            <a:endParaRPr lang="ru-RU" altLang="ru-RU" dirty="0">
              <a:solidFill>
                <a:srgbClr val="0070C0"/>
              </a:solidFill>
            </a:endParaRPr>
          </a:p>
          <a:p>
            <a:pPr>
              <a:defRPr/>
            </a:pPr>
            <a:r>
              <a:rPr lang="ru-RU" altLang="ru-RU" dirty="0">
                <a:solidFill>
                  <a:srgbClr val="0070C0"/>
                </a:solidFill>
              </a:rPr>
              <a:t>      Полное имя класса имеет синтаксис:</a:t>
            </a:r>
          </a:p>
          <a:p>
            <a:pPr>
              <a:defRPr/>
            </a:pPr>
            <a:r>
              <a:rPr lang="ru-RU" altLang="ru-RU" b="1" dirty="0">
                <a:solidFill>
                  <a:srgbClr val="7030A0"/>
                </a:solidFill>
              </a:rPr>
              <a:t>&lt;</a:t>
            </a:r>
            <a:r>
              <a:rPr lang="ru-RU" altLang="ru-RU" b="1" dirty="0" err="1">
                <a:solidFill>
                  <a:srgbClr val="7030A0"/>
                </a:solidFill>
              </a:rPr>
              <a:t>квантор_видимости</a:t>
            </a:r>
            <a:r>
              <a:rPr lang="ru-RU" altLang="ru-RU" b="1" dirty="0">
                <a:solidFill>
                  <a:srgbClr val="7030A0"/>
                </a:solidFill>
              </a:rPr>
              <a:t>&gt; &lt;</a:t>
            </a:r>
            <a:r>
              <a:rPr lang="ru-RU" altLang="ru-RU" b="1" dirty="0" err="1">
                <a:solidFill>
                  <a:srgbClr val="7030A0"/>
                </a:solidFill>
              </a:rPr>
              <a:t>имя_атрибута</a:t>
            </a:r>
            <a:r>
              <a:rPr lang="ru-RU" altLang="ru-RU" b="1" dirty="0">
                <a:solidFill>
                  <a:srgbClr val="7030A0"/>
                </a:solidFill>
              </a:rPr>
              <a:t>&gt; [</a:t>
            </a:r>
            <a:r>
              <a:rPr lang="ru-RU" altLang="ru-RU" b="1" dirty="0" err="1">
                <a:solidFill>
                  <a:srgbClr val="7030A0"/>
                </a:solidFill>
              </a:rPr>
              <a:t>кратность_атрибута</a:t>
            </a:r>
            <a:r>
              <a:rPr lang="ru-RU" altLang="ru-RU" b="1" dirty="0">
                <a:solidFill>
                  <a:srgbClr val="7030A0"/>
                </a:solidFill>
              </a:rPr>
              <a:t>]: &lt;</a:t>
            </a:r>
            <a:r>
              <a:rPr lang="ru-RU" altLang="ru-RU" b="1" dirty="0" err="1">
                <a:solidFill>
                  <a:srgbClr val="7030A0"/>
                </a:solidFill>
              </a:rPr>
              <a:t>тип_атрибута</a:t>
            </a:r>
            <a:r>
              <a:rPr lang="ru-RU" altLang="ru-RU" b="1" dirty="0">
                <a:solidFill>
                  <a:srgbClr val="7030A0"/>
                </a:solidFill>
              </a:rPr>
              <a:t>&gt; = &lt;</a:t>
            </a:r>
            <a:r>
              <a:rPr lang="ru-RU" altLang="ru-RU" b="1" dirty="0" err="1">
                <a:solidFill>
                  <a:srgbClr val="7030A0"/>
                </a:solidFill>
              </a:rPr>
              <a:t>нач_значение</a:t>
            </a:r>
            <a:r>
              <a:rPr lang="ru-RU" altLang="ru-RU" b="1" dirty="0">
                <a:solidFill>
                  <a:srgbClr val="7030A0"/>
                </a:solidFill>
              </a:rPr>
              <a:t>&gt; {строка_свойство}.</a:t>
            </a:r>
          </a:p>
          <a:p>
            <a:pPr>
              <a:defRPr/>
            </a:pPr>
            <a:r>
              <a:rPr lang="ru-RU" altLang="ru-RU" dirty="0">
                <a:solidFill>
                  <a:srgbClr val="0070C0"/>
                </a:solidFill>
              </a:rPr>
              <a:t>Обозначения областей видимости атрибутов знаками: </a:t>
            </a:r>
          </a:p>
          <a:p>
            <a:pPr>
              <a:defRPr/>
            </a:pPr>
            <a:r>
              <a:rPr lang="ru-RU" altLang="ru-RU" b="1" dirty="0">
                <a:solidFill>
                  <a:srgbClr val="C00000"/>
                </a:solidFill>
              </a:rPr>
              <a:t>+ </a:t>
            </a:r>
            <a:r>
              <a:rPr lang="ru-RU" altLang="ru-RU" dirty="0">
                <a:solidFill>
                  <a:srgbClr val="0070C0"/>
                </a:solidFill>
              </a:rPr>
              <a:t>  общедоступный (</a:t>
            </a:r>
            <a:r>
              <a:rPr lang="en-US" altLang="ru-RU" b="1" dirty="0">
                <a:solidFill>
                  <a:srgbClr val="0070C0"/>
                </a:solidFill>
              </a:rPr>
              <a:t>public</a:t>
            </a:r>
            <a:r>
              <a:rPr lang="ru-RU" altLang="ru-RU" dirty="0">
                <a:solidFill>
                  <a:srgbClr val="0070C0"/>
                </a:solidFill>
              </a:rPr>
              <a:t>)</a:t>
            </a:r>
          </a:p>
          <a:p>
            <a:pPr>
              <a:defRPr/>
            </a:pPr>
            <a:r>
              <a:rPr lang="ru-RU" altLang="ru-RU" b="1" dirty="0">
                <a:solidFill>
                  <a:srgbClr val="C00000"/>
                </a:solidFill>
              </a:rPr>
              <a:t>#  </a:t>
            </a:r>
            <a:r>
              <a:rPr lang="ru-RU" altLang="ru-RU" dirty="0">
                <a:solidFill>
                  <a:srgbClr val="0070C0"/>
                </a:solidFill>
              </a:rPr>
              <a:t> защищенный (</a:t>
            </a:r>
            <a:r>
              <a:rPr lang="en-US" altLang="ru-RU" b="1" dirty="0">
                <a:solidFill>
                  <a:srgbClr val="0070C0"/>
                </a:solidFill>
              </a:rPr>
              <a:t>protected</a:t>
            </a:r>
            <a:r>
              <a:rPr lang="ru-RU" altLang="ru-RU" dirty="0">
                <a:solidFill>
                  <a:srgbClr val="0070C0"/>
                </a:solidFill>
              </a:rPr>
              <a:t>)</a:t>
            </a:r>
          </a:p>
          <a:p>
            <a:pPr>
              <a:defRPr/>
            </a:pPr>
            <a:r>
              <a:rPr lang="ru-RU" altLang="ru-RU" b="1" dirty="0">
                <a:solidFill>
                  <a:srgbClr val="C00000"/>
                </a:solidFill>
              </a:rPr>
              <a:t>-   </a:t>
            </a:r>
            <a:r>
              <a:rPr lang="ru-RU" altLang="ru-RU" dirty="0">
                <a:solidFill>
                  <a:srgbClr val="0070C0"/>
                </a:solidFill>
              </a:rPr>
              <a:t> закрытый (</a:t>
            </a:r>
            <a:r>
              <a:rPr lang="en-US" altLang="ru-RU" b="1" dirty="0">
                <a:solidFill>
                  <a:srgbClr val="0070C0"/>
                </a:solidFill>
              </a:rPr>
              <a:t>private</a:t>
            </a:r>
            <a:r>
              <a:rPr lang="ru-RU" altLang="ru-RU" dirty="0">
                <a:solidFill>
                  <a:srgbClr val="0070C0"/>
                </a:solidFill>
              </a:rPr>
              <a:t>)</a:t>
            </a:r>
          </a:p>
          <a:p>
            <a:pPr>
              <a:buClr>
                <a:srgbClr val="336600"/>
              </a:buClr>
              <a:buSzPct val="75000"/>
              <a:defRPr/>
            </a:pPr>
            <a:r>
              <a:rPr lang="ru-RU" altLang="ru-RU" dirty="0">
                <a:solidFill>
                  <a:srgbClr val="C00000"/>
                </a:solidFill>
              </a:rPr>
              <a:t>~ </a:t>
            </a:r>
            <a:r>
              <a:rPr lang="ru-RU" altLang="ru-RU" dirty="0">
                <a:solidFill>
                  <a:srgbClr val="0070C0"/>
                </a:solidFill>
              </a:rPr>
              <a:t>- </a:t>
            </a:r>
            <a:r>
              <a:rPr lang="ru-RU" altLang="ru-RU" i="1" dirty="0">
                <a:solidFill>
                  <a:srgbClr val="0070C0"/>
                </a:solidFill>
              </a:rPr>
              <a:t>пакетный</a:t>
            </a:r>
            <a:r>
              <a:rPr lang="ru-RU" altLang="ru-RU" dirty="0">
                <a:solidFill>
                  <a:srgbClr val="0070C0"/>
                </a:solidFill>
              </a:rPr>
              <a:t> (</a:t>
            </a:r>
            <a:r>
              <a:rPr lang="en-US" altLang="ru-RU" b="1" dirty="0">
                <a:solidFill>
                  <a:srgbClr val="0070C0"/>
                </a:solidFill>
              </a:rPr>
              <a:t>package</a:t>
            </a:r>
            <a:r>
              <a:rPr lang="ru-RU" altLang="ru-RU" dirty="0">
                <a:solidFill>
                  <a:srgbClr val="0070C0"/>
                </a:solidFill>
              </a:rPr>
              <a:t>) </a:t>
            </a:r>
          </a:p>
          <a:p>
            <a:pPr>
              <a:defRPr/>
            </a:pPr>
            <a:r>
              <a:rPr lang="ru-RU" altLang="ru-RU" dirty="0" smtClean="0">
                <a:solidFill>
                  <a:srgbClr val="0070C0"/>
                </a:solidFill>
              </a:rPr>
              <a:t>Кратность </a:t>
            </a:r>
            <a:r>
              <a:rPr lang="ru-RU" altLang="ru-RU" dirty="0">
                <a:solidFill>
                  <a:srgbClr val="0070C0"/>
                </a:solidFill>
              </a:rPr>
              <a:t>атрибута характеризует наличие </a:t>
            </a:r>
            <a:r>
              <a:rPr lang="ru-RU" altLang="ru-RU" dirty="0" smtClean="0">
                <a:solidFill>
                  <a:srgbClr val="0070C0"/>
                </a:solidFill>
              </a:rPr>
              <a:t>ни </a:t>
            </a:r>
            <a:r>
              <a:rPr lang="ru-RU" altLang="ru-RU" dirty="0">
                <a:solidFill>
                  <a:srgbClr val="0070C0"/>
                </a:solidFill>
              </a:rPr>
              <a:t>одного (0) </a:t>
            </a:r>
            <a:endParaRPr lang="en-US" altLang="ru-RU" dirty="0" smtClean="0">
              <a:solidFill>
                <a:srgbClr val="0070C0"/>
              </a:solidFill>
            </a:endParaRPr>
          </a:p>
          <a:p>
            <a:pPr>
              <a:defRPr/>
            </a:pPr>
            <a:r>
              <a:rPr lang="ru-RU" altLang="ru-RU" dirty="0" smtClean="0">
                <a:solidFill>
                  <a:srgbClr val="0070C0"/>
                </a:solidFill>
              </a:rPr>
              <a:t>или </a:t>
            </a:r>
            <a:r>
              <a:rPr lang="ru-RU" altLang="ru-RU" dirty="0">
                <a:solidFill>
                  <a:srgbClr val="0070C0"/>
                </a:solidFill>
              </a:rPr>
              <a:t>нескольких атрибутов </a:t>
            </a:r>
            <a:r>
              <a:rPr lang="ru-RU" altLang="ru-RU" dirty="0" smtClean="0">
                <a:solidFill>
                  <a:srgbClr val="0070C0"/>
                </a:solidFill>
              </a:rPr>
              <a:t>данного </a:t>
            </a:r>
            <a:r>
              <a:rPr lang="ru-RU" altLang="ru-RU" dirty="0">
                <a:solidFill>
                  <a:srgbClr val="0070C0"/>
                </a:solidFill>
              </a:rPr>
              <a:t>типа:</a:t>
            </a:r>
          </a:p>
          <a:p>
            <a:pPr>
              <a:defRPr/>
            </a:pPr>
            <a:r>
              <a:rPr lang="ru-RU" altLang="ru-RU" dirty="0">
                <a:solidFill>
                  <a:srgbClr val="0070C0"/>
                </a:solidFill>
              </a:rPr>
              <a:t>[0..1] -  иногда есть, иногда нет</a:t>
            </a:r>
          </a:p>
          <a:p>
            <a:pPr>
              <a:defRPr/>
            </a:pPr>
            <a:r>
              <a:rPr lang="ru-RU" altLang="ru-RU" dirty="0">
                <a:solidFill>
                  <a:srgbClr val="0070C0"/>
                </a:solidFill>
              </a:rPr>
              <a:t>[0..1,5,7..11]  - любое из перечисленных чисел</a:t>
            </a:r>
          </a:p>
          <a:p>
            <a:pPr>
              <a:defRPr/>
            </a:pPr>
            <a:r>
              <a:rPr lang="ru-RU" altLang="ru-RU" dirty="0">
                <a:solidFill>
                  <a:srgbClr val="0070C0"/>
                </a:solidFill>
              </a:rPr>
              <a:t>*	-  любая кратность</a:t>
            </a:r>
            <a:endParaRPr lang="en-US" altLang="ru-RU" dirty="0">
              <a:solidFill>
                <a:srgbClr val="0070C0"/>
              </a:solidFill>
            </a:endParaRPr>
          </a:p>
          <a:p>
            <a:pPr>
              <a:defRPr/>
            </a:pPr>
            <a:r>
              <a:rPr lang="ru-RU" altLang="ru-RU" b="1" u="sng" dirty="0">
                <a:solidFill>
                  <a:srgbClr val="C00000"/>
                </a:solidFill>
              </a:rPr>
              <a:t>Примеры</a:t>
            </a:r>
            <a:r>
              <a:rPr lang="ru-RU" altLang="ru-RU" b="1" dirty="0">
                <a:solidFill>
                  <a:srgbClr val="C00000"/>
                </a:solidFill>
              </a:rPr>
              <a:t>:</a:t>
            </a:r>
          </a:p>
          <a:p>
            <a:pPr>
              <a:buClr>
                <a:srgbClr val="336600"/>
              </a:buClr>
              <a:buSzPct val="75000"/>
              <a:defRPr/>
            </a:pPr>
            <a:r>
              <a:rPr lang="ru-RU" altLang="ru-RU" dirty="0">
                <a:solidFill>
                  <a:srgbClr val="7030A0"/>
                </a:solidFill>
              </a:rPr>
              <a:t>+</a:t>
            </a:r>
            <a:r>
              <a:rPr lang="ru-RU" altLang="ru-RU" dirty="0" err="1">
                <a:solidFill>
                  <a:srgbClr val="7030A0"/>
                </a:solidFill>
              </a:rPr>
              <a:t>ПолучитьАдрес</a:t>
            </a:r>
            <a:r>
              <a:rPr lang="ru-RU" altLang="ru-RU" dirty="0">
                <a:solidFill>
                  <a:srgbClr val="7030A0"/>
                </a:solidFill>
              </a:rPr>
              <a:t> : </a:t>
            </a:r>
            <a:r>
              <a:rPr lang="en-US" altLang="ru-RU" dirty="0">
                <a:solidFill>
                  <a:srgbClr val="7030A0"/>
                </a:solidFill>
              </a:rPr>
              <a:t>Address</a:t>
            </a:r>
            <a:endParaRPr lang="ru-RU" altLang="ru-RU" sz="1400" i="1" dirty="0">
              <a:solidFill>
                <a:srgbClr val="7030A0"/>
              </a:solidFill>
              <a:effectLst>
                <a:outerShdw blurRad="38100" dist="38100" dir="2700000" algn="tl">
                  <a:srgbClr val="C0C0C0"/>
                </a:outerShdw>
              </a:effectLst>
            </a:endParaRPr>
          </a:p>
          <a:p>
            <a:pPr>
              <a:defRPr/>
            </a:pPr>
            <a:r>
              <a:rPr lang="en-US" altLang="ru-RU" dirty="0">
                <a:solidFill>
                  <a:srgbClr val="7030A0"/>
                </a:solidFill>
              </a:rPr>
              <a:t>#</a:t>
            </a:r>
            <a:r>
              <a:rPr lang="ru-RU" altLang="ru-RU" dirty="0">
                <a:solidFill>
                  <a:srgbClr val="7030A0"/>
                </a:solidFill>
              </a:rPr>
              <a:t>Цена : </a:t>
            </a:r>
            <a:r>
              <a:rPr lang="en-US" altLang="ru-RU" dirty="0">
                <a:solidFill>
                  <a:srgbClr val="7030A0"/>
                </a:solidFill>
              </a:rPr>
              <a:t>{$200}</a:t>
            </a:r>
            <a:endParaRPr lang="ru-RU" altLang="ru-RU" dirty="0">
              <a:solidFill>
                <a:srgbClr val="7030A0"/>
              </a:solidFill>
            </a:endParaRPr>
          </a:p>
        </p:txBody>
      </p:sp>
      <p:pic>
        <p:nvPicPr>
          <p:cNvPr id="6" name="Рисунок 5"/>
          <p:cNvPicPr>
            <a:picLocks noChangeAspect="1"/>
          </p:cNvPicPr>
          <p:nvPr/>
        </p:nvPicPr>
        <p:blipFill>
          <a:blip r:embed="rId3"/>
          <a:stretch>
            <a:fillRect/>
          </a:stretch>
        </p:blipFill>
        <p:spPr>
          <a:xfrm>
            <a:off x="7209051" y="3072279"/>
            <a:ext cx="2646938" cy="3026864"/>
          </a:xfrm>
          <a:prstGeom prst="rect">
            <a:avLst/>
          </a:prstGeom>
        </p:spPr>
      </p:pic>
    </p:spTree>
    <p:extLst>
      <p:ext uri="{BB962C8B-B14F-4D97-AF65-F5344CB8AC3E}">
        <p14:creationId xmlns:p14="http://schemas.microsoft.com/office/powerpoint/2010/main" val="2198996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txBox="1">
            <a:spLocks/>
          </p:cNvSpPr>
          <p:nvPr/>
        </p:nvSpPr>
        <p:spPr>
          <a:xfrm>
            <a:off x="228600" y="1610817"/>
            <a:ext cx="9628094" cy="4960044"/>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pPr marL="0" indent="0">
              <a:buFont typeface="Arial" panose="020B0604020202020204" pitchFamily="34" charset="0"/>
              <a:buNone/>
            </a:pPr>
            <a:endParaRPr lang="ru-RU" dirty="0"/>
          </a:p>
        </p:txBody>
      </p:sp>
      <p:sp>
        <p:nvSpPr>
          <p:cNvPr id="2" name="Прямоугольник 1"/>
          <p:cNvSpPr/>
          <p:nvPr/>
        </p:nvSpPr>
        <p:spPr>
          <a:xfrm>
            <a:off x="1943414" y="259316"/>
            <a:ext cx="5130176" cy="584775"/>
          </a:xfrm>
          <a:prstGeom prst="rect">
            <a:avLst/>
          </a:prstGeom>
        </p:spPr>
        <p:txBody>
          <a:bodyPr wrap="square">
            <a:spAutoFit/>
          </a:bodyPr>
          <a:lstStyle/>
          <a:p>
            <a:pPr lvl="0" algn="ctr"/>
            <a:r>
              <a:rPr lang="ru-RU" altLang="ru-RU" sz="3200" b="1" dirty="0">
                <a:solidFill>
                  <a:srgbClr val="C00000"/>
                </a:solidFill>
              </a:rPr>
              <a:t>Операции классов</a:t>
            </a:r>
            <a:endParaRPr lang="ru-RU" sz="3200" b="1" dirty="0">
              <a:solidFill>
                <a:srgbClr val="C00000"/>
              </a:solidFill>
              <a:latin typeface="Co Headline Corp" panose="020B0503060202020204" pitchFamily="34" charset="0"/>
            </a:endParaRPr>
          </a:p>
        </p:txBody>
      </p:sp>
      <p:sp>
        <p:nvSpPr>
          <p:cNvPr id="3" name="Прямоугольник 2"/>
          <p:cNvSpPr/>
          <p:nvPr/>
        </p:nvSpPr>
        <p:spPr>
          <a:xfrm>
            <a:off x="167833" y="1017533"/>
            <a:ext cx="10683433" cy="5632311"/>
          </a:xfrm>
          <a:prstGeom prst="rect">
            <a:avLst/>
          </a:prstGeom>
        </p:spPr>
        <p:txBody>
          <a:bodyPr wrap="square">
            <a:spAutoFit/>
          </a:bodyPr>
          <a:lstStyle/>
          <a:p>
            <a:pPr indent="360000" algn="just">
              <a:buNone/>
            </a:pPr>
            <a:r>
              <a:rPr lang="ru-RU" sz="2000" b="1" dirty="0">
                <a:solidFill>
                  <a:srgbClr val="C00000"/>
                </a:solidFill>
              </a:rPr>
              <a:t>Операция</a:t>
            </a:r>
            <a:r>
              <a:rPr lang="ru-RU" sz="2000" dirty="0">
                <a:solidFill>
                  <a:srgbClr val="0070C0"/>
                </a:solidFill>
              </a:rPr>
              <a:t> класса это </a:t>
            </a:r>
            <a:r>
              <a:rPr lang="ru-RU" sz="2000" dirty="0">
                <a:solidFill>
                  <a:srgbClr val="7030A0"/>
                </a:solidFill>
              </a:rPr>
              <a:t>именованная услуга</a:t>
            </a:r>
            <a:r>
              <a:rPr lang="ru-RU" sz="2000" dirty="0">
                <a:solidFill>
                  <a:srgbClr val="0070C0"/>
                </a:solidFill>
              </a:rPr>
              <a:t>, которую можно запросить у любого объекта этого класса. Количество операций у класса любое, в частности, ни одной операции. </a:t>
            </a:r>
          </a:p>
          <a:p>
            <a:pPr indent="360000" algn="just">
              <a:buNone/>
            </a:pPr>
            <a:r>
              <a:rPr lang="ru-RU" sz="2000" dirty="0">
                <a:solidFill>
                  <a:srgbClr val="0070C0"/>
                </a:solidFill>
              </a:rPr>
              <a:t>Для </a:t>
            </a:r>
            <a:r>
              <a:rPr lang="ru-RU" sz="2000" dirty="0">
                <a:solidFill>
                  <a:srgbClr val="7030A0"/>
                </a:solidFill>
              </a:rPr>
              <a:t>именования</a:t>
            </a:r>
            <a:r>
              <a:rPr lang="ru-RU" sz="2000" dirty="0">
                <a:solidFill>
                  <a:srgbClr val="0070C0"/>
                </a:solidFill>
              </a:rPr>
              <a:t> операций рекомендуется использовать </a:t>
            </a:r>
            <a:r>
              <a:rPr lang="ru-RU" sz="2000" dirty="0">
                <a:solidFill>
                  <a:srgbClr val="7030A0"/>
                </a:solidFill>
              </a:rPr>
              <a:t>глагольные обороты</a:t>
            </a:r>
            <a:r>
              <a:rPr lang="ru-RU" sz="2000" dirty="0">
                <a:solidFill>
                  <a:srgbClr val="0070C0"/>
                </a:solidFill>
              </a:rPr>
              <a:t>, соответствующие ожидаемому поведению объектов данного класса.</a:t>
            </a:r>
            <a:endParaRPr lang="en-US" altLang="ru-RU" sz="2000" dirty="0">
              <a:solidFill>
                <a:srgbClr val="0070C0"/>
              </a:solidFill>
            </a:endParaRPr>
          </a:p>
          <a:p>
            <a:pPr indent="360000" algn="just"/>
            <a:r>
              <a:rPr lang="ru-RU" altLang="ru-RU" sz="2000" dirty="0">
                <a:solidFill>
                  <a:srgbClr val="0070C0"/>
                </a:solidFill>
              </a:rPr>
              <a:t>Формат записи операции аналогичен формату для атрибутов:</a:t>
            </a:r>
          </a:p>
          <a:p>
            <a:pPr algn="just"/>
            <a:r>
              <a:rPr lang="ru-RU" altLang="ru-RU" sz="2000" b="1" dirty="0">
                <a:solidFill>
                  <a:srgbClr val="C00000"/>
                </a:solidFill>
              </a:rPr>
              <a:t>&lt;</a:t>
            </a:r>
            <a:r>
              <a:rPr lang="ru-RU" altLang="ru-RU" sz="2000" b="1" dirty="0" err="1">
                <a:solidFill>
                  <a:srgbClr val="C00000"/>
                </a:solidFill>
              </a:rPr>
              <a:t>квантор_видимости</a:t>
            </a:r>
            <a:r>
              <a:rPr lang="ru-RU" altLang="ru-RU" sz="2000" b="1" dirty="0">
                <a:solidFill>
                  <a:srgbClr val="C00000"/>
                </a:solidFill>
              </a:rPr>
              <a:t>&gt;&lt;</a:t>
            </a:r>
            <a:r>
              <a:rPr lang="ru-RU" altLang="ru-RU" sz="2000" b="1" dirty="0" err="1">
                <a:solidFill>
                  <a:srgbClr val="C00000"/>
                </a:solidFill>
              </a:rPr>
              <a:t>имя_операции</a:t>
            </a:r>
            <a:r>
              <a:rPr lang="ru-RU" altLang="ru-RU" sz="2000" b="1" dirty="0">
                <a:solidFill>
                  <a:srgbClr val="C00000"/>
                </a:solidFill>
              </a:rPr>
              <a:t>&gt;(&lt;</a:t>
            </a:r>
            <a:r>
              <a:rPr lang="ru-RU" altLang="ru-RU" sz="2000" b="1" dirty="0" err="1">
                <a:solidFill>
                  <a:srgbClr val="C00000"/>
                </a:solidFill>
              </a:rPr>
              <a:t>список_параметров</a:t>
            </a:r>
            <a:r>
              <a:rPr lang="ru-RU" altLang="ru-RU" sz="2000" b="1" dirty="0" smtClean="0">
                <a:solidFill>
                  <a:srgbClr val="C00000"/>
                </a:solidFill>
              </a:rPr>
              <a:t>&gt;):</a:t>
            </a:r>
            <a:endParaRPr lang="en-US" altLang="ru-RU" sz="2000" b="1" dirty="0" smtClean="0">
              <a:solidFill>
                <a:srgbClr val="C00000"/>
              </a:solidFill>
            </a:endParaRPr>
          </a:p>
          <a:p>
            <a:pPr algn="just"/>
            <a:r>
              <a:rPr lang="ru-RU" altLang="ru-RU" sz="2000" b="1" dirty="0" smtClean="0">
                <a:solidFill>
                  <a:srgbClr val="C00000"/>
                </a:solidFill>
              </a:rPr>
              <a:t>&lt;</a:t>
            </a:r>
            <a:r>
              <a:rPr lang="ru-RU" altLang="ru-RU" sz="2000" b="1" dirty="0" err="1">
                <a:solidFill>
                  <a:srgbClr val="C00000"/>
                </a:solidFill>
              </a:rPr>
              <a:t>тип_возвращаемого_значения</a:t>
            </a:r>
            <a:r>
              <a:rPr lang="ru-RU" altLang="ru-RU" sz="2000" b="1" dirty="0">
                <a:solidFill>
                  <a:srgbClr val="C00000"/>
                </a:solidFill>
              </a:rPr>
              <a:t>&gt;{строка_свойство}</a:t>
            </a:r>
          </a:p>
          <a:p>
            <a:pPr algn="just"/>
            <a:r>
              <a:rPr lang="ru-RU" altLang="ru-RU" sz="2000" dirty="0">
                <a:solidFill>
                  <a:srgbClr val="0070C0"/>
                </a:solidFill>
              </a:rPr>
              <a:t>       Не все операции должны выполняться последовательно и не все могут выполняться параллельно. Квантор видимости принимает те же значения </a:t>
            </a:r>
            <a:r>
              <a:rPr lang="ru-RU" altLang="ru-RU" sz="2000" b="1" dirty="0">
                <a:solidFill>
                  <a:srgbClr val="C00000"/>
                </a:solidFill>
              </a:rPr>
              <a:t>+ , - , # </a:t>
            </a:r>
          </a:p>
          <a:p>
            <a:pPr indent="360000" algn="just"/>
            <a:r>
              <a:rPr lang="ru-RU" altLang="ru-RU" sz="2000" b="1" dirty="0">
                <a:solidFill>
                  <a:srgbClr val="C00000"/>
                </a:solidFill>
              </a:rPr>
              <a:t>Список параметров:</a:t>
            </a:r>
            <a:endParaRPr lang="ru-RU" altLang="ru-RU" sz="2000" dirty="0">
              <a:solidFill>
                <a:srgbClr val="C00000"/>
              </a:solidFill>
            </a:endParaRPr>
          </a:p>
          <a:p>
            <a:pPr algn="just"/>
            <a:r>
              <a:rPr lang="ru-RU" altLang="ru-RU" sz="2000" dirty="0">
                <a:solidFill>
                  <a:srgbClr val="7030A0"/>
                </a:solidFill>
              </a:rPr>
              <a:t>&lt;</a:t>
            </a:r>
            <a:r>
              <a:rPr lang="ru-RU" altLang="ru-RU" sz="2000" dirty="0" err="1">
                <a:solidFill>
                  <a:srgbClr val="7030A0"/>
                </a:solidFill>
              </a:rPr>
              <a:t>вид_параметра</a:t>
            </a:r>
            <a:r>
              <a:rPr lang="ru-RU" altLang="ru-RU" sz="2000" dirty="0">
                <a:solidFill>
                  <a:srgbClr val="7030A0"/>
                </a:solidFill>
              </a:rPr>
              <a:t>&gt;&lt;</a:t>
            </a:r>
            <a:r>
              <a:rPr lang="ru-RU" altLang="ru-RU" sz="2000" dirty="0" err="1">
                <a:solidFill>
                  <a:srgbClr val="7030A0"/>
                </a:solidFill>
              </a:rPr>
              <a:t>имя_параметра</a:t>
            </a:r>
            <a:r>
              <a:rPr lang="ru-RU" altLang="ru-RU" sz="2000" dirty="0">
                <a:solidFill>
                  <a:srgbClr val="7030A0"/>
                </a:solidFill>
              </a:rPr>
              <a:t>&gt;&lt;</a:t>
            </a:r>
            <a:r>
              <a:rPr lang="ru-RU" altLang="ru-RU" sz="2000" dirty="0" err="1">
                <a:solidFill>
                  <a:srgbClr val="7030A0"/>
                </a:solidFill>
              </a:rPr>
              <a:t>тип_параметра</a:t>
            </a:r>
            <a:r>
              <a:rPr lang="ru-RU" altLang="ru-RU" sz="2000" dirty="0">
                <a:solidFill>
                  <a:srgbClr val="7030A0"/>
                </a:solidFill>
              </a:rPr>
              <a:t>&gt;= </a:t>
            </a:r>
          </a:p>
          <a:p>
            <a:pPr algn="just"/>
            <a:r>
              <a:rPr lang="ru-RU" altLang="ru-RU" sz="2000" dirty="0">
                <a:solidFill>
                  <a:srgbClr val="7030A0"/>
                </a:solidFill>
              </a:rPr>
              <a:t>&lt;</a:t>
            </a:r>
            <a:r>
              <a:rPr lang="ru-RU" altLang="ru-RU" sz="2000" dirty="0" err="1">
                <a:solidFill>
                  <a:srgbClr val="7030A0"/>
                </a:solidFill>
              </a:rPr>
              <a:t>значение_по_умолчанию</a:t>
            </a:r>
            <a:r>
              <a:rPr lang="ru-RU" altLang="ru-RU" sz="2000" dirty="0">
                <a:solidFill>
                  <a:srgbClr val="7030A0"/>
                </a:solidFill>
              </a:rPr>
              <a:t>&gt; </a:t>
            </a:r>
          </a:p>
          <a:p>
            <a:pPr algn="just"/>
            <a:r>
              <a:rPr lang="ru-RU" altLang="ru-RU" sz="2000" dirty="0" err="1">
                <a:solidFill>
                  <a:srgbClr val="0070C0"/>
                </a:solidFill>
              </a:rPr>
              <a:t>Вид_параметра</a:t>
            </a:r>
            <a:r>
              <a:rPr lang="ru-RU" altLang="ru-RU" sz="2000" dirty="0">
                <a:solidFill>
                  <a:srgbClr val="0070C0"/>
                </a:solidFill>
              </a:rPr>
              <a:t>: </a:t>
            </a:r>
            <a:r>
              <a:rPr lang="ru-RU" altLang="ru-RU" sz="2000" dirty="0">
                <a:solidFill>
                  <a:srgbClr val="7030A0"/>
                </a:solidFill>
              </a:rPr>
              <a:t>{</a:t>
            </a:r>
            <a:r>
              <a:rPr lang="en-US" altLang="ru-RU" sz="2000" dirty="0">
                <a:solidFill>
                  <a:srgbClr val="7030A0"/>
                </a:solidFill>
              </a:rPr>
              <a:t>in</a:t>
            </a:r>
            <a:r>
              <a:rPr lang="ru-RU" altLang="ru-RU" sz="2000" dirty="0">
                <a:solidFill>
                  <a:srgbClr val="7030A0"/>
                </a:solidFill>
              </a:rPr>
              <a:t>, </a:t>
            </a:r>
            <a:r>
              <a:rPr lang="en-US" altLang="ru-RU" sz="2000" dirty="0">
                <a:solidFill>
                  <a:srgbClr val="7030A0"/>
                </a:solidFill>
              </a:rPr>
              <a:t>out</a:t>
            </a:r>
            <a:r>
              <a:rPr lang="ru-RU" altLang="ru-RU" sz="2000" dirty="0">
                <a:solidFill>
                  <a:srgbClr val="7030A0"/>
                </a:solidFill>
              </a:rPr>
              <a:t>, </a:t>
            </a:r>
            <a:r>
              <a:rPr lang="en-US" altLang="ru-RU" sz="2000" dirty="0" err="1">
                <a:solidFill>
                  <a:srgbClr val="7030A0"/>
                </a:solidFill>
              </a:rPr>
              <a:t>inout</a:t>
            </a:r>
            <a:r>
              <a:rPr lang="ru-RU" altLang="ru-RU" sz="2000" dirty="0">
                <a:solidFill>
                  <a:srgbClr val="7030A0"/>
                </a:solidFill>
              </a:rPr>
              <a:t>}.</a:t>
            </a:r>
          </a:p>
          <a:p>
            <a:pPr indent="360000" algn="just"/>
            <a:r>
              <a:rPr lang="ru-RU" sz="2000" b="1" dirty="0">
                <a:solidFill>
                  <a:srgbClr val="C00000"/>
                </a:solidFill>
              </a:rPr>
              <a:t>Строка-свойство</a:t>
            </a:r>
            <a:r>
              <a:rPr lang="ru-RU" sz="2000" dirty="0">
                <a:solidFill>
                  <a:srgbClr val="0070C0"/>
                </a:solidFill>
              </a:rPr>
              <a:t> указывает </a:t>
            </a:r>
            <a:r>
              <a:rPr lang="ru-RU" sz="2000" dirty="0">
                <a:solidFill>
                  <a:srgbClr val="7030A0"/>
                </a:solidFill>
              </a:rPr>
              <a:t>значения атрибута</a:t>
            </a:r>
            <a:r>
              <a:rPr lang="ru-RU" sz="2000" dirty="0">
                <a:solidFill>
                  <a:srgbClr val="0070C0"/>
                </a:solidFill>
              </a:rPr>
              <a:t>, которые </a:t>
            </a:r>
            <a:r>
              <a:rPr lang="ru-RU" sz="2000" dirty="0">
                <a:solidFill>
                  <a:srgbClr val="7030A0"/>
                </a:solidFill>
              </a:rPr>
              <a:t>не могут быть изменены</a:t>
            </a:r>
            <a:r>
              <a:rPr lang="ru-RU" sz="2000" dirty="0">
                <a:solidFill>
                  <a:srgbClr val="0070C0"/>
                </a:solidFill>
              </a:rPr>
              <a:t> в программе. Фигурные скобки обозначают фиксированное значение атрибута для класса в целом, которое должны принимать все вновь создаваемые экземпляры класса без исключения.</a:t>
            </a:r>
          </a:p>
          <a:p>
            <a:pPr algn="just"/>
            <a:r>
              <a:rPr lang="ru-RU" sz="2000" b="1" dirty="0">
                <a:solidFill>
                  <a:srgbClr val="C00000"/>
                </a:solidFill>
              </a:rPr>
              <a:t> </a:t>
            </a:r>
            <a:r>
              <a:rPr lang="ru-RU" sz="2000" b="1" u="sng" dirty="0">
                <a:solidFill>
                  <a:srgbClr val="C00000"/>
                </a:solidFill>
              </a:rPr>
              <a:t>Пример</a:t>
            </a:r>
            <a:r>
              <a:rPr lang="ru-RU" sz="2000" b="1" dirty="0">
                <a:solidFill>
                  <a:srgbClr val="C00000"/>
                </a:solidFill>
              </a:rPr>
              <a:t>: </a:t>
            </a:r>
            <a:r>
              <a:rPr lang="ru-RU" sz="2000" dirty="0">
                <a:solidFill>
                  <a:srgbClr val="0070C0"/>
                </a:solidFill>
              </a:rPr>
              <a:t>строка-свойство в записи атрибута </a:t>
            </a:r>
            <a:r>
              <a:rPr lang="ru-RU" sz="2000" dirty="0" err="1">
                <a:solidFill>
                  <a:srgbClr val="7030A0"/>
                </a:solidFill>
              </a:rPr>
              <a:t>заработная_плата:Currency</a:t>
            </a:r>
            <a:r>
              <a:rPr lang="ru-RU" sz="2000" dirty="0">
                <a:solidFill>
                  <a:srgbClr val="7030A0"/>
                </a:solidFill>
              </a:rPr>
              <a:t> = </a:t>
            </a:r>
            <a:r>
              <a:rPr lang="ru-RU" sz="2000" dirty="0" smtClean="0">
                <a:solidFill>
                  <a:srgbClr val="7030A0"/>
                </a:solidFill>
              </a:rPr>
              <a:t>{$</a:t>
            </a:r>
            <a:r>
              <a:rPr lang="ru-RU" sz="2000" dirty="0">
                <a:solidFill>
                  <a:srgbClr val="7030A0"/>
                </a:solidFill>
              </a:rPr>
              <a:t>500} </a:t>
            </a:r>
            <a:r>
              <a:rPr lang="ru-RU" sz="2000" dirty="0">
                <a:solidFill>
                  <a:srgbClr val="0070C0"/>
                </a:solidFill>
              </a:rPr>
              <a:t>обозначает фиксированную зарплату для каждого объекта класса "Сотрудник" определенной должности.</a:t>
            </a:r>
            <a:endParaRPr lang="ru-RU" altLang="ru-RU" sz="2000" dirty="0">
              <a:solidFill>
                <a:srgbClr val="0070C0"/>
              </a:solidFill>
            </a:endParaRPr>
          </a:p>
        </p:txBody>
      </p:sp>
    </p:spTree>
    <p:extLst>
      <p:ext uri="{BB962C8B-B14F-4D97-AF65-F5344CB8AC3E}">
        <p14:creationId xmlns:p14="http://schemas.microsoft.com/office/powerpoint/2010/main" val="3154570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607482" y="1162610"/>
            <a:ext cx="9019491" cy="5139869"/>
          </a:xfrm>
          <a:prstGeom prst="rect">
            <a:avLst/>
          </a:prstGeom>
        </p:spPr>
        <p:txBody>
          <a:bodyPr wrap="square">
            <a:spAutoFit/>
          </a:bodyPr>
          <a:lstStyle/>
          <a:p>
            <a:pPr indent="360000"/>
            <a:r>
              <a:rPr lang="ru-RU" altLang="ru-RU" sz="2000" dirty="0">
                <a:solidFill>
                  <a:srgbClr val="0070C0"/>
                </a:solidFill>
              </a:rPr>
              <a:t>В классах </a:t>
            </a:r>
            <a:r>
              <a:rPr lang="en-US" altLang="ru-RU" sz="2000" dirty="0">
                <a:solidFill>
                  <a:srgbClr val="0070C0"/>
                </a:solidFill>
              </a:rPr>
              <a:t>UML</a:t>
            </a:r>
            <a:r>
              <a:rPr lang="ru-RU" altLang="ru-RU" sz="2000" dirty="0">
                <a:solidFill>
                  <a:srgbClr val="0070C0"/>
                </a:solidFill>
              </a:rPr>
              <a:t> различают:</a:t>
            </a:r>
          </a:p>
          <a:p>
            <a:pPr marL="342900" indent="-342900">
              <a:buFont typeface="Arial" panose="020B0604020202020204" pitchFamily="34" charset="0"/>
              <a:buChar char="•"/>
            </a:pPr>
            <a:r>
              <a:rPr lang="ru-RU" altLang="ru-RU" sz="2000" b="1" dirty="0">
                <a:solidFill>
                  <a:srgbClr val="7030A0"/>
                </a:solidFill>
              </a:rPr>
              <a:t>Отношения ассоциации</a:t>
            </a:r>
            <a:r>
              <a:rPr lang="en-US" altLang="ru-RU" sz="2000" b="1" dirty="0">
                <a:solidFill>
                  <a:srgbClr val="7030A0"/>
                </a:solidFill>
              </a:rPr>
              <a:t> (association relationship)</a:t>
            </a:r>
            <a:r>
              <a:rPr lang="ru-RU" altLang="ru-RU" sz="2000" b="1" dirty="0">
                <a:solidFill>
                  <a:srgbClr val="C00000"/>
                </a:solidFill>
              </a:rPr>
              <a:t>.</a:t>
            </a:r>
          </a:p>
          <a:p>
            <a:pPr marL="342900" indent="-342900">
              <a:buFont typeface="Arial" panose="020B0604020202020204" pitchFamily="34" charset="0"/>
              <a:buChar char="•"/>
            </a:pPr>
            <a:r>
              <a:rPr lang="ru-RU" altLang="ru-RU" sz="2000" b="1" dirty="0">
                <a:solidFill>
                  <a:srgbClr val="7030A0"/>
                </a:solidFill>
              </a:rPr>
              <a:t>Отношения обобщения (</a:t>
            </a:r>
            <a:r>
              <a:rPr lang="en-US" altLang="ru-RU" sz="2000" b="1" dirty="0">
                <a:solidFill>
                  <a:srgbClr val="7030A0"/>
                </a:solidFill>
              </a:rPr>
              <a:t>generation relationship</a:t>
            </a:r>
            <a:r>
              <a:rPr lang="ru-RU" altLang="ru-RU" sz="2000" b="1" dirty="0">
                <a:solidFill>
                  <a:srgbClr val="7030A0"/>
                </a:solidFill>
              </a:rPr>
              <a:t>)</a:t>
            </a:r>
            <a:r>
              <a:rPr lang="ru-RU" altLang="ru-RU" sz="2000" dirty="0">
                <a:solidFill>
                  <a:srgbClr val="0070C0"/>
                </a:solidFill>
              </a:rPr>
              <a:t>, это взгляд на наследование снизу вверх.</a:t>
            </a:r>
          </a:p>
          <a:p>
            <a:pPr marL="342900" indent="-342900">
              <a:buFont typeface="Arial" panose="020B0604020202020204" pitchFamily="34" charset="0"/>
              <a:buChar char="•"/>
            </a:pPr>
            <a:r>
              <a:rPr lang="ru-RU" altLang="ru-RU" sz="2000" b="1" dirty="0">
                <a:solidFill>
                  <a:srgbClr val="7030A0"/>
                </a:solidFill>
              </a:rPr>
              <a:t>Отношения зависимости</a:t>
            </a:r>
            <a:r>
              <a:rPr lang="en-US" altLang="ru-RU" sz="2000" b="1" dirty="0">
                <a:solidFill>
                  <a:srgbClr val="7030A0"/>
                </a:solidFill>
              </a:rPr>
              <a:t> (dependency relationship)</a:t>
            </a:r>
            <a:r>
              <a:rPr lang="ru-RU" altLang="ru-RU" sz="2000" dirty="0">
                <a:solidFill>
                  <a:srgbClr val="0070C0"/>
                </a:solidFill>
              </a:rPr>
              <a:t>.</a:t>
            </a:r>
          </a:p>
          <a:p>
            <a:pPr marL="342900" indent="-342900">
              <a:buFont typeface="Arial" panose="020B0604020202020204" pitchFamily="34" charset="0"/>
              <a:buChar char="•"/>
            </a:pPr>
            <a:r>
              <a:rPr lang="ru-RU" altLang="ru-RU" sz="2000" b="1" dirty="0">
                <a:solidFill>
                  <a:srgbClr val="7030A0"/>
                </a:solidFill>
              </a:rPr>
              <a:t>Отношения реализации</a:t>
            </a:r>
            <a:r>
              <a:rPr lang="en-US" altLang="ru-RU" sz="2000" b="1" dirty="0">
                <a:solidFill>
                  <a:srgbClr val="7030A0"/>
                </a:solidFill>
              </a:rPr>
              <a:t> (realization relationship)</a:t>
            </a:r>
            <a:r>
              <a:rPr lang="ru-RU" altLang="ru-RU" sz="2000" dirty="0">
                <a:solidFill>
                  <a:srgbClr val="0070C0"/>
                </a:solidFill>
              </a:rPr>
              <a:t>.</a:t>
            </a:r>
          </a:p>
          <a:p>
            <a:pPr marL="342900" indent="-342900">
              <a:buFont typeface="Arial" panose="020B0604020202020204" pitchFamily="34" charset="0"/>
              <a:buChar char="•"/>
            </a:pPr>
            <a:r>
              <a:rPr lang="ru-RU" altLang="ru-RU" sz="2000" b="1" dirty="0">
                <a:solidFill>
                  <a:srgbClr val="7030A0"/>
                </a:solidFill>
              </a:rPr>
              <a:t>Отношения агрегации</a:t>
            </a:r>
            <a:r>
              <a:rPr lang="en-US" altLang="ru-RU" sz="2000" b="1" dirty="0">
                <a:solidFill>
                  <a:srgbClr val="7030A0"/>
                </a:solidFill>
              </a:rPr>
              <a:t> (aggregation relationship)</a:t>
            </a:r>
            <a:r>
              <a:rPr lang="ru-RU" altLang="ru-RU" sz="2000" b="1" dirty="0">
                <a:solidFill>
                  <a:srgbClr val="7030A0"/>
                </a:solidFill>
              </a:rPr>
              <a:t>.</a:t>
            </a:r>
          </a:p>
          <a:p>
            <a:pPr marL="342900" indent="-342900">
              <a:buFont typeface="Arial" panose="020B0604020202020204" pitchFamily="34" charset="0"/>
              <a:buChar char="•"/>
            </a:pPr>
            <a:r>
              <a:rPr lang="ru-RU" altLang="ru-RU" sz="2000" b="1" dirty="0">
                <a:solidFill>
                  <a:srgbClr val="7030A0"/>
                </a:solidFill>
              </a:rPr>
              <a:t>Отношения композиции</a:t>
            </a:r>
            <a:r>
              <a:rPr lang="en-US" altLang="ru-RU" sz="2000" b="1" dirty="0">
                <a:solidFill>
                  <a:srgbClr val="7030A0"/>
                </a:solidFill>
              </a:rPr>
              <a:t> (composition relationship)</a:t>
            </a:r>
            <a:r>
              <a:rPr lang="ru-RU" altLang="ru-RU" sz="2000" b="1" dirty="0">
                <a:solidFill>
                  <a:srgbClr val="7030A0"/>
                </a:solidFill>
              </a:rPr>
              <a:t>.</a:t>
            </a:r>
          </a:p>
          <a:p>
            <a:endParaRPr lang="ru-RU" altLang="ru-RU" sz="2000" dirty="0">
              <a:solidFill>
                <a:srgbClr val="0070C0"/>
              </a:solidFill>
            </a:endParaRPr>
          </a:p>
          <a:p>
            <a:pPr indent="360000">
              <a:buNone/>
            </a:pPr>
            <a:r>
              <a:rPr lang="ru-RU" sz="2000" dirty="0">
                <a:solidFill>
                  <a:srgbClr val="0070C0"/>
                </a:solidFill>
              </a:rPr>
              <a:t>Для проектирования </a:t>
            </a:r>
            <a:r>
              <a:rPr lang="en-US" sz="2000" dirty="0">
                <a:solidFill>
                  <a:srgbClr val="0070C0"/>
                </a:solidFill>
              </a:rPr>
              <a:t>SQL </a:t>
            </a:r>
            <a:r>
              <a:rPr lang="ru-RU" sz="2000" dirty="0">
                <a:solidFill>
                  <a:srgbClr val="0070C0"/>
                </a:solidFill>
              </a:rPr>
              <a:t>схем баз данных наиболее важны: </a:t>
            </a:r>
          </a:p>
          <a:p>
            <a:pPr marL="342900" indent="-342900">
              <a:buFont typeface="Arial" panose="020B0604020202020204" pitchFamily="34" charset="0"/>
              <a:buChar char="•"/>
            </a:pPr>
            <a:r>
              <a:rPr lang="ru-RU" sz="2000" b="1" dirty="0">
                <a:solidFill>
                  <a:srgbClr val="7030A0"/>
                </a:solidFill>
              </a:rPr>
              <a:t>обобщения (</a:t>
            </a:r>
            <a:r>
              <a:rPr lang="ru-RU" sz="2000" b="1" dirty="0" err="1">
                <a:solidFill>
                  <a:srgbClr val="7030A0"/>
                </a:solidFill>
              </a:rPr>
              <a:t>generalization</a:t>
            </a:r>
            <a:r>
              <a:rPr lang="ru-RU" sz="2000" b="1" dirty="0">
                <a:solidFill>
                  <a:srgbClr val="7030A0"/>
                </a:solidFill>
              </a:rPr>
              <a:t>) и </a:t>
            </a:r>
          </a:p>
          <a:p>
            <a:pPr marL="342900" indent="-342900">
              <a:buFont typeface="Arial" panose="020B0604020202020204" pitchFamily="34" charset="0"/>
              <a:buChar char="•"/>
            </a:pPr>
            <a:r>
              <a:rPr lang="ru-RU" sz="2000" b="1" dirty="0">
                <a:solidFill>
                  <a:srgbClr val="7030A0"/>
                </a:solidFill>
              </a:rPr>
              <a:t>ассоциации (</a:t>
            </a:r>
            <a:r>
              <a:rPr lang="ru-RU" sz="2000" b="1" dirty="0" err="1">
                <a:solidFill>
                  <a:srgbClr val="7030A0"/>
                </a:solidFill>
              </a:rPr>
              <a:t>association</a:t>
            </a:r>
            <a:r>
              <a:rPr lang="ru-RU" sz="2000" b="1" dirty="0">
                <a:solidFill>
                  <a:srgbClr val="7030A0"/>
                </a:solidFill>
              </a:rPr>
              <a:t>). </a:t>
            </a:r>
            <a:r>
              <a:rPr lang="ru-RU" sz="2000" dirty="0">
                <a:solidFill>
                  <a:srgbClr val="0070C0"/>
                </a:solidFill>
              </a:rPr>
              <a:t> </a:t>
            </a:r>
          </a:p>
          <a:p>
            <a:endParaRPr lang="ru-RU" sz="2000" dirty="0">
              <a:solidFill>
                <a:srgbClr val="0070C0"/>
              </a:solidFill>
            </a:endParaRPr>
          </a:p>
          <a:p>
            <a:pPr indent="360000"/>
            <a:r>
              <a:rPr lang="ru-RU" sz="2000" dirty="0">
                <a:solidFill>
                  <a:srgbClr val="0070C0"/>
                </a:solidFill>
              </a:rPr>
              <a:t>Менее важны </a:t>
            </a:r>
            <a:r>
              <a:rPr lang="ru-RU" altLang="ru-RU" sz="2000" dirty="0">
                <a:solidFill>
                  <a:srgbClr val="0070C0"/>
                </a:solidFill>
              </a:rPr>
              <a:t>агрегации, композиции и </a:t>
            </a:r>
            <a:r>
              <a:rPr lang="ru-RU" sz="2000" dirty="0">
                <a:solidFill>
                  <a:srgbClr val="0070C0"/>
                </a:solidFill>
              </a:rPr>
              <a:t>зависимости.</a:t>
            </a:r>
          </a:p>
          <a:p>
            <a:pPr indent="360000"/>
            <a:r>
              <a:rPr lang="ru-RU" altLang="ru-RU" sz="2000" dirty="0">
                <a:solidFill>
                  <a:srgbClr val="0070C0"/>
                </a:solidFill>
              </a:rPr>
              <a:t>Отношения реализации не используются.</a:t>
            </a:r>
            <a:endParaRPr lang="ru-RU" sz="2000" dirty="0">
              <a:solidFill>
                <a:srgbClr val="0070C0"/>
              </a:solidFill>
              <a:latin typeface="Co Text Corp" panose="020B0503060202020204" pitchFamily="34" charset="0"/>
            </a:endParaRPr>
          </a:p>
          <a:p>
            <a:endParaRPr lang="ru-RU" sz="2400" dirty="0">
              <a:solidFill>
                <a:srgbClr val="2C5292"/>
              </a:solidFill>
              <a:latin typeface="Co Text Corp" panose="020B0503060202020204" pitchFamily="34" charset="0"/>
            </a:endParaRPr>
          </a:p>
        </p:txBody>
      </p:sp>
      <p:sp>
        <p:nvSpPr>
          <p:cNvPr id="2" name="Прямоугольник 1"/>
          <p:cNvSpPr/>
          <p:nvPr/>
        </p:nvSpPr>
        <p:spPr>
          <a:xfrm>
            <a:off x="1260516" y="559167"/>
            <a:ext cx="6096000" cy="584775"/>
          </a:xfrm>
          <a:prstGeom prst="rect">
            <a:avLst/>
          </a:prstGeom>
        </p:spPr>
        <p:txBody>
          <a:bodyPr>
            <a:spAutoFit/>
          </a:bodyPr>
          <a:lstStyle/>
          <a:p>
            <a:r>
              <a:rPr lang="ru-RU" altLang="ru-RU" sz="3200" b="1" dirty="0">
                <a:solidFill>
                  <a:srgbClr val="C00000"/>
                </a:solidFill>
              </a:rPr>
              <a:t>Отношения между классами </a:t>
            </a:r>
            <a:endParaRPr lang="ru-RU" sz="3200" b="1" dirty="0">
              <a:solidFill>
                <a:srgbClr val="C00000"/>
              </a:solidFill>
              <a:latin typeface="Co Headline Corp" panose="020B0503060202020204" pitchFamily="34" charset="0"/>
            </a:endParaRPr>
          </a:p>
        </p:txBody>
      </p:sp>
    </p:spTree>
    <p:extLst>
      <p:ext uri="{BB962C8B-B14F-4D97-AF65-F5344CB8AC3E}">
        <p14:creationId xmlns:p14="http://schemas.microsoft.com/office/powerpoint/2010/main" val="2374493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txBox="1">
            <a:spLocks/>
          </p:cNvSpPr>
          <p:nvPr/>
        </p:nvSpPr>
        <p:spPr>
          <a:xfrm>
            <a:off x="228600" y="1610817"/>
            <a:ext cx="9628094" cy="4960044"/>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pPr marL="0" indent="0">
              <a:buFont typeface="Arial" panose="020B0604020202020204" pitchFamily="34" charset="0"/>
              <a:buNone/>
            </a:pPr>
            <a:endParaRPr lang="ru-RU" dirty="0"/>
          </a:p>
        </p:txBody>
      </p:sp>
      <p:sp>
        <p:nvSpPr>
          <p:cNvPr id="2" name="Прямоугольник 1"/>
          <p:cNvSpPr/>
          <p:nvPr/>
        </p:nvSpPr>
        <p:spPr>
          <a:xfrm>
            <a:off x="2538146" y="634805"/>
            <a:ext cx="5130176" cy="584775"/>
          </a:xfrm>
          <a:prstGeom prst="rect">
            <a:avLst/>
          </a:prstGeom>
        </p:spPr>
        <p:txBody>
          <a:bodyPr wrap="square">
            <a:spAutoFit/>
          </a:bodyPr>
          <a:lstStyle/>
          <a:p>
            <a:pPr lvl="0" algn="ctr"/>
            <a:r>
              <a:rPr lang="ru-RU" altLang="ru-RU" sz="3200" b="1" dirty="0">
                <a:solidFill>
                  <a:srgbClr val="C00000"/>
                </a:solidFill>
              </a:rPr>
              <a:t>Связи-обобщения</a:t>
            </a:r>
            <a:endParaRPr lang="ru-RU" sz="3200" b="1" dirty="0">
              <a:solidFill>
                <a:srgbClr val="C00000"/>
              </a:solidFill>
              <a:latin typeface="Co Headline Corp" panose="020B0503060202020204" pitchFamily="34" charset="0"/>
            </a:endParaRPr>
          </a:p>
        </p:txBody>
      </p:sp>
      <p:sp>
        <p:nvSpPr>
          <p:cNvPr id="5" name="Rectangle 3"/>
          <p:cNvSpPr txBox="1">
            <a:spLocks noChangeArrowheads="1"/>
          </p:cNvSpPr>
          <p:nvPr/>
        </p:nvSpPr>
        <p:spPr>
          <a:xfrm>
            <a:off x="645148" y="1219580"/>
            <a:ext cx="10183811" cy="48094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ru-RU" altLang="ru-RU" sz="2400" b="1" i="1" dirty="0"/>
          </a:p>
          <a:p>
            <a:r>
              <a:rPr lang="ru-RU" altLang="ru-RU" sz="2000" b="1" i="1" dirty="0">
                <a:solidFill>
                  <a:srgbClr val="C00000"/>
                </a:solidFill>
              </a:rPr>
              <a:t>Связь-обобщение</a:t>
            </a:r>
            <a:r>
              <a:rPr lang="ru-RU" altLang="ru-RU" sz="2000" dirty="0">
                <a:solidFill>
                  <a:srgbClr val="C00000"/>
                </a:solidFill>
              </a:rPr>
              <a:t> </a:t>
            </a:r>
            <a:r>
              <a:rPr lang="ru-RU" altLang="ru-RU" sz="2000" dirty="0">
                <a:solidFill>
                  <a:srgbClr val="0070C0"/>
                </a:solidFill>
              </a:rPr>
              <a:t>это связь между общей сущностью, называемой суперклассом, или родителем, и более специализированной разновидностью этой сущности, называемой подклассом, или потомком. В семантических сетях такие обобщения называют связями "</a:t>
            </a:r>
            <a:r>
              <a:rPr lang="ru-RU" altLang="ru-RU" sz="2000" b="1" dirty="0" err="1">
                <a:solidFill>
                  <a:srgbClr val="0070C0"/>
                </a:solidFill>
              </a:rPr>
              <a:t>is</a:t>
            </a:r>
            <a:r>
              <a:rPr lang="ru-RU" altLang="ru-RU" sz="2000" b="1" dirty="0">
                <a:solidFill>
                  <a:srgbClr val="0070C0"/>
                </a:solidFill>
              </a:rPr>
              <a:t> a</a:t>
            </a:r>
            <a:r>
              <a:rPr lang="ru-RU" altLang="ru-RU" sz="2000" dirty="0">
                <a:solidFill>
                  <a:srgbClr val="0070C0"/>
                </a:solidFill>
              </a:rPr>
              <a:t>", так как класс-потомок есть частный случай класса-предка</a:t>
            </a:r>
            <a:r>
              <a:rPr lang="ru-RU" altLang="ru-RU" sz="2000" dirty="0">
                <a:solidFill>
                  <a:srgbClr val="7030A0"/>
                </a:solidFill>
              </a:rPr>
              <a:t>. Класс-потомок наследует все атрибуты и операции класса-предка. В потомке могут быть определены дополнительные атрибуты и операции. </a:t>
            </a:r>
          </a:p>
          <a:p>
            <a:r>
              <a:rPr lang="ru-RU" altLang="ru-RU" sz="2000" b="1" dirty="0">
                <a:solidFill>
                  <a:srgbClr val="C00000"/>
                </a:solidFill>
              </a:rPr>
              <a:t>Объекты класса-потомка </a:t>
            </a:r>
            <a:r>
              <a:rPr lang="ru-RU" altLang="ru-RU" sz="2000" dirty="0">
                <a:solidFill>
                  <a:srgbClr val="7030A0"/>
                </a:solidFill>
              </a:rPr>
              <a:t>могут использоваться везде, где могут использоваться объекты класса-предка.</a:t>
            </a:r>
            <a:r>
              <a:rPr lang="ru-RU" altLang="ru-RU" sz="2000" dirty="0">
                <a:solidFill>
                  <a:srgbClr val="0070C0"/>
                </a:solidFill>
              </a:rPr>
              <a:t> Это свойство называют </a:t>
            </a:r>
            <a:r>
              <a:rPr lang="ru-RU" altLang="ru-RU" sz="2000" b="1" i="1" dirty="0">
                <a:solidFill>
                  <a:srgbClr val="7030A0"/>
                </a:solidFill>
              </a:rPr>
              <a:t>полиморфизмом по включению</a:t>
            </a:r>
            <a:r>
              <a:rPr lang="ru-RU" altLang="ru-RU" sz="2000" dirty="0">
                <a:solidFill>
                  <a:srgbClr val="0070C0"/>
                </a:solidFill>
              </a:rPr>
              <a:t>, имея в виду, что объекты потомка можно считать включаемыми в класс-предок.</a:t>
            </a:r>
            <a:endParaRPr lang="en-US" altLang="ru-RU" sz="2000" dirty="0">
              <a:solidFill>
                <a:srgbClr val="0070C0"/>
              </a:solidFill>
            </a:endParaRPr>
          </a:p>
          <a:p>
            <a:r>
              <a:rPr lang="ru-RU" sz="2000" dirty="0">
                <a:solidFill>
                  <a:srgbClr val="0070C0"/>
                </a:solidFill>
              </a:rPr>
              <a:t>Отношение </a:t>
            </a:r>
            <a:r>
              <a:rPr lang="ru-RU" altLang="ru-RU" sz="2000" dirty="0">
                <a:solidFill>
                  <a:srgbClr val="0070C0"/>
                </a:solidFill>
              </a:rPr>
              <a:t> "</a:t>
            </a:r>
            <a:r>
              <a:rPr lang="ru-RU" sz="2000" b="1" dirty="0" err="1">
                <a:solidFill>
                  <a:srgbClr val="0070C0"/>
                </a:solidFill>
              </a:rPr>
              <a:t>has</a:t>
            </a:r>
            <a:r>
              <a:rPr lang="ru-RU" sz="2000" b="1" dirty="0">
                <a:solidFill>
                  <a:srgbClr val="0070C0"/>
                </a:solidFill>
              </a:rPr>
              <a:t> a</a:t>
            </a:r>
            <a:r>
              <a:rPr lang="ru-RU" altLang="ru-RU" sz="2000" dirty="0">
                <a:solidFill>
                  <a:srgbClr val="0070C0"/>
                </a:solidFill>
              </a:rPr>
              <a:t>"</a:t>
            </a:r>
            <a:r>
              <a:rPr lang="ru-RU" sz="2000" dirty="0">
                <a:solidFill>
                  <a:srgbClr val="0070C0"/>
                </a:solidFill>
              </a:rPr>
              <a:t>, определяет </a:t>
            </a:r>
            <a:r>
              <a:rPr lang="ru-RU" sz="2000" b="1" dirty="0">
                <a:solidFill>
                  <a:srgbClr val="C00000"/>
                </a:solidFill>
              </a:rPr>
              <a:t>композицию</a:t>
            </a:r>
            <a:r>
              <a:rPr lang="ru-RU" sz="2000" dirty="0">
                <a:solidFill>
                  <a:srgbClr val="0070C0"/>
                </a:solidFill>
              </a:rPr>
              <a:t>, то есть отношение "имеет". Например, класс «автомобиль» содержит объект класса  «двигатель». При этом, класс «автомобиль» полностью управляет жизненным циклом объекта «двигатель».  При уничтожении объекта «автомобиль» будет удалён и объект «двигатель».  Поэтому объект «автомобиль» можно считать главным, а объект «двигатель» - зависимым.</a:t>
            </a:r>
            <a:endParaRPr lang="ru-RU" altLang="ru-RU" sz="2000" dirty="0">
              <a:solidFill>
                <a:srgbClr val="0070C0"/>
              </a:solidFill>
            </a:endParaRPr>
          </a:p>
        </p:txBody>
      </p:sp>
    </p:spTree>
    <p:extLst>
      <p:ext uri="{BB962C8B-B14F-4D97-AF65-F5344CB8AC3E}">
        <p14:creationId xmlns:p14="http://schemas.microsoft.com/office/powerpoint/2010/main" val="2908593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474132" y="1896035"/>
            <a:ext cx="9019491" cy="2308324"/>
          </a:xfrm>
          <a:prstGeom prst="rect">
            <a:avLst/>
          </a:prstGeom>
        </p:spPr>
        <p:txBody>
          <a:bodyPr wrap="square">
            <a:spAutoFit/>
          </a:bodyPr>
          <a:lstStyle/>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p:txBody>
      </p:sp>
      <p:sp>
        <p:nvSpPr>
          <p:cNvPr id="2" name="Прямоугольник 1"/>
          <p:cNvSpPr/>
          <p:nvPr/>
        </p:nvSpPr>
        <p:spPr>
          <a:xfrm>
            <a:off x="1012355" y="293049"/>
            <a:ext cx="6096000" cy="1077218"/>
          </a:xfrm>
          <a:prstGeom prst="rect">
            <a:avLst/>
          </a:prstGeom>
        </p:spPr>
        <p:txBody>
          <a:bodyPr>
            <a:spAutoFit/>
          </a:bodyPr>
          <a:lstStyle/>
          <a:p>
            <a:r>
              <a:rPr lang="ru-RU" altLang="ru-RU" sz="3200" b="1" dirty="0">
                <a:solidFill>
                  <a:srgbClr val="C00000"/>
                </a:solidFill>
              </a:rPr>
              <a:t>Отношение обобщения.</a:t>
            </a:r>
            <a:br>
              <a:rPr lang="ru-RU" altLang="ru-RU" sz="3200" b="1" dirty="0">
                <a:solidFill>
                  <a:srgbClr val="C00000"/>
                </a:solidFill>
              </a:rPr>
            </a:br>
            <a:r>
              <a:rPr lang="ru-RU" altLang="ru-RU" sz="3200" b="1" dirty="0">
                <a:solidFill>
                  <a:srgbClr val="C00000"/>
                </a:solidFill>
              </a:rPr>
              <a:t>Одиночное наследование </a:t>
            </a:r>
            <a:endParaRPr lang="ru-RU" sz="3200" b="1" dirty="0">
              <a:solidFill>
                <a:srgbClr val="C00000"/>
              </a:solidFill>
              <a:latin typeface="Co Headline Corp" panose="020B0503060202020204" pitchFamily="34" charset="0"/>
            </a:endParaRPr>
          </a:p>
        </p:txBody>
      </p:sp>
      <p:pic>
        <p:nvPicPr>
          <p:cNvPr id="5" name="Picture 6" descr="db160_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7214" y="1370267"/>
            <a:ext cx="7848600" cy="521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6043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txBox="1">
            <a:spLocks/>
          </p:cNvSpPr>
          <p:nvPr/>
        </p:nvSpPr>
        <p:spPr>
          <a:xfrm>
            <a:off x="228600" y="1610817"/>
            <a:ext cx="9628094" cy="4960044"/>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pPr marL="0" indent="0">
              <a:buFont typeface="Arial" panose="020B0604020202020204" pitchFamily="34" charset="0"/>
              <a:buNone/>
            </a:pPr>
            <a:endParaRPr lang="ru-RU" dirty="0"/>
          </a:p>
        </p:txBody>
      </p:sp>
      <p:sp>
        <p:nvSpPr>
          <p:cNvPr id="2" name="Прямоугольник 1"/>
          <p:cNvSpPr/>
          <p:nvPr/>
        </p:nvSpPr>
        <p:spPr>
          <a:xfrm>
            <a:off x="238146" y="34265"/>
            <a:ext cx="7294642" cy="1077218"/>
          </a:xfrm>
          <a:prstGeom prst="rect">
            <a:avLst/>
          </a:prstGeom>
        </p:spPr>
        <p:txBody>
          <a:bodyPr wrap="square">
            <a:spAutoFit/>
          </a:bodyPr>
          <a:lstStyle/>
          <a:p>
            <a:pPr lvl="0" algn="ctr"/>
            <a:r>
              <a:rPr lang="ru-RU" altLang="ru-RU" sz="3200" b="1" dirty="0">
                <a:solidFill>
                  <a:srgbClr val="C00000"/>
                </a:solidFill>
              </a:rPr>
              <a:t>Отношение обобщения.</a:t>
            </a:r>
            <a:br>
              <a:rPr lang="ru-RU" altLang="ru-RU" sz="3200" b="1" dirty="0">
                <a:solidFill>
                  <a:srgbClr val="C00000"/>
                </a:solidFill>
              </a:rPr>
            </a:br>
            <a:r>
              <a:rPr lang="ru-RU" altLang="ru-RU" sz="3200" b="1" dirty="0">
                <a:solidFill>
                  <a:srgbClr val="C00000"/>
                </a:solidFill>
              </a:rPr>
              <a:t>Пример множественного наследования</a:t>
            </a:r>
            <a:endParaRPr lang="ru-RU" sz="3200" b="1" dirty="0">
              <a:solidFill>
                <a:srgbClr val="C00000"/>
              </a:solidFill>
              <a:latin typeface="Co Headline Corp" panose="020B0503060202020204" pitchFamily="34" charset="0"/>
            </a:endParaRPr>
          </a:p>
        </p:txBody>
      </p:sp>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924" y="1453454"/>
            <a:ext cx="5759450"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Прямоугольник 5"/>
          <p:cNvSpPr/>
          <p:nvPr/>
        </p:nvSpPr>
        <p:spPr>
          <a:xfrm>
            <a:off x="6872851" y="1168685"/>
            <a:ext cx="5205331" cy="3785652"/>
          </a:xfrm>
          <a:prstGeom prst="rect">
            <a:avLst/>
          </a:prstGeom>
        </p:spPr>
        <p:txBody>
          <a:bodyPr wrap="square">
            <a:spAutoFit/>
          </a:bodyPr>
          <a:lstStyle/>
          <a:p>
            <a:pPr indent="360000" algn="just"/>
            <a:r>
              <a:rPr lang="ru-RU" sz="2000" dirty="0">
                <a:solidFill>
                  <a:srgbClr val="0070C0"/>
                </a:solidFill>
              </a:rPr>
              <a:t>При использовании UML для проектирования реляционных БД нужно очень </a:t>
            </a:r>
            <a:r>
              <a:rPr lang="ru-RU" sz="2000" dirty="0">
                <a:solidFill>
                  <a:srgbClr val="7030A0"/>
                </a:solidFill>
              </a:rPr>
              <a:t>осторожно использовать наследование классов </a:t>
            </a:r>
            <a:r>
              <a:rPr lang="ru-RU" sz="2000" dirty="0">
                <a:solidFill>
                  <a:srgbClr val="0070C0"/>
                </a:solidFill>
              </a:rPr>
              <a:t>и стараться вообще избегать </a:t>
            </a:r>
            <a:r>
              <a:rPr lang="ru-RU" sz="2000" dirty="0">
                <a:solidFill>
                  <a:srgbClr val="7030A0"/>
                </a:solidFill>
              </a:rPr>
              <a:t>множественного наследования</a:t>
            </a:r>
            <a:r>
              <a:rPr lang="ru-RU" sz="2000" dirty="0">
                <a:solidFill>
                  <a:srgbClr val="0070C0"/>
                </a:solidFill>
              </a:rPr>
              <a:t>.</a:t>
            </a:r>
          </a:p>
          <a:p>
            <a:pPr indent="360000" algn="just"/>
            <a:r>
              <a:rPr lang="ru-RU" altLang="ru-RU" sz="2000" dirty="0">
                <a:solidFill>
                  <a:srgbClr val="0070C0"/>
                </a:solidFill>
              </a:rPr>
              <a:t>Среди объектов класса Студент могут быть преподаватели, а некоторые преподаватели могут быть студентами. Класс </a:t>
            </a:r>
            <a:r>
              <a:rPr lang="ru-RU" altLang="ru-RU" sz="2000" dirty="0" err="1">
                <a:solidFill>
                  <a:srgbClr val="0070C0"/>
                </a:solidFill>
              </a:rPr>
              <a:t>СтудентПреподаватель</a:t>
            </a:r>
            <a:r>
              <a:rPr lang="ru-RU" altLang="ru-RU" sz="2000" dirty="0">
                <a:solidFill>
                  <a:srgbClr val="0070C0"/>
                </a:solidFill>
              </a:rPr>
              <a:t> определен путем множественного наследования от суперклассов Студент и Преподаватель</a:t>
            </a:r>
          </a:p>
          <a:p>
            <a:pPr indent="360000"/>
            <a:endParaRPr lang="ru-RU" sz="2000" dirty="0"/>
          </a:p>
        </p:txBody>
      </p:sp>
      <p:sp>
        <p:nvSpPr>
          <p:cNvPr id="7" name="Rectangle 3"/>
          <p:cNvSpPr txBox="1">
            <a:spLocks noChangeArrowheads="1"/>
          </p:cNvSpPr>
          <p:nvPr/>
        </p:nvSpPr>
        <p:spPr>
          <a:xfrm>
            <a:off x="733508" y="5139830"/>
            <a:ext cx="10210717" cy="13941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ru-RU" altLang="ru-RU" sz="2000" b="1" u="sng" dirty="0">
                <a:solidFill>
                  <a:srgbClr val="C00000"/>
                </a:solidFill>
              </a:rPr>
              <a:t>Проблема</a:t>
            </a:r>
            <a:r>
              <a:rPr lang="ru-RU" altLang="ru-RU" sz="2000" b="1" dirty="0">
                <a:solidFill>
                  <a:srgbClr val="C00000"/>
                </a:solidFill>
              </a:rPr>
              <a:t>: </a:t>
            </a:r>
            <a:r>
              <a:rPr lang="ru-RU" altLang="ru-RU" sz="2000" dirty="0">
                <a:solidFill>
                  <a:srgbClr val="0070C0"/>
                </a:solidFill>
              </a:rPr>
              <a:t>предположим, что в обоих подклассах Студент и Преподаватель был создан атрибут с именем "</a:t>
            </a:r>
            <a:r>
              <a:rPr lang="ru-RU" altLang="ru-RU" sz="2000" dirty="0" err="1">
                <a:solidFill>
                  <a:srgbClr val="0070C0"/>
                </a:solidFill>
              </a:rPr>
              <a:t>номерКомнаты</a:t>
            </a:r>
            <a:r>
              <a:rPr lang="en-US" altLang="ru-RU" sz="2000" dirty="0">
                <a:solidFill>
                  <a:srgbClr val="0070C0"/>
                </a:solidFill>
              </a:rPr>
              <a:t>”</a:t>
            </a:r>
            <a:r>
              <a:rPr lang="ru-RU" altLang="ru-RU" sz="2000" dirty="0">
                <a:solidFill>
                  <a:srgbClr val="0070C0"/>
                </a:solidFill>
              </a:rPr>
              <a:t>, но с разной семантикой. Очень вероятно, что для объектов класса Студент значениями этого атрибута будут номера комнат в студенческом общежитии, а для объектов класса Преподаватель - номера служебных кабинетов. Как определить этот атрибут в классе </a:t>
            </a:r>
            <a:r>
              <a:rPr lang="ru-RU" altLang="ru-RU" sz="2000" dirty="0" err="1">
                <a:solidFill>
                  <a:srgbClr val="0070C0"/>
                </a:solidFill>
              </a:rPr>
              <a:t>СтудентПреподаватель</a:t>
            </a:r>
            <a:r>
              <a:rPr lang="ru-RU" altLang="ru-RU" sz="2000" dirty="0">
                <a:solidFill>
                  <a:srgbClr val="0070C0"/>
                </a:solidFill>
              </a:rPr>
              <a:t>?</a:t>
            </a:r>
          </a:p>
        </p:txBody>
      </p:sp>
    </p:spTree>
    <p:extLst>
      <p:ext uri="{BB962C8B-B14F-4D97-AF65-F5344CB8AC3E}">
        <p14:creationId xmlns:p14="http://schemas.microsoft.com/office/powerpoint/2010/main" val="1721639819"/>
      </p:ext>
    </p:extLst>
  </p:cSld>
  <p:clrMapOvr>
    <a:masterClrMapping/>
  </p:clrMapOvr>
</p:sld>
</file>

<file path=ppt/theme/theme1.xml><?xml version="1.0" encoding="utf-8"?>
<a:theme xmlns:a="http://schemas.openxmlformats.org/drawingml/2006/main" name="Тема Office">
  <a:themeElements>
    <a:clrScheme name="Пользовательские 7">
      <a:dk1>
        <a:srgbClr val="000000"/>
      </a:dk1>
      <a:lt1>
        <a:srgbClr val="FFFFFF"/>
      </a:lt1>
      <a:dk2>
        <a:srgbClr val="FEFFFE"/>
      </a:dk2>
      <a:lt2>
        <a:srgbClr val="EBEBEB"/>
      </a:lt2>
      <a:accent1>
        <a:srgbClr val="C14AE4"/>
      </a:accent1>
      <a:accent2>
        <a:srgbClr val="FEFFFE"/>
      </a:accent2>
      <a:accent3>
        <a:srgbClr val="969696"/>
      </a:accent3>
      <a:accent4>
        <a:srgbClr val="808080"/>
      </a:accent4>
      <a:accent5>
        <a:srgbClr val="5F5F5F"/>
      </a:accent5>
      <a:accent6>
        <a:srgbClr val="4D4D4D"/>
      </a:accent6>
      <a:hlink>
        <a:srgbClr val="5F5F5F"/>
      </a:hlink>
      <a:folHlink>
        <a:srgbClr val="919191"/>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Документ" ma:contentTypeID="0x010100772CEC475D848A418044E411EFC80EB5" ma:contentTypeVersion="5" ma:contentTypeDescription="Создание документа." ma:contentTypeScope="" ma:versionID="24602e4ef37759f4e546c86c5e30cfc4">
  <xsd:schema xmlns:xsd="http://www.w3.org/2001/XMLSchema" xmlns:xs="http://www.w3.org/2001/XMLSchema" xmlns:p="http://schemas.microsoft.com/office/2006/metadata/properties" xmlns:ns2="337a2a6a-eeca-42a1-a72c-b3e3433a690f" targetNamespace="http://schemas.microsoft.com/office/2006/metadata/properties" ma:root="true" ma:fieldsID="e9cc59409be0d32b772a54d8fce48a40" ns2:_="">
    <xsd:import namespace="337a2a6a-eeca-42a1-a72c-b3e3433a690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7a2a6a-eeca-42a1-a72c-b3e3433a69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2ACE81-50F8-41AA-8A48-37D179DF0EAE}">
  <ds:schemaRefs>
    <ds:schemaRef ds:uri="http://schemas.microsoft.com/sharepoint/v3/contenttype/forms"/>
  </ds:schemaRefs>
</ds:datastoreItem>
</file>

<file path=customXml/itemProps2.xml><?xml version="1.0" encoding="utf-8"?>
<ds:datastoreItem xmlns:ds="http://schemas.openxmlformats.org/officeDocument/2006/customXml" ds:itemID="{E50B791D-D8E6-4C18-A897-302B99BB730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93B6292-A3C0-49E6-A7E9-95727FFAC3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7a2a6a-eeca-42a1-a72c-b3e3433a690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3422</TotalTime>
  <Words>2249</Words>
  <Application>Microsoft Office PowerPoint</Application>
  <PresentationFormat>Широкоэкранный</PresentationFormat>
  <Paragraphs>321</Paragraphs>
  <Slides>27</Slides>
  <Notes>26</Notes>
  <HiddenSlides>0</HiddenSlides>
  <MMClips>0</MMClips>
  <ScaleCrop>false</ScaleCrop>
  <HeadingPairs>
    <vt:vector size="8" baseType="variant">
      <vt:variant>
        <vt:lpstr>Использованные шрифты</vt:lpstr>
      </vt:variant>
      <vt:variant>
        <vt:i4>6</vt:i4>
      </vt:variant>
      <vt:variant>
        <vt:lpstr>Тема</vt:lpstr>
      </vt:variant>
      <vt:variant>
        <vt:i4>1</vt:i4>
      </vt:variant>
      <vt:variant>
        <vt:lpstr>Внедренные серверы OLE</vt:lpstr>
      </vt:variant>
      <vt:variant>
        <vt:i4>1</vt:i4>
      </vt:variant>
      <vt:variant>
        <vt:lpstr>Заголовки слайдов</vt:lpstr>
      </vt:variant>
      <vt:variant>
        <vt:i4>27</vt:i4>
      </vt:variant>
    </vt:vector>
  </HeadingPairs>
  <TitlesOfParts>
    <vt:vector size="35" baseType="lpstr">
      <vt:lpstr>Arial</vt:lpstr>
      <vt:lpstr>Calibri</vt:lpstr>
      <vt:lpstr>Co Headline Corp</vt:lpstr>
      <vt:lpstr>Co Text Corp</vt:lpstr>
      <vt:lpstr>Times New Roman</vt:lpstr>
      <vt:lpstr>Verdana</vt:lpstr>
      <vt:lpstr>Тема Office</vt:lpstr>
      <vt:lpstr>Документ</vt:lpstr>
      <vt:lpstr>Лекция 3. Язык UML. Диаграммы классов, состояний,  последовательностей</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Microsoft Office User</dc:creator>
  <cp:lastModifiedBy>EA</cp:lastModifiedBy>
  <cp:revision>135</cp:revision>
  <dcterms:created xsi:type="dcterms:W3CDTF">2020-02-06T11:13:24Z</dcterms:created>
  <dcterms:modified xsi:type="dcterms:W3CDTF">2022-10-31T10:14:13Z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0x010100772CEC475D848A418044E411EFC80EB5</vt:lpwstr>
  </property>
</Properties>
</file>