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57" r:id="rId5"/>
    <p:sldId id="279" r:id="rId6"/>
    <p:sldId id="295" r:id="rId7"/>
    <p:sldId id="302" r:id="rId8"/>
    <p:sldId id="301" r:id="rId9"/>
    <p:sldId id="296" r:id="rId10"/>
    <p:sldId id="327" r:id="rId11"/>
    <p:sldId id="300" r:id="rId12"/>
    <p:sldId id="299" r:id="rId13"/>
    <p:sldId id="298" r:id="rId14"/>
    <p:sldId id="294" r:id="rId15"/>
    <p:sldId id="280" r:id="rId16"/>
    <p:sldId id="293" r:id="rId17"/>
    <p:sldId id="328" r:id="rId18"/>
    <p:sldId id="304" r:id="rId19"/>
    <p:sldId id="291" r:id="rId20"/>
    <p:sldId id="308" r:id="rId21"/>
    <p:sldId id="307" r:id="rId22"/>
    <p:sldId id="306" r:id="rId23"/>
    <p:sldId id="316" r:id="rId24"/>
    <p:sldId id="314" r:id="rId25"/>
    <p:sldId id="313" r:id="rId26"/>
    <p:sldId id="290" r:id="rId27"/>
    <p:sldId id="311" r:id="rId28"/>
    <p:sldId id="305" r:id="rId29"/>
    <p:sldId id="310" r:id="rId30"/>
    <p:sldId id="309" r:id="rId31"/>
    <p:sldId id="303" r:id="rId32"/>
    <p:sldId id="319" r:id="rId33"/>
    <p:sldId id="318" r:id="rId34"/>
    <p:sldId id="315" r:id="rId35"/>
    <p:sldId id="317" r:id="rId36"/>
    <p:sldId id="329" r:id="rId37"/>
    <p:sldId id="331" r:id="rId38"/>
    <p:sldId id="332" r:id="rId39"/>
    <p:sldId id="333" r:id="rId40"/>
    <p:sldId id="334" r:id="rId41"/>
    <p:sldId id="326" r:id="rId42"/>
    <p:sldId id="289" r:id="rId43"/>
    <p:sldId id="322" r:id="rId44"/>
    <p:sldId id="323" r:id="rId45"/>
    <p:sldId id="321" r:id="rId46"/>
    <p:sldId id="320" r:id="rId47"/>
    <p:sldId id="324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12A"/>
    <a:srgbClr val="2C5292"/>
    <a:srgbClr val="2D5291"/>
    <a:srgbClr val="015086"/>
    <a:srgbClr val="1B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1" autoAdjust="0"/>
    <p:restoredTop sz="96405"/>
  </p:normalViewPr>
  <p:slideViewPr>
    <p:cSldViewPr snapToGrid="0" snapToObjects="1">
      <p:cViewPr varScale="1">
        <p:scale>
          <a:sx n="111" d="100"/>
          <a:sy n="111" d="100"/>
        </p:scale>
        <p:origin x="5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428D1B3-D95B-C040-BA6A-3E3DB701AC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A74D18-5D44-A34F-8999-314620A31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71CD8-A8A1-7B49-B1CB-109F8C2A0D1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44CA84-BB82-1644-AA7B-83F9C73A25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84B654-2251-2947-BB4F-8731464DA4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C6C4F-3991-9140-B345-AD2B3EEA3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90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783B7-2F14-0E4D-B5AF-0875B2E732D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B5C0-C4D0-724D-9F55-B431542C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5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94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89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68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075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15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9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9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1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109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53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47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885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138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57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4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56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728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271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75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739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539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70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270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758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1701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004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577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68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560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626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6708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916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9433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956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25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6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01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68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84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894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88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9ADBE38-5B1A-BF44-BFD5-22FC42358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3C05BBF-08E0-7540-829F-D6B09A49BD35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E62C56F-44DD-204D-B9BA-633EC54B2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5364" y="4801308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40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881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94566-9430-7349-96E8-2D1C2CAF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A3BA7-7A70-F549-AE54-D176D627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277033"/>
            <a:ext cx="6172200" cy="35840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819086-2831-9641-8289-944CD41D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7034"/>
            <a:ext cx="3932237" cy="3591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A51B85-F1A0-FF4E-A656-40C8407A1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0B130E-DA8F-2545-9D2D-E700B25D3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ый треугольник 19">
            <a:extLst>
              <a:ext uri="{FF2B5EF4-FFF2-40B4-BE49-F238E27FC236}">
                <a16:creationId xmlns:a16="http://schemas.microsoft.com/office/drawing/2014/main" id="{97900449-F9D6-BA44-A31F-D7A168F96441}"/>
              </a:ext>
            </a:extLst>
          </p:cNvPr>
          <p:cNvSpPr/>
          <p:nvPr userDrawn="1"/>
        </p:nvSpPr>
        <p:spPr>
          <a:xfrm flipH="1">
            <a:off x="2270234" y="0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972EEFE4-FB9E-BF46-85AA-E18CFB217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586" y="3734977"/>
            <a:ext cx="536569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4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B037399-DA8A-4C43-9ADA-3486893B0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586" y="1210748"/>
            <a:ext cx="10515600" cy="1500187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CB0FE34-6325-F242-B491-EEA6F18F8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62D76D6-4269-7D47-A382-30DB7F749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ED925-7255-184B-B600-AD17A82F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4" y="609007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6ADEE23-C350-E04E-B8DD-E4311F8C9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857" y="1298703"/>
            <a:ext cx="10622029" cy="5234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подзаголовка, образец подзаголовка, образец подзаголовка, образец подзаголовка, образец подзаголовка, образец подзаголовка</a:t>
            </a:r>
            <a:endParaRPr lang="en-US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5CED6DD-11F4-3640-9502-226D70475F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0125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6" name="Текст 13">
            <a:extLst>
              <a:ext uri="{FF2B5EF4-FFF2-40B4-BE49-F238E27FC236}">
                <a16:creationId xmlns:a16="http://schemas.microsoft.com/office/drawing/2014/main" id="{48961DE6-1FA8-9D47-B998-6EDFBDDD06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069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32260FE-8AF7-024A-B2CD-5336FDBA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50" name="Текст 13">
            <a:extLst>
              <a:ext uri="{FF2B5EF4-FFF2-40B4-BE49-F238E27FC236}">
                <a16:creationId xmlns:a16="http://schemas.microsoft.com/office/drawing/2014/main" id="{50707094-0C9A-7E49-9EB0-E95003BA66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069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1" name="Рисунок 4">
            <a:extLst>
              <a:ext uri="{FF2B5EF4-FFF2-40B4-BE49-F238E27FC236}">
                <a16:creationId xmlns:a16="http://schemas.microsoft.com/office/drawing/2014/main" id="{7167CAC5-344B-ED4F-A5EC-0DD8BBBE770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04056" y="2322754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2" name="Текст 13">
            <a:extLst>
              <a:ext uri="{FF2B5EF4-FFF2-40B4-BE49-F238E27FC236}">
                <a16:creationId xmlns:a16="http://schemas.microsoft.com/office/drawing/2014/main" id="{2A2ADEE3-FC11-564A-9F22-A8A30DEA6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81000" y="3886691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3" name="Текст 13">
            <a:extLst>
              <a:ext uri="{FF2B5EF4-FFF2-40B4-BE49-F238E27FC236}">
                <a16:creationId xmlns:a16="http://schemas.microsoft.com/office/drawing/2014/main" id="{A4404104-0313-864B-91E7-CAB3405BCB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81000" y="4343400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4" name="Рисунок 4">
            <a:extLst>
              <a:ext uri="{FF2B5EF4-FFF2-40B4-BE49-F238E27FC236}">
                <a16:creationId xmlns:a16="http://schemas.microsoft.com/office/drawing/2014/main" id="{C190F894-EB66-8345-B5F3-3A59696016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78600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5" name="Текст 13">
            <a:extLst>
              <a:ext uri="{FF2B5EF4-FFF2-40B4-BE49-F238E27FC236}">
                <a16:creationId xmlns:a16="http://schemas.microsoft.com/office/drawing/2014/main" id="{09389D26-0BEF-EA40-A496-312D8C5038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55544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6" name="Текст 13">
            <a:extLst>
              <a:ext uri="{FF2B5EF4-FFF2-40B4-BE49-F238E27FC236}">
                <a16:creationId xmlns:a16="http://schemas.microsoft.com/office/drawing/2014/main" id="{89491531-AD0A-1D44-B9EC-2BE6BAC490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55544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7" name="Рисунок 4">
            <a:extLst>
              <a:ext uri="{FF2B5EF4-FFF2-40B4-BE49-F238E27FC236}">
                <a16:creationId xmlns:a16="http://schemas.microsoft.com/office/drawing/2014/main" id="{259AF906-E5DA-9C4B-A908-BB69647D81F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0331" y="2287473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8" name="Текст 13">
            <a:extLst>
              <a:ext uri="{FF2B5EF4-FFF2-40B4-BE49-F238E27FC236}">
                <a16:creationId xmlns:a16="http://schemas.microsoft.com/office/drawing/2014/main" id="{5D65943B-F02B-B541-A00A-9EA60931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275" y="3851410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9" name="Текст 13">
            <a:extLst>
              <a:ext uri="{FF2B5EF4-FFF2-40B4-BE49-F238E27FC236}">
                <a16:creationId xmlns:a16="http://schemas.microsoft.com/office/drawing/2014/main" id="{317E742F-17AF-6F4C-B372-B21962C944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17275" y="4308119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</p:spTree>
    <p:extLst>
      <p:ext uri="{BB962C8B-B14F-4D97-AF65-F5344CB8AC3E}">
        <p14:creationId xmlns:p14="http://schemas.microsoft.com/office/powerpoint/2010/main" val="213558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23FC32-1D4B-0249-BF21-969AAD7AE88B}"/>
              </a:ext>
            </a:extLst>
          </p:cNvPr>
          <p:cNvSpPr/>
          <p:nvPr userDrawn="1"/>
        </p:nvSpPr>
        <p:spPr>
          <a:xfrm>
            <a:off x="-1" y="0"/>
            <a:ext cx="3633019" cy="6872836"/>
          </a:xfrm>
          <a:prstGeom prst="rect">
            <a:avLst/>
          </a:prstGeom>
          <a:solidFill>
            <a:srgbClr val="2D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70D9CBA-C8C6-8448-9128-B772F8FB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910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Число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9B064-12D4-A64E-A883-31F4F92E6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127623" y="367011"/>
            <a:ext cx="7662739" cy="4740836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C889005E-4F9F-EF45-A776-E0B7B437D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129" y="2932178"/>
            <a:ext cx="3134889" cy="435133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FAD87-8A55-7E4E-85FB-DEF79F9888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9C8C40-D39C-BE46-91F6-BDB987412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7784804-39F4-7646-A32C-F5EBA6024C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7826" y="18256"/>
            <a:ext cx="4857750" cy="685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205AC-192F-234A-B2DA-E6DAD3DD6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966" y="2266969"/>
            <a:ext cx="161925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00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75B40E99-6245-8949-8F6D-1E6ED389C6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9966" y="3605876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5BA3E0E6-4A81-F845-8374-48218CF27E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58669" y="3611302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17E06DDE-1CD1-834D-8E70-E983BC6A5F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8669" y="2266969"/>
            <a:ext cx="5869868" cy="1747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00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5F2A84-FB2A-C648-B480-0E6F10B0B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C4D3B74-5F4F-6C41-A5DC-81E53D7385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7621842"/>
              </p:ext>
            </p:extLst>
          </p:nvPr>
        </p:nvGraphicFramePr>
        <p:xfrm>
          <a:off x="751822" y="3078685"/>
          <a:ext cx="5937107" cy="2400956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723612">
                  <a:extLst>
                    <a:ext uri="{9D8B030D-6E8A-4147-A177-3AD203B41FA5}">
                      <a16:colId xmlns:a16="http://schemas.microsoft.com/office/drawing/2014/main" val="580105534"/>
                    </a:ext>
                  </a:extLst>
                </a:gridCol>
                <a:gridCol w="2213495">
                  <a:extLst>
                    <a:ext uri="{9D8B030D-6E8A-4147-A177-3AD203B41FA5}">
                      <a16:colId xmlns:a16="http://schemas.microsoft.com/office/drawing/2014/main" val="2055404238"/>
                    </a:ext>
                  </a:extLst>
                </a:gridCol>
              </a:tblGrid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074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288125"/>
                  </a:ext>
                </a:extLst>
              </a:tr>
              <a:tr h="614476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83206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0143166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40754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Рисунок 4">
            <a:extLst>
              <a:ext uri="{FF2B5EF4-FFF2-40B4-BE49-F238E27FC236}">
                <a16:creationId xmlns:a16="http://schemas.microsoft.com/office/drawing/2014/main" id="{C4CA7B46-2F96-614A-838A-2E47CF4A27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9" name="Рисунок 4">
            <a:extLst>
              <a:ext uri="{FF2B5EF4-FFF2-40B4-BE49-F238E27FC236}">
                <a16:creationId xmlns:a16="http://schemas.microsoft.com/office/drawing/2014/main" id="{861579BD-3D10-0F47-A313-C9714E74549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005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0" name="Рисунок 4">
            <a:extLst>
              <a:ext uri="{FF2B5EF4-FFF2-40B4-BE49-F238E27FC236}">
                <a16:creationId xmlns:a16="http://schemas.microsoft.com/office/drawing/2014/main" id="{DC15F2C2-6925-9840-A263-A9FE6D0D50A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67917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1" name="Рисунок 4">
            <a:extLst>
              <a:ext uri="{FF2B5EF4-FFF2-40B4-BE49-F238E27FC236}">
                <a16:creationId xmlns:a16="http://schemas.microsoft.com/office/drawing/2014/main" id="{4310709A-6095-DB44-9B5E-AE7C888858F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79769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2" name="Рисунок 4">
            <a:extLst>
              <a:ext uri="{FF2B5EF4-FFF2-40B4-BE49-F238E27FC236}">
                <a16:creationId xmlns:a16="http://schemas.microsoft.com/office/drawing/2014/main" id="{8F68A599-0708-514A-BEFB-E7DD1D0061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42953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3" name="Рисунок 4">
            <a:extLst>
              <a:ext uri="{FF2B5EF4-FFF2-40B4-BE49-F238E27FC236}">
                <a16:creationId xmlns:a16="http://schemas.microsoft.com/office/drawing/2014/main" id="{CD6E9C51-F264-4249-AAA1-46A790EAB21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54805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4" name="Рисунок 4">
            <a:extLst>
              <a:ext uri="{FF2B5EF4-FFF2-40B4-BE49-F238E27FC236}">
                <a16:creationId xmlns:a16="http://schemas.microsoft.com/office/drawing/2014/main" id="{6E3E01DB-FF7A-504D-8CF4-7F8DB4DF352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872670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5" name="Рисунок 4">
            <a:extLst>
              <a:ext uri="{FF2B5EF4-FFF2-40B4-BE49-F238E27FC236}">
                <a16:creationId xmlns:a16="http://schemas.microsoft.com/office/drawing/2014/main" id="{10D9CA36-B958-4246-9A18-3E9EB7E1AA4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84522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6" name="Рисунок 4">
            <a:extLst>
              <a:ext uri="{FF2B5EF4-FFF2-40B4-BE49-F238E27FC236}">
                <a16:creationId xmlns:a16="http://schemas.microsoft.com/office/drawing/2014/main" id="{2B1B5766-BA31-B34C-8CE1-E0E3C1E9AAA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68003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7" name="Рисунок 4">
            <a:extLst>
              <a:ext uri="{FF2B5EF4-FFF2-40B4-BE49-F238E27FC236}">
                <a16:creationId xmlns:a16="http://schemas.microsoft.com/office/drawing/2014/main" id="{22B4A78B-BDA5-074E-BB55-DD84E213CD7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0847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8" name="Рисунок 4">
            <a:extLst>
              <a:ext uri="{FF2B5EF4-FFF2-40B4-BE49-F238E27FC236}">
                <a16:creationId xmlns:a16="http://schemas.microsoft.com/office/drawing/2014/main" id="{24C92142-AAA2-5642-87F1-E924BCCE3F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0632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9" name="Рисунок 4">
            <a:extLst>
              <a:ext uri="{FF2B5EF4-FFF2-40B4-BE49-F238E27FC236}">
                <a16:creationId xmlns:a16="http://schemas.microsoft.com/office/drawing/2014/main" id="{A0ECE587-F98A-764D-AF8F-CF6B7E4B8DE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0248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0" name="Рисунок 4">
            <a:extLst>
              <a:ext uri="{FF2B5EF4-FFF2-40B4-BE49-F238E27FC236}">
                <a16:creationId xmlns:a16="http://schemas.microsoft.com/office/drawing/2014/main" id="{E117289B-D1D2-B046-AB98-AE0DC118F71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820349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1" name="Рисунок 4">
            <a:extLst>
              <a:ext uri="{FF2B5EF4-FFF2-40B4-BE49-F238E27FC236}">
                <a16:creationId xmlns:a16="http://schemas.microsoft.com/office/drawing/2014/main" id="{E3D0B968-3999-6647-9252-3778A4A2B71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32201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2" name="Рисунок 4">
            <a:extLst>
              <a:ext uri="{FF2B5EF4-FFF2-40B4-BE49-F238E27FC236}">
                <a16:creationId xmlns:a16="http://schemas.microsoft.com/office/drawing/2014/main" id="{6457A155-09BB-0E4A-A38E-CFE33CCF197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96090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3" name="Рисунок 4">
            <a:extLst>
              <a:ext uri="{FF2B5EF4-FFF2-40B4-BE49-F238E27FC236}">
                <a16:creationId xmlns:a16="http://schemas.microsoft.com/office/drawing/2014/main" id="{FD5E06E2-1BE4-AC45-80BA-4F68EB14759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822943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4" name="Рисунок 4">
            <a:extLst>
              <a:ext uri="{FF2B5EF4-FFF2-40B4-BE49-F238E27FC236}">
                <a16:creationId xmlns:a16="http://schemas.microsoft.com/office/drawing/2014/main" id="{C729838A-66C9-FF47-BAE8-7CA67D13528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834795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5" name="Рисунок 4">
            <a:extLst>
              <a:ext uri="{FF2B5EF4-FFF2-40B4-BE49-F238E27FC236}">
                <a16:creationId xmlns:a16="http://schemas.microsoft.com/office/drawing/2014/main" id="{0A15CA53-5650-5D4A-8689-61396F7A1AE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852660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6" name="Рисунок 4">
            <a:extLst>
              <a:ext uri="{FF2B5EF4-FFF2-40B4-BE49-F238E27FC236}">
                <a16:creationId xmlns:a16="http://schemas.microsoft.com/office/drawing/2014/main" id="{62CA8F52-470B-094B-B063-81AF8C842E1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864512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777DE816-A309-1642-A67E-532169FC157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7993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5DEA6EE-0CB7-324D-B494-703C637B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6334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84DCB329-E0C7-D240-AB49-C7A4B61489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8A1FAA-70FD-194B-9AC4-38997F08B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518840-F692-C344-A762-DC53AB112ABA}"/>
              </a:ext>
            </a:extLst>
          </p:cNvPr>
          <p:cNvSpPr/>
          <p:nvPr userDrawn="1"/>
        </p:nvSpPr>
        <p:spPr>
          <a:xfrm>
            <a:off x="3511825" y="1792503"/>
            <a:ext cx="6785113" cy="4078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C50D203-BD79-2542-B12A-7A2A360C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377" y="2160898"/>
            <a:ext cx="5601073" cy="1325563"/>
          </a:xfrm>
          <a:prstGeom prst="rect">
            <a:avLst/>
          </a:prstGeom>
        </p:spPr>
        <p:txBody>
          <a:bodyPr/>
          <a:lstStyle>
            <a:lvl1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3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47EF6C-3AC8-6140-908E-6B1BDDF53203}"/>
              </a:ext>
            </a:extLst>
          </p:cNvPr>
          <p:cNvCxnSpPr/>
          <p:nvPr userDrawn="1"/>
        </p:nvCxnSpPr>
        <p:spPr>
          <a:xfrm>
            <a:off x="4600820" y="4737505"/>
            <a:ext cx="1917700" cy="0"/>
          </a:xfrm>
          <a:prstGeom prst="line">
            <a:avLst/>
          </a:prstGeom>
          <a:ln>
            <a:solidFill>
              <a:srgbClr val="D92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5AB26928-AD67-1143-B951-9BF66C1100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3046" y="1706892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3" name="Рисунок 7">
            <a:extLst>
              <a:ext uri="{FF2B5EF4-FFF2-40B4-BE49-F238E27FC236}">
                <a16:creationId xmlns:a16="http://schemas.microsoft.com/office/drawing/2014/main" id="{36F4FB93-D5E9-194A-AD78-EEE1D7EAD9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03046" y="2844935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4" name="Рисунок 7">
            <a:extLst>
              <a:ext uri="{FF2B5EF4-FFF2-40B4-BE49-F238E27FC236}">
                <a16:creationId xmlns:a16="http://schemas.microsoft.com/office/drawing/2014/main" id="{0FE9FB26-AB25-A448-A185-2B6B5404C1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8590" y="3982978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5" name="Рисунок 7">
            <a:extLst>
              <a:ext uri="{FF2B5EF4-FFF2-40B4-BE49-F238E27FC236}">
                <a16:creationId xmlns:a16="http://schemas.microsoft.com/office/drawing/2014/main" id="{CE184DB0-7FF0-1E43-A657-5880457A29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8590" y="5121021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33E5C545-0FCB-3A4C-A3EC-EB4BF64B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427" y="2992399"/>
            <a:ext cx="5157787" cy="526798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C875A66D-8D48-C746-AA62-EF3E26C1D3C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495427" y="4904786"/>
            <a:ext cx="5157787" cy="432469"/>
          </a:xfrm>
          <a:prstGeom prst="rect">
            <a:avLst/>
          </a:prstGeom>
        </p:spPr>
        <p:txBody>
          <a:bodyPr/>
          <a:lstStyle>
            <a:lvl1pPr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Образец текста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CFC8C66-826C-B74C-A2F2-27C72A72DD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0D2786-A704-B74C-B702-FC4E3DBC8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A735E-A84F-3D4C-9FD4-F4F3CF08A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7922E-2675-544F-A729-217DD305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2CB7-09FF-A44F-A2D0-3C8C920D427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A068488-A0CD-4749-B6D5-694146F6B729}"/>
              </a:ext>
            </a:extLst>
          </p:cNvPr>
          <p:cNvSpPr txBox="1">
            <a:spLocks/>
          </p:cNvSpPr>
          <p:nvPr userDrawn="1"/>
        </p:nvSpPr>
        <p:spPr>
          <a:xfrm>
            <a:off x="6501245" y="4740210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3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4000" dirty="0"/>
              <a:t>Образец </a:t>
            </a:r>
            <a:br>
              <a:rPr lang="ru-RU" sz="4000" dirty="0"/>
            </a:br>
            <a:r>
              <a:rPr lang="ru-RU" sz="4000" dirty="0"/>
              <a:t>заголовка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DCF2DB-BB5F-A146-90E9-E9EB29D40EE3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4" r:id="rId5"/>
    <p:sldLayoutId id="2147483652" r:id="rId6"/>
    <p:sldLayoutId id="2147483662" r:id="rId7"/>
    <p:sldLayoutId id="2147483655" r:id="rId8"/>
    <p:sldLayoutId id="2147483657" r:id="rId9"/>
    <p:sldLayoutId id="214748365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7907E4B7-32EC-1D4B-8C83-1A08DDA7A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2" name="Прямоугольный треугольник 91">
            <a:extLst>
              <a:ext uri="{FF2B5EF4-FFF2-40B4-BE49-F238E27FC236}">
                <a16:creationId xmlns:a16="http://schemas.microsoft.com/office/drawing/2014/main" id="{63FA5D00-FDCE-0043-9B9D-8BAADC969BFD}"/>
              </a:ext>
            </a:extLst>
          </p:cNvPr>
          <p:cNvSpPr/>
          <p:nvPr/>
        </p:nvSpPr>
        <p:spPr>
          <a:xfrm flipH="1">
            <a:off x="2238703" y="-58428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Заголовок 90">
            <a:extLst>
              <a:ext uri="{FF2B5EF4-FFF2-40B4-BE49-F238E27FC236}">
                <a16:creationId xmlns:a16="http://schemas.microsoft.com/office/drawing/2014/main" id="{A00C5F5F-0EA5-9843-9C20-FA4F49A2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388" y="4198710"/>
            <a:ext cx="7188612" cy="246888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Лекция 4. Концептуальные модели. </a:t>
            </a: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ER </a:t>
            </a:r>
            <a:r>
              <a:rPr lang="ru-R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диаграммы. Сущности и связи. Структуры на атрибутах. Исправленная теорема Хиса. Нормализация. Денормализация</a:t>
            </a:r>
            <a:endParaRPr lang="ru-RU" sz="3200" dirty="0">
              <a:latin typeface="Co Headline Corp" panose="020B0503060202020204" pitchFamily="34" charset="0"/>
            </a:endParaRP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FE4638A-6119-A143-8ACB-62FACA7A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6">
            <a:extLst>
              <a:ext uri="{FF2B5EF4-FFF2-40B4-BE49-F238E27FC236}">
                <a16:creationId xmlns:a16="http://schemas.microsoft.com/office/drawing/2014/main" id="{6C72E517-E53F-453B-AB6A-B1FB97F54BCC}"/>
              </a:ext>
            </a:extLst>
          </p:cNvPr>
          <p:cNvSpPr txBox="1">
            <a:spLocks/>
          </p:cNvSpPr>
          <p:nvPr/>
        </p:nvSpPr>
        <p:spPr>
          <a:xfrm>
            <a:off x="177586" y="1993114"/>
            <a:ext cx="7845211" cy="47917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ru-RU" altLang="ru-RU" sz="1800" dirty="0">
                <a:solidFill>
                  <a:srgbClr val="0070C0"/>
                </a:solidFill>
              </a:rPr>
              <a:t>Экземпляру родительской сущности могут соответствовать 0,1 или много экземпляров дочерней сущности</a:t>
            </a:r>
          </a:p>
          <a:p>
            <a:pPr marL="0" indent="0">
              <a:buFontTx/>
              <a:buNone/>
            </a:pPr>
            <a:endParaRPr lang="ru-RU" altLang="ru-RU" sz="1800" dirty="0"/>
          </a:p>
          <a:p>
            <a:pPr marL="0" indent="0">
              <a:buFontTx/>
              <a:buNone/>
            </a:pPr>
            <a:endParaRPr lang="ru-RU" altLang="ru-RU" sz="1800" dirty="0"/>
          </a:p>
          <a:p>
            <a:pPr marL="0" indent="0">
              <a:buFontTx/>
              <a:buNone/>
            </a:pPr>
            <a:endParaRPr lang="ru-RU" altLang="ru-RU" sz="1800" dirty="0"/>
          </a:p>
          <a:p>
            <a:pPr marL="0" indent="0">
              <a:buFontTx/>
              <a:buNone/>
            </a:pPr>
            <a:endParaRPr lang="ru-RU" altLang="ru-RU" sz="1800" dirty="0"/>
          </a:p>
          <a:p>
            <a:pPr marL="0" indent="0">
              <a:buFontTx/>
              <a:buNone/>
            </a:pPr>
            <a:r>
              <a:rPr lang="ru-RU" altLang="ru-RU" sz="1800" dirty="0">
                <a:solidFill>
                  <a:srgbClr val="0070C0"/>
                </a:solidFill>
              </a:rPr>
              <a:t>Экземпляру родительской сущности могут соответствовать ни одного  или один экземпляр дочерней сущности.</a:t>
            </a:r>
          </a:p>
          <a:p>
            <a:pPr marL="0" indent="0">
              <a:buFontTx/>
              <a:buNone/>
            </a:pPr>
            <a:endParaRPr lang="ru-RU" altLang="ru-RU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Tx/>
              <a:buNone/>
            </a:pPr>
            <a:endParaRPr lang="ru-RU" altLang="ru-RU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Tx/>
              <a:buNone/>
            </a:pPr>
            <a:endParaRPr lang="ru-RU" altLang="ru-RU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Tx/>
              <a:buNone/>
            </a:pPr>
            <a:endParaRPr lang="ru-RU" altLang="ru-RU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Tx/>
              <a:buNone/>
            </a:pPr>
            <a:r>
              <a:rPr lang="ru-RU" altLang="ru-RU" sz="1800" dirty="0">
                <a:solidFill>
                  <a:srgbClr val="0070C0"/>
                </a:solidFill>
                <a:ea typeface="Verdana" panose="020B0604030504040204" pitchFamily="34" charset="0"/>
              </a:rPr>
              <a:t>Экземпляру родительской сущности могут соответствовать 1 или много экземпляров дочерней сущности.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00036" y="8445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3200" b="1" dirty="0">
                <a:solidFill>
                  <a:srgbClr val="C00000"/>
                </a:solidFill>
              </a:rPr>
              <a:t>Примеры в нотации </a:t>
            </a:r>
            <a:r>
              <a:rPr lang="en-US" altLang="ru-RU" sz="3200" b="1" dirty="0">
                <a:solidFill>
                  <a:srgbClr val="C00000"/>
                </a:solidFill>
              </a:rPr>
              <a:t>IE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4" name="Рисунок 10">
            <a:extLst>
              <a:ext uri="{FF2B5EF4-FFF2-40B4-BE49-F238E27FC236}">
                <a16:creationId xmlns:a16="http://schemas.microsoft.com/office/drawing/2014/main" id="{BEA685B6-C26E-4EF0-9D9B-5CF442F30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6" y="725424"/>
            <a:ext cx="7599951" cy="134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11">
            <a:extLst>
              <a:ext uri="{FF2B5EF4-FFF2-40B4-BE49-F238E27FC236}">
                <a16:creationId xmlns:a16="http://schemas.microsoft.com/office/drawing/2014/main" id="{3968AF8A-39C2-4250-B635-A8068AF5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6" y="2533000"/>
            <a:ext cx="78057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12">
            <a:extLst>
              <a:ext uri="{FF2B5EF4-FFF2-40B4-BE49-F238E27FC236}">
                <a16:creationId xmlns:a16="http://schemas.microsoft.com/office/drawing/2014/main" id="{31E711F6-BAF2-486E-91FE-CD179D1D7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6" y="4674970"/>
            <a:ext cx="7845211" cy="144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5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517277" y="1254007"/>
            <a:ext cx="29433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Некоторые виды связей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13A2D2-1F79-4268-BB8A-C62257FD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591" y="0"/>
            <a:ext cx="6015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6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38461" y="522088"/>
            <a:ext cx="73526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Разрешение связи многие-ко-многим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EF5E63-3AE1-472F-9E80-9DCADC71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25" y="1683536"/>
            <a:ext cx="7992888" cy="494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21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461980"/>
            <a:ext cx="7439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Вспоминаем уточнённую теорему Хиса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AE765-2C68-4E37-A2F6-88E3641A9BEE}"/>
              </a:ext>
            </a:extLst>
          </p:cNvPr>
          <p:cNvSpPr txBox="1"/>
          <p:nvPr/>
        </p:nvSpPr>
        <p:spPr>
          <a:xfrm>
            <a:off x="198087" y="1350111"/>
            <a:ext cx="11627825" cy="430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360000" algn="just" defTabSz="449263" fontAlgn="base">
              <a:lnSpc>
                <a:spcPct val="114000"/>
              </a:lnSpc>
              <a:buClr>
                <a:srgbClr val="CE2816"/>
              </a:buClr>
              <a:buSzPct val="10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sz="2000" dirty="0">
                <a:solidFill>
                  <a:srgbClr val="0070C0"/>
                </a:solidFill>
              </a:rPr>
              <a:t>Расширенная формулировка теоремы предполагает, что выявлена вся семантика отношения, в том числе семантика блоков атрибутов, объединённых по смыслу.</a:t>
            </a:r>
          </a:p>
          <a:p>
            <a:pPr indent="360000" algn="just">
              <a:lnSpc>
                <a:spcPct val="114000"/>
              </a:lnSpc>
              <a:buNone/>
            </a:pPr>
            <a:r>
              <a:rPr lang="ru-RU" sz="2000" b="1" u="sng" dirty="0">
                <a:solidFill>
                  <a:srgbClr val="C00000"/>
                </a:solidFill>
              </a:rPr>
              <a:t>Замечание</a:t>
            </a:r>
            <a:r>
              <a:rPr lang="ru-RU" sz="2000" b="1" dirty="0">
                <a:solidFill>
                  <a:srgbClr val="C00000"/>
                </a:solidFill>
              </a:rPr>
              <a:t>: </a:t>
            </a:r>
            <a:r>
              <a:rPr lang="ru-RU" sz="2000" dirty="0">
                <a:solidFill>
                  <a:srgbClr val="0070C0"/>
                </a:solidFill>
              </a:rPr>
              <a:t>Применяя теорему формально в случае когда атрибуты-аргументы функциональной зависимости </a:t>
            </a:r>
            <a:r>
              <a:rPr lang="ru-RU" altLang="ru-RU" sz="2000" kern="0" dirty="0">
                <a:solidFill>
                  <a:srgbClr val="0070C0"/>
                </a:solidFill>
                <a:cs typeface="Lucida Sans Unicode"/>
              </a:rPr>
              <a:t>образуют первичный ключ получаем разбиение отношения на столбцы. Проблема с семантикой таких отношений!</a:t>
            </a:r>
            <a:endParaRPr lang="ru-RU" sz="2000" dirty="0">
              <a:solidFill>
                <a:srgbClr val="0070C0"/>
              </a:solidFill>
            </a:endParaRPr>
          </a:p>
          <a:p>
            <a:pPr lvl="0" indent="360000" algn="just" defTabSz="449263" fontAlgn="base">
              <a:lnSpc>
                <a:spcPct val="114000"/>
              </a:lnSpc>
              <a:buClr>
                <a:srgbClr val="CE2816"/>
              </a:buClr>
              <a:buSzPct val="10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 sz="2000" b="1" u="sng" kern="0" dirty="0">
              <a:solidFill>
                <a:srgbClr val="CE2816"/>
              </a:solidFill>
              <a:cs typeface="Lucida Sans Unicode"/>
            </a:endParaRPr>
          </a:p>
          <a:p>
            <a:pPr lvl="0" indent="360000" algn="just" defTabSz="449263" fontAlgn="base">
              <a:lnSpc>
                <a:spcPct val="114000"/>
              </a:lnSpc>
              <a:buClr>
                <a:srgbClr val="CE2816"/>
              </a:buClr>
              <a:buSzPct val="10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000" b="1" u="sng" kern="0" dirty="0">
                <a:solidFill>
                  <a:srgbClr val="CE2816"/>
                </a:solidFill>
                <a:cs typeface="Lucida Sans Unicode"/>
              </a:rPr>
              <a:t>Теорема </a:t>
            </a:r>
            <a:r>
              <a:rPr lang="en-GB" altLang="ru-RU" sz="2000" b="1" u="sng" kern="0" dirty="0" err="1">
                <a:solidFill>
                  <a:srgbClr val="CE2816"/>
                </a:solidFill>
                <a:cs typeface="Lucida Sans Unicode"/>
              </a:rPr>
              <a:t>Хиса</a:t>
            </a:r>
            <a:r>
              <a:rPr lang="ru-RU" altLang="ru-RU" sz="2000" b="1" u="sng" kern="0" dirty="0">
                <a:solidFill>
                  <a:srgbClr val="CE2816"/>
                </a:solidFill>
                <a:cs typeface="Lucida Sans Unicode"/>
              </a:rPr>
              <a:t> (полная формулировка)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: Пусть в отношении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r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со схемой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R(S),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 err="1" smtClean="0">
                <a:solidFill>
                  <a:srgbClr val="0070C0"/>
                </a:solidFill>
                <a:cs typeface="Lucida Sans Unicode"/>
              </a:rPr>
              <a:t>где</a:t>
            </a:r>
            <a:r>
              <a:rPr lang="en-GB" altLang="ru-RU" sz="2000" kern="0" dirty="0" smtClean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S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– полный набор атрибутов отношения,</a:t>
            </a:r>
            <a:r>
              <a:rPr lang="ru-RU" altLang="ru-RU" sz="2000" kern="0" dirty="0">
                <a:solidFill>
                  <a:srgbClr val="0070C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выделены три набора атрибутов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A, B, C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таких</a:t>
            </a:r>
            <a:r>
              <a:rPr lang="ru-RU" altLang="ru-RU" sz="2000" kern="0" dirty="0">
                <a:solidFill>
                  <a:srgbClr val="0070C0"/>
                </a:solidFill>
                <a:cs typeface="Lucida Sans Unicode"/>
              </a:rPr>
              <a:t>,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0070C0"/>
                </a:solidFill>
                <a:cs typeface="Lucida Sans Unicode"/>
              </a:rPr>
              <a:t>что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 </a:t>
            </a:r>
            <a:r>
              <a:rPr lang="en-GB" altLang="ru-RU" sz="2000" kern="0" dirty="0" smtClean="0">
                <a:solidFill>
                  <a:srgbClr val="C7850D"/>
                </a:solidFill>
                <a:cs typeface="Lucida Sans Unicode"/>
              </a:rPr>
              <a:t>A</a:t>
            </a:r>
            <a:r>
              <a:rPr lang="ru-RU" altLang="ru-RU" sz="2000" kern="0" dirty="0" smtClean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∩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B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=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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, A ∩ C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=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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, B ∩ C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=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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, A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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B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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C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=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S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. </a:t>
            </a:r>
            <a:r>
              <a:rPr lang="ru-RU" altLang="ru-RU" sz="2000" kern="0" dirty="0">
                <a:solidFill>
                  <a:schemeClr val="tx2">
                    <a:lumMod val="25000"/>
                  </a:schemeClr>
                </a:solidFill>
                <a:cs typeface="Lucida Sans Unicode"/>
              </a:rPr>
              <a:t>Могут также существовать блоки атрибутов, объединённых по смыслам и не обязательно совпадающих с </a:t>
            </a:r>
            <a:r>
              <a:rPr lang="en-GB" altLang="ru-RU" sz="2000" kern="0" dirty="0">
                <a:solidFill>
                  <a:schemeClr val="tx2">
                    <a:lumMod val="25000"/>
                  </a:schemeClr>
                </a:solidFill>
                <a:cs typeface="Lucida Sans Unicode"/>
              </a:rPr>
              <a:t>A, B, C</a:t>
            </a:r>
            <a:r>
              <a:rPr lang="ru-RU" altLang="ru-RU" sz="2000" kern="0" dirty="0" smtClean="0">
                <a:solidFill>
                  <a:srgbClr val="99CCFF"/>
                </a:solidFill>
                <a:cs typeface="Lucida Sans Unicode"/>
              </a:rPr>
              <a:t>.</a:t>
            </a:r>
            <a:r>
              <a:rPr lang="en-GB" altLang="ru-RU" sz="2000" kern="0" dirty="0">
                <a:solidFill>
                  <a:srgbClr val="99CCFF"/>
                </a:solidFill>
                <a:cs typeface="Lucida Sans Unicode"/>
              </a:rPr>
              <a:t> </a:t>
            </a:r>
            <a:r>
              <a:rPr lang="en-GB" altLang="ru-RU" sz="2000" kern="0" dirty="0" err="1" smtClean="0">
                <a:solidFill>
                  <a:srgbClr val="0070C0"/>
                </a:solidFill>
                <a:cs typeface="Lucida Sans Unicode"/>
              </a:rPr>
              <a:t>Тогда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, если </a:t>
            </a:r>
            <a:r>
              <a:rPr lang="ru-RU" altLang="ru-RU" sz="2000" kern="0" dirty="0">
                <a:solidFill>
                  <a:srgbClr val="0070C0"/>
                </a:solidFill>
                <a:cs typeface="Lucida Sans Unicode"/>
              </a:rPr>
              <a:t>существует 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функциональн</a:t>
            </a:r>
            <a:r>
              <a:rPr lang="ru-RU" altLang="ru-RU" sz="2000" kern="0" dirty="0">
                <a:solidFill>
                  <a:srgbClr val="0070C0"/>
                </a:solidFill>
                <a:cs typeface="Lucida Sans Unicode"/>
              </a:rPr>
              <a:t>ая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 зависи</a:t>
            </a:r>
            <a:r>
              <a:rPr lang="ru-RU" altLang="ru-RU" sz="2000" kern="0" dirty="0">
                <a:solidFill>
                  <a:srgbClr val="0070C0"/>
                </a:solidFill>
                <a:cs typeface="Lucida Sans Unicode"/>
              </a:rPr>
              <a:t>мость,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 </a:t>
            </a:r>
            <a:r>
              <a:rPr lang="ru-RU" altLang="ru-RU" sz="2000" kern="0" dirty="0">
                <a:solidFill>
                  <a:srgbClr val="0070C0"/>
                </a:solidFill>
                <a:cs typeface="Lucida Sans Unicode"/>
              </a:rPr>
              <a:t>действующая из 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набор</a:t>
            </a:r>
            <a:r>
              <a:rPr lang="ru-RU" altLang="ru-RU" sz="2000" kern="0" dirty="0">
                <a:solidFill>
                  <a:srgbClr val="0070C0"/>
                </a:solidFill>
                <a:cs typeface="Lucida Sans Unicode"/>
              </a:rPr>
              <a:t>а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B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ru-RU" altLang="ru-RU" sz="2000" kern="0" dirty="0">
                <a:solidFill>
                  <a:srgbClr val="0070C0"/>
                </a:solidFill>
                <a:cs typeface="Lucida Sans Unicode"/>
              </a:rPr>
              <a:t>в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С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, </a:t>
            </a:r>
            <a:r>
              <a:rPr lang="ru-RU" altLang="ru-RU" sz="2000" kern="0" dirty="0">
                <a:solidFill>
                  <a:srgbClr val="0070C0"/>
                </a:solidFill>
                <a:cs typeface="Lucida Sans Unicode"/>
              </a:rPr>
              <a:t>и </a:t>
            </a:r>
            <a:r>
              <a:rPr lang="en-GB" altLang="ru-RU" sz="2000" kern="0" dirty="0" err="1" smtClean="0">
                <a:solidFill>
                  <a:srgbClr val="0070C0"/>
                </a:solidFill>
                <a:cs typeface="Lucida Sans Unicode"/>
              </a:rPr>
              <a:t>проекции</a:t>
            </a:r>
            <a:r>
              <a:rPr lang="en-GB" altLang="ru-RU" sz="2000" kern="0" dirty="0" smtClean="0">
                <a:solidFill>
                  <a:srgbClr val="000000"/>
                </a:solidFill>
                <a:cs typeface="Lucida Sans Unicode"/>
              </a:rPr>
              <a:t> 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proj </a:t>
            </a:r>
            <a:r>
              <a:rPr lang="en-GB" altLang="ru-RU" sz="2000" kern="0" baseline="-25000" dirty="0">
                <a:solidFill>
                  <a:srgbClr val="C7850D"/>
                </a:solidFill>
                <a:cs typeface="Lucida Sans Unicode"/>
              </a:rPr>
              <a:t>{A,B}</a:t>
            </a:r>
            <a:r>
              <a:rPr lang="en-GB" altLang="ru-RU" sz="2000" kern="0" baseline="-2500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(r), proj </a:t>
            </a:r>
            <a:r>
              <a:rPr lang="en-GB" altLang="ru-RU" sz="2000" kern="0" baseline="-25000" dirty="0">
                <a:solidFill>
                  <a:srgbClr val="C7850D"/>
                </a:solidFill>
                <a:cs typeface="Lucida Sans Unicode"/>
              </a:rPr>
              <a:t>{B,C}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(r)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ru-RU" altLang="ru-RU" sz="2000" kern="0" dirty="0">
                <a:solidFill>
                  <a:schemeClr val="tx2">
                    <a:lumMod val="25000"/>
                  </a:schemeClr>
                </a:solidFill>
                <a:cs typeface="Lucida Sans Unicode"/>
              </a:rPr>
              <a:t>имеют смысл в принятой семантике</a:t>
            </a:r>
            <a:r>
              <a:rPr lang="ru-RU" altLang="ru-RU" sz="2000" kern="0" dirty="0">
                <a:solidFill>
                  <a:srgbClr val="0070C0"/>
                </a:solidFill>
                <a:cs typeface="Lucida Sans Unicode"/>
              </a:rPr>
              <a:t>, то они </a:t>
            </a:r>
            <a:r>
              <a:rPr lang="en-GB" altLang="ru-RU" sz="2000" kern="0" dirty="0" err="1">
                <a:solidFill>
                  <a:srgbClr val="0070C0"/>
                </a:solidFill>
                <a:cs typeface="Lucida Sans Unicode"/>
              </a:rPr>
              <a:t>образуют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 </a:t>
            </a:r>
            <a:r>
              <a:rPr lang="en-GB" altLang="ru-RU" sz="2000" kern="0" dirty="0" err="1" smtClean="0">
                <a:solidFill>
                  <a:srgbClr val="0070C0"/>
                </a:solidFill>
                <a:cs typeface="Lucida Sans Unicode"/>
              </a:rPr>
              <a:t>полнуюдекомпозицию</a:t>
            </a:r>
            <a:r>
              <a:rPr lang="en-GB" altLang="ru-RU" sz="2000" kern="0" dirty="0" smtClean="0">
                <a:solidFill>
                  <a:srgbClr val="0070C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отношения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r</a:t>
            </a:r>
            <a:r>
              <a:rPr lang="en-GB" altLang="ru-RU" sz="2000" kern="0" dirty="0">
                <a:solidFill>
                  <a:srgbClr val="0070C0"/>
                </a:solidFill>
                <a:cs typeface="Lucida Sans Unicode"/>
              </a:rPr>
              <a:t>.</a:t>
            </a:r>
            <a:endParaRPr lang="ru-RU" altLang="ru-RU" sz="2000" kern="0" dirty="0">
              <a:solidFill>
                <a:srgbClr val="0070C0"/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86471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48275" y="140269"/>
            <a:ext cx="48857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ru-RU" sz="3200" b="1" dirty="0" err="1">
                <a:solidFill>
                  <a:srgbClr val="C00000"/>
                </a:solidFill>
              </a:rPr>
              <a:t>Неполная</a:t>
            </a:r>
            <a:r>
              <a:rPr lang="en-GB" altLang="ru-RU" sz="3200" b="1" dirty="0">
                <a:solidFill>
                  <a:srgbClr val="C00000"/>
                </a:solidFill>
              </a:rPr>
              <a:t> </a:t>
            </a:r>
            <a:r>
              <a:rPr lang="en-GB" altLang="ru-RU" sz="3200" b="1" dirty="0" err="1">
                <a:solidFill>
                  <a:srgbClr val="C00000"/>
                </a:solidFill>
              </a:rPr>
              <a:t>декомпозиция</a:t>
            </a:r>
            <a:r>
              <a:rPr lang="en-GB" altLang="ru-RU" sz="3200" b="1" dirty="0">
                <a:solidFill>
                  <a:srgbClr val="C00000"/>
                </a:solidFill>
              </a:rPr>
              <a:t>. </a:t>
            </a:r>
            <a:r>
              <a:rPr lang="en-GB" altLang="ru-RU" sz="3200" b="1" dirty="0" err="1">
                <a:solidFill>
                  <a:srgbClr val="C00000"/>
                </a:solidFill>
              </a:rPr>
              <a:t>Присоединенные</a:t>
            </a:r>
            <a:r>
              <a:rPr lang="en-GB" altLang="ru-RU" sz="3200" b="1" dirty="0">
                <a:solidFill>
                  <a:srgbClr val="C00000"/>
                </a:solidFill>
              </a:rPr>
              <a:t> </a:t>
            </a:r>
            <a:r>
              <a:rPr lang="en-GB" altLang="ru-RU" sz="3200" b="1" dirty="0" err="1">
                <a:solidFill>
                  <a:srgbClr val="C00000"/>
                </a:solidFill>
              </a:rPr>
              <a:t>записи</a:t>
            </a:r>
            <a:endParaRPr lang="ru-RU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F2581CE4-F7EE-4690-B320-3C9CFC6E5EB9}"/>
                  </a:ext>
                </a:extLst>
              </p:cNvPr>
              <p:cNvSpPr>
                <a:spLocks noGrp="1" noChangeArrowheads="1"/>
              </p:cNvSpPr>
              <p:nvPr/>
            </p:nvSpPr>
            <p:spPr bwMode="auto">
              <a:xfrm>
                <a:off x="683568" y="4953687"/>
                <a:ext cx="3606636" cy="8766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defTabSz="449263" rtl="0" eaLnBrk="0" fontAlgn="base" hangingPunct="0">
                  <a:lnSpc>
                    <a:spcPct val="93000"/>
                  </a:lnSpc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1pPr>
                <a:lvl2pPr marL="741363" indent="-284163" algn="l" defTabSz="449263" rtl="0" eaLnBrk="0" fontAlgn="base" hangingPunct="0">
                  <a:lnSpc>
                    <a:spcPct val="93000"/>
                  </a:lnSpc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2pPr>
                <a:lvl3pPr marL="1143000" indent="-228600" algn="l" defTabSz="449263" rtl="0" eaLnBrk="0" fontAlgn="base" hangingPunct="0">
                  <a:lnSpc>
                    <a:spcPct val="93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3pPr>
                <a:lvl4pPr marL="1600200" indent="-228600" algn="l" defTabSz="449263" rtl="0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4pPr>
                <a:lvl5pPr marL="2057400" indent="-228600" algn="l" defTabSz="449263" rtl="0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5pPr>
                <a:lvl6pPr marL="2514600" indent="-228600" algn="l" defTabSz="449263" rtl="0" fontAlgn="base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6pPr>
                <a:lvl7pPr marL="2971800" indent="-228600" algn="l" defTabSz="449263" rtl="0" fontAlgn="base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7pPr>
                <a:lvl8pPr marL="3429000" indent="-228600" algn="l" defTabSz="449263" rtl="0" fontAlgn="base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8pPr>
                <a:lvl9pPr marL="3886200" indent="-228600" algn="l" defTabSz="449263" rtl="0" fontAlgn="base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2000" b="1" dirty="0">
                    <a:solidFill>
                      <a:srgbClr val="C00000"/>
                    </a:solidFill>
                  </a:rPr>
                  <a:t>Соединение</a:t>
                </a:r>
                <a:r>
                  <a:rPr lang="ru-RU" altLang="ru-RU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2000" b="1" dirty="0" err="1">
                    <a:solidFill>
                      <a:srgbClr val="C00000"/>
                    </a:solidFill>
                  </a:rPr>
                  <a:t>проекций</a:t>
                </a:r>
                <a:r>
                  <a:rPr lang="en-GB" altLang="ru-RU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ru-RU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altLang="ru-RU" sz="2000" b="1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2000" b="1" dirty="0" err="1">
                    <a:solidFill>
                      <a:srgbClr val="C00000"/>
                    </a:solidFill>
                  </a:rPr>
                  <a:t>того</a:t>
                </a:r>
                <a:r>
                  <a:rPr lang="en-GB" altLang="ru-RU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2000" b="1" dirty="0" err="1">
                    <a:solidFill>
                      <a:srgbClr val="C00000"/>
                    </a:solidFill>
                  </a:rPr>
                  <a:t>же</a:t>
                </a:r>
                <a:r>
                  <a:rPr lang="ru-RU" altLang="ru-RU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2000" b="1" dirty="0" err="1">
                    <a:solidFill>
                      <a:srgbClr val="C00000"/>
                    </a:solidFill>
                  </a:rPr>
                  <a:t>отношения</a:t>
                </a:r>
                <a:r>
                  <a:rPr lang="en-GB" altLang="ru-RU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2000" b="1" dirty="0">
                    <a:solidFill>
                      <a:srgbClr val="C00000"/>
                    </a:solidFill>
                  </a:rPr>
                  <a:t>создает</a:t>
                </a:r>
                <a:r>
                  <a:rPr lang="ru-RU" altLang="ru-RU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2000" b="1" dirty="0" err="1">
                    <a:solidFill>
                      <a:srgbClr val="C00000"/>
                    </a:solidFill>
                  </a:rPr>
                  <a:t>присоединенные</a:t>
                </a:r>
                <a:r>
                  <a:rPr lang="en-GB" altLang="ru-RU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2000" b="1" dirty="0" err="1">
                    <a:solidFill>
                      <a:srgbClr val="C00000"/>
                    </a:solidFill>
                  </a:rPr>
                  <a:t>записи</a:t>
                </a:r>
                <a:endParaRPr lang="en-GB" altLang="ru-RU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F2581CE4-F7EE-4690-B320-3C9CFC6E5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953687"/>
                <a:ext cx="3606636" cy="876686"/>
              </a:xfrm>
              <a:prstGeom prst="rect">
                <a:avLst/>
              </a:prstGeom>
              <a:blipFill>
                <a:blip r:embed="rId3"/>
                <a:stretch>
                  <a:fillRect l="-1858" t="-4196" b="-279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28EDD1-0973-4288-89D8-0647ADB73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633" y="1534347"/>
            <a:ext cx="7210001" cy="222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F038F4-BD77-4946-8F30-477413CD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04" y="3832883"/>
            <a:ext cx="6920576" cy="296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E1EB10-311F-4CBC-ADE7-B219C3306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1" y="1593608"/>
            <a:ext cx="4646347" cy="377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46F79547-03C4-496B-8283-06CFB202BB1D}"/>
              </a:ext>
            </a:extLst>
          </p:cNvPr>
          <p:cNvSpPr txBox="1">
            <a:spLocks noChangeArrowheads="1"/>
          </p:cNvSpPr>
          <p:nvPr/>
        </p:nvSpPr>
        <p:spPr>
          <a:xfrm>
            <a:off x="1199523" y="1463096"/>
            <a:ext cx="2748412" cy="286143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525"/>
              </a:spcBef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2000" b="1" kern="0" dirty="0">
                <a:solidFill>
                  <a:srgbClr val="0070C0"/>
                </a:solidFill>
              </a:rPr>
              <a:t>Исходное отношение</a:t>
            </a:r>
            <a:r>
              <a:rPr lang="en-US" altLang="ru-RU" sz="2000" b="1" kern="0" dirty="0">
                <a:solidFill>
                  <a:srgbClr val="0070C0"/>
                </a:solidFill>
              </a:rPr>
              <a:t>:</a:t>
            </a:r>
            <a:endParaRPr lang="en-GB" altLang="ru-RU" sz="2000" b="1" kern="0" dirty="0">
              <a:solidFill>
                <a:srgbClr val="0070C0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A78D006-96A3-4BFA-B714-43135A0936AA}"/>
              </a:ext>
            </a:extLst>
          </p:cNvPr>
          <p:cNvSpPr txBox="1">
            <a:spLocks noChangeArrowheads="1"/>
          </p:cNvSpPr>
          <p:nvPr/>
        </p:nvSpPr>
        <p:spPr>
          <a:xfrm>
            <a:off x="7136031" y="1133689"/>
            <a:ext cx="3449204" cy="363959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525"/>
              </a:spcBef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2000" b="1" kern="0" dirty="0">
                <a:solidFill>
                  <a:srgbClr val="0070C0"/>
                </a:solidFill>
              </a:rPr>
              <a:t>П</a:t>
            </a:r>
            <a:r>
              <a:rPr lang="ru-RU" altLang="ru-RU" sz="2000" b="1" kern="0" dirty="0" smtClean="0">
                <a:solidFill>
                  <a:srgbClr val="0070C0"/>
                </a:solidFill>
              </a:rPr>
              <a:t>роекции </a:t>
            </a:r>
            <a:r>
              <a:rPr lang="ru-RU" altLang="ru-RU" sz="2000" b="1" kern="0" dirty="0">
                <a:solidFill>
                  <a:srgbClr val="0070C0"/>
                </a:solidFill>
              </a:rPr>
              <a:t>этого отношения</a:t>
            </a:r>
            <a:r>
              <a:rPr lang="en-US" altLang="ru-RU" sz="2000" b="1" kern="0" dirty="0">
                <a:solidFill>
                  <a:srgbClr val="0070C0"/>
                </a:solidFill>
              </a:rPr>
              <a:t>:</a:t>
            </a:r>
            <a:endParaRPr lang="en-GB" altLang="ru-RU" sz="20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7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0579" y="36391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Аномалии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8B551-C532-43D3-9978-7C9BABFCC8A0}"/>
              </a:ext>
            </a:extLst>
          </p:cNvPr>
          <p:cNvSpPr txBox="1"/>
          <p:nvPr/>
        </p:nvSpPr>
        <p:spPr>
          <a:xfrm>
            <a:off x="276173" y="1115467"/>
            <a:ext cx="10702738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lnSpc>
                <a:spcPct val="83000"/>
              </a:lnSpc>
            </a:pPr>
            <a:r>
              <a:rPr lang="ru-RU" sz="2000" dirty="0">
                <a:solidFill>
                  <a:srgbClr val="0070C0"/>
                </a:solidFill>
              </a:rPr>
              <a:t>Рассмотрим модельную семантику, в которой изучаемый объект это фрагмент 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концептуальные </a:t>
            </a:r>
            <a:r>
              <a:rPr lang="ru-RU" sz="2000" dirty="0">
                <a:solidFill>
                  <a:srgbClr val="0070C0"/>
                </a:solidFill>
              </a:rPr>
              <a:t>модели</a:t>
            </a:r>
            <a:r>
              <a:rPr lang="ru-RU" sz="2000" dirty="0" smtClean="0">
                <a:solidFill>
                  <a:srgbClr val="0070C0"/>
                </a:solidFill>
              </a:rPr>
              <a:t>, </a:t>
            </a:r>
            <a:r>
              <a:rPr lang="ru-RU" sz="2000" dirty="0">
                <a:solidFill>
                  <a:srgbClr val="0070C0"/>
                </a:solidFill>
              </a:rPr>
              <a:t>а опорный объект </a:t>
            </a:r>
            <a:r>
              <a:rPr lang="ru-RU" sz="2000" dirty="0" smtClean="0">
                <a:solidFill>
                  <a:srgbClr val="0070C0"/>
                </a:solidFill>
              </a:rPr>
              <a:t>это </a:t>
            </a:r>
            <a:r>
              <a:rPr lang="ru-RU" sz="2000" dirty="0">
                <a:solidFill>
                  <a:srgbClr val="0070C0"/>
                </a:solidFill>
              </a:rPr>
              <a:t>фрагмент модели предметной области.</a:t>
            </a:r>
          </a:p>
          <a:p>
            <a:pPr indent="360000" algn="just">
              <a:lnSpc>
                <a:spcPct val="83000"/>
              </a:lnSpc>
            </a:pPr>
            <a:r>
              <a:rPr lang="ru-RU" sz="2000" b="1" dirty="0">
                <a:solidFill>
                  <a:srgbClr val="C00000"/>
                </a:solidFill>
              </a:rPr>
              <a:t>Аномалиями</a:t>
            </a:r>
            <a:r>
              <a:rPr lang="ru-RU" sz="2000" dirty="0">
                <a:solidFill>
                  <a:srgbClr val="0070C0"/>
                </a:solidFill>
              </a:rPr>
              <a:t> в какой семантике (обычно, просто аномалиями) называются несоответствия этих моделей, проявляющиеся при выполнении вставки, обновления и удаления данных.</a:t>
            </a:r>
          </a:p>
          <a:p>
            <a:pPr indent="360000" algn="just">
              <a:lnSpc>
                <a:spcPct val="83000"/>
              </a:lnSpc>
            </a:pPr>
            <a:r>
              <a:rPr lang="ru-RU" sz="2000" b="1" i="0" u="none" strike="noStrike" baseline="0" dirty="0">
                <a:solidFill>
                  <a:srgbClr val="7030A0"/>
                </a:solidFill>
              </a:rPr>
              <a:t>Аномалия вставки </a:t>
            </a:r>
          </a:p>
          <a:p>
            <a:pPr algn="just">
              <a:lnSpc>
                <a:spcPct val="83000"/>
              </a:lnSpc>
            </a:pPr>
            <a:r>
              <a:rPr lang="ru-RU" sz="2000" b="1" u="sng" dirty="0">
                <a:solidFill>
                  <a:srgbClr val="C00000"/>
                </a:solidFill>
              </a:rPr>
              <a:t>Пример</a:t>
            </a:r>
            <a:r>
              <a:rPr lang="ru-RU" sz="2000" b="1" dirty="0">
                <a:solidFill>
                  <a:srgbClr val="C00000"/>
                </a:solidFill>
              </a:rPr>
              <a:t>: </a:t>
            </a:r>
            <a:r>
              <a:rPr lang="ru-RU" sz="2000" dirty="0">
                <a:solidFill>
                  <a:srgbClr val="0070C0"/>
                </a:solidFill>
              </a:rPr>
              <a:t>Таблица </a:t>
            </a:r>
            <a:r>
              <a:rPr lang="en-US" sz="2000" b="1" dirty="0">
                <a:solidFill>
                  <a:srgbClr val="0070C0"/>
                </a:solidFill>
              </a:rPr>
              <a:t>“</a:t>
            </a:r>
            <a:r>
              <a:rPr lang="ru-RU" sz="2000" b="1" dirty="0">
                <a:solidFill>
                  <a:srgbClr val="0070C0"/>
                </a:solidFill>
              </a:rPr>
              <a:t>Заготовки</a:t>
            </a:r>
            <a:r>
              <a:rPr lang="en-US" sz="2000" b="1" dirty="0">
                <a:solidFill>
                  <a:srgbClr val="0070C0"/>
                </a:solidFill>
              </a:rPr>
              <a:t>”</a:t>
            </a:r>
            <a:r>
              <a:rPr lang="ru-RU" sz="2000" dirty="0">
                <a:solidFill>
                  <a:srgbClr val="0070C0"/>
                </a:solidFill>
              </a:rPr>
              <a:t> для </a:t>
            </a:r>
            <a:r>
              <a:rPr lang="en-US" sz="2000" b="1" dirty="0">
                <a:solidFill>
                  <a:srgbClr val="0070C0"/>
                </a:solidFill>
              </a:rPr>
              <a:t>“</a:t>
            </a:r>
            <a:r>
              <a:rPr lang="ru-RU" sz="2000" b="1" dirty="0">
                <a:solidFill>
                  <a:srgbClr val="0070C0"/>
                </a:solidFill>
              </a:rPr>
              <a:t>Конторы по заготовке когтей и хвостов</a:t>
            </a:r>
            <a:r>
              <a:rPr lang="en-US" sz="2000" b="1" dirty="0">
                <a:solidFill>
                  <a:srgbClr val="0070C0"/>
                </a:solidFill>
              </a:rPr>
              <a:t>”</a:t>
            </a:r>
            <a:endParaRPr lang="ru-RU" sz="2000" b="1" dirty="0">
              <a:solidFill>
                <a:srgbClr val="0070C0"/>
              </a:solidFill>
            </a:endParaRPr>
          </a:p>
          <a:p>
            <a:pPr algn="just">
              <a:lnSpc>
                <a:spcPct val="83000"/>
              </a:lnSpc>
            </a:pPr>
            <a:endParaRPr lang="ru-RU" sz="2000" dirty="0">
              <a:solidFill>
                <a:srgbClr val="0070C0"/>
              </a:solidFill>
            </a:endParaRPr>
          </a:p>
          <a:p>
            <a:pPr algn="just">
              <a:lnSpc>
                <a:spcPct val="83000"/>
              </a:lnSpc>
            </a:pPr>
            <a:endParaRPr lang="ru-RU" sz="2000" dirty="0">
              <a:solidFill>
                <a:srgbClr val="0070C0"/>
              </a:solidFill>
            </a:endParaRPr>
          </a:p>
          <a:p>
            <a:pPr algn="just">
              <a:lnSpc>
                <a:spcPct val="83000"/>
              </a:lnSpc>
            </a:pPr>
            <a:endParaRPr lang="ru-RU" sz="2000" dirty="0">
              <a:solidFill>
                <a:srgbClr val="0070C0"/>
              </a:solidFill>
            </a:endParaRPr>
          </a:p>
          <a:p>
            <a:pPr indent="360000" algn="just">
              <a:lnSpc>
                <a:spcPct val="83000"/>
              </a:lnSpc>
            </a:pPr>
            <a:r>
              <a:rPr lang="ru-RU" sz="2000" dirty="0">
                <a:solidFill>
                  <a:srgbClr val="0070C0"/>
                </a:solidFill>
              </a:rPr>
              <a:t>Запись нового заготовителя не сдавшего пока ни когтей, ни хвостов приведёт к дописыванию </a:t>
            </a:r>
            <a:r>
              <a:rPr lang="en-US" sz="2000" dirty="0">
                <a:solidFill>
                  <a:srgbClr val="0070C0"/>
                </a:solidFill>
              </a:rPr>
              <a:t>Null’</a:t>
            </a:r>
            <a:r>
              <a:rPr lang="ru-RU" sz="2000" dirty="0">
                <a:solidFill>
                  <a:srgbClr val="0070C0"/>
                </a:solidFill>
              </a:rPr>
              <a:t>ов по крайней мере в два последних столбца. В предметной области такого действия нет!</a:t>
            </a:r>
            <a:endParaRPr lang="en-US" sz="2000" dirty="0">
              <a:solidFill>
                <a:srgbClr val="0070C0"/>
              </a:solidFill>
            </a:endParaRPr>
          </a:p>
          <a:p>
            <a:pPr indent="360000" algn="just">
              <a:lnSpc>
                <a:spcPct val="83000"/>
              </a:lnSpc>
            </a:pPr>
            <a:r>
              <a:rPr lang="ru-RU" sz="2000" b="1" i="0" u="none" strike="noStrike" baseline="0" dirty="0">
                <a:solidFill>
                  <a:srgbClr val="7030A0"/>
                </a:solidFill>
              </a:rPr>
              <a:t>Аномалия обновления </a:t>
            </a:r>
          </a:p>
          <a:p>
            <a:pPr indent="360000" algn="just">
              <a:lnSpc>
                <a:spcPct val="83000"/>
              </a:lnSpc>
            </a:pPr>
            <a:r>
              <a:rPr lang="ru-RU" sz="2000" dirty="0">
                <a:solidFill>
                  <a:srgbClr val="0070C0"/>
                </a:solidFill>
              </a:rPr>
              <a:t>Если кроме таблицы </a:t>
            </a:r>
            <a:r>
              <a:rPr lang="en-US" sz="2000" b="1" dirty="0">
                <a:solidFill>
                  <a:srgbClr val="0070C0"/>
                </a:solidFill>
              </a:rPr>
              <a:t>“</a:t>
            </a:r>
            <a:r>
              <a:rPr lang="ru-RU" sz="2000" b="1" dirty="0">
                <a:solidFill>
                  <a:srgbClr val="0070C0"/>
                </a:solidFill>
              </a:rPr>
              <a:t>Заготовки</a:t>
            </a:r>
            <a:r>
              <a:rPr lang="en-US" sz="2000" b="1" dirty="0">
                <a:solidFill>
                  <a:srgbClr val="0070C0"/>
                </a:solidFill>
              </a:rPr>
              <a:t>”</a:t>
            </a:r>
            <a:r>
              <a:rPr lang="ru-RU" sz="2000" dirty="0">
                <a:solidFill>
                  <a:srgbClr val="0070C0"/>
                </a:solidFill>
              </a:rPr>
              <a:t> имеется таблица </a:t>
            </a:r>
            <a:r>
              <a:rPr lang="en-US" sz="2000" b="1" dirty="0">
                <a:solidFill>
                  <a:srgbClr val="0070C0"/>
                </a:solidFill>
              </a:rPr>
              <a:t>“</a:t>
            </a:r>
            <a:r>
              <a:rPr lang="ru-RU" sz="2000" b="1" dirty="0">
                <a:solidFill>
                  <a:srgbClr val="0070C0"/>
                </a:solidFill>
              </a:rPr>
              <a:t>Адреса заготовителей</a:t>
            </a:r>
            <a:r>
              <a:rPr lang="en-US" sz="2000" b="1" dirty="0">
                <a:solidFill>
                  <a:srgbClr val="0070C0"/>
                </a:solidFill>
              </a:rPr>
              <a:t>”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то, при смене фамилии заготовителя, необходимо либо поменять фамилию в обеих таблицах, либо везде уточнить,  до какой даты использовать старую фамилию , а затем новую. Хорошо бы где-то  сохранить сам факт смены фамилии. Причина – дублирование данных. Оно может быть многократным.</a:t>
            </a:r>
            <a:endParaRPr lang="en-US" sz="2000" dirty="0">
              <a:solidFill>
                <a:srgbClr val="0070C0"/>
              </a:solidFill>
            </a:endParaRPr>
          </a:p>
          <a:p>
            <a:pPr indent="360000" algn="just">
              <a:lnSpc>
                <a:spcPct val="83000"/>
              </a:lnSpc>
            </a:pPr>
            <a:r>
              <a:rPr lang="ru-RU" sz="2000" b="1" i="0" u="none" strike="noStrike" baseline="0" dirty="0">
                <a:solidFill>
                  <a:srgbClr val="7030A0"/>
                </a:solidFill>
              </a:rPr>
              <a:t>Аномалия удаления </a:t>
            </a:r>
            <a:endParaRPr lang="en-US" sz="2000" b="1" i="0" u="none" strike="noStrike" baseline="0" dirty="0">
              <a:solidFill>
                <a:srgbClr val="7030A0"/>
              </a:solidFill>
            </a:endParaRPr>
          </a:p>
          <a:p>
            <a:pPr algn="just">
              <a:lnSpc>
                <a:spcPct val="83000"/>
              </a:lnSpc>
            </a:pPr>
            <a:r>
              <a:rPr lang="ru-RU" sz="2000" dirty="0" smtClean="0">
                <a:solidFill>
                  <a:srgbClr val="0070C0"/>
                </a:solidFill>
              </a:rPr>
              <a:t>Если </a:t>
            </a:r>
            <a:r>
              <a:rPr lang="ru-RU" sz="2000" dirty="0">
                <a:solidFill>
                  <a:srgbClr val="0070C0"/>
                </a:solidFill>
              </a:rPr>
              <a:t>запись с некоторым заготовителем единственная, то удаление заготовки приведёт к удалению самого заготовителя. Необходимо вместо удаления выполнить обновление записи. 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77946560-54BC-40A9-A1FE-D7CBD608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47577"/>
              </p:ext>
            </p:extLst>
          </p:nvPr>
        </p:nvGraphicFramePr>
        <p:xfrm>
          <a:off x="625038" y="2684437"/>
          <a:ext cx="81070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682">
                  <a:extLst>
                    <a:ext uri="{9D8B030D-6E8A-4147-A177-3AD203B41FA5}">
                      <a16:colId xmlns:a16="http://schemas.microsoft.com/office/drawing/2014/main" val="20774748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518791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4013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24437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8294359"/>
                    </a:ext>
                  </a:extLst>
                </a:gridCol>
              </a:tblGrid>
              <a:tr h="281515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C00000"/>
                          </a:solidFill>
                        </a:rPr>
                        <a:t>Заготовитель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C00000"/>
                          </a:solidFill>
                        </a:rPr>
                        <a:t>Адрес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C00000"/>
                          </a:solidFill>
                        </a:rPr>
                        <a:t>Дата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C00000"/>
                          </a:solidFill>
                        </a:rPr>
                        <a:t>Когтей кг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C00000"/>
                          </a:solidFill>
                        </a:rPr>
                        <a:t>Хвостов кг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81317"/>
                  </a:ext>
                </a:extLst>
              </a:tr>
              <a:tr h="28151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030A0"/>
                          </a:solidFill>
                        </a:rPr>
                        <a:t>Некто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030A0"/>
                          </a:solidFill>
                        </a:rPr>
                        <a:t>Где-то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030A0"/>
                          </a:solidFill>
                        </a:rPr>
                        <a:t>03-02-21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Null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Null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2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50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01788" y="13062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E2816"/>
                </a:solidFill>
              </a:rPr>
              <a:t>Первая нормальная форма (1НФ). Выравнивание сущностей</a:t>
            </a:r>
            <a:endParaRPr lang="ru-RU" sz="32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AB104A-60C8-4226-B372-8B24B647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39" y="1207841"/>
            <a:ext cx="90011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5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6910" y="550105"/>
            <a:ext cx="7438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Шаблон транспонирования отношения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35E9E-E0EC-46D2-B777-C7A13FA5365E}"/>
              </a:ext>
            </a:extLst>
          </p:cNvPr>
          <p:cNvSpPr txBox="1"/>
          <p:nvPr/>
        </p:nvSpPr>
        <p:spPr>
          <a:xfrm>
            <a:off x="330359" y="1135364"/>
            <a:ext cx="1228637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0000">
              <a:buNone/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стадии анализа могут возникнуть отношения в которых затруднительно или не возможно заранее определить полный список атрибутов. </a:t>
            </a:r>
          </a:p>
          <a:p>
            <a:pPr marL="0" indent="360000">
              <a:buNone/>
            </a:pPr>
            <a:r>
              <a:rPr lang="ru-RU" sz="20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Нет ничего хуже базы данных, в которой при эксплуатации приходится менять структуру данных. </a:t>
            </a:r>
          </a:p>
          <a:p>
            <a:pPr marL="0" indent="360000">
              <a:buNone/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Часто подобная ситуация возникает при использовании нескольких атрибутов, близких по смыслу, отражающих концепты родственные в каком-то отношении. Например: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- телефон домашний,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- телефон мобильный,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- телефон служебный.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А почему не может быть ещё телефон на даче, телефон секретаря и т.д.?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Конец мучительным раздумьям на тему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Сколько может быть телефонов?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кладёт транспонирование отношения с телефонами к такому виду:</a:t>
            </a: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Это пример реализации </a:t>
            </a:r>
            <a:r>
              <a:rPr lang="ru-RU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шаблона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Транспонирование …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перехода от таблицы со схемой,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изменяемой при манипуляции данных к таблице с изменяемым набором строк.</a:t>
            </a: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457200">
              <a:buNone/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Обобщая пример, получите шаблон транспонирования отношения.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5F254F-C9A4-470D-B028-5ED17B5B1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03" y="4608955"/>
            <a:ext cx="8919221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4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1412"/>
            <a:ext cx="72520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E2816"/>
                </a:solidFill>
              </a:rPr>
              <a:t>Пример приведения к 1НФ </a:t>
            </a:r>
            <a:br>
              <a:rPr lang="ru-RU" altLang="ru-RU" sz="3200" b="1" dirty="0">
                <a:solidFill>
                  <a:srgbClr val="CE2816"/>
                </a:solidFill>
              </a:rPr>
            </a:br>
            <a:r>
              <a:rPr lang="ru-RU" altLang="ru-RU" sz="2800" b="1" dirty="0">
                <a:solidFill>
                  <a:srgbClr val="CE2816"/>
                </a:solidFill>
              </a:rPr>
              <a:t>(способ выделения в отдельную сущность)</a:t>
            </a:r>
            <a:endParaRPr lang="ru-RU" sz="28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EA98E4-E822-4DDF-894E-9064F56D9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2" y="1253332"/>
            <a:ext cx="9402494" cy="55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6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7273" y="151919"/>
            <a:ext cx="7169841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altLang="ru-RU" sz="3200" b="1" dirty="0">
                <a:solidFill>
                  <a:srgbClr val="CE2816"/>
                </a:solidFill>
              </a:rPr>
              <a:t>Правила приведения к 1НФ способом выделения в отдельное отношение </a:t>
            </a:r>
            <a:endParaRPr lang="ru-RU" sz="32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BEFCB-A242-4E94-A03A-7D5883DB4B61}"/>
              </a:ext>
            </a:extLst>
          </p:cNvPr>
          <p:cNvSpPr txBox="1"/>
          <p:nvPr/>
        </p:nvSpPr>
        <p:spPr>
          <a:xfrm>
            <a:off x="536687" y="1100418"/>
            <a:ext cx="11278593" cy="354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Разделить составные атрибуты (в примере это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Дата зачисления и увольнения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) на простые (атомарные) (в примере это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Дата зачисления</a:t>
            </a:r>
            <a:r>
              <a:rPr lang="en-US" altLang="ru-RU" sz="2000" dirty="0">
                <a:solidFill>
                  <a:srgbClr val="0070C0"/>
                </a:solidFill>
              </a:rPr>
              <a:t>” </a:t>
            </a:r>
            <a:r>
              <a:rPr lang="ru-RU" altLang="ru-RU" sz="2000" dirty="0">
                <a:solidFill>
                  <a:srgbClr val="0070C0"/>
                </a:solidFill>
              </a:rPr>
              <a:t>и</a:t>
            </a:r>
            <a:r>
              <a:rPr lang="en-US" altLang="ru-RU" sz="2000" dirty="0">
                <a:solidFill>
                  <a:srgbClr val="0070C0"/>
                </a:solidFill>
              </a:rPr>
              <a:t> “</a:t>
            </a:r>
            <a:r>
              <a:rPr lang="ru-RU" altLang="ru-RU" sz="2000" dirty="0">
                <a:solidFill>
                  <a:srgbClr val="0070C0"/>
                </a:solidFill>
              </a:rPr>
              <a:t>Дата увольнения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)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Выделить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повторяющиеся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 (близкие по смыслу) атрибуты (в примере это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Хобби_</a:t>
            </a:r>
            <a:r>
              <a:rPr lang="en-US" altLang="ru-RU" sz="2000" dirty="0" err="1">
                <a:solidFill>
                  <a:srgbClr val="0070C0"/>
                </a:solidFill>
              </a:rPr>
              <a:t>i</a:t>
            </a:r>
            <a:r>
              <a:rPr lang="en-US" altLang="ru-RU" sz="2000" dirty="0">
                <a:solidFill>
                  <a:srgbClr val="0070C0"/>
                </a:solidFill>
              </a:rPr>
              <a:t>” </a:t>
            </a:r>
            <a:r>
              <a:rPr lang="ru-RU" altLang="ru-RU" sz="2000" dirty="0">
                <a:solidFill>
                  <a:srgbClr val="0070C0"/>
                </a:solidFill>
              </a:rPr>
              <a:t>и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 err="1">
                <a:solidFill>
                  <a:srgbClr val="0070C0"/>
                </a:solidFill>
              </a:rPr>
              <a:t>Тлф</a:t>
            </a:r>
            <a:r>
              <a:rPr lang="en-US" altLang="ru-RU" sz="2000" dirty="0">
                <a:solidFill>
                  <a:srgbClr val="0070C0"/>
                </a:solidFill>
              </a:rPr>
              <a:t>_j”</a:t>
            </a:r>
            <a:r>
              <a:rPr lang="ru-RU" altLang="ru-RU" sz="2000" dirty="0">
                <a:solidFill>
                  <a:srgbClr val="0070C0"/>
                </a:solidFill>
              </a:rPr>
              <a:t>), обращая внимание на их семантику и учтя, что все атрибуты группы зависят от ключа исходного отношения.</a:t>
            </a:r>
            <a:r>
              <a:rPr lang="ru-RU" altLang="ru-RU" sz="2000" dirty="0"/>
              <a:t> </a:t>
            </a:r>
            <a:r>
              <a:rPr lang="ru-RU" altLang="ru-RU" sz="2000" dirty="0">
                <a:solidFill>
                  <a:schemeClr val="accent1">
                    <a:lumMod val="50000"/>
                  </a:schemeClr>
                </a:solidFill>
              </a:rPr>
              <a:t>Свернуть выделенные группы, используя как атрибут общее имя сущностей </a:t>
            </a:r>
            <a:r>
              <a:rPr lang="ru-RU" altLang="ru-RU" sz="2000" dirty="0">
                <a:solidFill>
                  <a:srgbClr val="BBE0E3">
                    <a:lumMod val="50000"/>
                  </a:srgbClr>
                </a:solidFill>
              </a:rPr>
              <a:t>выделенных в группу и, может быть добавив атрибуты свойств группы </a:t>
            </a:r>
            <a:r>
              <a:rPr lang="ru-RU" altLang="ru-RU" sz="2000" dirty="0">
                <a:solidFill>
                  <a:schemeClr val="accent1">
                    <a:lumMod val="50000"/>
                  </a:schemeClr>
                </a:solidFill>
              </a:rPr>
              <a:t>в соответствии с шаблоном транспонирования отношения</a:t>
            </a:r>
            <a:r>
              <a:rPr lang="ru-RU" altLang="ru-RU" sz="2000" dirty="0"/>
              <a:t>.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Для каждой группы используя теорему Хиса, создать новую справочную сущность / отношение,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ключ которой состоит из ключа исходного отношения и полученного обобщающего атрибута, а свойства группы находятся в неключевой области.</a:t>
            </a:r>
          </a:p>
          <a:p>
            <a:pPr marL="342900" indent="-342900"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Установить </a:t>
            </a:r>
            <a:r>
              <a:rPr lang="ru-RU" altLang="ru-RU" sz="2000" b="1" dirty="0">
                <a:solidFill>
                  <a:srgbClr val="0070C0"/>
                </a:solidFill>
              </a:rPr>
              <a:t>идентифицирующую связь</a:t>
            </a:r>
            <a:r>
              <a:rPr lang="ru-RU" altLang="ru-RU" sz="2000" dirty="0">
                <a:solidFill>
                  <a:srgbClr val="0070C0"/>
                </a:solidFill>
              </a:rPr>
              <a:t> типа 1:</a:t>
            </a:r>
            <a:r>
              <a:rPr lang="en-US" altLang="ru-RU" sz="2000" dirty="0">
                <a:solidFill>
                  <a:srgbClr val="0070C0"/>
                </a:solidFill>
              </a:rPr>
              <a:t>N </a:t>
            </a:r>
            <a:r>
              <a:rPr lang="ru-RU" altLang="ru-RU" sz="2000" dirty="0">
                <a:solidFill>
                  <a:srgbClr val="0070C0"/>
                </a:solidFill>
              </a:rPr>
              <a:t>от исходной сущности к каждой созданной справочной сущности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ru-RU" altLang="ru-RU" sz="2000" b="1" u="sng" dirty="0">
                <a:solidFill>
                  <a:srgbClr val="C00000"/>
                </a:solidFill>
              </a:rPr>
              <a:t>Замечание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0070C0"/>
                </a:solidFill>
              </a:rPr>
              <a:t>Заметьте, что неключевых атрибутов в новых сущностях в примере не существует. Они появятся, если атрибуты в группе имеют имя и значение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B62132-9C2D-43B8-A222-951887DB3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67" y="4704388"/>
            <a:ext cx="10802856" cy="1791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Почему связь должна быть идентифицирующей?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Потому, что выделенные справочные сущности только уточняют свойства основной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сущности и без привязки к основной сущности эта особенность (т. е. уточнение) теряется.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Например,  на предыдущем слайде справочная сущность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хобби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 имеет смысл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хобби данного сотрудника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, а без привязки её смыслом будет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хобби вообще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, что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не соответствует семантике исходного отношения. </a:t>
            </a:r>
          </a:p>
        </p:txBody>
      </p:sp>
    </p:spTree>
    <p:extLst>
      <p:ext uri="{BB962C8B-B14F-4D97-AF65-F5344CB8AC3E}">
        <p14:creationId xmlns:p14="http://schemas.microsoft.com/office/powerpoint/2010/main" val="5773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3216" y="1065791"/>
            <a:ext cx="11556731" cy="544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eaLnBrk="1" hangingPunct="1">
              <a:lnSpc>
                <a:spcPct val="114000"/>
              </a:lnSpc>
              <a:buFontTx/>
              <a:buNone/>
            </a:pPr>
            <a:r>
              <a:rPr lang="ru-RU" altLang="ru-RU" dirty="0">
                <a:solidFill>
                  <a:srgbClr val="0070C0"/>
                </a:solidFill>
              </a:rPr>
              <a:t>Наиболее известная концептуальная модель </a:t>
            </a:r>
            <a:r>
              <a:rPr lang="en-US" altLang="ru-RU" b="1" dirty="0">
                <a:solidFill>
                  <a:srgbClr val="C00000"/>
                </a:solidFill>
              </a:rPr>
              <a:t>“</a:t>
            </a:r>
            <a:r>
              <a:rPr lang="ru-RU" altLang="ru-RU" b="1" dirty="0">
                <a:solidFill>
                  <a:srgbClr val="C00000"/>
                </a:solidFill>
              </a:rPr>
              <a:t>сущность –</a:t>
            </a:r>
            <a:r>
              <a:rPr lang="en-US" altLang="ru-RU" b="1" dirty="0">
                <a:solidFill>
                  <a:srgbClr val="C00000"/>
                </a:solidFill>
              </a:rPr>
              <a:t> </a:t>
            </a:r>
            <a:r>
              <a:rPr lang="ru-RU" altLang="ru-RU" b="1" dirty="0">
                <a:solidFill>
                  <a:srgbClr val="C00000"/>
                </a:solidFill>
              </a:rPr>
              <a:t>связь</a:t>
            </a:r>
            <a:r>
              <a:rPr lang="en-US" altLang="ru-RU" b="1" dirty="0">
                <a:solidFill>
                  <a:srgbClr val="C00000"/>
                </a:solidFill>
              </a:rPr>
              <a:t>”</a:t>
            </a:r>
            <a:r>
              <a:rPr lang="ru-RU" altLang="ru-RU" b="1" dirty="0">
                <a:solidFill>
                  <a:srgbClr val="C00000"/>
                </a:solidFill>
              </a:rPr>
              <a:t> </a:t>
            </a:r>
            <a:r>
              <a:rPr lang="ru-RU" altLang="ru-RU" dirty="0">
                <a:solidFill>
                  <a:srgbClr val="0070C0"/>
                </a:solidFill>
              </a:rPr>
              <a:t>(Entity-Relationship </a:t>
            </a:r>
            <a:r>
              <a:rPr lang="en-US" altLang="ru-RU" dirty="0">
                <a:solidFill>
                  <a:srgbClr val="0070C0"/>
                </a:solidFill>
              </a:rPr>
              <a:t>ERD</a:t>
            </a:r>
            <a:r>
              <a:rPr lang="ru-RU" altLang="ru-RU" dirty="0">
                <a:solidFill>
                  <a:srgbClr val="0070C0"/>
                </a:solidFill>
              </a:rPr>
              <a:t>) предложена </a:t>
            </a:r>
            <a:r>
              <a:rPr lang="ru-RU" altLang="ru-RU" dirty="0">
                <a:solidFill>
                  <a:srgbClr val="7030A0"/>
                </a:solidFill>
              </a:rPr>
              <a:t>Питером Пин Шен Ченом </a:t>
            </a:r>
            <a:r>
              <a:rPr lang="ru-RU" altLang="ru-RU" dirty="0">
                <a:solidFill>
                  <a:srgbClr val="0070C0"/>
                </a:solidFill>
              </a:rPr>
              <a:t>(Peter Chen) в 1976 г. </a:t>
            </a:r>
          </a:p>
          <a:p>
            <a:pPr indent="360000" eaLnBrk="1" hangingPunct="1">
              <a:lnSpc>
                <a:spcPct val="114000"/>
              </a:lnSpc>
              <a:buFontTx/>
              <a:buNone/>
            </a:pPr>
            <a:r>
              <a:rPr lang="ru-RU" altLang="ru-RU" dirty="0">
                <a:solidFill>
                  <a:srgbClr val="7030A0"/>
                </a:solidFill>
              </a:rPr>
              <a:t>Три основных понятия ER-модели: </a:t>
            </a:r>
            <a:r>
              <a:rPr lang="ru-RU" altLang="ru-RU" b="1" dirty="0">
                <a:solidFill>
                  <a:srgbClr val="C00000"/>
                </a:solidFill>
              </a:rPr>
              <a:t>сущность, связь</a:t>
            </a:r>
            <a:r>
              <a:rPr lang="en-US" altLang="ru-RU" b="1" dirty="0">
                <a:solidFill>
                  <a:srgbClr val="C00000"/>
                </a:solidFill>
              </a:rPr>
              <a:t>,</a:t>
            </a:r>
            <a:r>
              <a:rPr lang="ru-RU" altLang="ru-RU" b="1" dirty="0">
                <a:solidFill>
                  <a:srgbClr val="C00000"/>
                </a:solidFill>
              </a:rPr>
              <a:t> атрибут</a:t>
            </a:r>
            <a:r>
              <a:rPr lang="en-US" altLang="ru-RU" b="1" dirty="0">
                <a:solidFill>
                  <a:srgbClr val="C00000"/>
                </a:solidFill>
              </a:rPr>
              <a:t>. </a:t>
            </a:r>
            <a:r>
              <a:rPr lang="ru-RU" altLang="ru-RU" dirty="0">
                <a:solidFill>
                  <a:srgbClr val="0070C0"/>
                </a:solidFill>
              </a:rPr>
              <a:t>У</a:t>
            </a:r>
            <a:r>
              <a:rPr lang="en-US" altLang="ru-RU" dirty="0">
                <a:solidFill>
                  <a:srgbClr val="0070C0"/>
                </a:solidFill>
              </a:rPr>
              <a:t> </a:t>
            </a:r>
            <a:r>
              <a:rPr lang="ru-RU" altLang="ru-RU" dirty="0">
                <a:solidFill>
                  <a:srgbClr val="7030A0"/>
                </a:solidFill>
              </a:rPr>
              <a:t>сущности есть имя и атрибуты</a:t>
            </a:r>
            <a:r>
              <a:rPr lang="ru-RU" altLang="ru-RU" dirty="0">
                <a:solidFill>
                  <a:srgbClr val="0070C0"/>
                </a:solidFill>
              </a:rPr>
              <a:t>, у </a:t>
            </a:r>
            <a:r>
              <a:rPr lang="ru-RU" altLang="ru-RU" dirty="0">
                <a:solidFill>
                  <a:srgbClr val="7030A0"/>
                </a:solidFill>
              </a:rPr>
              <a:t>атрибута имеется</a:t>
            </a:r>
            <a:r>
              <a:rPr lang="ru-RU" altLang="ru-RU" b="1" dirty="0">
                <a:solidFill>
                  <a:srgbClr val="7030A0"/>
                </a:solidFill>
              </a:rPr>
              <a:t> </a:t>
            </a:r>
            <a:r>
              <a:rPr lang="ru-RU" altLang="ru-RU" dirty="0">
                <a:solidFill>
                  <a:srgbClr val="7030A0"/>
                </a:solidFill>
              </a:rPr>
              <a:t>имя и значение</a:t>
            </a:r>
            <a:r>
              <a:rPr lang="ru-RU" altLang="ru-RU" dirty="0">
                <a:solidFill>
                  <a:srgbClr val="0070C0"/>
                </a:solidFill>
              </a:rPr>
              <a:t>. </a:t>
            </a:r>
            <a:r>
              <a:rPr lang="ru-RU" altLang="ru-RU" dirty="0">
                <a:solidFill>
                  <a:srgbClr val="7030A0"/>
                </a:solidFill>
              </a:rPr>
              <a:t>Связи также имеют имя и атрибуты</a:t>
            </a:r>
            <a:r>
              <a:rPr lang="ru-RU" altLang="ru-RU" dirty="0">
                <a:solidFill>
                  <a:srgbClr val="0070C0"/>
                </a:solidFill>
              </a:rPr>
              <a:t>.</a:t>
            </a:r>
          </a:p>
          <a:p>
            <a:pPr indent="360000" eaLnBrk="1" hangingPunct="1">
              <a:lnSpc>
                <a:spcPct val="114000"/>
              </a:lnSpc>
              <a:buFontTx/>
              <a:buNone/>
            </a:pPr>
            <a:r>
              <a:rPr lang="ru-RU" altLang="ru-RU" b="1" dirty="0">
                <a:solidFill>
                  <a:srgbClr val="C00000"/>
                </a:solidFill>
              </a:rPr>
              <a:t>Сущность</a:t>
            </a:r>
            <a:r>
              <a:rPr lang="ru-RU" altLang="ru-RU" dirty="0">
                <a:solidFill>
                  <a:srgbClr val="0070C0"/>
                </a:solidFill>
              </a:rPr>
              <a:t> </a:t>
            </a:r>
            <a:r>
              <a:rPr lang="ru-RU" altLang="ru-RU" dirty="0">
                <a:solidFill>
                  <a:srgbClr val="7030A0"/>
                </a:solidFill>
              </a:rPr>
              <a:t>это объект или процесс</a:t>
            </a:r>
            <a:r>
              <a:rPr lang="ru-RU" altLang="ru-RU" dirty="0">
                <a:solidFill>
                  <a:srgbClr val="0070C0"/>
                </a:solidFill>
              </a:rPr>
              <a:t>, </a:t>
            </a:r>
            <a:r>
              <a:rPr lang="ru-RU" altLang="ru-RU" dirty="0">
                <a:solidFill>
                  <a:srgbClr val="7030A0"/>
                </a:solidFill>
              </a:rPr>
              <a:t>информация</a:t>
            </a:r>
            <a:r>
              <a:rPr lang="ru-RU" altLang="ru-RU" dirty="0">
                <a:solidFill>
                  <a:srgbClr val="0070C0"/>
                </a:solidFill>
              </a:rPr>
              <a:t> об экземплярах которого </a:t>
            </a:r>
            <a:r>
              <a:rPr lang="ru-RU" altLang="ru-RU" dirty="0">
                <a:solidFill>
                  <a:srgbClr val="7030A0"/>
                </a:solidFill>
              </a:rPr>
              <a:t>должна сохраняться</a:t>
            </a:r>
            <a:r>
              <a:rPr lang="ru-RU" altLang="ru-RU" dirty="0">
                <a:solidFill>
                  <a:srgbClr val="0070C0"/>
                </a:solidFill>
              </a:rPr>
              <a:t> в своем наборе записей. Схема сущности определяет схему набора.</a:t>
            </a:r>
          </a:p>
          <a:p>
            <a:pPr indent="360000" eaLnBrk="1" hangingPunct="1">
              <a:lnSpc>
                <a:spcPct val="114000"/>
              </a:lnSpc>
              <a:buFontTx/>
              <a:buNone/>
            </a:pPr>
            <a:r>
              <a:rPr lang="ru-RU" altLang="ru-RU" dirty="0">
                <a:solidFill>
                  <a:srgbClr val="C00000"/>
                </a:solidFill>
              </a:rPr>
              <a:t>Сущность</a:t>
            </a:r>
            <a:r>
              <a:rPr lang="ru-RU" altLang="ru-RU" dirty="0">
                <a:solidFill>
                  <a:srgbClr val="0070C0"/>
                </a:solidFill>
              </a:rPr>
              <a:t> определяет </a:t>
            </a:r>
            <a:r>
              <a:rPr lang="ru-RU" altLang="ru-RU" b="1" dirty="0">
                <a:solidFill>
                  <a:srgbClr val="7030A0"/>
                </a:solidFill>
              </a:rPr>
              <a:t>тип</a:t>
            </a:r>
            <a:r>
              <a:rPr lang="ru-RU" altLang="ru-RU" dirty="0">
                <a:solidFill>
                  <a:srgbClr val="0070C0"/>
                </a:solidFill>
              </a:rPr>
              <a:t>, а не экземпляр. На </a:t>
            </a:r>
            <a:r>
              <a:rPr lang="en-US" altLang="ru-RU" dirty="0">
                <a:solidFill>
                  <a:srgbClr val="0070C0"/>
                </a:solidFill>
              </a:rPr>
              <a:t>ER-</a:t>
            </a:r>
            <a:r>
              <a:rPr lang="ru-RU" altLang="ru-RU" dirty="0">
                <a:solidFill>
                  <a:srgbClr val="0070C0"/>
                </a:solidFill>
              </a:rPr>
              <a:t>диаграммах сущность представляется прямоугольником, в котором обязательно указывается имя сущности.</a:t>
            </a:r>
          </a:p>
          <a:p>
            <a:pPr indent="360000" eaLnBrk="1" hangingPunct="1">
              <a:lnSpc>
                <a:spcPct val="114000"/>
              </a:lnSpc>
              <a:buFontTx/>
              <a:buNone/>
            </a:pPr>
            <a:r>
              <a:rPr lang="ru-RU" altLang="ru-RU" dirty="0">
                <a:solidFill>
                  <a:srgbClr val="0070C0"/>
                </a:solidFill>
              </a:rPr>
              <a:t>  Дополнительно можно указывать примеры экземпляров сущности. С каждым типом сущности связывается предикат, задающий принадлежность экземпляра сущности типу. Необходимо гарантировать, что экземпляры сущности различимы. Это требование аналогично требованию отсутствия записей-дубликатов или кортежей в реляционных таблицах.</a:t>
            </a:r>
          </a:p>
          <a:p>
            <a:pPr indent="360000" eaLnBrk="1" hangingPunct="1">
              <a:lnSpc>
                <a:spcPct val="114000"/>
              </a:lnSpc>
              <a:buFontTx/>
              <a:buNone/>
            </a:pPr>
            <a:r>
              <a:rPr lang="ru-RU" altLang="ru-RU" dirty="0">
                <a:solidFill>
                  <a:srgbClr val="0070C0"/>
                </a:solidFill>
              </a:rPr>
              <a:t>Сущности бывают вещными или процессными.</a:t>
            </a:r>
          </a:p>
          <a:p>
            <a:pPr indent="360000" eaLnBrk="1" hangingPunct="1">
              <a:lnSpc>
                <a:spcPct val="114000"/>
              </a:lnSpc>
              <a:buFontTx/>
              <a:buNone/>
            </a:pPr>
            <a:r>
              <a:rPr lang="ru-RU" altLang="ru-RU" dirty="0">
                <a:solidFill>
                  <a:srgbClr val="0070C0"/>
                </a:solidFill>
              </a:rPr>
              <a:t>В общем случае сущности бизнеса описываются предикатами </a:t>
            </a:r>
          </a:p>
          <a:p>
            <a:pPr indent="360000" eaLnBrk="1" hangingPunct="1">
              <a:lnSpc>
                <a:spcPct val="114000"/>
              </a:lnSpc>
              <a:buFontTx/>
              <a:buNone/>
            </a:pPr>
            <a:r>
              <a:rPr lang="ru-RU" altLang="ru-RU" dirty="0">
                <a:solidFill>
                  <a:srgbClr val="0070C0"/>
                </a:solidFill>
              </a:rPr>
              <a:t>более сложными чем в логике первого порядка. В них могут</a:t>
            </a:r>
          </a:p>
          <a:p>
            <a:pPr indent="360000" eaLnBrk="1" hangingPunct="1">
              <a:lnSpc>
                <a:spcPct val="114000"/>
              </a:lnSpc>
              <a:buFontTx/>
              <a:buNone/>
            </a:pPr>
            <a:r>
              <a:rPr lang="ru-RU" altLang="ru-RU" dirty="0">
                <a:solidFill>
                  <a:srgbClr val="0070C0"/>
                </a:solidFill>
              </a:rPr>
              <a:t>существовать разносортные атрибуты, в том числе, </a:t>
            </a:r>
          </a:p>
          <a:p>
            <a:pPr indent="360000" eaLnBrk="1" hangingPunct="1">
              <a:lnSpc>
                <a:spcPct val="114000"/>
              </a:lnSpc>
              <a:buFontTx/>
              <a:buNone/>
            </a:pPr>
            <a:r>
              <a:rPr lang="ru-RU" altLang="ru-RU" dirty="0" smtClean="0">
                <a:solidFill>
                  <a:srgbClr val="0070C0"/>
                </a:solidFill>
              </a:rPr>
              <a:t>атрибуты-ресурсы, </a:t>
            </a:r>
            <a:r>
              <a:rPr lang="ru-RU" altLang="ru-RU" dirty="0">
                <a:solidFill>
                  <a:srgbClr val="0070C0"/>
                </a:solidFill>
              </a:rPr>
              <a:t>неортогональные атрибуты.</a:t>
            </a:r>
            <a:endParaRPr lang="en-US" altLang="ru-RU" dirty="0">
              <a:solidFill>
                <a:srgbClr val="0070C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4387" y="175676"/>
            <a:ext cx="7860753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altLang="ru-RU" sz="3200" b="1" dirty="0">
                <a:solidFill>
                  <a:srgbClr val="C00000"/>
                </a:solidFill>
              </a:rPr>
              <a:t>Концептуальная модель </a:t>
            </a:r>
            <a:r>
              <a:rPr lang="en-US" altLang="ru-RU" sz="3200" b="1" dirty="0">
                <a:solidFill>
                  <a:srgbClr val="C00000"/>
                </a:solidFill>
              </a:rPr>
              <a:t>“</a:t>
            </a:r>
            <a:r>
              <a:rPr lang="ru-RU" altLang="ru-RU" sz="3200" b="1" dirty="0">
                <a:solidFill>
                  <a:srgbClr val="C00000"/>
                </a:solidFill>
              </a:rPr>
              <a:t>Сущность-Связь</a:t>
            </a:r>
            <a:r>
              <a:rPr lang="en-US" altLang="ru-RU" sz="3200" b="1" dirty="0">
                <a:solidFill>
                  <a:srgbClr val="C00000"/>
                </a:solidFill>
              </a:rPr>
              <a:t>”</a:t>
            </a:r>
            <a:r>
              <a:rPr lang="ru-RU" altLang="ru-RU" sz="3200" b="1" dirty="0">
                <a:solidFill>
                  <a:srgbClr val="C00000"/>
                </a:solidFill>
              </a:rPr>
              <a:t>.</a:t>
            </a:r>
          </a:p>
          <a:p>
            <a:pPr algn="ctr">
              <a:lnSpc>
                <a:spcPct val="80000"/>
              </a:lnSpc>
            </a:pPr>
            <a:r>
              <a:rPr lang="ru-RU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Сущности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9FF883-8CB0-473F-B86C-9BED8C00C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2595" y="4859676"/>
            <a:ext cx="2592387" cy="1137974"/>
          </a:xfrm>
          <a:prstGeom prst="rect">
            <a:avLst/>
          </a:prstGeom>
          <a:solidFill>
            <a:schemeClr val="bg2">
              <a:lumMod val="90000"/>
              <a:alpha val="65881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Магазин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например,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Спортмастер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864A9D1-A3F2-4BF7-9DBB-4AF852B5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471" y="4886017"/>
            <a:ext cx="1811338" cy="304800"/>
          </a:xfrm>
          <a:prstGeom prst="wedgeRoundRectCallout">
            <a:avLst>
              <a:gd name="adj1" fmla="val 99402"/>
              <a:gd name="adj2" fmla="val 48531"/>
              <a:gd name="adj3" fmla="val 16667"/>
            </a:avLst>
          </a:prstGeom>
          <a:solidFill>
            <a:srgbClr val="FFD581">
              <a:alpha val="59999"/>
            </a:srgbClr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Имя сущности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DA5F6C50-DDAE-4ABE-8D00-E498FD09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91" y="6155360"/>
            <a:ext cx="2404152" cy="597230"/>
          </a:xfrm>
          <a:prstGeom prst="wedgeRoundRectCallout">
            <a:avLst>
              <a:gd name="adj1" fmla="val 41758"/>
              <a:gd name="adj2" fmla="val -115902"/>
              <a:gd name="adj3" fmla="val 16667"/>
            </a:avLst>
          </a:prstGeom>
          <a:solidFill>
            <a:srgbClr val="FFD581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Пример экземпляра</a:t>
            </a:r>
          </a:p>
        </p:txBody>
      </p:sp>
    </p:spTree>
    <p:extLst>
      <p:ext uri="{BB962C8B-B14F-4D97-AF65-F5344CB8AC3E}">
        <p14:creationId xmlns:p14="http://schemas.microsoft.com/office/powerpoint/2010/main" val="348988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84367" y="54372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3200" b="1" dirty="0">
                <a:solidFill>
                  <a:srgbClr val="C00000"/>
                </a:solidFill>
              </a:rPr>
              <a:t>Два способа приведения к 1НФ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1435CCB-66BE-4D44-B5C4-B47E2C89F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7" y="1314823"/>
            <a:ext cx="9850906" cy="523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60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17450" y="55269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E2816"/>
                </a:solidFill>
              </a:rPr>
              <a:t>Сильные и слабые сущности</a:t>
            </a:r>
            <a:endParaRPr lang="ru-RU" sz="32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2B9EE-3372-47F4-9617-4CBB7BC93CE8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1398494"/>
            <a:ext cx="10783700" cy="5054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ru-RU" altLang="ru-RU" sz="2000" dirty="0"/>
              <a:t>    </a:t>
            </a:r>
            <a:r>
              <a:rPr lang="ru-RU" altLang="ru-RU" sz="2000" dirty="0">
                <a:solidFill>
                  <a:srgbClr val="0070C0"/>
                </a:solidFill>
              </a:rPr>
              <a:t>Вспомним, что сущности (и отношения) бывают </a:t>
            </a:r>
            <a:r>
              <a:rPr lang="ru-RU" altLang="ru-RU" sz="2000" dirty="0">
                <a:solidFill>
                  <a:srgbClr val="7030A0"/>
                </a:solidFill>
              </a:rPr>
              <a:t>двух видов: </a:t>
            </a:r>
          </a:p>
          <a:p>
            <a:pPr>
              <a:lnSpc>
                <a:spcPct val="80000"/>
              </a:lnSpc>
            </a:pPr>
            <a:r>
              <a:rPr lang="ru-RU" altLang="ru-RU" sz="2000" b="1" dirty="0">
                <a:solidFill>
                  <a:srgbClr val="C00000"/>
                </a:solidFill>
              </a:rPr>
              <a:t>слабые (зависимые) и </a:t>
            </a:r>
          </a:p>
          <a:p>
            <a:pPr>
              <a:lnSpc>
                <a:spcPct val="80000"/>
              </a:lnSpc>
            </a:pPr>
            <a:r>
              <a:rPr lang="ru-RU" altLang="ru-RU" sz="2000" b="1" dirty="0">
                <a:solidFill>
                  <a:srgbClr val="C00000"/>
                </a:solidFill>
              </a:rPr>
              <a:t>сильные (независимые).</a:t>
            </a:r>
            <a:r>
              <a:rPr lang="ru-RU" altLang="ru-RU" sz="2000" dirty="0">
                <a:solidFill>
                  <a:srgbClr val="C00000"/>
                </a:solidFill>
              </a:rPr>
              <a:t> </a:t>
            </a:r>
          </a:p>
          <a:p>
            <a:pPr marL="0" indent="360000">
              <a:buFontTx/>
              <a:buNone/>
            </a:pPr>
            <a:r>
              <a:rPr lang="ru-RU" altLang="ru-RU" sz="2000" dirty="0">
                <a:solidFill>
                  <a:srgbClr val="7030A0"/>
                </a:solidFill>
              </a:rPr>
              <a:t>Сильная сущность существует </a:t>
            </a:r>
            <a:r>
              <a:rPr lang="en-US" altLang="ru-RU" sz="2000" dirty="0">
                <a:solidFill>
                  <a:srgbClr val="7030A0"/>
                </a:solidFill>
              </a:rPr>
              <a:t>“</a:t>
            </a:r>
            <a:r>
              <a:rPr lang="ru-RU" altLang="ru-RU" sz="2000" dirty="0">
                <a:solidFill>
                  <a:srgbClr val="7030A0"/>
                </a:solidFill>
              </a:rPr>
              <a:t>сама по себе</a:t>
            </a:r>
            <a:r>
              <a:rPr lang="en-US" altLang="ru-RU" sz="2000" dirty="0">
                <a:solidFill>
                  <a:srgbClr val="7030A0"/>
                </a:solidFill>
              </a:rPr>
              <a:t>”</a:t>
            </a:r>
            <a:r>
              <a:rPr lang="ru-RU" altLang="ru-RU" sz="2000" dirty="0">
                <a:solidFill>
                  <a:srgbClr val="7030A0"/>
                </a:solidFill>
              </a:rPr>
              <a:t>. </a:t>
            </a:r>
            <a:r>
              <a:rPr lang="ru-RU" altLang="ru-RU" sz="2000" dirty="0">
                <a:solidFill>
                  <a:srgbClr val="0070C0"/>
                </a:solidFill>
              </a:rPr>
              <a:t>Первичные ключи у нее тоже свои, то есть определяются только своими атрибутами (свойствами). На </a:t>
            </a:r>
            <a:r>
              <a:rPr lang="en-US" altLang="ru-RU" sz="2000" dirty="0">
                <a:solidFill>
                  <a:srgbClr val="0070C0"/>
                </a:solidFill>
              </a:rPr>
              <a:t>ER</a:t>
            </a:r>
            <a:r>
              <a:rPr lang="ru-RU" altLang="ru-RU" sz="2000" dirty="0">
                <a:solidFill>
                  <a:srgbClr val="0070C0"/>
                </a:solidFill>
              </a:rPr>
              <a:t>-диаграммах в </a:t>
            </a:r>
            <a:r>
              <a:rPr lang="en-US" altLang="ru-RU" sz="2000" dirty="0">
                <a:solidFill>
                  <a:srgbClr val="0070C0"/>
                </a:solidFill>
              </a:rPr>
              <a:t>ERWin </a:t>
            </a:r>
            <a:r>
              <a:rPr lang="ru-RU" altLang="ru-RU" sz="2000" dirty="0">
                <a:solidFill>
                  <a:srgbClr val="0070C0"/>
                </a:solidFill>
              </a:rPr>
              <a:t>сильные сущности представляются прямоугольниками. </a:t>
            </a:r>
          </a:p>
          <a:p>
            <a:pPr marL="0" indent="360000">
              <a:buFontTx/>
              <a:buNone/>
            </a:pPr>
            <a:r>
              <a:rPr lang="ru-RU" altLang="ru-RU" sz="2000" dirty="0">
                <a:solidFill>
                  <a:srgbClr val="7030A0"/>
                </a:solidFill>
              </a:rPr>
              <a:t>Слабая сущность для идентификации своих экземпляров требует </a:t>
            </a:r>
            <a:r>
              <a:rPr lang="ru-RU" altLang="ru-RU" sz="2000" b="1" dirty="0">
                <a:solidFill>
                  <a:srgbClr val="7030A0"/>
                </a:solidFill>
              </a:rPr>
              <a:t>привязки</a:t>
            </a:r>
            <a:r>
              <a:rPr lang="ru-RU" altLang="ru-RU" sz="2000" dirty="0">
                <a:solidFill>
                  <a:srgbClr val="7030A0"/>
                </a:solidFill>
              </a:rPr>
              <a:t> к экземпляру связанной с ней, другой </a:t>
            </a:r>
            <a:r>
              <a:rPr lang="ru-RU" altLang="ru-RU" sz="2000" b="1" dirty="0">
                <a:solidFill>
                  <a:srgbClr val="7030A0"/>
                </a:solidFill>
              </a:rPr>
              <a:t>сильной или слабой</a:t>
            </a:r>
            <a:r>
              <a:rPr lang="ru-RU" altLang="ru-RU" sz="2000" dirty="0">
                <a:solidFill>
                  <a:srgbClr val="7030A0"/>
                </a:solidFill>
              </a:rPr>
              <a:t>, сущности. </a:t>
            </a:r>
            <a:r>
              <a:rPr lang="ru-RU" altLang="ru-RU" sz="2000" dirty="0">
                <a:solidFill>
                  <a:srgbClr val="0070C0"/>
                </a:solidFill>
              </a:rPr>
              <a:t>Первичный ключ слабой сущности использует ключевые поля этой связанной с ней сущности. Происходит миграция первичного ключа сильной сущности в первичный ключ связанной слабой сущности. На ER-диаграмме в </a:t>
            </a:r>
            <a:r>
              <a:rPr lang="en-US" altLang="ru-RU" sz="2000" dirty="0">
                <a:solidFill>
                  <a:srgbClr val="0070C0"/>
                </a:solidFill>
              </a:rPr>
              <a:t>ERWin </a:t>
            </a:r>
            <a:r>
              <a:rPr lang="ru-RU" altLang="ru-RU" sz="2000" dirty="0">
                <a:solidFill>
                  <a:srgbClr val="0070C0"/>
                </a:solidFill>
              </a:rPr>
              <a:t>слабая сущность представляется прямоугольником с закругленными углами. </a:t>
            </a:r>
          </a:p>
          <a:p>
            <a:pPr marL="0" indent="360000"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На предшествующем слайде 17 сущности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хобби</a:t>
            </a:r>
            <a:r>
              <a:rPr lang="en-US" altLang="ru-RU" sz="2000" dirty="0">
                <a:solidFill>
                  <a:srgbClr val="0070C0"/>
                </a:solidFill>
              </a:rPr>
              <a:t>” </a:t>
            </a:r>
            <a:r>
              <a:rPr lang="ru-RU" altLang="ru-RU" sz="2000" dirty="0">
                <a:solidFill>
                  <a:srgbClr val="0070C0"/>
                </a:solidFill>
              </a:rPr>
              <a:t>и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телефон</a:t>
            </a:r>
            <a:r>
              <a:rPr lang="en-US" altLang="ru-RU" sz="2000" dirty="0">
                <a:solidFill>
                  <a:srgbClr val="0070C0"/>
                </a:solidFill>
              </a:rPr>
              <a:t>” </a:t>
            </a:r>
            <a:r>
              <a:rPr lang="ru-RU" altLang="ru-RU" sz="2000" dirty="0">
                <a:solidFill>
                  <a:srgbClr val="0070C0"/>
                </a:solidFill>
              </a:rPr>
              <a:t>слабые, а преобразованная или исходная сущность</a:t>
            </a:r>
            <a:r>
              <a:rPr lang="en-US" altLang="ru-RU" sz="2000" dirty="0">
                <a:solidFill>
                  <a:srgbClr val="0070C0"/>
                </a:solidFill>
              </a:rPr>
              <a:t> “</a:t>
            </a:r>
            <a:r>
              <a:rPr lang="ru-RU" altLang="ru-RU" sz="2000" dirty="0">
                <a:solidFill>
                  <a:srgbClr val="0070C0"/>
                </a:solidFill>
              </a:rPr>
              <a:t>сотрудник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 сильная.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 b="1" u="sng" dirty="0">
                <a:solidFill>
                  <a:srgbClr val="C00000"/>
                </a:solidFill>
              </a:rPr>
              <a:t>Замечание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0070C0"/>
                </a:solidFill>
              </a:rPr>
              <a:t>Не следует считать, что слабая сущность определяется через связь только с сильной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сущностью. На другом конце связи может быть и другая слабая сущность.</a:t>
            </a:r>
          </a:p>
        </p:txBody>
      </p:sp>
    </p:spTree>
    <p:extLst>
      <p:ext uri="{BB962C8B-B14F-4D97-AF65-F5344CB8AC3E}">
        <p14:creationId xmlns:p14="http://schemas.microsoft.com/office/powerpoint/2010/main" val="220495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1686" y="520071"/>
            <a:ext cx="6461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00000"/>
                </a:solidFill>
              </a:rPr>
              <a:t>Зависимости от части ключа. 2НФ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D076C8-08CE-48F8-8FBD-0E791B75140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112579"/>
            <a:ext cx="11260668" cy="44850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00" algn="just">
              <a:buFontTx/>
              <a:buNone/>
              <a:defRPr/>
            </a:pPr>
            <a:r>
              <a:rPr lang="ru-RU" altLang="ru-RU" sz="2400" dirty="0">
                <a:solidFill>
                  <a:srgbClr val="0070C0"/>
                </a:solidFill>
              </a:rPr>
              <a:t>Может оказаться, что кроме функциональной зависимости всех ключевых атрибутов от</a:t>
            </a:r>
            <a:r>
              <a:rPr lang="ru-RU" altLang="ru-RU" sz="2400" b="1" dirty="0">
                <a:solidFill>
                  <a:srgbClr val="0070C0"/>
                </a:solidFill>
              </a:rPr>
              <a:t> </a:t>
            </a:r>
            <a:r>
              <a:rPr lang="ru-RU" altLang="ru-RU" sz="2400" b="1" dirty="0" smtClean="0">
                <a:solidFill>
                  <a:srgbClr val="7030A0"/>
                </a:solidFill>
              </a:rPr>
              <a:t>всего</a:t>
            </a:r>
            <a:r>
              <a:rPr lang="en-US" altLang="ru-RU" sz="2400" dirty="0">
                <a:solidFill>
                  <a:srgbClr val="7030A0"/>
                </a:solidFill>
              </a:rPr>
              <a:t> </a:t>
            </a:r>
            <a:r>
              <a:rPr lang="ru-RU" altLang="ru-RU" sz="2400" b="1" dirty="0" smtClean="0">
                <a:solidFill>
                  <a:srgbClr val="7030A0"/>
                </a:solidFill>
              </a:rPr>
              <a:t>ключа</a:t>
            </a:r>
            <a:r>
              <a:rPr lang="ru-RU" altLang="ru-RU" sz="2400" dirty="0">
                <a:solidFill>
                  <a:srgbClr val="0070C0"/>
                </a:solidFill>
              </a:rPr>
              <a:t>, существуют зависимости неключевых атрибутов от </a:t>
            </a:r>
            <a:r>
              <a:rPr lang="ru-RU" altLang="ru-RU" sz="2400" b="1" dirty="0">
                <a:solidFill>
                  <a:srgbClr val="7030A0"/>
                </a:solidFill>
              </a:rPr>
              <a:t>части ключа</a:t>
            </a:r>
            <a:r>
              <a:rPr lang="en-US" altLang="ru-RU" sz="2400" b="1" dirty="0">
                <a:solidFill>
                  <a:srgbClr val="0070C0"/>
                </a:solidFill>
              </a:rPr>
              <a:t>.</a:t>
            </a:r>
            <a:endParaRPr lang="ru-RU" altLang="ru-RU" sz="2400" b="1" dirty="0">
              <a:solidFill>
                <a:srgbClr val="0070C0"/>
              </a:solidFill>
            </a:endParaRPr>
          </a:p>
          <a:p>
            <a:pPr marL="0" indent="0" algn="just">
              <a:buFontTx/>
              <a:buNone/>
              <a:defRPr/>
            </a:pPr>
            <a:r>
              <a:rPr lang="ru-RU" altLang="ru-RU" sz="2400" b="1" u="sng" dirty="0">
                <a:solidFill>
                  <a:srgbClr val="C00000"/>
                </a:solidFill>
              </a:rPr>
              <a:t>Пример</a:t>
            </a:r>
            <a:r>
              <a:rPr lang="ru-RU" altLang="ru-RU" sz="2400" b="1" dirty="0">
                <a:solidFill>
                  <a:srgbClr val="C00000"/>
                </a:solidFill>
              </a:rPr>
              <a:t>: </a:t>
            </a:r>
            <a:r>
              <a:rPr lang="ru-RU" altLang="ru-RU" sz="2400" dirty="0">
                <a:solidFill>
                  <a:srgbClr val="0070C0"/>
                </a:solidFill>
              </a:rPr>
              <a:t>В</a:t>
            </a:r>
            <a:r>
              <a:rPr lang="en-US" altLang="ru-RU" sz="2400" dirty="0">
                <a:solidFill>
                  <a:srgbClr val="0070C0"/>
                </a:solidFill>
              </a:rPr>
              <a:t> </a:t>
            </a:r>
            <a:r>
              <a:rPr lang="ru-RU" altLang="ru-RU" sz="2400" dirty="0">
                <a:solidFill>
                  <a:srgbClr val="0070C0"/>
                </a:solidFill>
              </a:rPr>
              <a:t>приведенном ниже отношении </a:t>
            </a:r>
            <a:r>
              <a:rPr lang="en-US" altLang="ru-RU" sz="2400" dirty="0">
                <a:solidFill>
                  <a:srgbClr val="0070C0"/>
                </a:solidFill>
              </a:rPr>
              <a:t>“</a:t>
            </a:r>
            <a:r>
              <a:rPr lang="ru-RU" altLang="ru-RU" sz="2400" dirty="0">
                <a:solidFill>
                  <a:srgbClr val="0070C0"/>
                </a:solidFill>
              </a:rPr>
              <a:t>Доходы_совместителей</a:t>
            </a:r>
            <a:r>
              <a:rPr lang="en-US" altLang="ru-RU" sz="2400" dirty="0">
                <a:solidFill>
                  <a:srgbClr val="0070C0"/>
                </a:solidFill>
              </a:rPr>
              <a:t>”</a:t>
            </a:r>
            <a:r>
              <a:rPr lang="ru-RU" altLang="ru-RU" sz="2400" dirty="0">
                <a:solidFill>
                  <a:srgbClr val="0070C0"/>
                </a:solidFill>
              </a:rPr>
              <a:t> поле </a:t>
            </a:r>
            <a:r>
              <a:rPr lang="en-US" altLang="ru-RU" sz="2400" dirty="0">
                <a:solidFill>
                  <a:srgbClr val="0070C0"/>
                </a:solidFill>
              </a:rPr>
              <a:t>“</a:t>
            </a:r>
            <a:r>
              <a:rPr lang="ru-RU" altLang="ru-RU" sz="2400" dirty="0">
                <a:solidFill>
                  <a:srgbClr val="0070C0"/>
                </a:solidFill>
              </a:rPr>
              <a:t>ИНН</a:t>
            </a:r>
            <a:r>
              <a:rPr lang="en-US" altLang="ru-RU" sz="2400" dirty="0">
                <a:solidFill>
                  <a:srgbClr val="0070C0"/>
                </a:solidFill>
              </a:rPr>
              <a:t>”</a:t>
            </a:r>
            <a:r>
              <a:rPr lang="ru-RU" altLang="ru-RU" sz="2400" dirty="0">
                <a:solidFill>
                  <a:srgbClr val="0070C0"/>
                </a:solidFill>
              </a:rPr>
              <a:t> однозначно определяет поле </a:t>
            </a:r>
            <a:r>
              <a:rPr lang="en-US" altLang="ru-RU" sz="2400" dirty="0">
                <a:solidFill>
                  <a:srgbClr val="0070C0"/>
                </a:solidFill>
              </a:rPr>
              <a:t>“</a:t>
            </a:r>
            <a:r>
              <a:rPr lang="ru-RU" altLang="ru-RU" sz="2400" dirty="0">
                <a:solidFill>
                  <a:srgbClr val="0070C0"/>
                </a:solidFill>
              </a:rPr>
              <a:t>Ф.И.О.</a:t>
            </a:r>
            <a:r>
              <a:rPr lang="en-US" altLang="ru-RU" sz="2400" dirty="0">
                <a:solidFill>
                  <a:srgbClr val="0070C0"/>
                </a:solidFill>
              </a:rPr>
              <a:t>”</a:t>
            </a:r>
            <a:r>
              <a:rPr lang="ru-RU" altLang="ru-RU" sz="2400" dirty="0">
                <a:solidFill>
                  <a:srgbClr val="0070C0"/>
                </a:solidFill>
              </a:rPr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9B65845-5FEE-48FE-87B3-A0EC368B4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704102"/>
              </p:ext>
            </p:extLst>
          </p:nvPr>
        </p:nvGraphicFramePr>
        <p:xfrm>
          <a:off x="2855930" y="3891024"/>
          <a:ext cx="6924675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Документ" r:id="rId4" imgW="2934707" imgH="976638" progId="Word.Document.8">
                  <p:embed/>
                </p:oleObj>
              </mc:Choice>
              <mc:Fallback>
                <p:oleObj name="Документ" r:id="rId4" imgW="2934707" imgH="976638" progId="Word.Document.8">
                  <p:embed/>
                  <p:pic>
                    <p:nvPicPr>
                      <p:cNvPr id="43013" name="Object 4">
                        <a:extLst>
                          <a:ext uri="{FF2B5EF4-FFF2-40B4-BE49-F238E27FC236}">
                            <a16:creationId xmlns:a16="http://schemas.microsoft.com/office/drawing/2014/main" id="{0FBD1B90-FA2F-42D9-830F-9205802AD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30" y="3891024"/>
                        <a:ext cx="6924675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96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75285" y="113434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E2816"/>
                </a:solidFill>
              </a:rPr>
              <a:t>Определения 2НФ</a:t>
            </a:r>
            <a:endParaRPr lang="ru-RU" sz="32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B6D34C-A11E-4CA7-A871-679B85F5464C}"/>
              </a:ext>
            </a:extLst>
          </p:cNvPr>
          <p:cNvSpPr txBox="1">
            <a:spLocks noChangeArrowheads="1"/>
          </p:cNvSpPr>
          <p:nvPr/>
        </p:nvSpPr>
        <p:spPr>
          <a:xfrm>
            <a:off x="1151125" y="2017059"/>
            <a:ext cx="10350593" cy="4874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ru-RU" altLang="ru-RU" sz="2000" b="1" u="sng" dirty="0">
                <a:solidFill>
                  <a:srgbClr val="C00000"/>
                </a:solidFill>
              </a:rPr>
              <a:t>Определение: </a:t>
            </a:r>
            <a:r>
              <a:rPr lang="ru-RU" altLang="ru-RU" sz="2000" dirty="0">
                <a:solidFill>
                  <a:srgbClr val="0070C0"/>
                </a:solidFill>
              </a:rPr>
              <a:t>Если набор атрибутов </a:t>
            </a:r>
            <a:r>
              <a:rPr lang="ru-RU" altLang="ru-RU" sz="2000" dirty="0"/>
              <a:t> </a:t>
            </a:r>
            <a:r>
              <a:rPr lang="en-US" altLang="ru-RU" sz="2000" b="1" dirty="0"/>
              <a:t>B</a:t>
            </a:r>
            <a:r>
              <a:rPr lang="ru-RU" altLang="ru-RU" sz="2000" b="1" dirty="0"/>
              <a:t> = {</a:t>
            </a:r>
            <a:r>
              <a:rPr lang="en-US" altLang="ru-RU" sz="2000" b="1" dirty="0" err="1"/>
              <a:t>B</a:t>
            </a:r>
            <a:r>
              <a:rPr lang="en-US" altLang="ru-RU" sz="2000" b="1" baseline="-25000" dirty="0" err="1"/>
              <a:t>j</a:t>
            </a:r>
            <a:r>
              <a:rPr lang="ru-RU" altLang="ru-RU" sz="2000" b="1" dirty="0"/>
              <a:t>}</a:t>
            </a:r>
            <a:r>
              <a:rPr lang="ru-RU" altLang="ru-RU" sz="2000" dirty="0"/>
              <a:t>  </a:t>
            </a:r>
            <a:r>
              <a:rPr lang="ru-RU" altLang="ru-RU" sz="2000" dirty="0">
                <a:solidFill>
                  <a:srgbClr val="0070C0"/>
                </a:solidFill>
              </a:rPr>
              <a:t>зависит от всего набора атрибутов </a:t>
            </a:r>
            <a:r>
              <a:rPr lang="en-US" altLang="ru-RU" sz="2000" b="1" dirty="0"/>
              <a:t>A</a:t>
            </a:r>
            <a:r>
              <a:rPr lang="ru-RU" altLang="ru-RU" sz="2000" b="1" dirty="0"/>
              <a:t> = {</a:t>
            </a:r>
            <a:r>
              <a:rPr lang="en-US" altLang="ru-RU" sz="2000" b="1" dirty="0"/>
              <a:t>A</a:t>
            </a:r>
            <a:r>
              <a:rPr lang="en-US" altLang="ru-RU" sz="2000" b="1" baseline="-25000" dirty="0"/>
              <a:t>i</a:t>
            </a:r>
            <a:r>
              <a:rPr lang="ru-RU" altLang="ru-RU" sz="2000" b="1" dirty="0"/>
              <a:t>}</a:t>
            </a:r>
            <a:r>
              <a:rPr lang="ru-RU" altLang="ru-RU" sz="2000" b="1" dirty="0">
                <a:solidFill>
                  <a:srgbClr val="0070C0"/>
                </a:solidFill>
              </a:rPr>
              <a:t>, </a:t>
            </a:r>
            <a:r>
              <a:rPr lang="ru-RU" altLang="ru-RU" sz="2000" dirty="0">
                <a:solidFill>
                  <a:srgbClr val="0070C0"/>
                </a:solidFill>
              </a:rPr>
              <a:t> но не зависит от части этого набора, то говорят, что функциональная зависимость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ru-RU" sz="2000" b="1" dirty="0"/>
              <a:t>f</a:t>
            </a:r>
            <a:r>
              <a:rPr lang="ru-RU" altLang="ru-RU" sz="2000" b="1" dirty="0"/>
              <a:t>: </a:t>
            </a:r>
            <a:r>
              <a:rPr lang="en-US" altLang="ru-RU" sz="2000" b="1" dirty="0"/>
              <a:t>A </a:t>
            </a:r>
            <a:r>
              <a:rPr lang="ru-RU" altLang="ru-RU" sz="2000" b="1" dirty="0">
                <a:sym typeface="Symbol" panose="05050102010706020507" pitchFamily="18" charset="2"/>
              </a:rPr>
              <a:t></a:t>
            </a:r>
            <a:r>
              <a:rPr lang="ru-RU" altLang="ru-RU" sz="2000" b="1" dirty="0"/>
              <a:t> </a:t>
            </a:r>
            <a:r>
              <a:rPr lang="en-US" altLang="ru-RU" sz="2000" b="1" dirty="0"/>
              <a:t>B</a:t>
            </a:r>
            <a:r>
              <a:rPr lang="en-US" altLang="ru-RU" sz="2000" dirty="0"/>
              <a:t> </a:t>
            </a:r>
            <a:r>
              <a:rPr lang="ru-RU" altLang="ru-RU" sz="2000" dirty="0"/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полная (или, в другой терминологии, неприводимая слева). </a:t>
            </a:r>
            <a:endParaRPr lang="ru-RU" altLang="ru-RU" sz="2000" u="sng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ru-RU" altLang="ru-RU" sz="2000" b="1" u="sng" dirty="0">
                <a:solidFill>
                  <a:srgbClr val="C00000"/>
                </a:solidFill>
              </a:rPr>
              <a:t>Определение 2НФа (через атрибуты):</a:t>
            </a:r>
            <a:r>
              <a:rPr lang="ru-RU" altLang="ru-RU" sz="2000" b="1" dirty="0">
                <a:solidFill>
                  <a:srgbClr val="C0000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Отношение в 1НФ находится в 2НФ, если ни один атрибут вне первичного ключа не находится в функциональной зависимости от атрибутов, образующих часть ключа.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ru-RU" altLang="ru-RU" sz="2000" b="1" u="sng" dirty="0">
                <a:solidFill>
                  <a:srgbClr val="C00000"/>
                </a:solidFill>
              </a:rPr>
              <a:t>Определение 2НФк (через ключи):</a:t>
            </a:r>
            <a:r>
              <a:rPr lang="ru-RU" altLang="ru-RU" sz="2000" b="1" dirty="0">
                <a:solidFill>
                  <a:srgbClr val="C0000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Отношение в 1НФ находится в 2НФ, если каждый неключевой атрибут, находится в полной функциональной зависимости от ключа.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ru-RU" altLang="ru-RU" sz="2000" b="1" u="sng" dirty="0">
                <a:solidFill>
                  <a:srgbClr val="C00000"/>
                </a:solidFill>
              </a:rPr>
              <a:t>Замечание 1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0070C0"/>
                </a:solidFill>
              </a:rPr>
              <a:t>Определения 2НФа и 2НФк эквивалентны.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ru-RU" altLang="ru-RU" sz="2000" b="1" u="sng" dirty="0">
                <a:solidFill>
                  <a:srgbClr val="C00000"/>
                </a:solidFill>
              </a:rPr>
              <a:t>Замечание</a:t>
            </a:r>
            <a:r>
              <a:rPr lang="en-US" altLang="ru-RU" sz="2000" b="1" u="sng" dirty="0">
                <a:solidFill>
                  <a:srgbClr val="C00000"/>
                </a:solidFill>
              </a:rPr>
              <a:t> 2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0070C0"/>
                </a:solidFill>
              </a:rPr>
              <a:t>Если единственный ключ отношения в 1НФ является простым (не конкатенированным), то отношение в 1НФ уже находится в 2НФ. </a:t>
            </a:r>
          </a:p>
        </p:txBody>
      </p:sp>
    </p:spTree>
    <p:extLst>
      <p:ext uri="{BB962C8B-B14F-4D97-AF65-F5344CB8AC3E}">
        <p14:creationId xmlns:p14="http://schemas.microsoft.com/office/powerpoint/2010/main" val="790360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68676" y="54594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E2816"/>
                </a:solidFill>
              </a:rPr>
              <a:t>Правило приведения к 2НФ</a:t>
            </a:r>
            <a:endParaRPr lang="ru-RU" sz="32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7297BE-F794-45F1-A2C7-BEB87C10B991}"/>
              </a:ext>
            </a:extLst>
          </p:cNvPr>
          <p:cNvSpPr txBox="1">
            <a:spLocks noChangeArrowheads="1"/>
          </p:cNvSpPr>
          <p:nvPr/>
        </p:nvSpPr>
        <p:spPr>
          <a:xfrm>
            <a:off x="747568" y="1276981"/>
            <a:ext cx="10417628" cy="54012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Выделить неключевые атрибуты, зависящие  от части первичного ключа. Иначе говоря, найти функциональные зависимости группы неключевых атрибутов от части атрибутов ключа.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Для каждой такой функции в соответствии с теоремой Хиса создать новую сущность; все ее атрибуты входят в соответствующую  функциональную зависимость.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Вычеркнуть атрибуты-значения найденной функции в исходной сущности, первичный ключ которой останется неизменным.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Установить </a:t>
            </a:r>
            <a:r>
              <a:rPr lang="ru-RU" altLang="ru-RU" sz="2000" b="1" dirty="0">
                <a:solidFill>
                  <a:srgbClr val="0070C0"/>
                </a:solidFill>
              </a:rPr>
              <a:t>идентифицирующую</a:t>
            </a:r>
            <a:r>
              <a:rPr lang="ru-RU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b="1" dirty="0">
                <a:solidFill>
                  <a:srgbClr val="0070C0"/>
                </a:solidFill>
              </a:rPr>
              <a:t>связь 1:</a:t>
            </a:r>
            <a:r>
              <a:rPr lang="en-US" altLang="ru-RU" sz="2000" b="1" dirty="0">
                <a:solidFill>
                  <a:srgbClr val="0070C0"/>
                </a:solidFill>
              </a:rPr>
              <a:t>N </a:t>
            </a:r>
            <a:r>
              <a:rPr lang="ru-RU" altLang="ru-RU" sz="2000" b="1" dirty="0">
                <a:solidFill>
                  <a:srgbClr val="0070C0"/>
                </a:solidFill>
              </a:rPr>
              <a:t>или </a:t>
            </a:r>
            <a:r>
              <a:rPr lang="en-US" altLang="ru-RU" sz="2000" b="1" dirty="0">
                <a:solidFill>
                  <a:srgbClr val="0070C0"/>
                </a:solidFill>
              </a:rPr>
              <a:t>N:1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от исходной сущности к созданной сущности.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Продолжить процесс поиска функциональных зависимостей неключевых атрибутов от частей ключа.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000" b="1" u="sng" dirty="0">
                <a:solidFill>
                  <a:srgbClr val="C00000"/>
                </a:solidFill>
              </a:rPr>
              <a:t>Замечание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0070C0"/>
                </a:solidFill>
              </a:rPr>
              <a:t>Образованные группы атрибутов не могут быть не осмысленными, так как аргументы используемых функций входят в состав ключа исходной сущности.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В примере на следующем слайде существует зависимость атрибутов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Фамилия</a:t>
            </a:r>
            <a:r>
              <a:rPr lang="en-US" altLang="ru-RU" sz="2000" dirty="0">
                <a:solidFill>
                  <a:srgbClr val="0070C0"/>
                </a:solidFill>
              </a:rPr>
              <a:t>”, “</a:t>
            </a:r>
            <a:r>
              <a:rPr lang="ru-RU" altLang="ru-RU" sz="2000" dirty="0">
                <a:solidFill>
                  <a:srgbClr val="0070C0"/>
                </a:solidFill>
              </a:rPr>
              <a:t>Имя</a:t>
            </a:r>
            <a:r>
              <a:rPr lang="en-US" altLang="ru-RU" sz="2000" dirty="0">
                <a:solidFill>
                  <a:srgbClr val="0070C0"/>
                </a:solidFill>
              </a:rPr>
              <a:t>”, “</a:t>
            </a:r>
            <a:r>
              <a:rPr lang="ru-RU" altLang="ru-RU" sz="2000" dirty="0">
                <a:solidFill>
                  <a:srgbClr val="0070C0"/>
                </a:solidFill>
              </a:rPr>
              <a:t>Отчество</a:t>
            </a:r>
            <a:r>
              <a:rPr lang="en-US" altLang="ru-RU" sz="2000" dirty="0">
                <a:solidFill>
                  <a:srgbClr val="0070C0"/>
                </a:solidFill>
              </a:rPr>
              <a:t>”, “</a:t>
            </a:r>
            <a:r>
              <a:rPr lang="ru-RU" altLang="ru-RU" sz="2000" dirty="0">
                <a:solidFill>
                  <a:srgbClr val="0070C0"/>
                </a:solidFill>
              </a:rPr>
              <a:t>Должность</a:t>
            </a:r>
            <a:r>
              <a:rPr lang="en-US" altLang="ru-RU" sz="2000" dirty="0">
                <a:solidFill>
                  <a:srgbClr val="0070C0"/>
                </a:solidFill>
              </a:rPr>
              <a:t>” </a:t>
            </a:r>
            <a:r>
              <a:rPr lang="ru-RU" altLang="ru-RU" sz="2000" dirty="0">
                <a:solidFill>
                  <a:srgbClr val="0070C0"/>
                </a:solidFill>
              </a:rPr>
              <a:t>от атрибута</a:t>
            </a:r>
            <a:r>
              <a:rPr lang="en-US" altLang="ru-RU" sz="2000" dirty="0">
                <a:solidFill>
                  <a:srgbClr val="0070C0"/>
                </a:solidFill>
              </a:rPr>
              <a:t> “</a:t>
            </a:r>
            <a:r>
              <a:rPr lang="ru-RU" altLang="ru-RU" sz="2000" dirty="0">
                <a:solidFill>
                  <a:srgbClr val="0070C0"/>
                </a:solidFill>
              </a:rPr>
              <a:t>Таб_номер_рук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, являющегося частью первичного ключа</a:t>
            </a:r>
            <a:r>
              <a:rPr lang="en-US" altLang="ru-RU" sz="2000" dirty="0">
                <a:solidFill>
                  <a:srgbClr val="0070C0"/>
                </a:solidFill>
              </a:rPr>
              <a:t>.</a:t>
            </a:r>
            <a:endParaRPr lang="ru-RU" alt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7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9457" y="459494"/>
            <a:ext cx="6851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>
                <a:solidFill>
                  <a:srgbClr val="C00000"/>
                </a:solidFill>
              </a:rPr>
              <a:t>Пример приведения к 2НФ (в </a:t>
            </a:r>
            <a:r>
              <a:rPr lang="en-US" altLang="ru-RU" sz="3200" b="1" dirty="0">
                <a:solidFill>
                  <a:srgbClr val="C00000"/>
                </a:solidFill>
              </a:rPr>
              <a:t>ERWin)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0B966783-08F3-43E8-A609-9D7DA4243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49" y="1984693"/>
            <a:ext cx="3194479" cy="322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2">
            <a:extLst>
              <a:ext uri="{FF2B5EF4-FFF2-40B4-BE49-F238E27FC236}">
                <a16:creationId xmlns:a16="http://schemas.microsoft.com/office/drawing/2014/main" id="{40CA4C98-B429-442A-A377-1F24A7793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51" y="1604559"/>
            <a:ext cx="4670414" cy="437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896BC-DB93-4CA5-9E26-B761F1BF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649" y="1188825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400" b="1" dirty="0">
                <a:solidFill>
                  <a:srgbClr val="7030A0"/>
                </a:solidFill>
              </a:rPr>
              <a:t>Ненормализованное		Отношение в 2НФ</a:t>
            </a:r>
            <a:br>
              <a:rPr lang="ru-RU" altLang="ru-RU" sz="2400" b="1" dirty="0">
                <a:solidFill>
                  <a:srgbClr val="7030A0"/>
                </a:solidFill>
              </a:rPr>
            </a:br>
            <a:r>
              <a:rPr lang="ru-RU" altLang="ru-RU" sz="2400" b="1" dirty="0">
                <a:solidFill>
                  <a:srgbClr val="7030A0"/>
                </a:solidFill>
              </a:rPr>
              <a:t>отношение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DF289-BEC2-4451-9EEF-E0F5D2D1697A}"/>
              </a:ext>
            </a:extLst>
          </p:cNvPr>
          <p:cNvSpPr txBox="1"/>
          <p:nvPr/>
        </p:nvSpPr>
        <p:spPr>
          <a:xfrm>
            <a:off x="667819" y="5984308"/>
            <a:ext cx="9688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1800" kern="0" dirty="0">
                <a:solidFill>
                  <a:srgbClr val="0070C0"/>
                </a:solidFill>
              </a:rPr>
              <a:t>А связь будет идентифицирующей потому что ключ новой зависимости мигрирует в ключевую область преобразованной исходной сущности. т.е. проект идентифицируется своим названием и табельным номером руководителя.  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62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62526" y="109103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E2816"/>
                </a:solidFill>
              </a:rPr>
              <a:t>Правило приведения к  3НФ</a:t>
            </a:r>
            <a:endParaRPr lang="ru-RU" sz="32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BBEE3-7334-41A8-BC1E-B0919832C905}"/>
              </a:ext>
            </a:extLst>
          </p:cNvPr>
          <p:cNvSpPr txBox="1">
            <a:spLocks noChangeArrowheads="1"/>
          </p:cNvSpPr>
          <p:nvPr/>
        </p:nvSpPr>
        <p:spPr>
          <a:xfrm>
            <a:off x="1244693" y="1808252"/>
            <a:ext cx="9019490" cy="38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000" dirty="0">
                <a:solidFill>
                  <a:srgbClr val="0070C0"/>
                </a:solidFill>
              </a:rPr>
              <a:t>Найти функциональную зависимость неключевых атрибутов от других неключевых атрибутов.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Создать новую сущность. Проверить её на осмысленность. В соответствии с теоремой Хиса все атрибуты осмысленной новой сущности входят в  найденную функциональную зависимость.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Вычеркнуть атрибуты-значения найденной функции в исходной сущности.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Установить </a:t>
            </a:r>
            <a:r>
              <a:rPr lang="ru-RU" altLang="ru-RU" sz="2000" b="1" dirty="0">
                <a:solidFill>
                  <a:srgbClr val="0070C0"/>
                </a:solidFill>
              </a:rPr>
              <a:t>неидентифицирующую</a:t>
            </a:r>
            <a:r>
              <a:rPr lang="ru-RU" altLang="ru-RU" sz="2000" dirty="0">
                <a:solidFill>
                  <a:srgbClr val="0070C0"/>
                </a:solidFill>
              </a:rPr>
              <a:t> связь от созданной сущности к исходной сущности.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Продолжить процесс поиска функциональных зависимостей неключевых атрибутов от других неключевых атрибутов.</a:t>
            </a:r>
          </a:p>
          <a:p>
            <a:endParaRPr lang="ru-RU" altLang="ru-RU" sz="2400" dirty="0"/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836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2F1A6B-7282-4D5B-AB98-008D8A64D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79" y="3230519"/>
            <a:ext cx="9019491" cy="345599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94639" y="1039102"/>
            <a:ext cx="73342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E2816"/>
                </a:solidFill>
              </a:rPr>
              <a:t>Пример приведения к 3НФ (в </a:t>
            </a:r>
            <a:r>
              <a:rPr lang="en-US" altLang="ru-RU" sz="3200" b="1" dirty="0">
                <a:solidFill>
                  <a:srgbClr val="CE2816"/>
                </a:solidFill>
              </a:rPr>
              <a:t>ERWin)</a:t>
            </a:r>
            <a:endParaRPr lang="ru-RU" sz="32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E5D792-24FA-44C8-A309-907F4591C663}"/>
              </a:ext>
            </a:extLst>
          </p:cNvPr>
          <p:cNvSpPr txBox="1">
            <a:spLocks noChangeArrowheads="1"/>
          </p:cNvSpPr>
          <p:nvPr/>
        </p:nvSpPr>
        <p:spPr>
          <a:xfrm>
            <a:off x="1853479" y="1873623"/>
            <a:ext cx="10048126" cy="54150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400" b="1" u="sng" dirty="0">
                <a:solidFill>
                  <a:srgbClr val="0070C0"/>
                </a:solidFill>
              </a:rPr>
              <a:t>Пример</a:t>
            </a:r>
            <a:r>
              <a:rPr lang="ru-RU" altLang="ru-RU" sz="2400" b="1" dirty="0">
                <a:solidFill>
                  <a:srgbClr val="0070C0"/>
                </a:solidFill>
              </a:rPr>
              <a:t>:</a:t>
            </a:r>
            <a:r>
              <a:rPr lang="en-US" altLang="ru-RU" sz="2400" b="1" dirty="0">
                <a:solidFill>
                  <a:srgbClr val="0070C0"/>
                </a:solidFill>
              </a:rPr>
              <a:t> </a:t>
            </a:r>
            <a:r>
              <a:rPr lang="ru-RU" altLang="ru-RU" sz="2400" b="1" dirty="0">
                <a:solidFill>
                  <a:srgbClr val="0070C0"/>
                </a:solidFill>
              </a:rPr>
              <a:t>Функция  </a:t>
            </a:r>
            <a:r>
              <a:rPr lang="en-US" altLang="ru-RU" sz="2400" b="1" dirty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ru-RU" altLang="ru-RU" sz="2400" b="1" dirty="0">
                <a:solidFill>
                  <a:schemeClr val="accent6">
                    <a:lumMod val="50000"/>
                  </a:schemeClr>
                </a:solidFill>
              </a:rPr>
              <a:t>: Должность </a:t>
            </a:r>
            <a:r>
              <a:rPr lang="en-US" altLang="ru-RU" sz="2400" b="1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ru-RU" altLang="ru-RU" sz="2400" b="1" dirty="0">
                <a:solidFill>
                  <a:schemeClr val="accent6">
                    <a:lumMod val="50000"/>
                  </a:schemeClr>
                </a:solidFill>
              </a:rPr>
              <a:t> Оклад </a:t>
            </a:r>
          </a:p>
          <a:p>
            <a:pPr>
              <a:buFontTx/>
              <a:buNone/>
            </a:pPr>
            <a:r>
              <a:rPr lang="ru-RU" altLang="ru-RU" sz="2400" b="1" dirty="0">
                <a:solidFill>
                  <a:srgbClr val="0070C0"/>
                </a:solidFill>
              </a:rPr>
              <a:t>Ненормализованное                    Нормализованное</a:t>
            </a:r>
          </a:p>
          <a:p>
            <a:pPr>
              <a:buFontTx/>
              <a:buNone/>
            </a:pPr>
            <a:r>
              <a:rPr lang="ru-RU" altLang="ru-RU" sz="2400" b="1" dirty="0">
                <a:solidFill>
                  <a:srgbClr val="0070C0"/>
                </a:solidFill>
              </a:rPr>
              <a:t>       отношение                                      </a:t>
            </a:r>
            <a:r>
              <a:rPr lang="ru-RU" altLang="ru-RU" sz="2400" b="1" dirty="0" err="1">
                <a:solidFill>
                  <a:srgbClr val="0070C0"/>
                </a:solidFill>
              </a:rPr>
              <a:t>отношение</a:t>
            </a:r>
            <a:endParaRPr lang="ru-RU" altLang="ru-RU" sz="2400" b="1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endParaRPr lang="ru-RU" altLang="ru-RU" sz="1800" b="1" dirty="0"/>
          </a:p>
          <a:p>
            <a:pPr>
              <a:buFontTx/>
              <a:buNone/>
            </a:pP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3240384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1" y="355467"/>
            <a:ext cx="74417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E2816"/>
                </a:solidFill>
              </a:rPr>
              <a:t>Нормальная форма </a:t>
            </a:r>
            <a:r>
              <a:rPr lang="ru-RU" altLang="ru-RU" sz="3200" b="1" dirty="0" err="1">
                <a:solidFill>
                  <a:srgbClr val="CE2816"/>
                </a:solidFill>
              </a:rPr>
              <a:t>Бойса</a:t>
            </a:r>
            <a:r>
              <a:rPr lang="ru-RU" altLang="ru-RU" sz="3200" b="1" dirty="0">
                <a:solidFill>
                  <a:srgbClr val="CE2816"/>
                </a:solidFill>
              </a:rPr>
              <a:t>-Кодда </a:t>
            </a:r>
          </a:p>
          <a:p>
            <a:pPr algn="ctr"/>
            <a:r>
              <a:rPr lang="ru-RU" altLang="ru-RU" sz="3200" b="1" dirty="0">
                <a:solidFill>
                  <a:srgbClr val="CE2816"/>
                </a:solidFill>
              </a:rPr>
              <a:t>(</a:t>
            </a:r>
            <a:r>
              <a:rPr lang="en-US" altLang="ru-RU" sz="3200" b="1" dirty="0">
                <a:solidFill>
                  <a:srgbClr val="CE2816"/>
                </a:solidFill>
              </a:rPr>
              <a:t>Boyce</a:t>
            </a:r>
            <a:r>
              <a:rPr lang="ru-RU" altLang="ru-RU" sz="3200" b="1" dirty="0">
                <a:solidFill>
                  <a:srgbClr val="CE2816"/>
                </a:solidFill>
              </a:rPr>
              <a:t>-</a:t>
            </a:r>
            <a:r>
              <a:rPr lang="en-US" altLang="ru-RU" sz="3200" b="1" dirty="0">
                <a:solidFill>
                  <a:srgbClr val="CE2816"/>
                </a:solidFill>
              </a:rPr>
              <a:t>Codd</a:t>
            </a:r>
            <a:r>
              <a:rPr lang="ru-RU" altLang="ru-RU" sz="3200" b="1" dirty="0">
                <a:solidFill>
                  <a:srgbClr val="CE2816"/>
                </a:solidFill>
              </a:rPr>
              <a:t>) </a:t>
            </a:r>
            <a:endParaRPr lang="ru-RU" sz="32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04FA5-40D3-4246-8D19-E422E9A27E6C}"/>
              </a:ext>
            </a:extLst>
          </p:cNvPr>
          <p:cNvSpPr txBox="1"/>
          <p:nvPr/>
        </p:nvSpPr>
        <p:spPr>
          <a:xfrm>
            <a:off x="474132" y="1535704"/>
            <a:ext cx="11243736" cy="471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lnSpc>
                <a:spcPct val="90000"/>
              </a:lnSpc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Исходное определение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3НФ основывается на предположении о том, что первичный ключ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единственный. </a:t>
            </a:r>
            <a:r>
              <a:rPr lang="ru-RU" altLang="ru-RU" sz="2000" dirty="0">
                <a:solidFill>
                  <a:srgbClr val="7030A0"/>
                </a:solidFill>
              </a:rPr>
              <a:t>Может оказаться, что</a:t>
            </a:r>
            <a:r>
              <a:rPr lang="en-US" altLang="ru-RU" sz="2000" dirty="0">
                <a:solidFill>
                  <a:srgbClr val="7030A0"/>
                </a:solidFill>
              </a:rPr>
              <a:t>:</a:t>
            </a:r>
            <a:endParaRPr lang="ru-RU" altLang="ru-RU" sz="2000" dirty="0">
              <a:solidFill>
                <a:srgbClr val="7030A0"/>
              </a:solidFill>
            </a:endParaRPr>
          </a:p>
          <a:p>
            <a:pPr marL="285750" indent="-28575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7030A0"/>
                </a:solidFill>
              </a:rPr>
              <a:t>отношение имеет два или более ключа-кандидата (</a:t>
            </a:r>
            <a:r>
              <a:rPr lang="ru-RU" altLang="ru-RU" sz="2000" b="1" dirty="0">
                <a:solidFill>
                  <a:srgbClr val="7030A0"/>
                </a:solidFill>
              </a:rPr>
              <a:t>альтернативных ключа</a:t>
            </a:r>
            <a:r>
              <a:rPr lang="ru-RU" altLang="ru-RU" sz="2000" dirty="0">
                <a:solidFill>
                  <a:srgbClr val="7030A0"/>
                </a:solidFill>
              </a:rPr>
              <a:t>);</a:t>
            </a:r>
          </a:p>
          <a:p>
            <a:pPr marL="285750" indent="-28575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7030A0"/>
                </a:solidFill>
              </a:rPr>
              <a:t>по крайней мере два из них </a:t>
            </a:r>
            <a:r>
              <a:rPr lang="ru-RU" altLang="ru-RU" sz="2000" b="1" dirty="0">
                <a:solidFill>
                  <a:srgbClr val="7030A0"/>
                </a:solidFill>
              </a:rPr>
              <a:t>конкатенированы</a:t>
            </a:r>
            <a:r>
              <a:rPr lang="ru-RU" altLang="ru-RU" sz="2000" dirty="0">
                <a:solidFill>
                  <a:srgbClr val="7030A0"/>
                </a:solidFill>
              </a:rPr>
              <a:t>;</a:t>
            </a:r>
          </a:p>
          <a:p>
            <a:pPr marL="285750" indent="-28575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7030A0"/>
                </a:solidFill>
              </a:rPr>
              <a:t>некоторые из конкатенированных ключей перекрываются (</a:t>
            </a:r>
            <a:r>
              <a:rPr lang="ru-RU" altLang="ru-RU" sz="2000" b="1" dirty="0">
                <a:solidFill>
                  <a:srgbClr val="7030A0"/>
                </a:solidFill>
              </a:rPr>
              <a:t>имеют общие атрибуты</a:t>
            </a:r>
            <a:r>
              <a:rPr lang="ru-RU" altLang="ru-RU" sz="2000" dirty="0">
                <a:solidFill>
                  <a:srgbClr val="7030A0"/>
                </a:solidFill>
              </a:rPr>
              <a:t>).</a:t>
            </a:r>
          </a:p>
          <a:p>
            <a:pPr indent="360000" algn="just" eaLnBrk="1" hangingPunct="1">
              <a:lnSpc>
                <a:spcPct val="90000"/>
              </a:lnSpc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В этом случае после получения 3НФ необходимо привести отношения к нормальной форме </a:t>
            </a:r>
            <a:r>
              <a:rPr lang="ru-RU" altLang="ru-RU" sz="2000" dirty="0" err="1">
                <a:solidFill>
                  <a:srgbClr val="0070C0"/>
                </a:solidFill>
              </a:rPr>
              <a:t>Бойса</a:t>
            </a:r>
            <a:r>
              <a:rPr lang="ru-RU" altLang="ru-RU" sz="2000" dirty="0">
                <a:solidFill>
                  <a:srgbClr val="0070C0"/>
                </a:solidFill>
              </a:rPr>
              <a:t>-Кодда, сокращённо, НФБК. Ещё её называли исправленной третьей нормальной формой.</a:t>
            </a:r>
          </a:p>
          <a:p>
            <a:pPr indent="360000" algn="just" eaLnBrk="1" hangingPunct="1">
              <a:lnSpc>
                <a:spcPct val="90000"/>
              </a:lnSpc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Какие функциональные зависимости должны быть исследованы при приведении к НФБК</a:t>
            </a:r>
            <a:r>
              <a:rPr lang="en-US" altLang="ru-RU" sz="2000" dirty="0">
                <a:solidFill>
                  <a:srgbClr val="0070C0"/>
                </a:solidFill>
              </a:rPr>
              <a:t>?</a:t>
            </a:r>
            <a:endParaRPr lang="ru-RU" altLang="ru-RU" sz="2000" dirty="0">
              <a:solidFill>
                <a:srgbClr val="0070C0"/>
              </a:solidFill>
            </a:endParaRPr>
          </a:p>
          <a:p>
            <a:pPr algn="just" eaLnBrk="1" hangingPunct="1"/>
            <a:r>
              <a:rPr lang="ru-RU" altLang="ru-RU" sz="2000" dirty="0">
                <a:solidFill>
                  <a:srgbClr val="0070C0"/>
                </a:solidFill>
              </a:rPr>
              <a:t>Пусть ранее приводили отношение к 1НФ, 2НФ и 3НФ, но не заметили пересекающихся ключей и работали только с одним из них. Тогда </a:t>
            </a:r>
          </a:p>
          <a:p>
            <a:pPr algn="just" eaLnBrk="1" hangingPunct="1"/>
            <a:r>
              <a:rPr lang="ru-RU" altLang="ru-RU" sz="2000" dirty="0">
                <a:solidFill>
                  <a:srgbClr val="0070C0"/>
                </a:solidFill>
              </a:rPr>
              <a:t>следует проверить только функции,</a:t>
            </a:r>
          </a:p>
          <a:p>
            <a:pPr algn="just" eaLnBrk="1" hangingPunct="1"/>
            <a:r>
              <a:rPr lang="ru-RU" altLang="ru-RU" sz="2000" dirty="0">
                <a:solidFill>
                  <a:srgbClr val="0070C0"/>
                </a:solidFill>
              </a:rPr>
              <a:t>действующие из атрибутов одного ключа, </a:t>
            </a:r>
          </a:p>
          <a:p>
            <a:pPr algn="just" eaLnBrk="1" hangingPunct="1"/>
            <a:r>
              <a:rPr lang="ru-RU" altLang="ru-RU" sz="2000" dirty="0">
                <a:solidFill>
                  <a:srgbClr val="0070C0"/>
                </a:solidFill>
              </a:rPr>
              <a:t>не принадлежащих пересечению ключей, </a:t>
            </a:r>
          </a:p>
          <a:p>
            <a:pPr algn="just" eaLnBrk="1" hangingPunct="1"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в  атрибуты второго ключа, не </a:t>
            </a:r>
          </a:p>
          <a:p>
            <a:pPr algn="just" eaLnBrk="1" hangingPunct="1"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принадлежащие первому.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B12E75-D564-465B-BF6D-BA76EC0A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997" y="4058400"/>
            <a:ext cx="5447740" cy="24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88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7313" y="4343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E2816"/>
                </a:solidFill>
              </a:rPr>
              <a:t>ФЗ и определения НФБК</a:t>
            </a:r>
            <a:endParaRPr lang="ru-RU" sz="3200" b="1" dirty="0">
              <a:solidFill>
                <a:srgbClr val="FF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7862F-AFEA-42BA-888B-E398775037A4}"/>
              </a:ext>
            </a:extLst>
          </p:cNvPr>
          <p:cNvSpPr txBox="1"/>
          <p:nvPr/>
        </p:nvSpPr>
        <p:spPr>
          <a:xfrm>
            <a:off x="162422" y="1026124"/>
            <a:ext cx="111094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lnSpc>
                <a:spcPct val="105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Тривиальная и неприводимая слева  функциональные зависимости:</a:t>
            </a:r>
          </a:p>
          <a:p>
            <a:pPr indent="360000" algn="just" eaLnBrk="1" hangingPunct="1">
              <a:lnSpc>
                <a:spcPct val="105000"/>
              </a:lnSpc>
              <a:buFontTx/>
              <a:buNone/>
            </a:pPr>
            <a:r>
              <a:rPr lang="ru-RU" altLang="ru-RU" sz="2000" b="1" u="sng" dirty="0">
                <a:solidFill>
                  <a:srgbClr val="C00000"/>
                </a:solidFill>
              </a:rPr>
              <a:t>Определение 1 (Тривиальная функциональная зависимость)</a:t>
            </a:r>
            <a:r>
              <a:rPr lang="ru-RU" altLang="ru-RU" sz="2000" b="1" dirty="0">
                <a:solidFill>
                  <a:srgbClr val="C00000"/>
                </a:solidFill>
              </a:rPr>
              <a:t>:</a:t>
            </a:r>
            <a:r>
              <a:rPr lang="ru-RU" altLang="ru-RU" sz="2000" dirty="0">
                <a:solidFill>
                  <a:srgbClr val="0070C0"/>
                </a:solidFill>
              </a:rPr>
              <a:t> ФЗ  </a:t>
            </a:r>
            <a:r>
              <a:rPr lang="en-US" altLang="ru-RU" sz="2000" b="1" dirty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ru-RU" altLang="ru-RU" sz="2000" b="1" dirty="0">
                <a:solidFill>
                  <a:schemeClr val="accent6">
                    <a:lumMod val="50000"/>
                  </a:schemeClr>
                </a:solidFill>
              </a:rPr>
              <a:t>:  </a:t>
            </a:r>
            <a:r>
              <a:rPr lang="en-US" altLang="ru-RU" sz="2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ru-RU" sz="2000" b="1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US" altLang="ru-RU" sz="2000" b="1" dirty="0">
                <a:solidFill>
                  <a:schemeClr val="accent6">
                    <a:lumMod val="50000"/>
                  </a:schemeClr>
                </a:solidFill>
              </a:rPr>
              <a:t>B </a:t>
            </a:r>
            <a:r>
              <a:rPr lang="ru-RU" altLang="ru-RU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тривиальна тогда и только тогда, когда правая часть функциональной зависимости является подмножеством (не обязательно собственным) левой части, то есть </a:t>
            </a:r>
            <a:r>
              <a:rPr lang="en-US" altLang="ru-RU" sz="2000" b="1" dirty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altLang="ru-RU" sz="2000" b="1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</a:t>
            </a:r>
            <a:r>
              <a:rPr lang="en-US" altLang="ru-RU" sz="2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ru-RU" altLang="ru-RU" sz="2000" dirty="0">
                <a:solidFill>
                  <a:srgbClr val="0070C0"/>
                </a:solidFill>
              </a:rPr>
              <a:t>.</a:t>
            </a:r>
          </a:p>
          <a:p>
            <a:pPr indent="360000" algn="just" eaLnBrk="1" hangingPunct="1">
              <a:lnSpc>
                <a:spcPct val="105000"/>
              </a:lnSpc>
              <a:buFontTx/>
              <a:buNone/>
            </a:pPr>
            <a:r>
              <a:rPr lang="ru-RU" altLang="ru-RU" sz="2000" b="1" u="sng" dirty="0">
                <a:solidFill>
                  <a:srgbClr val="C00000"/>
                </a:solidFill>
              </a:rPr>
              <a:t>Определение 2 (Функциональная зависимость неприводимая слева)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0070C0"/>
                </a:solidFill>
              </a:rPr>
              <a:t>ФЗ называется неприводимой слева, если ни один атрибут в левой части не может быть опущен без разрушения функциональной зависимости.</a:t>
            </a:r>
          </a:p>
          <a:p>
            <a:pPr indent="360000" algn="just">
              <a:lnSpc>
                <a:spcPct val="105000"/>
              </a:lnSpc>
            </a:pPr>
            <a:r>
              <a:rPr lang="ru-RU" sz="2000" b="1" dirty="0">
                <a:solidFill>
                  <a:srgbClr val="0070C0"/>
                </a:solidFill>
              </a:rPr>
              <a:t>Определения НФБК:</a:t>
            </a:r>
          </a:p>
          <a:p>
            <a:pPr indent="360000" algn="just" eaLnBrk="1" hangingPunct="1">
              <a:lnSpc>
                <a:spcPct val="105000"/>
              </a:lnSpc>
              <a:buFontTx/>
              <a:buNone/>
            </a:pPr>
            <a:r>
              <a:rPr lang="ru-RU" altLang="ru-RU" sz="2000" b="1" u="sng" dirty="0">
                <a:solidFill>
                  <a:srgbClr val="C00000"/>
                </a:solidFill>
              </a:rPr>
              <a:t>Определение 1 (НФБК):</a:t>
            </a:r>
            <a:r>
              <a:rPr lang="ru-RU" altLang="ru-RU" sz="2000" b="1" dirty="0">
                <a:solidFill>
                  <a:srgbClr val="C0000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Отношение находится в НФБК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тогда и только тогда, когда каждая нетривиальная и неприводимая слева функциональная зависимость имеет аргументом ключ.</a:t>
            </a:r>
          </a:p>
          <a:p>
            <a:pPr indent="360000" algn="just" eaLnBrk="1" hangingPunct="1">
              <a:lnSpc>
                <a:spcPct val="105000"/>
              </a:lnSpc>
              <a:buFontTx/>
              <a:buNone/>
            </a:pPr>
            <a:r>
              <a:rPr lang="ru-RU" altLang="ru-RU" sz="2000" b="1" u="sng" dirty="0" smtClean="0">
                <a:solidFill>
                  <a:srgbClr val="C00000"/>
                </a:solidFill>
              </a:rPr>
              <a:t>Определение </a:t>
            </a:r>
            <a:r>
              <a:rPr lang="ru-RU" altLang="ru-RU" sz="2000" b="1" u="sng" dirty="0">
                <a:solidFill>
                  <a:srgbClr val="C00000"/>
                </a:solidFill>
              </a:rPr>
              <a:t>2 (НФБК):</a:t>
            </a:r>
            <a:r>
              <a:rPr lang="ru-RU" altLang="ru-RU" sz="2000" b="1" dirty="0">
                <a:solidFill>
                  <a:srgbClr val="C0000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Отношение находится в НФБК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тогда и только тогда, когда аргументы любой </a:t>
            </a:r>
            <a:r>
              <a:rPr lang="ru-RU" altLang="ru-RU" sz="2000" dirty="0" smtClean="0">
                <a:solidFill>
                  <a:srgbClr val="0070C0"/>
                </a:solidFill>
              </a:rPr>
              <a:t>функциональной </a:t>
            </a:r>
            <a:r>
              <a:rPr lang="ru-RU" altLang="ru-RU" sz="2000" dirty="0">
                <a:solidFill>
                  <a:srgbClr val="0070C0"/>
                </a:solidFill>
              </a:rPr>
              <a:t>зависимости есть ключи. </a:t>
            </a:r>
          </a:p>
          <a:p>
            <a:pPr indent="360000" algn="just" eaLnBrk="1" hangingPunct="1">
              <a:lnSpc>
                <a:spcPct val="105000"/>
              </a:lnSpc>
              <a:buFontTx/>
              <a:buNone/>
            </a:pPr>
            <a:r>
              <a:rPr lang="ru-RU" altLang="ru-RU" sz="2000" b="1" u="sng" dirty="0" smtClean="0">
                <a:solidFill>
                  <a:srgbClr val="C00000"/>
                </a:solidFill>
              </a:rPr>
              <a:t>Чего </a:t>
            </a:r>
            <a:r>
              <a:rPr lang="ru-RU" altLang="ru-RU" sz="2000" b="1" u="sng" dirty="0">
                <a:solidFill>
                  <a:srgbClr val="C00000"/>
                </a:solidFill>
              </a:rPr>
              <a:t>не должно быть в отношении находящемся в НФБК</a:t>
            </a:r>
            <a:r>
              <a:rPr lang="ru-RU" altLang="ru-RU" sz="2000" b="1" dirty="0">
                <a:solidFill>
                  <a:srgbClr val="C00000"/>
                </a:solidFill>
              </a:rPr>
              <a:t>:</a:t>
            </a:r>
          </a:p>
          <a:p>
            <a:pPr indent="360000" algn="just" eaLnBrk="1" hangingPunct="1">
              <a:lnSpc>
                <a:spcPct val="105000"/>
              </a:lnSpc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Если ранее приводили отношение к 1НФ, 2НФ и 3НФ, то функциональных зависимостей, действующих из атрибутов принадлежащих только одному из пересекающихся ключей в атрибуты принадлежащие только другому ключу.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8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79642" y="29120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00000"/>
                </a:solidFill>
              </a:rPr>
              <a:t>Связи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34A0D-2248-413F-80C7-8D5FE66BBB15}"/>
              </a:ext>
            </a:extLst>
          </p:cNvPr>
          <p:cNvSpPr txBox="1"/>
          <p:nvPr/>
        </p:nvSpPr>
        <p:spPr>
          <a:xfrm>
            <a:off x="400691" y="979498"/>
            <a:ext cx="1118855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 eaLnBrk="1" hangingPunct="1">
              <a:buFontTx/>
              <a:buNone/>
              <a:defRPr/>
            </a:pPr>
            <a:r>
              <a:rPr lang="ru-RU" altLang="ru-RU" sz="2000" b="1" dirty="0">
                <a:solidFill>
                  <a:srgbClr val="C00000"/>
                </a:solidFill>
              </a:rPr>
              <a:t>Связь</a:t>
            </a:r>
            <a:r>
              <a:rPr lang="ru-RU" altLang="ru-RU" sz="2000" dirty="0">
                <a:solidFill>
                  <a:srgbClr val="0070C0"/>
                </a:solidFill>
              </a:rPr>
              <a:t> – это </a:t>
            </a:r>
            <a:r>
              <a:rPr lang="ru-RU" altLang="ru-RU" sz="2000" dirty="0">
                <a:solidFill>
                  <a:srgbClr val="7030A0"/>
                </a:solidFill>
              </a:rPr>
              <a:t>т</a:t>
            </a:r>
            <a:r>
              <a:rPr lang="ru-RU" altLang="ru-RU" sz="2000" dirty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ѝ</a:t>
            </a:r>
            <a:r>
              <a:rPr lang="ru-RU" altLang="ru-RU" sz="2000" dirty="0">
                <a:solidFill>
                  <a:srgbClr val="7030A0"/>
                </a:solidFill>
              </a:rPr>
              <a:t>повое понятие</a:t>
            </a:r>
            <a:r>
              <a:rPr lang="ru-RU" altLang="ru-RU" sz="2000" dirty="0">
                <a:solidFill>
                  <a:srgbClr val="0070C0"/>
                </a:solidFill>
              </a:rPr>
              <a:t>, </a:t>
            </a:r>
            <a:r>
              <a:rPr lang="ru-RU" altLang="ru-RU" sz="2000" dirty="0">
                <a:solidFill>
                  <a:srgbClr val="7030A0"/>
                </a:solidFill>
              </a:rPr>
              <a:t>устанавливающее правила связывания сущностей</a:t>
            </a:r>
            <a:r>
              <a:rPr lang="ru-RU" altLang="ru-RU" sz="2000" dirty="0">
                <a:solidFill>
                  <a:srgbClr val="0070C0"/>
                </a:solidFill>
              </a:rPr>
              <a:t>. Каждый экземпляр типа связи, устанавливается между экземплярами типа сущности. Может существовать рекурсивная связь между типом сущности и им же самим (как бы его дубликатом).       </a:t>
            </a:r>
          </a:p>
          <a:p>
            <a:pPr algn="just" eaLnBrk="1" hangingPunct="1">
              <a:buFontTx/>
              <a:buNone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       Концы бинарной связи в </a:t>
            </a:r>
            <a:r>
              <a:rPr lang="en-US" altLang="ru-RU" sz="2000" dirty="0">
                <a:solidFill>
                  <a:srgbClr val="0070C0"/>
                </a:solidFill>
              </a:rPr>
              <a:t>ER-</a:t>
            </a:r>
            <a:r>
              <a:rPr lang="ru-RU" altLang="ru-RU" sz="2000" dirty="0">
                <a:solidFill>
                  <a:srgbClr val="0070C0"/>
                </a:solidFill>
              </a:rPr>
              <a:t>модели характеризуются: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ru-RU" altLang="ru-RU" sz="2000" b="1" dirty="0">
                <a:solidFill>
                  <a:srgbClr val="C00000"/>
                </a:solidFill>
              </a:rPr>
              <a:t>степенью</a:t>
            </a:r>
            <a:r>
              <a:rPr lang="ru-RU" altLang="ru-RU" sz="2000" dirty="0">
                <a:solidFill>
                  <a:srgbClr val="C00000"/>
                </a:solidFill>
              </a:rPr>
              <a:t> конца связи </a:t>
            </a:r>
            <a:r>
              <a:rPr lang="ru-RU" altLang="ru-RU" sz="2000" dirty="0">
                <a:solidFill>
                  <a:srgbClr val="0070C0"/>
                </a:solidFill>
              </a:rPr>
              <a:t>(сколько экземпляров </a:t>
            </a:r>
          </a:p>
          <a:p>
            <a:pPr algn="just" eaLnBrk="1" hangingPunct="1"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данного типа сущности должно присутствовать </a:t>
            </a:r>
          </a:p>
          <a:p>
            <a:pPr algn="just" eaLnBrk="1" hangingPunct="1"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в каждом экземпляре данного типа связи);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ru-RU" altLang="ru-RU" sz="2000" b="1" dirty="0">
                <a:solidFill>
                  <a:srgbClr val="C00000"/>
                </a:solidFill>
              </a:rPr>
              <a:t>обязательностью</a:t>
            </a:r>
            <a:r>
              <a:rPr lang="ru-RU" altLang="ru-RU" sz="2000" dirty="0">
                <a:solidFill>
                  <a:srgbClr val="C00000"/>
                </a:solidFill>
              </a:rPr>
              <a:t> связи </a:t>
            </a:r>
            <a:r>
              <a:rPr lang="ru-RU" altLang="ru-RU" sz="2000" dirty="0">
                <a:solidFill>
                  <a:srgbClr val="0070C0"/>
                </a:solidFill>
              </a:rPr>
              <a:t>(т. е. любой ли </a:t>
            </a:r>
          </a:p>
          <a:p>
            <a:pPr algn="just" eaLnBrk="1" hangingPunct="1"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экземпляр связываемой сущности должен </a:t>
            </a:r>
          </a:p>
          <a:p>
            <a:pPr algn="just" eaLnBrk="1" hangingPunct="1"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участвовать в некотором экземпляре </a:t>
            </a:r>
          </a:p>
          <a:p>
            <a:pPr algn="just" eaLnBrk="1" hangingPunct="1"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данного типа связи).</a:t>
            </a:r>
          </a:p>
          <a:p>
            <a:pPr marL="0" indent="0" algn="just" eaLnBrk="1" hangingPunct="1">
              <a:buFontTx/>
              <a:buNone/>
              <a:defRPr/>
            </a:pPr>
            <a:endParaRPr lang="ru-RU" altLang="ru-RU" sz="2000" dirty="0">
              <a:solidFill>
                <a:srgbClr val="0070C0"/>
              </a:solidFill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     В продвинутых системах могут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использоваться </a:t>
            </a:r>
            <a:r>
              <a:rPr lang="ru-RU" altLang="ru-RU" sz="2000" dirty="0">
                <a:solidFill>
                  <a:srgbClr val="C00000"/>
                </a:solidFill>
              </a:rPr>
              <a:t>имена </a:t>
            </a:r>
            <a:r>
              <a:rPr lang="ru-RU" altLang="ru-RU" sz="2000" b="1" dirty="0">
                <a:solidFill>
                  <a:srgbClr val="C00000"/>
                </a:solidFill>
              </a:rPr>
              <a:t>ролей </a:t>
            </a:r>
            <a:r>
              <a:rPr lang="ru-RU" altLang="ru-RU" sz="2000" dirty="0">
                <a:solidFill>
                  <a:srgbClr val="0070C0"/>
                </a:solidFill>
              </a:rPr>
              <a:t>(имена 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концов связи), </a:t>
            </a:r>
            <a:r>
              <a:rPr lang="ru-RU" altLang="ru-RU" sz="2000" dirty="0">
                <a:solidFill>
                  <a:srgbClr val="7030A0"/>
                </a:solidFill>
              </a:rPr>
              <a:t>определяющие функции связи </a:t>
            </a:r>
          </a:p>
          <a:p>
            <a:pPr algn="just" eaLnBrk="1" hangingPunct="1">
              <a:defRPr/>
            </a:pPr>
            <a:r>
              <a:rPr lang="ru-RU" altLang="ru-RU" sz="2000" dirty="0">
                <a:solidFill>
                  <a:srgbClr val="7030A0"/>
                </a:solidFill>
              </a:rPr>
              <a:t>по отношению к связываемым сущностям</a:t>
            </a:r>
            <a:r>
              <a:rPr lang="ru-RU" altLang="ru-RU" sz="2000" dirty="0">
                <a:solidFill>
                  <a:srgbClr val="0070C0"/>
                </a:solidFill>
              </a:rPr>
              <a:t>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895" y="2238023"/>
            <a:ext cx="55435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50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6517" y="1017527"/>
            <a:ext cx="6200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>
                <a:solidFill>
                  <a:srgbClr val="CE2816"/>
                </a:solidFill>
              </a:rPr>
              <a:t>Правила преобразования в НФБК</a:t>
            </a:r>
            <a:endParaRPr lang="ru-RU" sz="32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36D60-E0F7-4098-8516-D7C3F87B44AF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700213"/>
            <a:ext cx="10818532" cy="4425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AutoNum type="arabicPeriod"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Если вы шли последовательно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(1НФ, 2НФ, 3НФ), то правила для приведения к НФБК совпадают с правилами для 3НФ. Отличия только в анализируемых функциях.</a:t>
            </a:r>
          </a:p>
          <a:p>
            <a:pPr marL="457200" indent="-457200">
              <a:lnSpc>
                <a:spcPct val="80000"/>
              </a:lnSpc>
              <a:buFontTx/>
              <a:buAutoNum type="arabicPeriod" startAt="2"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Можно получить сразу НФБК, если проверять, что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каждая нетривиальная и неприводимая слева функциональная зависимость имеет аргументом ключ</a:t>
            </a:r>
            <a:r>
              <a:rPr lang="en-US" altLang="ru-RU" sz="2000" dirty="0">
                <a:solidFill>
                  <a:srgbClr val="0070C0"/>
                </a:solidFill>
              </a:rPr>
              <a:t>” </a:t>
            </a:r>
            <a:r>
              <a:rPr lang="ru-RU" altLang="ru-RU" sz="2000" dirty="0">
                <a:solidFill>
                  <a:srgbClr val="0070C0"/>
                </a:solidFill>
              </a:rPr>
              <a:t>либо что</a:t>
            </a:r>
            <a:r>
              <a:rPr lang="en-US" altLang="ru-RU" sz="2000" dirty="0">
                <a:solidFill>
                  <a:srgbClr val="0070C0"/>
                </a:solidFill>
              </a:rPr>
              <a:t> “</a:t>
            </a:r>
            <a:r>
              <a:rPr lang="ru-RU" altLang="ru-RU" sz="2000" dirty="0">
                <a:solidFill>
                  <a:srgbClr val="0070C0"/>
                </a:solidFill>
              </a:rPr>
              <a:t>аргументы любой функциональной зависимости есть ключи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 smtClean="0">
                <a:solidFill>
                  <a:srgbClr val="0070C0"/>
                </a:solidFill>
              </a:rPr>
              <a:t>.</a:t>
            </a:r>
            <a:endParaRPr lang="en-US" altLang="ru-RU" sz="2000" dirty="0" smtClean="0">
              <a:solidFill>
                <a:srgbClr val="0070C0"/>
              </a:solidFill>
            </a:endParaRPr>
          </a:p>
          <a:p>
            <a:pPr marL="457200" indent="-457200">
              <a:lnSpc>
                <a:spcPct val="80000"/>
              </a:lnSpc>
              <a:buFontTx/>
              <a:buAutoNum type="arabicPeriod" startAt="2"/>
              <a:defRPr/>
            </a:pPr>
            <a:r>
              <a:rPr lang="ru-RU" altLang="ru-RU" sz="2000" dirty="0" smtClean="0">
                <a:solidFill>
                  <a:srgbClr val="0070C0"/>
                </a:solidFill>
              </a:rPr>
              <a:t>Связь </a:t>
            </a:r>
            <a:r>
              <a:rPr lang="ru-RU" altLang="ru-RU" sz="2000" dirty="0">
                <a:solidFill>
                  <a:srgbClr val="0070C0"/>
                </a:solidFill>
              </a:rPr>
              <a:t>между образовавшимися сущностями </a:t>
            </a:r>
            <a:r>
              <a:rPr lang="ru-RU" altLang="ru-RU" sz="2000" dirty="0" err="1">
                <a:solidFill>
                  <a:srgbClr val="0070C0"/>
                </a:solidFill>
              </a:rPr>
              <a:t>неидентифицирующая</a:t>
            </a:r>
            <a:r>
              <a:rPr lang="ru-RU" altLang="ru-RU" sz="2000" dirty="0">
                <a:solidFill>
                  <a:srgbClr val="0070C0"/>
                </a:solidFill>
              </a:rPr>
              <a:t>,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как в 3НФ.</a:t>
            </a:r>
          </a:p>
          <a:p>
            <a:pPr marL="0" indent="0">
              <a:buFontTx/>
              <a:buNone/>
              <a:defRPr/>
            </a:pPr>
            <a:r>
              <a:rPr lang="ru-RU" altLang="ru-RU" sz="2000" b="1" u="sng" dirty="0">
                <a:solidFill>
                  <a:srgbClr val="C00000"/>
                </a:solidFill>
              </a:rPr>
              <a:t>Пример преобразования в НФБК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ru-RU" alt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825F25-5883-49D1-A09B-16C094C1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4118944"/>
            <a:ext cx="3908738" cy="24534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85015A-59D4-4B45-A277-DD8C42F4B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411" y="3913188"/>
            <a:ext cx="5782614" cy="25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9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12014" y="130623"/>
            <a:ext cx="7199656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altLang="ru-RU" sz="3200" b="1" dirty="0">
                <a:solidFill>
                  <a:srgbClr val="CE2816"/>
                </a:solidFill>
              </a:rPr>
              <a:t>Простой способ получения отношений сразу в 3НФ и уточнения до НФБК</a:t>
            </a:r>
            <a:endParaRPr lang="ru-RU" sz="32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895504-74FF-40A5-BE92-609253D1DDF1}"/>
              </a:ext>
            </a:extLst>
          </p:cNvPr>
          <p:cNvSpPr txBox="1">
            <a:spLocks noChangeArrowheads="1"/>
          </p:cNvSpPr>
          <p:nvPr/>
        </p:nvSpPr>
        <p:spPr>
          <a:xfrm>
            <a:off x="474132" y="1233066"/>
            <a:ext cx="11243736" cy="549431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000" dirty="0">
                <a:solidFill>
                  <a:srgbClr val="0070C0"/>
                </a:solidFill>
              </a:rPr>
              <a:t>Выделите простые сущности с атомарными атрибутами,  не имеющие составных атрибутов и групп однородных атрибутов. Они не должны содержать в себе других сущностей. Невозможность дальнейшей декомпозиции определяется по отсутствию  функциональных зависимостей кроме зависимостей от первичных ключей. Если этот этап выполнен правильно, получена 3НФ.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000" dirty="0">
                <a:solidFill>
                  <a:srgbClr val="0070C0"/>
                </a:solidFill>
              </a:rPr>
              <a:t>При наличии сомнений в правильности решения уточните ключевые атрибуты, выделив все первичные, внешние и альтернативные ключи. Если не существует никаких ФЗ кроме          зависимостей от ключей, то сущность простая. Если другие зависимости обнаружены, декомпозируйте эту сущность по </a:t>
            </a:r>
            <a:r>
              <a:rPr lang="ru-RU" altLang="ru-RU" sz="2000" dirty="0" err="1">
                <a:solidFill>
                  <a:srgbClr val="0070C0"/>
                </a:solidFill>
              </a:rPr>
              <a:t>Хису</a:t>
            </a:r>
            <a:r>
              <a:rPr lang="ru-RU" altLang="ru-RU" sz="2000" dirty="0">
                <a:solidFill>
                  <a:srgbClr val="0070C0"/>
                </a:solidFill>
              </a:rPr>
              <a:t>.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3"/>
            </a:pPr>
            <a:r>
              <a:rPr lang="ru-RU" altLang="ru-RU" sz="2000" dirty="0">
                <a:solidFill>
                  <a:srgbClr val="0070C0"/>
                </a:solidFill>
              </a:rPr>
              <a:t>Если есть пересекающиеся ключи, проверьте условие: все ФЗ должны иметь аргументами первичные ключи. При обнаружении других зависимостей получите НФБК, используя теорему Хиса.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          (если вы последовательно получали 1НФ, 2НФ, 3НФ, то достаточно проверить существование функций на непересекающихся частях пересекающихся ключей)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4"/>
            </a:pPr>
            <a:r>
              <a:rPr lang="ru-RU" altLang="ru-RU" sz="2000" dirty="0">
                <a:solidFill>
                  <a:srgbClr val="0070C0"/>
                </a:solidFill>
              </a:rPr>
              <a:t>На всех этапах процесса полезно выяснять семантику, в том числе смысл сущностей, первичные, альтернативные и внешние ключи, ограничения целостности, типы данных, метаданные, а также элементы семантики, внесённые пользователем.</a:t>
            </a:r>
          </a:p>
          <a:p>
            <a:pPr marL="0" indent="0" eaLnBrk="1" hangingPunct="1">
              <a:buFontTx/>
              <a:buNone/>
            </a:pPr>
            <a:r>
              <a:rPr lang="ru-RU" altLang="ru-RU" sz="2000" b="1" u="sng" dirty="0">
                <a:solidFill>
                  <a:srgbClr val="C00000"/>
                </a:solidFill>
              </a:rPr>
              <a:t>Нормальная форма схемы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0070C0"/>
                </a:solidFill>
              </a:rPr>
              <a:t>Схема базы данных находится в нормальной форме </a:t>
            </a:r>
            <a:r>
              <a:rPr lang="en-US" altLang="ru-RU" sz="2000" dirty="0">
                <a:solidFill>
                  <a:srgbClr val="0070C0"/>
                </a:solidFill>
              </a:rPr>
              <a:t>n</a:t>
            </a:r>
            <a:r>
              <a:rPr lang="ru-RU" altLang="ru-RU" sz="2000" dirty="0">
                <a:solidFill>
                  <a:srgbClr val="0070C0"/>
                </a:solidFill>
              </a:rPr>
              <a:t>НФ, если каждое ее отношение находится в этой нормальной форме или в форме которая «не слабее» </a:t>
            </a:r>
            <a:r>
              <a:rPr lang="en-US" altLang="ru-RU" sz="2000" dirty="0">
                <a:solidFill>
                  <a:srgbClr val="0070C0"/>
                </a:solidFill>
              </a:rPr>
              <a:t>n</a:t>
            </a:r>
            <a:r>
              <a:rPr lang="ru-RU" altLang="ru-RU" sz="2000" dirty="0">
                <a:solidFill>
                  <a:srgbClr val="0070C0"/>
                </a:solidFill>
              </a:rPr>
              <a:t>НФ.</a:t>
            </a:r>
          </a:p>
          <a:p>
            <a:pPr marL="0" indent="0">
              <a:lnSpc>
                <a:spcPct val="80000"/>
              </a:lnSpc>
              <a:buNone/>
            </a:pPr>
            <a:endParaRPr lang="ru-RU" altLang="ru-RU" sz="2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9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56720" y="1239051"/>
            <a:ext cx="70293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E2816"/>
                </a:solidFill>
              </a:rPr>
              <a:t>Сходимость процесса нормализации по теореме Хиса</a:t>
            </a:r>
            <a:endParaRPr lang="ru-RU" sz="32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2F9FA-9352-426A-88B0-E4E4EC2F46E7}"/>
              </a:ext>
            </a:extLst>
          </p:cNvPr>
          <p:cNvSpPr txBox="1"/>
          <p:nvPr/>
        </p:nvSpPr>
        <p:spPr>
          <a:xfrm>
            <a:off x="474132" y="2316269"/>
            <a:ext cx="1079113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Процессы нормализации до первых четырёх нормальных форм (1НФ, 2НФ, 3НФ, НФБК) сходятся. 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В самом деле, приведение к 1НФ либо не меняет число столбцов (выравнивание) либо однократно увеличивает его на количество составных атрибутов.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     При переходе к следующим формам (2НФ, 3НФ, НФБК) каждая декомпозиция по теореме Хиса 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приводит к отношениям с числом атрибутов  меньшим по крайней мере на единицу, а число отношений схемы и исходное число атрибутов в каждом отношении схемы по определению конечно. Поэтому число создаваемых отношений, а следовательно, число шагов нормализации также конечно.</a:t>
            </a:r>
          </a:p>
        </p:txBody>
      </p:sp>
    </p:spTree>
    <p:extLst>
      <p:ext uri="{BB962C8B-B14F-4D97-AF65-F5344CB8AC3E}">
        <p14:creationId xmlns:p14="http://schemas.microsoft.com/office/powerpoint/2010/main" val="2394987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5504" y="501570"/>
            <a:ext cx="54013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>
                <a:solidFill>
                  <a:srgbClr val="CE2816"/>
                </a:solidFill>
              </a:rPr>
              <a:t>Многозначные зависимости</a:t>
            </a:r>
            <a:endParaRPr lang="ru-RU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F9FA-9352-426A-88B0-E4E4EC2F46E7}"/>
                  </a:ext>
                </a:extLst>
              </p:cNvPr>
              <p:cNvSpPr txBox="1"/>
              <p:nvPr/>
            </p:nvSpPr>
            <p:spPr>
              <a:xfrm>
                <a:off x="147156" y="1072229"/>
                <a:ext cx="11918323" cy="3877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>
                  <a:spcAft>
                    <a:spcPts val="600"/>
                  </a:spcAft>
                </a:pPr>
                <a:r>
                  <a:rPr lang="ru-RU" altLang="ru-RU" b="1" dirty="0">
                    <a:solidFill>
                      <a:srgbClr val="C00000"/>
                    </a:solidFill>
                  </a:rPr>
                  <a:t>Многозначные зависимости (</a:t>
                </a:r>
                <a:r>
                  <a:rPr lang="en-US" altLang="ru-RU" b="1" dirty="0">
                    <a:solidFill>
                      <a:srgbClr val="C00000"/>
                    </a:solidFill>
                  </a:rPr>
                  <a:t>multi-valued dependency</a:t>
                </a:r>
                <a:r>
                  <a:rPr lang="ru-RU" altLang="ru-RU" b="1" dirty="0">
                    <a:solidFill>
                      <a:srgbClr val="C00000"/>
                    </a:solidFill>
                  </a:rPr>
                  <a:t>)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 возникают когда необходимо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привести к первой нормальной форме отношение, с независимыми многозначными атрибутами. Пусть имеется два таких атрибута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и</a:t>
                </a:r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dirty="0">
                    <a:solidFill>
                      <a:srgbClr val="000099"/>
                    </a:solidFill>
                  </a:rPr>
                  <a:t>.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Тогда для получения </a:t>
                </a:r>
                <a:r>
                  <a:rPr lang="ru-RU" altLang="ru-RU" b="1" dirty="0">
                    <a:solidFill>
                      <a:srgbClr val="0070C0"/>
                    </a:solidFill>
                  </a:rPr>
                  <a:t>1НФ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 необходимо для каждого набора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значений остальных атрибутов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 smtClean="0">
                    <a:solidFill>
                      <a:srgbClr val="0070C0"/>
                    </a:solidFill>
                  </a:rPr>
                  <a:t>повторить эту строку для каждого сочетания атомарного значения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с каждым атомарным значением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dirty="0">
                    <a:solidFill>
                      <a:srgbClr val="0070C0"/>
                    </a:solidFill>
                  </a:rPr>
                  <a:t>. Как Вы помните,  это называется выравниванием таблицы. </a:t>
                </a:r>
              </a:p>
              <a:p>
                <a:pPr indent="360000" algn="just">
                  <a:spcAft>
                    <a:spcPts val="600"/>
                  </a:spcAft>
                </a:pPr>
                <a:r>
                  <a:rPr lang="ru-RU" altLang="ru-RU" dirty="0">
                    <a:solidFill>
                      <a:srgbClr val="0070C0"/>
                    </a:solidFill>
                  </a:rPr>
                  <a:t>Образуется многозначная зависимость в которой: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dirty="0">
                    <a:solidFill>
                      <a:srgbClr val="0070C0"/>
                    </a:solidFill>
                  </a:rPr>
                  <a:t>каждому значению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соответствует набор значений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dirty="0">
                    <a:solidFill>
                      <a:srgbClr val="0070C0"/>
                    </a:solidFill>
                  </a:rPr>
                  <a:t>каждому значению</a:t>
                </a:r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соответствует набор значений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dirty="0">
                    <a:solidFill>
                      <a:srgbClr val="0070C0"/>
                    </a:solidFill>
                  </a:rPr>
                  <a:t>значения атрибутов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и</a:t>
                </a:r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не зависят один от другого</a:t>
                </a:r>
                <a:r>
                  <a:rPr lang="ru-RU" altLang="ru-RU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ru-RU" altLang="ru-RU" b="1" dirty="0" smtClean="0">
                    <a:solidFill>
                      <a:srgbClr val="C00000"/>
                    </a:solidFill>
                  </a:rPr>
                  <a:t>Пример</a:t>
                </a:r>
                <a:r>
                  <a:rPr lang="en-US" altLang="ru-RU" b="1" dirty="0" smtClean="0">
                    <a:solidFill>
                      <a:srgbClr val="C00000"/>
                    </a:solidFill>
                  </a:rPr>
                  <a:t>:</a:t>
                </a:r>
                <a:endParaRPr lang="ru-RU" altLang="ru-RU" b="1" dirty="0" smtClean="0">
                  <a:solidFill>
                    <a:srgbClr val="C00000"/>
                  </a:solidFill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altLang="ru-RU" dirty="0">
                    <a:solidFill>
                      <a:srgbClr val="0070C0"/>
                    </a:solidFill>
                  </a:rPr>
                  <a:t>Предположим, что рестораны производят разные виды пиццы, а службы доставки ресторанов работают только в определенных районах города. </a:t>
                </a:r>
                <a:endParaRPr lang="en-US" altLang="ru-RU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F9FA-9352-426A-88B0-E4E4EC2F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56" y="1072229"/>
                <a:ext cx="11918323" cy="3877985"/>
              </a:xfrm>
              <a:prstGeom prst="rect">
                <a:avLst/>
              </a:prstGeom>
              <a:blipFill>
                <a:blip r:embed="rId3"/>
                <a:stretch>
                  <a:fillRect l="-409" t="-943" r="-460" b="-1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6976"/>
              </p:ext>
            </p:extLst>
          </p:nvPr>
        </p:nvGraphicFramePr>
        <p:xfrm>
          <a:off x="187411" y="4925963"/>
          <a:ext cx="475264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6903">
                  <a:extLst>
                    <a:ext uri="{9D8B030D-6E8A-4147-A177-3AD203B41FA5}">
                      <a16:colId xmlns:a16="http://schemas.microsoft.com/office/drawing/2014/main" val="3788487638"/>
                    </a:ext>
                  </a:extLst>
                </a:gridCol>
                <a:gridCol w="1459796">
                  <a:extLst>
                    <a:ext uri="{9D8B030D-6E8A-4147-A177-3AD203B41FA5}">
                      <a16:colId xmlns:a16="http://schemas.microsoft.com/office/drawing/2014/main" val="3516142166"/>
                    </a:ext>
                  </a:extLst>
                </a:gridCol>
                <a:gridCol w="1865949">
                  <a:extLst>
                    <a:ext uri="{9D8B030D-6E8A-4147-A177-3AD203B41FA5}">
                      <a16:colId xmlns:a16="http://schemas.microsoft.com/office/drawing/2014/main" val="39875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Ресторан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Вид</a:t>
                      </a:r>
                      <a:r>
                        <a:rPr lang="ru-RU" baseline="0" dirty="0" smtClean="0"/>
                        <a:t> пиццы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Район</a:t>
                      </a:r>
                      <a:r>
                        <a:rPr lang="ru-RU" baseline="0" dirty="0" smtClean="0"/>
                        <a:t> доставки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4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Ресторан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Маргарита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Комсомольский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9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Ресторан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Салями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Комсомольский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2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Ресторан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Маргарита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Гидростроителей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6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Ресторан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Салями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Гидростроителей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6781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41742"/>
              </p:ext>
            </p:extLst>
          </p:nvPr>
        </p:nvGraphicFramePr>
        <p:xfrm>
          <a:off x="8821913" y="5314008"/>
          <a:ext cx="2886699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6903">
                  <a:extLst>
                    <a:ext uri="{9D8B030D-6E8A-4147-A177-3AD203B41FA5}">
                      <a16:colId xmlns:a16="http://schemas.microsoft.com/office/drawing/2014/main" val="917206989"/>
                    </a:ext>
                  </a:extLst>
                </a:gridCol>
                <a:gridCol w="1459796">
                  <a:extLst>
                    <a:ext uri="{9D8B030D-6E8A-4147-A177-3AD203B41FA5}">
                      <a16:colId xmlns:a16="http://schemas.microsoft.com/office/drawing/2014/main" val="2537875708"/>
                    </a:ext>
                  </a:extLst>
                </a:gridCol>
              </a:tblGrid>
              <a:tr h="347110">
                <a:tc>
                  <a:txBody>
                    <a:bodyPr/>
                    <a:lstStyle/>
                    <a:p>
                      <a:r>
                        <a:rPr lang="ru-RU" dirty="0" smtClean="0"/>
                        <a:t>Ресторан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Вид</a:t>
                      </a:r>
                      <a:r>
                        <a:rPr lang="ru-RU" baseline="0" dirty="0" smtClean="0"/>
                        <a:t> пиццы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Ресторан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Маргарита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7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Ресторан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Салями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77686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5114"/>
              </p:ext>
            </p:extLst>
          </p:nvPr>
        </p:nvGraphicFramePr>
        <p:xfrm>
          <a:off x="5183696" y="5308928"/>
          <a:ext cx="329285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6903">
                  <a:extLst>
                    <a:ext uri="{9D8B030D-6E8A-4147-A177-3AD203B41FA5}">
                      <a16:colId xmlns:a16="http://schemas.microsoft.com/office/drawing/2014/main" val="3788487638"/>
                    </a:ext>
                  </a:extLst>
                </a:gridCol>
                <a:gridCol w="1865949">
                  <a:extLst>
                    <a:ext uri="{9D8B030D-6E8A-4147-A177-3AD203B41FA5}">
                      <a16:colId xmlns:a16="http://schemas.microsoft.com/office/drawing/2014/main" val="39875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Ресторан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Район</a:t>
                      </a:r>
                      <a:r>
                        <a:rPr lang="ru-RU" baseline="0" dirty="0" smtClean="0"/>
                        <a:t> доставки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4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Ресторан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Комсомольский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9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Ресторан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Гидростроителей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67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41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5504" y="367939"/>
            <a:ext cx="59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 smtClean="0">
                <a:solidFill>
                  <a:srgbClr val="CE2800"/>
                </a:solidFill>
              </a:rPr>
              <a:t>4НФ. Теорема </a:t>
            </a:r>
            <a:r>
              <a:rPr lang="ru-RU" altLang="ru-RU" sz="3200" b="1" dirty="0" err="1">
                <a:solidFill>
                  <a:srgbClr val="CE2800"/>
                </a:solidFill>
              </a:rPr>
              <a:t>Фейгина</a:t>
            </a:r>
            <a:r>
              <a:rPr lang="ru-RU" altLang="ru-RU" sz="3200" b="1" dirty="0">
                <a:solidFill>
                  <a:srgbClr val="CE2800"/>
                </a:solidFill>
              </a:rPr>
              <a:t> (</a:t>
            </a:r>
            <a:r>
              <a:rPr lang="en-US" altLang="ru-RU" sz="3200" b="1" dirty="0">
                <a:solidFill>
                  <a:srgbClr val="CE2800"/>
                </a:solidFill>
              </a:rPr>
              <a:t>R. Fagin</a:t>
            </a:r>
            <a:r>
              <a:rPr lang="ru-RU" altLang="ru-RU" sz="3200" b="1" dirty="0">
                <a:solidFill>
                  <a:srgbClr val="CE2800"/>
                </a:solidFill>
              </a:rPr>
              <a:t>)</a:t>
            </a:r>
            <a:endParaRPr lang="ru-RU" sz="32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F9FA-9352-426A-88B0-E4E4EC2F46E7}"/>
                  </a:ext>
                </a:extLst>
              </p:cNvPr>
              <p:cNvSpPr txBox="1"/>
              <p:nvPr/>
            </p:nvSpPr>
            <p:spPr>
              <a:xfrm>
                <a:off x="106899" y="1072229"/>
                <a:ext cx="11573267" cy="5693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>
                  <a:spcAft>
                    <a:spcPts val="600"/>
                  </a:spcAft>
                </a:pPr>
                <a:r>
                  <a:rPr lang="ru-RU" altLang="ru-RU" b="1" u="sng" dirty="0" smtClean="0">
                    <a:solidFill>
                      <a:srgbClr val="CC3300"/>
                    </a:solidFill>
                  </a:rPr>
                  <a:t>Определение:</a:t>
                </a:r>
                <a:r>
                  <a:rPr lang="ru-RU" altLang="ru-RU" b="1" dirty="0">
                    <a:solidFill>
                      <a:srgbClr val="CC330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–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отношение</a:t>
                </a:r>
                <a:r>
                  <a:rPr lang="en-GB" altLang="ru-RU" kern="0" dirty="0">
                    <a:solidFill>
                      <a:srgbClr val="0070C0"/>
                    </a:solidFill>
                    <a:cs typeface="Lucida Sans Unicode"/>
                  </a:rPr>
                  <a:t> </a:t>
                </a:r>
                <a:r>
                  <a:rPr lang="ru-RU" altLang="ru-RU" kern="0" dirty="0">
                    <a:solidFill>
                      <a:srgbClr val="0070C0"/>
                    </a:solidFill>
                    <a:cs typeface="Lucida Sans Unicode"/>
                  </a:rPr>
                  <a:t>со схемой </a:t>
                </a:r>
                <a14:m>
                  <m:oMath xmlns:m="http://schemas.openxmlformats.org/officeDocument/2006/math">
                    <m:r>
                      <a:rPr lang="en-US" altLang="ru-RU" b="1" i="1" kern="0" dirty="0">
                        <a:latin typeface="Cambria Math" panose="02040503050406030204" pitchFamily="18" charset="0"/>
                        <a:cs typeface="Lucida Sans Unicode"/>
                      </a:rPr>
                      <m:t>𝑹</m:t>
                    </m:r>
                    <m:d>
                      <m:dPr>
                        <m:ctrlPr>
                          <a:rPr lang="en-US" altLang="ru-RU" b="1" i="1" kern="0" dirty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r>
                          <a:rPr lang="en-US" altLang="ru-RU" b="1" i="1" kern="0" dirty="0">
                            <a:latin typeface="Cambria Math" panose="02040503050406030204" pitchFamily="18" charset="0"/>
                            <a:cs typeface="Lucida Sans Unicode"/>
                          </a:rPr>
                          <m:t>𝑺</m:t>
                        </m:r>
                      </m:e>
                    </m:d>
                  </m:oMath>
                </a14:m>
                <a:r>
                  <a:rPr lang="ru-RU" altLang="ru-RU" dirty="0">
                    <a:solidFill>
                      <a:srgbClr val="0070C0"/>
                    </a:solidFill>
                  </a:rPr>
                  <a:t>, а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dirty="0">
                    <a:solidFill>
                      <a:srgbClr val="0070C0"/>
                    </a:solidFill>
                  </a:rPr>
                  <a:t>,</a:t>
                </a:r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b="1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–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непересекающиеся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множества его атрибутов, такие, что </a:t>
                </a:r>
                <a14:m>
                  <m:oMath xmlns:m="http://schemas.openxmlformats.org/officeDocument/2006/math">
                    <m:r>
                      <a:rPr lang="en-GB" altLang="ru-RU" b="1" i="1" kern="0" dirty="0">
                        <a:latin typeface="Cambria Math" panose="02040503050406030204" pitchFamily="18" charset="0"/>
                        <a:cs typeface="Lucida Sans Unicode"/>
                      </a:rPr>
                      <m:t>𝑿</m:t>
                    </m:r>
                    <m:r>
                      <a:rPr lang="en-GB" alt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alt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altLang="ru-RU" b="1" i="1" dirty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GB" altLang="ru-RU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ru-RU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altLang="ru-RU" dirty="0">
                    <a:solidFill>
                      <a:srgbClr val="0070C0"/>
                    </a:solidFill>
                  </a:rPr>
                  <a:t>.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Атрибуты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и</a:t>
                </a:r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многозначно зависят от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(обозначение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dirty="0">
                    <a:solidFill>
                      <a:srgbClr val="0070C0"/>
                    </a:solidFill>
                  </a:rPr>
                  <a:t>) если из того, что в отношении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содержатся </a:t>
                </a:r>
                <a:r>
                  <a:rPr lang="ru-RU" altLang="ru-RU" dirty="0" smtClean="0">
                    <a:solidFill>
                      <a:srgbClr val="0070C0"/>
                    </a:solidFill>
                  </a:rPr>
                  <a:t>кортежи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ru-RU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и</a:t>
                </a:r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ru-RU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следует, что в отношении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содержится также </a:t>
                </a:r>
                <a:r>
                  <a:rPr lang="ru-RU" altLang="ru-RU" dirty="0" smtClean="0">
                    <a:solidFill>
                      <a:srgbClr val="0070C0"/>
                    </a:solidFill>
                  </a:rPr>
                  <a:t>кортеж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ru-RU" altLang="ru-RU" dirty="0" smtClean="0">
                    <a:solidFill>
                      <a:srgbClr val="000099"/>
                    </a:solidFill>
                  </a:rPr>
                  <a:t>.</a:t>
                </a:r>
                <a:endParaRPr lang="ru-RU" altLang="ru-RU" b="1" u="sng" dirty="0" smtClean="0">
                  <a:solidFill>
                    <a:srgbClr val="CC3300"/>
                  </a:solidFill>
                </a:endParaRPr>
              </a:p>
              <a:p>
                <a:pPr indent="360000" algn="just">
                  <a:spcAft>
                    <a:spcPts val="600"/>
                  </a:spcAft>
                </a:pPr>
                <a:endParaRPr lang="ru-RU" altLang="ru-RU" b="1" u="sng" dirty="0">
                  <a:solidFill>
                    <a:srgbClr val="CC3300"/>
                  </a:solidFill>
                </a:endParaRPr>
              </a:p>
              <a:p>
                <a:pPr indent="360000" algn="just">
                  <a:spcAft>
                    <a:spcPts val="600"/>
                  </a:spcAft>
                </a:pPr>
                <a:r>
                  <a:rPr lang="ru-RU" altLang="ru-RU" b="1" u="sng" dirty="0" smtClean="0">
                    <a:solidFill>
                      <a:srgbClr val="CC3300"/>
                    </a:solidFill>
                  </a:rPr>
                  <a:t>Теорема </a:t>
                </a:r>
                <a:r>
                  <a:rPr lang="ru-RU" altLang="ru-RU" b="1" u="sng" dirty="0" err="1">
                    <a:solidFill>
                      <a:srgbClr val="CC3300"/>
                    </a:solidFill>
                  </a:rPr>
                  <a:t>Фейгина</a:t>
                </a:r>
                <a:r>
                  <a:rPr lang="ru-RU" altLang="ru-RU" b="1" u="sng" dirty="0">
                    <a:solidFill>
                      <a:srgbClr val="CC3300"/>
                    </a:solidFill>
                  </a:rPr>
                  <a:t>:</a:t>
                </a:r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dirty="0">
                    <a:solidFill>
                      <a:srgbClr val="0070C0"/>
                    </a:solidFill>
                  </a:rPr>
                  <a:t>,</a:t>
                </a:r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три непересекающиеся подмножества </a:t>
                </a:r>
                <a:r>
                  <a:rPr lang="ru-RU" altLang="ru-RU" dirty="0" smtClean="0">
                    <a:solidFill>
                      <a:srgbClr val="0070C0"/>
                    </a:solidFill>
                  </a:rPr>
                  <a:t>атрибутов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отношения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со схемой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ru-RU" alt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ru-RU" altLang="ru-RU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ru-RU" altLang="ru-RU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ru-RU" altLang="ru-RU" dirty="0">
                    <a:solidFill>
                      <a:srgbClr val="0070C0"/>
                    </a:solidFill>
                  </a:rPr>
                  <a:t>. Декомпозиция отношения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на проекции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будет декомпозицией без потерь тогда и только тогда, когда имеется многозначная зависимость</a:t>
                </a:r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dirty="0">
                    <a:solidFill>
                      <a:srgbClr val="0070C0"/>
                    </a:solidFill>
                  </a:rPr>
                  <a:t>.</a:t>
                </a:r>
                <a:endParaRPr lang="en-US" altLang="ru-RU" dirty="0">
                  <a:solidFill>
                    <a:srgbClr val="0070C0"/>
                  </a:solidFill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None/>
                </a:pPr>
                <a:endParaRPr lang="en-US" altLang="ru-RU" u="sng" dirty="0">
                  <a:solidFill>
                    <a:srgbClr val="000099"/>
                  </a:solidFill>
                </a:endParaRPr>
              </a:p>
              <a:p>
                <a:pPr indent="360000" algn="just">
                  <a:spcAft>
                    <a:spcPts val="600"/>
                  </a:spcAft>
                </a:pPr>
                <a:r>
                  <a:rPr lang="ru-RU" altLang="ru-RU" b="1" u="sng" dirty="0">
                    <a:solidFill>
                      <a:srgbClr val="CC3300"/>
                    </a:solidFill>
                  </a:rPr>
                  <a:t>Частный случай тривиальной </a:t>
                </a:r>
                <a:r>
                  <a:rPr lang="en-US" altLang="ru-RU" b="1" u="sng" dirty="0">
                    <a:solidFill>
                      <a:srgbClr val="CC3300"/>
                    </a:solidFill>
                  </a:rPr>
                  <a:t>MV-</a:t>
                </a:r>
                <a:r>
                  <a:rPr lang="ru-RU" altLang="ru-RU" b="1" u="sng" dirty="0">
                    <a:solidFill>
                      <a:srgbClr val="CC3300"/>
                    </a:solidFill>
                  </a:rPr>
                  <a:t>зависимости</a:t>
                </a:r>
                <a:r>
                  <a:rPr lang="ru-RU" altLang="ru-RU" b="1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Если зависимость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является тривиальной, т.е. существует только одна из функциональных зависимостей</a:t>
                </a:r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или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dirty="0">
                    <a:solidFill>
                      <a:srgbClr val="0070C0"/>
                    </a:solidFill>
                  </a:rPr>
                  <a:t>, но не может быть задана независимость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dirty="0">
                    <a:solidFill>
                      <a:srgbClr val="0070C0"/>
                    </a:solidFill>
                  </a:rPr>
                  <a:t>,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то получаем теорему </a:t>
                </a:r>
                <a:r>
                  <a:rPr lang="ru-RU" altLang="ru-RU" dirty="0" err="1">
                    <a:solidFill>
                      <a:srgbClr val="0070C0"/>
                    </a:solidFill>
                  </a:rPr>
                  <a:t>Хиса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.</a:t>
                </a:r>
                <a:endParaRPr lang="en-US" altLang="ru-RU" dirty="0">
                  <a:solidFill>
                    <a:srgbClr val="0070C0"/>
                  </a:solidFill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None/>
                </a:pPr>
                <a:endParaRPr lang="ru-RU" altLang="ru-RU" u="sng" dirty="0" smtClean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u-RU" altLang="ru-RU" b="1" u="sng" dirty="0">
                    <a:solidFill>
                      <a:srgbClr val="CC3300"/>
                    </a:solidFill>
                  </a:rPr>
                  <a:t>Определение</a:t>
                </a:r>
                <a:r>
                  <a:rPr lang="ru-RU" altLang="ru-RU" b="1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MV-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зависимость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называется тривиальной если</a:t>
                </a:r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⊇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dirty="0">
                    <a:solidFill>
                      <a:srgbClr val="0070C0"/>
                    </a:solidFill>
                  </a:rPr>
                  <a:t>,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либо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∪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(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объединение 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X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и 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Y </a:t>
                </a:r>
                <a:r>
                  <a:rPr lang="ru-RU" dirty="0">
                    <a:solidFill>
                      <a:srgbClr val="0070C0"/>
                    </a:solidFill>
                  </a:rPr>
                  <a:t>образует весь заголовок отношения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ru-RU" dirty="0" smtClean="0">
                    <a:solidFill>
                      <a:srgbClr val="0070C0"/>
                    </a:solidFill>
                  </a:rPr>
                  <a:t>.</a:t>
                </a:r>
                <a:endParaRPr lang="ru-RU" altLang="ru-RU" u="sng" dirty="0" smtClean="0">
                  <a:solidFill>
                    <a:srgbClr val="0070C0"/>
                  </a:solidFill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None/>
                </a:pPr>
                <a:endParaRPr lang="en-US" altLang="ru-RU" u="sng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ru-RU" altLang="ru-RU" b="1" u="sng" dirty="0">
                    <a:solidFill>
                      <a:srgbClr val="CC3300"/>
                    </a:solidFill>
                  </a:rPr>
                  <a:t>Определение 4НФ</a:t>
                </a:r>
                <a:r>
                  <a:rPr lang="ru-RU" altLang="ru-RU" b="1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Отношение находится в четвёртой нормальной форме если оно находится в нормальной форме </a:t>
                </a:r>
                <a:r>
                  <a:rPr lang="ru-RU" altLang="ru-RU" dirty="0" err="1">
                    <a:solidFill>
                      <a:srgbClr val="0070C0"/>
                    </a:solidFill>
                  </a:rPr>
                  <a:t>Бойса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-Кодда и не содержит нетривиальных многозначных зависимостей.</a:t>
                </a:r>
                <a:endParaRPr lang="en-US" altLang="ru-RU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F9FA-9352-426A-88B0-E4E4EC2F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9" y="1072229"/>
                <a:ext cx="11573267" cy="5693866"/>
              </a:xfrm>
              <a:prstGeom prst="rect">
                <a:avLst/>
              </a:prstGeom>
              <a:blipFill>
                <a:blip r:embed="rId3"/>
                <a:stretch>
                  <a:fillRect l="-474" t="-642" r="-421" b="-7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383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5504" y="367939"/>
            <a:ext cx="59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CE2800"/>
                </a:solidFill>
              </a:rPr>
              <a:t>Пример нарушения 5НФ</a:t>
            </a:r>
            <a:endParaRPr lang="ru-RU" sz="3200" b="1" dirty="0">
              <a:solidFill>
                <a:srgbClr val="000099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66FFED-9ECC-4A75-A82B-562EA50F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49" y="1105756"/>
            <a:ext cx="7117024" cy="671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10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71691" y="465717"/>
            <a:ext cx="65687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CE2800"/>
                </a:solidFill>
              </a:rPr>
              <a:t>Зависимость </a:t>
            </a:r>
            <a:r>
              <a:rPr lang="ru-RU" sz="3200" b="1" dirty="0">
                <a:solidFill>
                  <a:srgbClr val="CE2800"/>
                </a:solidFill>
              </a:rPr>
              <a:t>проекция </a:t>
            </a:r>
            <a:r>
              <a:rPr lang="ru-RU" sz="3200" b="1" dirty="0" smtClean="0">
                <a:solidFill>
                  <a:srgbClr val="CE2800"/>
                </a:solidFill>
              </a:rPr>
              <a:t>соединение</a:t>
            </a:r>
            <a:endParaRPr lang="ru-RU" sz="32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92015" y="1050492"/>
                <a:ext cx="11473132" cy="5676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/>
                <a:r>
                  <a:rPr lang="ru-RU" altLang="ru-RU" dirty="0">
                    <a:solidFill>
                      <a:srgbClr val="0070C0"/>
                    </a:solidFill>
                  </a:rPr>
                  <a:t>То, что отношение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восстанавливается соединением </a:t>
                </a:r>
                <a:r>
                  <a:rPr lang="ru-RU" altLang="ru-RU" i="1" dirty="0">
                    <a:solidFill>
                      <a:srgbClr val="0070C0"/>
                    </a:solidFill>
                  </a:rPr>
                  <a:t>всех трех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проекций, но не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любых двух означает, что между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атрибутами отношения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имеется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зависимость, но эта зависимость не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является ни функциональной, ни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многозначной.</a:t>
                </a:r>
                <a:endParaRPr lang="en-US" altLang="ru-RU" dirty="0">
                  <a:solidFill>
                    <a:srgbClr val="0070C0"/>
                  </a:solidFill>
                </a:endParaRPr>
              </a:p>
              <a:p>
                <a:pPr indent="360000" algn="just"/>
                <a:endParaRPr lang="ru-RU" altLang="ru-RU" b="1" u="sng" dirty="0" smtClean="0">
                  <a:solidFill>
                    <a:srgbClr val="C00000"/>
                  </a:solidFill>
                </a:endParaRPr>
              </a:p>
              <a:p>
                <a:pPr indent="360000" algn="just"/>
                <a:r>
                  <a:rPr lang="ru-RU" altLang="ru-RU" b="1" u="sng" dirty="0" smtClean="0">
                    <a:solidFill>
                      <a:srgbClr val="C00000"/>
                    </a:solidFill>
                  </a:rPr>
                  <a:t>Определение</a:t>
                </a:r>
                <a:r>
                  <a:rPr lang="en-US" altLang="ru-RU" b="1" u="sng" dirty="0" smtClean="0">
                    <a:solidFill>
                      <a:srgbClr val="C00000"/>
                    </a:solidFill>
                  </a:rPr>
                  <a:t> </a:t>
                </a:r>
                <a:r>
                  <a:rPr lang="ru-RU" altLang="ru-RU" b="1" u="sng" dirty="0">
                    <a:solidFill>
                      <a:srgbClr val="C00000"/>
                    </a:solidFill>
                  </a:rPr>
                  <a:t>зависимости проекция - соединение:</a:t>
                </a:r>
                <a:r>
                  <a:rPr lang="ru-RU" altLang="ru-RU" dirty="0">
                    <a:solidFill>
                      <a:srgbClr val="C00000"/>
                    </a:solidFill>
                  </a:rPr>
                  <a:t> </a:t>
                </a:r>
              </a:p>
              <a:p>
                <a:pPr indent="360000" algn="just"/>
                <a:r>
                  <a:rPr lang="ru-RU" altLang="ru-RU" dirty="0">
                    <a:solidFill>
                      <a:srgbClr val="0070C0"/>
                    </a:solidFill>
                  </a:rPr>
                  <a:t>Пусть</a:t>
                </a:r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отношение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на подмножествах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dirty="0">
                    <a:solidFill>
                      <a:srgbClr val="0070C0"/>
                    </a:solidFill>
                  </a:rPr>
                  <a:t>,</a:t>
                </a:r>
                <a:r>
                  <a:rPr lang="ru-RU" altLang="ru-RU" dirty="0" smtClean="0">
                    <a:solidFill>
                      <a:srgbClr val="0070C0"/>
                    </a:solidFill>
                  </a:rPr>
                  <a:t> может быть пересекающихся. Отношение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dirty="0">
                    <a:solidFill>
                      <a:srgbClr val="0070C0"/>
                    </a:solidFill>
                  </a:rPr>
                  <a:t> удовлетворяет </a:t>
                </a:r>
                <a:r>
                  <a:rPr lang="ru-RU" altLang="ru-RU" b="1" i="1" dirty="0">
                    <a:solidFill>
                      <a:srgbClr val="0070C0"/>
                    </a:solidFill>
                  </a:rPr>
                  <a:t>зависимости соединения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 тогда и только тогда, когда оно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равносильно соединению всех</a:t>
                </a:r>
                <a:r>
                  <a:rPr lang="en-US" alt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своих проекций на подмножества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dirty="0">
                    <a:solidFill>
                      <a:srgbClr val="0070C0"/>
                    </a:solidFill>
                  </a:rPr>
                  <a:t>, то есть: </a:t>
                </a:r>
                <a:endParaRPr lang="en-US" altLang="ru-RU" dirty="0">
                  <a:solidFill>
                    <a:srgbClr val="0070C0"/>
                  </a:solidFill>
                </a:endParaRPr>
              </a:p>
              <a:p>
                <a:pPr indent="3600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1" i="1" dirty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ru-RU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ru-RU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1" i="1" dirty="0" err="1">
                              <a:latin typeface="Cambria Math" panose="02040503050406030204" pitchFamily="18" charset="0"/>
                            </a:rPr>
                            <m:t>𝒑𝒓𝒐</m:t>
                          </m:r>
                          <m:sSub>
                            <m:sSubPr>
                              <m:ctrlPr>
                                <a:rPr lang="en-US" altLang="ru-RU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1" i="1" dirty="0" err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1" i="1" dirty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ru-RU" b="1" i="1" dirty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ru-RU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ru-RU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b="1" i="1" dirty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altLang="ru-RU" b="1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ru-RU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1" i="1" dirty="0" err="1">
                              <a:latin typeface="Cambria Math" panose="02040503050406030204" pitchFamily="18" charset="0"/>
                            </a:rPr>
                            <m:t>𝒑𝒓𝒐</m:t>
                          </m:r>
                          <m:sSub>
                            <m:sSubPr>
                              <m:ctrlPr>
                                <a:rPr lang="en-US" altLang="ru-RU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1" i="1" dirty="0" err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1" i="1" dirty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ru-RU" b="1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ru-RU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ru-RU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b="1" i="1" dirty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altLang="ru-RU" b="1" i="1" dirty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US" altLang="ru-RU" b="1" i="1" dirty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altLang="ru-RU" b="1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ru-RU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1" i="1" dirty="0" err="1">
                              <a:latin typeface="Cambria Math" panose="02040503050406030204" pitchFamily="18" charset="0"/>
                            </a:rPr>
                            <m:t>𝒑𝒓𝒐</m:t>
                          </m:r>
                          <m:sSub>
                            <m:sSubPr>
                              <m:ctrlPr>
                                <a:rPr lang="en-US" altLang="ru-RU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1" i="1" dirty="0" err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1" i="1" dirty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ru-RU" b="1" i="1" dirty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ru-RU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indent="360000" algn="just"/>
                <a:endParaRPr lang="ru-RU" altLang="ru-RU" b="1" u="sng" dirty="0" smtClean="0">
                  <a:solidFill>
                    <a:srgbClr val="CC3300"/>
                  </a:solidFill>
                </a:endParaRPr>
              </a:p>
              <a:p>
                <a:pPr indent="360000" algn="just"/>
                <a:r>
                  <a:rPr lang="ru-RU" altLang="ru-RU" b="1" u="sng" dirty="0" smtClean="0">
                    <a:solidFill>
                      <a:srgbClr val="CC3300"/>
                    </a:solidFill>
                  </a:rPr>
                  <a:t>Определение </a:t>
                </a:r>
                <a:r>
                  <a:rPr lang="ru-RU" altLang="ru-RU" b="1" u="sng" dirty="0">
                    <a:solidFill>
                      <a:srgbClr val="CC3300"/>
                    </a:solidFill>
                  </a:rPr>
                  <a:t>(нетривиальной зависимости соединения).</a:t>
                </a:r>
                <a:r>
                  <a:rPr lang="ru-RU" altLang="ru-RU" b="1" dirty="0">
                    <a:solidFill>
                      <a:srgbClr val="CC3300"/>
                    </a:solidFill>
                  </a:rPr>
                  <a:t> </a:t>
                </a:r>
                <a:endParaRPr lang="en-US" altLang="ru-RU" b="1" dirty="0">
                  <a:solidFill>
                    <a:srgbClr val="CC3300"/>
                  </a:solidFill>
                </a:endParaRPr>
              </a:p>
              <a:p>
                <a:pPr indent="360000" algn="just"/>
                <a:r>
                  <a:rPr lang="ru-RU" altLang="ru-RU" dirty="0">
                    <a:solidFill>
                      <a:srgbClr val="0070C0"/>
                    </a:solidFill>
                  </a:rPr>
                  <a:t>Зависимость </a:t>
                </a:r>
                <a:r>
                  <a:rPr lang="ru-RU" altLang="ru-RU" dirty="0" smtClean="0">
                    <a:solidFill>
                      <a:srgbClr val="0070C0"/>
                    </a:solidFill>
                  </a:rPr>
                  <a:t>соединения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alt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b="1" i="1" baseline="-25000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ru-RU" altLang="ru-RU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b="1" i="1" baseline="-25000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ru-RU" altLang="ru-RU" b="1" i="1" dirty="0"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b="1" i="1" baseline="-25000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ru-RU" b="1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называется </a:t>
                </a:r>
                <a:r>
                  <a:rPr lang="ru-RU" altLang="ru-RU" b="1" dirty="0">
                    <a:solidFill>
                      <a:srgbClr val="0070C0"/>
                    </a:solidFill>
                  </a:rPr>
                  <a:t>нетривиальной зависимостью соединения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, если выполняются условия: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altLang="ru-RU" dirty="0">
                    <a:solidFill>
                      <a:srgbClr val="0070C0"/>
                    </a:solidFill>
                  </a:rPr>
                  <a:t>хотя бы одно из подмножеств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не содержит потенциального ключа отношения;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altLang="ru-RU" dirty="0">
                    <a:solidFill>
                      <a:srgbClr val="0070C0"/>
                    </a:solidFill>
                  </a:rPr>
                  <a:t>ни одно из подмножеств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не совпадает со всем множеством атрибутов отношения.</a:t>
                </a:r>
                <a:endParaRPr lang="en-US" altLang="ru-RU" dirty="0">
                  <a:solidFill>
                    <a:srgbClr val="0070C0"/>
                  </a:solidFill>
                </a:endParaRPr>
              </a:p>
              <a:p>
                <a:pPr indent="360000" algn="just"/>
                <a:endParaRPr lang="en-US" altLang="ru-RU" u="sng" dirty="0">
                  <a:solidFill>
                    <a:srgbClr val="000099"/>
                  </a:solidFill>
                </a:endParaRPr>
              </a:p>
              <a:p>
                <a:pPr indent="360000" algn="just"/>
                <a:r>
                  <a:rPr lang="ru-RU" altLang="ru-RU" b="1" u="sng" dirty="0">
                    <a:solidFill>
                      <a:srgbClr val="CC3300"/>
                    </a:solidFill>
                  </a:rPr>
                  <a:t>Определение тривиальной зависимости </a:t>
                </a:r>
                <a:r>
                  <a:rPr lang="en-US" altLang="ru-RU" b="1" u="sng" dirty="0">
                    <a:solidFill>
                      <a:srgbClr val="CC3300"/>
                    </a:solidFill>
                  </a:rPr>
                  <a:t>c</a:t>
                </a:r>
                <a:r>
                  <a:rPr lang="ru-RU" altLang="ru-RU" b="1" u="sng" dirty="0" err="1">
                    <a:solidFill>
                      <a:srgbClr val="CC3300"/>
                    </a:solidFill>
                  </a:rPr>
                  <a:t>оединения</a:t>
                </a:r>
                <a:r>
                  <a:rPr lang="ru-RU" altLang="ru-RU" b="1" u="sng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b="1" dirty="0">
                    <a:solidFill>
                      <a:srgbClr val="CC330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Зависимость соединения</a:t>
                </a:r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alt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b="1" i="1" baseline="-25000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ru-RU" altLang="ru-RU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b="1" i="1" baseline="-25000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ru-RU" altLang="ru-RU" b="1" i="1" dirty="0"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b="1" i="1" baseline="-25000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ru-RU" b="1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называется </a:t>
                </a:r>
                <a:r>
                  <a:rPr lang="ru-RU" altLang="ru-RU" b="1" dirty="0">
                    <a:solidFill>
                      <a:srgbClr val="0070C0"/>
                    </a:solidFill>
                  </a:rPr>
                  <a:t>тривиальной зависимостью соединения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, если выполняется одно из  условий: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altLang="ru-RU" dirty="0">
                    <a:solidFill>
                      <a:srgbClr val="0070C0"/>
                    </a:solidFill>
                  </a:rPr>
                  <a:t>все множества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содержат потенциальный ключ отношения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dirty="0">
                    <a:solidFill>
                      <a:srgbClr val="0070C0"/>
                    </a:solidFill>
                  </a:rPr>
                  <a:t>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altLang="ru-RU" dirty="0">
                    <a:solidFill>
                      <a:srgbClr val="0070C0"/>
                    </a:solidFill>
                  </a:rPr>
                  <a:t>одно из множеств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ru-RU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совпадает со всем множеством атрибутов</a:t>
                </a:r>
                <a:r>
                  <a:rPr lang="ru-RU" altLang="ru-RU" i="1" dirty="0">
                    <a:solidFill>
                      <a:srgbClr val="0070C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отношения</a:t>
                </a:r>
                <a:r>
                  <a:rPr lang="ru-RU" altLang="ru-RU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dirty="0">
                    <a:solidFill>
                      <a:srgbClr val="0070C0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5" y="1050492"/>
                <a:ext cx="11473132" cy="5676939"/>
              </a:xfrm>
              <a:prstGeom prst="rect">
                <a:avLst/>
              </a:prstGeom>
              <a:blipFill>
                <a:blip r:embed="rId3"/>
                <a:stretch>
                  <a:fillRect l="-425" t="-536" r="-478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980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5504" y="367939"/>
            <a:ext cx="59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CE2800"/>
                </a:solidFill>
              </a:rPr>
              <a:t>Определение 5НФ</a:t>
            </a:r>
            <a:endParaRPr lang="ru-RU" sz="32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01604" y="1249844"/>
                <a:ext cx="1114277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/>
                <a:r>
                  <a:rPr lang="ru-RU" altLang="ru-RU" b="1" u="sng" dirty="0" smtClean="0">
                    <a:solidFill>
                      <a:srgbClr val="C00000"/>
                    </a:solidFill>
                  </a:rPr>
                  <a:t>Определение (5НФ):</a:t>
                </a:r>
                <a:r>
                  <a:rPr lang="ru-RU" altLang="ru-RU" b="1" dirty="0"/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Отношение находится в </a:t>
                </a:r>
                <a:r>
                  <a:rPr lang="ru-RU" altLang="ru-RU" b="1" dirty="0">
                    <a:solidFill>
                      <a:srgbClr val="0070C0"/>
                    </a:solidFill>
                  </a:rPr>
                  <a:t>пятой нормальной форме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(</a:t>
                </a:r>
                <a:r>
                  <a:rPr lang="ru-RU" altLang="ru-RU" b="1" dirty="0">
                    <a:solidFill>
                      <a:srgbClr val="0070C0"/>
                    </a:solidFill>
                  </a:rPr>
                  <a:t>5НФ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) тогда и только тогда, когда </a:t>
                </a:r>
                <a:r>
                  <a:rPr lang="ru-RU" altLang="ru-RU" b="1" dirty="0">
                    <a:solidFill>
                      <a:srgbClr val="0070C0"/>
                    </a:solidFill>
                  </a:rPr>
                  <a:t>любая имеющаяся зависимость соединения является тривиальной. </a:t>
                </a:r>
              </a:p>
              <a:p>
                <a:pPr indent="360000" algn="just"/>
                <a:r>
                  <a:rPr lang="ru-RU" altLang="ru-RU" b="1" u="sng" dirty="0">
                    <a:solidFill>
                      <a:srgbClr val="C00000"/>
                    </a:solidFill>
                  </a:rPr>
                  <a:t>Определение (5НФ):</a:t>
                </a:r>
                <a:r>
                  <a:rPr lang="ru-RU" altLang="ru-RU" b="1" dirty="0">
                    <a:solidFill>
                      <a:srgbClr val="C0000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Отношение находится в </a:t>
                </a:r>
                <a:r>
                  <a:rPr lang="ru-RU" altLang="ru-RU" b="1" dirty="0">
                    <a:solidFill>
                      <a:srgbClr val="0070C0"/>
                    </a:solidFill>
                  </a:rPr>
                  <a:t>пятой нормальной форме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(</a:t>
                </a:r>
                <a:r>
                  <a:rPr lang="ru-RU" altLang="ru-RU" b="1" dirty="0">
                    <a:solidFill>
                      <a:srgbClr val="0070C0"/>
                    </a:solidFill>
                  </a:rPr>
                  <a:t>5НФ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) если оно не содержит нетривиальных </a:t>
                </a:r>
                <a:r>
                  <a:rPr lang="ru-RU" altLang="ru-RU" b="1" dirty="0">
                    <a:solidFill>
                      <a:srgbClr val="0070C0"/>
                    </a:solidFill>
                  </a:rPr>
                  <a:t>зависимостей соединения.</a:t>
                </a:r>
              </a:p>
              <a:p>
                <a:pPr indent="360000" algn="just"/>
                <a:endParaRPr lang="ru-RU" altLang="ru-RU" b="1" dirty="0">
                  <a:solidFill>
                    <a:srgbClr val="000099"/>
                  </a:solidFill>
                </a:endParaRPr>
              </a:p>
              <a:p>
                <a:pPr indent="360000" algn="just"/>
                <a:r>
                  <a:rPr lang="ru-RU" altLang="ru-RU" b="1" u="sng" dirty="0">
                    <a:solidFill>
                      <a:srgbClr val="C00000"/>
                    </a:solidFill>
                  </a:rPr>
                  <a:t>Отрицание определения 5НФ:</a:t>
                </a:r>
                <a:r>
                  <a:rPr lang="ru-RU" altLang="ru-RU" dirty="0">
                    <a:solidFill>
                      <a:srgbClr val="C0000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Отношение </a:t>
                </a:r>
                <a:r>
                  <a:rPr lang="ru-RU" altLang="ru-RU" b="1" dirty="0">
                    <a:solidFill>
                      <a:srgbClr val="0070C0"/>
                    </a:solidFill>
                  </a:rPr>
                  <a:t>не находится в 5НФ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, если в отношении </a:t>
                </a:r>
                <a:r>
                  <a:rPr lang="ru-RU" altLang="ru-RU" b="1" dirty="0">
                    <a:solidFill>
                      <a:srgbClr val="0070C0"/>
                    </a:solidFill>
                  </a:rPr>
                  <a:t>найдется нетривиальная зависимость соединения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. </a:t>
                </a:r>
                <a:endParaRPr lang="en-US" altLang="ru-RU" dirty="0">
                  <a:solidFill>
                    <a:srgbClr val="0070C0"/>
                  </a:solidFill>
                </a:endParaRPr>
              </a:p>
              <a:p>
                <a:pPr indent="360000" algn="just"/>
                <a:r>
                  <a:rPr lang="ru-RU" altLang="ru-RU" b="1" dirty="0" smtClean="0">
                    <a:solidFill>
                      <a:srgbClr val="C00000"/>
                    </a:solidFill>
                  </a:rPr>
                  <a:t>Правило </a:t>
                </a:r>
                <a:r>
                  <a:rPr lang="ru-RU" altLang="ru-RU" b="1" dirty="0">
                    <a:solidFill>
                      <a:srgbClr val="C00000"/>
                    </a:solidFill>
                  </a:rPr>
                  <a:t>нормализации для 5НФ</a:t>
                </a:r>
                <a:endParaRPr lang="en-US" altLang="ru-RU" b="1" dirty="0">
                  <a:solidFill>
                    <a:srgbClr val="C00000"/>
                  </a:solidFill>
                </a:endParaRPr>
              </a:p>
              <a:p>
                <a:pPr indent="360000" algn="just"/>
                <a:r>
                  <a:rPr lang="ru-RU" altLang="ru-RU" b="1" u="sng" dirty="0">
                    <a:solidFill>
                      <a:srgbClr val="C00000"/>
                    </a:solidFill>
                  </a:rPr>
                  <a:t>Приведение к 5НФ:</a:t>
                </a:r>
                <a:r>
                  <a:rPr lang="ru-RU" altLang="ru-RU" b="1" dirty="0">
                    <a:solidFill>
                      <a:srgbClr val="C00000"/>
                    </a:solidFill>
                  </a:rPr>
                  <a:t> </a:t>
                </a:r>
                <a:r>
                  <a:rPr lang="ru-RU" altLang="ru-RU" dirty="0">
                    <a:solidFill>
                      <a:srgbClr val="0070C0"/>
                    </a:solidFill>
                  </a:rPr>
                  <a:t>Если в отношениях обнаружены нетривиальные зависимости соединения, то для их исключения необходимо провести декомпозицию на выделенные подмножества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b="1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b="1" i="1" dirty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dirty="0">
                    <a:solidFill>
                      <a:srgbClr val="000099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4" y="1249844"/>
                <a:ext cx="11142774" cy="2862322"/>
              </a:xfrm>
              <a:prstGeom prst="rect">
                <a:avLst/>
              </a:prstGeom>
              <a:blipFill>
                <a:blip r:embed="rId3"/>
                <a:stretch>
                  <a:fillRect l="-438" t="-1064" r="-492" b="-2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45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20B623DE-8694-4A18-BBCD-7CF3E00F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30794"/>
            <a:ext cx="10515600" cy="874462"/>
          </a:xfrm>
        </p:spPr>
        <p:txBody>
          <a:bodyPr/>
          <a:lstStyle/>
          <a:p>
            <a:r>
              <a:rPr lang="ru-RU" sz="3200" dirty="0">
                <a:solidFill>
                  <a:srgbClr val="C00000"/>
                </a:solidFill>
                <a:latin typeface="+mn-lt"/>
              </a:rPr>
              <a:t>Переход от концептуальной </a:t>
            </a:r>
            <a:br>
              <a:rPr lang="ru-RU" sz="3200" dirty="0">
                <a:solidFill>
                  <a:srgbClr val="C00000"/>
                </a:solidFill>
                <a:latin typeface="+mn-lt"/>
              </a:rPr>
            </a:br>
            <a:r>
              <a:rPr lang="ru-RU" sz="3200" dirty="0">
                <a:solidFill>
                  <a:srgbClr val="C00000"/>
                </a:solidFill>
                <a:latin typeface="+mn-lt"/>
              </a:rPr>
              <a:t>к логической или физической моделям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434A0-5E72-42C4-928B-84977E9F5E5B}"/>
              </a:ext>
            </a:extLst>
          </p:cNvPr>
          <p:cNvSpPr txBox="1"/>
          <p:nvPr/>
        </p:nvSpPr>
        <p:spPr>
          <a:xfrm>
            <a:off x="111562" y="969670"/>
            <a:ext cx="105156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/>
            <a:r>
              <a:rPr lang="ru-RU" sz="2000" dirty="0">
                <a:solidFill>
                  <a:srgbClr val="0070C0"/>
                </a:solidFill>
              </a:rPr>
              <a:t>Рассматривается схема данных на уровне </a:t>
            </a:r>
            <a:r>
              <a:rPr lang="ru-RU" sz="2000" dirty="0">
                <a:solidFill>
                  <a:srgbClr val="7030A0"/>
                </a:solidFill>
              </a:rPr>
              <a:t>логической или физической моделей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</a:p>
          <a:p>
            <a:pPr indent="360000" algn="just"/>
            <a:r>
              <a:rPr lang="ru-RU" sz="2000" dirty="0">
                <a:solidFill>
                  <a:srgbClr val="0070C0"/>
                </a:solidFill>
              </a:rPr>
              <a:t>Опорная модель — </a:t>
            </a:r>
            <a:r>
              <a:rPr lang="ru-RU" sz="2000" dirty="0">
                <a:solidFill>
                  <a:srgbClr val="7030A0"/>
                </a:solidFill>
              </a:rPr>
              <a:t>концептуальная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</a:p>
          <a:p>
            <a:pPr indent="360000" algn="just"/>
            <a:r>
              <a:rPr lang="ru-RU" sz="2000" b="1" dirty="0">
                <a:solidFill>
                  <a:srgbClr val="C00000"/>
                </a:solidFill>
              </a:rPr>
              <a:t>Для перехода необходимо: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7030A0"/>
                </a:solidFill>
              </a:rPr>
              <a:t>Перейти от сущностей к таблицам</a:t>
            </a:r>
            <a:r>
              <a:rPr lang="ru-RU" sz="2000" dirty="0">
                <a:solidFill>
                  <a:srgbClr val="0070C0"/>
                </a:solidFill>
              </a:rPr>
              <a:t>, добавив к атрибутам типы данных и уточнив семантику таблиц и столбцов.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7030A0"/>
                </a:solidFill>
              </a:rPr>
              <a:t>Выявить и описать процедурные ограничения целостности.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7030A0"/>
                </a:solidFill>
              </a:rPr>
              <a:t>Реализовать связи</a:t>
            </a:r>
            <a:r>
              <a:rPr lang="ru-RU" sz="2000" dirty="0">
                <a:solidFill>
                  <a:srgbClr val="0070C0"/>
                </a:solidFill>
              </a:rPr>
              <a:t>, которые  </a:t>
            </a:r>
            <a:r>
              <a:rPr lang="ru-RU" sz="2000" dirty="0">
                <a:solidFill>
                  <a:srgbClr val="7030A0"/>
                </a:solidFill>
              </a:rPr>
              <a:t>могут быть перенесены </a:t>
            </a:r>
            <a:r>
              <a:rPr lang="ru-RU" sz="2000" dirty="0">
                <a:solidFill>
                  <a:srgbClr val="0070C0"/>
                </a:solidFill>
              </a:rPr>
              <a:t>из концептуальной модели непосредственно.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7030A0"/>
                </a:solidFill>
              </a:rPr>
              <a:t>Выявить связи, </a:t>
            </a:r>
            <a:r>
              <a:rPr lang="ru-RU" sz="2000" dirty="0">
                <a:solidFill>
                  <a:srgbClr val="0070C0"/>
                </a:solidFill>
              </a:rPr>
              <a:t>которые </a:t>
            </a:r>
            <a:r>
              <a:rPr lang="ru-RU" sz="2000" dirty="0">
                <a:solidFill>
                  <a:srgbClr val="7030A0"/>
                </a:solidFill>
              </a:rPr>
              <a:t>не могут быть перенесены </a:t>
            </a:r>
            <a:r>
              <a:rPr lang="ru-RU" sz="2000" dirty="0">
                <a:solidFill>
                  <a:srgbClr val="0070C0"/>
                </a:solidFill>
              </a:rPr>
              <a:t>из концептуальной модели (пример </a:t>
            </a:r>
            <a:r>
              <a:rPr lang="ru-RU" sz="2000" dirty="0" smtClean="0">
                <a:solidFill>
                  <a:srgbClr val="0070C0"/>
                </a:solidFill>
              </a:rPr>
              <a:t>- </a:t>
            </a:r>
            <a:r>
              <a:rPr lang="ru-RU" sz="2000" dirty="0">
                <a:solidFill>
                  <a:srgbClr val="0070C0"/>
                </a:solidFill>
              </a:rPr>
              <a:t>альтернативная дуга) и реализовать их эквиваленты, либо перейти к изменению концептуальной схемы.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70C0"/>
                </a:solidFill>
              </a:rPr>
              <a:t>Один из способов </a:t>
            </a:r>
            <a:r>
              <a:rPr lang="ru-RU" sz="2000" dirty="0">
                <a:solidFill>
                  <a:srgbClr val="7030A0"/>
                </a:solidFill>
              </a:rPr>
              <a:t>повышения быстродействия — денормализация.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7030A0"/>
                </a:solidFill>
              </a:rPr>
              <a:t>На логическом уровне создать спецификацию процедурной части приложения</a:t>
            </a:r>
            <a:r>
              <a:rPr lang="ru-RU" sz="2000" dirty="0">
                <a:solidFill>
                  <a:srgbClr val="0070C0"/>
                </a:solidFill>
              </a:rPr>
              <a:t>, которая </a:t>
            </a:r>
          </a:p>
          <a:p>
            <a:pPr marL="432000" algn="just"/>
            <a:r>
              <a:rPr lang="ru-RU" sz="2000" dirty="0">
                <a:solidFill>
                  <a:srgbClr val="0070C0"/>
                </a:solidFill>
              </a:rPr>
              <a:t>определяет используемый транзакционный механизм, </a:t>
            </a:r>
            <a:r>
              <a:rPr lang="ru-RU" sz="2000" dirty="0" smtClean="0">
                <a:solidFill>
                  <a:srgbClr val="0070C0"/>
                </a:solidFill>
              </a:rPr>
              <a:t>обеспечивает </a:t>
            </a:r>
            <a:r>
              <a:rPr lang="ru-RU" sz="2000" dirty="0">
                <a:solidFill>
                  <a:srgbClr val="0070C0"/>
                </a:solidFill>
              </a:rPr>
              <a:t>поддержание    процедурных ограничений целостности, и, может быть, работу использованных шаблонов.</a:t>
            </a:r>
          </a:p>
          <a:p>
            <a:pPr marL="457200" indent="-457200" algn="just">
              <a:buAutoNum type="arabicPeriod" startAt="7"/>
            </a:pPr>
            <a:r>
              <a:rPr lang="ru-RU" sz="2000" dirty="0" smtClean="0">
                <a:solidFill>
                  <a:srgbClr val="7030A0"/>
                </a:solidFill>
              </a:rPr>
              <a:t>На </a:t>
            </a:r>
            <a:r>
              <a:rPr lang="ru-RU" sz="2000" dirty="0">
                <a:solidFill>
                  <a:srgbClr val="7030A0"/>
                </a:solidFill>
              </a:rPr>
              <a:t>физическом уровне реализуются в коде все особенности схемы логического </a:t>
            </a:r>
            <a:r>
              <a:rPr lang="ru-RU" sz="2000" dirty="0" smtClean="0">
                <a:solidFill>
                  <a:srgbClr val="7030A0"/>
                </a:solidFill>
              </a:rPr>
              <a:t>уровня</a:t>
            </a:r>
            <a:r>
              <a:rPr lang="en-US" sz="2000" dirty="0" smtClean="0">
                <a:solidFill>
                  <a:srgbClr val="7030A0"/>
                </a:solidFill>
              </a:rPr>
              <a:t>.</a:t>
            </a:r>
          </a:p>
          <a:p>
            <a:pPr algn="just"/>
            <a:r>
              <a:rPr lang="ru-RU" sz="2000" dirty="0" smtClean="0">
                <a:solidFill>
                  <a:srgbClr val="0070C0"/>
                </a:solidFill>
              </a:rPr>
              <a:t>На </a:t>
            </a:r>
            <a:r>
              <a:rPr lang="ru-RU" sz="2000" dirty="0">
                <a:solidFill>
                  <a:srgbClr val="0070C0"/>
                </a:solidFill>
              </a:rPr>
              <a:t>физическом уровне следует рассмотреть вопросы быстродействия, используя модельную семантику, основанную на отображении схемы физического уровня в модель потоков обращений к данным и структур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203425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39008" y="31521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Денормализация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318B3-F52D-42ED-ABC2-42E1673324C7}"/>
              </a:ext>
            </a:extLst>
          </p:cNvPr>
          <p:cNvSpPr txBox="1"/>
          <p:nvPr/>
        </p:nvSpPr>
        <p:spPr>
          <a:xfrm>
            <a:off x="107232" y="1090538"/>
            <a:ext cx="11359552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0000" algn="just">
              <a:buNone/>
            </a:pPr>
            <a:r>
              <a:rPr lang="ru-RU" sz="1900" dirty="0" smtClean="0">
                <a:solidFill>
                  <a:srgbClr val="0070C0"/>
                </a:solidFill>
              </a:rPr>
              <a:t>На </a:t>
            </a:r>
            <a:r>
              <a:rPr lang="ru-RU" sz="1900" dirty="0">
                <a:solidFill>
                  <a:srgbClr val="0070C0"/>
                </a:solidFill>
              </a:rPr>
              <a:t>начальном этапе проектирования схемы данных достаточно рассмотреть модельную семантику построенную на отображениях схемы в модель бизнеса. Как известно, </a:t>
            </a:r>
            <a:r>
              <a:rPr lang="ru-RU" sz="1900" b="1" dirty="0">
                <a:solidFill>
                  <a:srgbClr val="C00000"/>
                </a:solidFill>
              </a:rPr>
              <a:t>цель нормализации </a:t>
            </a:r>
            <a:r>
              <a:rPr lang="ru-RU" sz="1900" dirty="0" smtClean="0">
                <a:solidFill>
                  <a:srgbClr val="7030A0"/>
                </a:solidFill>
              </a:rPr>
              <a:t>- </a:t>
            </a:r>
            <a:r>
              <a:rPr lang="ru-RU" sz="1900" dirty="0">
                <a:solidFill>
                  <a:srgbClr val="7030A0"/>
                </a:solidFill>
              </a:rPr>
              <a:t>устранение аномалий</a:t>
            </a:r>
            <a:r>
              <a:rPr lang="ru-RU" sz="1900" dirty="0">
                <a:solidFill>
                  <a:srgbClr val="0070C0"/>
                </a:solidFill>
              </a:rPr>
              <a:t>. Заметим, что, </a:t>
            </a:r>
            <a:r>
              <a:rPr lang="ru-RU" sz="1900" dirty="0">
                <a:solidFill>
                  <a:srgbClr val="7030A0"/>
                </a:solidFill>
              </a:rPr>
              <a:t>как правило, при нормализации уменьшается избыточность</a:t>
            </a:r>
            <a:r>
              <a:rPr lang="ru-RU" sz="1900" dirty="0">
                <a:solidFill>
                  <a:srgbClr val="0070C0"/>
                </a:solidFill>
              </a:rPr>
              <a:t>.</a:t>
            </a:r>
          </a:p>
          <a:p>
            <a:pPr marL="0" indent="360000" algn="just">
              <a:buNone/>
            </a:pPr>
            <a:r>
              <a:rPr lang="ru-RU" sz="1900" dirty="0" smtClean="0">
                <a:solidFill>
                  <a:srgbClr val="0070C0"/>
                </a:solidFill>
              </a:rPr>
              <a:t>На </a:t>
            </a:r>
            <a:r>
              <a:rPr lang="ru-RU" sz="1900" dirty="0">
                <a:solidFill>
                  <a:srgbClr val="0070C0"/>
                </a:solidFill>
              </a:rPr>
              <a:t>следующем этапе проектирования может быть поставлена задача увеличения производительности. Для реализации этой цели в частности может быть использовано </a:t>
            </a:r>
            <a:r>
              <a:rPr lang="ru-RU" sz="1900" b="1" dirty="0" err="1">
                <a:solidFill>
                  <a:srgbClr val="C00000"/>
                </a:solidFill>
              </a:rPr>
              <a:t>денормализация</a:t>
            </a:r>
            <a:r>
              <a:rPr lang="ru-RU" sz="1900" dirty="0">
                <a:solidFill>
                  <a:srgbClr val="7030A0"/>
                </a:solidFill>
              </a:rPr>
              <a:t> </a:t>
            </a:r>
            <a:r>
              <a:rPr lang="ru-RU" sz="1900" dirty="0" smtClean="0">
                <a:solidFill>
                  <a:srgbClr val="7030A0"/>
                </a:solidFill>
              </a:rPr>
              <a:t>- </a:t>
            </a:r>
            <a:r>
              <a:rPr lang="ru-RU" sz="1900" dirty="0">
                <a:solidFill>
                  <a:srgbClr val="7030A0"/>
                </a:solidFill>
              </a:rPr>
              <a:t>повышение производительности запросов за счёт введения избыточности данных</a:t>
            </a:r>
            <a:r>
              <a:rPr lang="ru-RU" sz="1900" dirty="0">
                <a:solidFill>
                  <a:srgbClr val="0070C0"/>
                </a:solidFill>
              </a:rPr>
              <a:t>.</a:t>
            </a:r>
          </a:p>
          <a:p>
            <a:pPr marL="0" indent="360000" algn="just">
              <a:buNone/>
            </a:pPr>
            <a:r>
              <a:rPr lang="ru-RU" sz="1900" dirty="0" smtClean="0">
                <a:solidFill>
                  <a:srgbClr val="0070C0"/>
                </a:solidFill>
              </a:rPr>
              <a:t>Конечно</a:t>
            </a:r>
            <a:r>
              <a:rPr lang="ru-RU" sz="1900" dirty="0">
                <a:solidFill>
                  <a:srgbClr val="0070C0"/>
                </a:solidFill>
              </a:rPr>
              <a:t>, </a:t>
            </a:r>
            <a:r>
              <a:rPr lang="ru-RU" sz="1900" dirty="0">
                <a:solidFill>
                  <a:srgbClr val="7030A0"/>
                </a:solidFill>
              </a:rPr>
              <a:t>принимать решение о денормализации </a:t>
            </a:r>
            <a:r>
              <a:rPr lang="ru-RU" sz="1900" dirty="0">
                <a:solidFill>
                  <a:srgbClr val="0070C0"/>
                </a:solidFill>
              </a:rPr>
              <a:t>необходимо </a:t>
            </a:r>
            <a:r>
              <a:rPr lang="ru-RU" sz="1900" dirty="0">
                <a:solidFill>
                  <a:srgbClr val="7030A0"/>
                </a:solidFill>
              </a:rPr>
              <a:t>анализируя критические запросы и команды манипулирования данными</a:t>
            </a:r>
            <a:r>
              <a:rPr lang="ru-RU" sz="1900" dirty="0">
                <a:solidFill>
                  <a:srgbClr val="0070C0"/>
                </a:solidFill>
              </a:rPr>
              <a:t>, то есть такие, которые часто выполняются, обрабатывают большие объемы данных, или пользователи считают, что они в каком-то смысле важны.</a:t>
            </a:r>
          </a:p>
          <a:p>
            <a:pPr marL="0" indent="360000" algn="just">
              <a:buNone/>
            </a:pPr>
            <a:r>
              <a:rPr lang="ru-RU" sz="1900" dirty="0" smtClean="0">
                <a:solidFill>
                  <a:srgbClr val="0070C0"/>
                </a:solidFill>
              </a:rPr>
              <a:t>Обычно </a:t>
            </a:r>
            <a:r>
              <a:rPr lang="ru-RU" sz="1900" dirty="0">
                <a:solidFill>
                  <a:srgbClr val="0070C0"/>
                </a:solidFill>
              </a:rPr>
              <a:t>денормализация повышает производительность запросов за счёт уменьшения производительности команд манипулирования данными.</a:t>
            </a:r>
          </a:p>
          <a:p>
            <a:pPr marL="0" indent="360000" algn="just">
              <a:buNone/>
            </a:pPr>
            <a:r>
              <a:rPr lang="ru-RU" sz="1900" dirty="0" smtClean="0">
                <a:solidFill>
                  <a:srgbClr val="0070C0"/>
                </a:solidFill>
              </a:rPr>
              <a:t>Существует </a:t>
            </a:r>
            <a:r>
              <a:rPr lang="ru-RU" sz="1900" dirty="0">
                <a:solidFill>
                  <a:srgbClr val="0070C0"/>
                </a:solidFill>
              </a:rPr>
              <a:t>ещё </a:t>
            </a:r>
            <a:r>
              <a:rPr lang="ru-RU" sz="1900" b="1" dirty="0">
                <a:solidFill>
                  <a:srgbClr val="C00000"/>
                </a:solidFill>
              </a:rPr>
              <a:t>два способа повышение быстродействия: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900" b="1" dirty="0">
                <a:solidFill>
                  <a:srgbClr val="7030A0"/>
                </a:solidFill>
              </a:rPr>
              <a:t>управление индексами;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900" b="1" dirty="0">
                <a:solidFill>
                  <a:srgbClr val="7030A0"/>
                </a:solidFill>
              </a:rPr>
              <a:t>изменение модульной структуры.</a:t>
            </a:r>
          </a:p>
          <a:p>
            <a:pPr marL="0" indent="360000" algn="just">
              <a:buNone/>
            </a:pPr>
            <a:r>
              <a:rPr lang="ru-RU" sz="1900" dirty="0" smtClean="0">
                <a:solidFill>
                  <a:srgbClr val="0070C0"/>
                </a:solidFill>
              </a:rPr>
              <a:t>Важно </a:t>
            </a:r>
            <a:r>
              <a:rPr lang="ru-RU" sz="1900" dirty="0">
                <a:solidFill>
                  <a:srgbClr val="0070C0"/>
                </a:solidFill>
              </a:rPr>
              <a:t>помнить, что при изменении потока инструкций выполненная ранее денормализация может стать вредной.</a:t>
            </a:r>
          </a:p>
          <a:p>
            <a:pPr marL="0" indent="360000" algn="just">
              <a:buNone/>
            </a:pPr>
            <a:r>
              <a:rPr lang="ru-RU" sz="1900" dirty="0" smtClean="0">
                <a:solidFill>
                  <a:srgbClr val="0070C0"/>
                </a:solidFill>
              </a:rPr>
              <a:t>Из </a:t>
            </a:r>
            <a:r>
              <a:rPr lang="ru-RU" sz="1900" dirty="0">
                <a:solidFill>
                  <a:srgbClr val="0070C0"/>
                </a:solidFill>
              </a:rPr>
              <a:t>сказанного ясно, что прагматика </a:t>
            </a:r>
            <a:r>
              <a:rPr lang="en-US" sz="1900" dirty="0">
                <a:solidFill>
                  <a:srgbClr val="0070C0"/>
                </a:solidFill>
              </a:rPr>
              <a:t>“</a:t>
            </a:r>
            <a:r>
              <a:rPr lang="ru-RU" sz="1900" dirty="0">
                <a:solidFill>
                  <a:srgbClr val="0070C0"/>
                </a:solidFill>
              </a:rPr>
              <a:t>повышение быстродействия</a:t>
            </a:r>
            <a:r>
              <a:rPr lang="en-US" sz="1900" dirty="0">
                <a:solidFill>
                  <a:srgbClr val="0070C0"/>
                </a:solidFill>
              </a:rPr>
              <a:t>”</a:t>
            </a:r>
            <a:r>
              <a:rPr lang="ru-RU" sz="1900" dirty="0">
                <a:solidFill>
                  <a:srgbClr val="0070C0"/>
                </a:solidFill>
              </a:rPr>
              <a:t> связана с теоретико-модельной семантикой, основанной на отображении схемы данных в модель, представляющую потоки инструкций и набор способов вычислений внутри схемы.</a:t>
            </a:r>
          </a:p>
        </p:txBody>
      </p:sp>
    </p:spTree>
    <p:extLst>
      <p:ext uri="{BB962C8B-B14F-4D97-AF65-F5344CB8AC3E}">
        <p14:creationId xmlns:p14="http://schemas.microsoft.com/office/powerpoint/2010/main" val="395486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6352" y="53400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00000"/>
                </a:solidFill>
              </a:rPr>
              <a:t>Атрибуты. Атомарность.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8059A-1F88-4D52-8828-B78777E0589A}"/>
              </a:ext>
            </a:extLst>
          </p:cNvPr>
          <p:cNvSpPr txBox="1"/>
          <p:nvPr/>
        </p:nvSpPr>
        <p:spPr>
          <a:xfrm>
            <a:off x="292753" y="1090453"/>
            <a:ext cx="1081232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Атрибут</a:t>
            </a:r>
            <a:r>
              <a:rPr lang="ru-RU" altLang="ru-RU" sz="2000" dirty="0">
                <a:solidFill>
                  <a:srgbClr val="7030A0"/>
                </a:solidFill>
              </a:rPr>
              <a:t> это свойство сущности или связи</a:t>
            </a:r>
            <a:r>
              <a:rPr lang="ru-RU" altLang="ru-RU" sz="2000" dirty="0">
                <a:solidFill>
                  <a:srgbClr val="0070C0"/>
                </a:solidFill>
              </a:rPr>
              <a:t>, получаемое путем наблюдения или измерения. Информацию об экземпляре сущности выражают набором нескольких пар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атрибут – значение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.</a:t>
            </a:r>
          </a:p>
          <a:p>
            <a:pPr indent="360000" algn="just"/>
            <a:r>
              <a:rPr lang="ru-RU" altLang="ru-RU" sz="2000" dirty="0">
                <a:solidFill>
                  <a:srgbClr val="0070C0"/>
                </a:solidFill>
              </a:rPr>
              <a:t>Атрибут принимает одно или несколько значений из некоторого набора</a:t>
            </a:r>
            <a:r>
              <a:rPr lang="en-US" altLang="ru-RU" sz="2000" dirty="0">
                <a:solidFill>
                  <a:srgbClr val="0070C0"/>
                </a:solidFill>
              </a:rPr>
              <a:t>.</a:t>
            </a:r>
            <a:endParaRPr lang="ru-RU" altLang="ru-RU" sz="2000" dirty="0">
              <a:solidFill>
                <a:srgbClr val="0070C0"/>
              </a:solidFill>
            </a:endParaRPr>
          </a:p>
          <a:p>
            <a:pPr indent="360000" algn="just" eaLnBrk="1" hangingPunct="1"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Значения атрибутов обычно принадлежат одному типу, но возможны бестиповые атрибуты. На </a:t>
            </a:r>
            <a:r>
              <a:rPr lang="en-US" altLang="ru-RU" sz="2000" dirty="0">
                <a:solidFill>
                  <a:srgbClr val="0070C0"/>
                </a:solidFill>
              </a:rPr>
              <a:t>ER-</a:t>
            </a:r>
            <a:r>
              <a:rPr lang="ru-RU" altLang="ru-RU" sz="2000" dirty="0">
                <a:solidFill>
                  <a:srgbClr val="0070C0"/>
                </a:solidFill>
              </a:rPr>
              <a:t>диаграммах </a:t>
            </a:r>
            <a:r>
              <a:rPr lang="ru-RU" altLang="ru-RU" sz="2000" dirty="0" smtClean="0">
                <a:solidFill>
                  <a:srgbClr val="0070C0"/>
                </a:solidFill>
              </a:rPr>
              <a:t>типы </a:t>
            </a:r>
            <a:r>
              <a:rPr lang="ru-RU" altLang="ru-RU" sz="2000" dirty="0">
                <a:solidFill>
                  <a:srgbClr val="0070C0"/>
                </a:solidFill>
              </a:rPr>
              <a:t>атрибутов не указывают.</a:t>
            </a:r>
          </a:p>
          <a:p>
            <a:pPr indent="360000" algn="just"/>
            <a:r>
              <a:rPr lang="ru-RU" altLang="ru-RU" sz="2000" dirty="0">
                <a:solidFill>
                  <a:srgbClr val="C00000"/>
                </a:solidFill>
              </a:rPr>
              <a:t>Свойство </a:t>
            </a:r>
            <a:r>
              <a:rPr lang="ru-RU" altLang="ru-RU" sz="2000" b="1" dirty="0">
                <a:solidFill>
                  <a:srgbClr val="C00000"/>
                </a:solidFill>
              </a:rPr>
              <a:t>атомарности</a:t>
            </a:r>
            <a:r>
              <a:rPr lang="ru-RU" altLang="ru-RU" sz="2000" dirty="0">
                <a:solidFill>
                  <a:srgbClr val="0070C0"/>
                </a:solidFill>
              </a:rPr>
              <a:t> атрибута корректно определяется только </a:t>
            </a:r>
            <a:r>
              <a:rPr lang="ru-RU" altLang="ru-RU" sz="2000" dirty="0">
                <a:solidFill>
                  <a:srgbClr val="7030A0"/>
                </a:solidFill>
              </a:rPr>
              <a:t>в рамках выбранной семантики</a:t>
            </a:r>
            <a:r>
              <a:rPr lang="ru-RU" altLang="ru-RU" sz="2000" dirty="0">
                <a:solidFill>
                  <a:srgbClr val="0070C0"/>
                </a:solidFill>
              </a:rPr>
              <a:t>. </a:t>
            </a:r>
            <a:r>
              <a:rPr lang="ru-RU" altLang="ru-RU" sz="2000" b="1" dirty="0">
                <a:solidFill>
                  <a:srgbClr val="7030A0"/>
                </a:solidFill>
              </a:rPr>
              <a:t>Атрибут атомарный</a:t>
            </a:r>
            <a:r>
              <a:rPr lang="ru-RU" altLang="ru-RU" sz="2000" dirty="0">
                <a:solidFill>
                  <a:srgbClr val="0070C0"/>
                </a:solidFill>
              </a:rPr>
              <a:t>, </a:t>
            </a:r>
            <a:r>
              <a:rPr lang="ru-RU" altLang="ru-RU" sz="2000" i="1" dirty="0">
                <a:solidFill>
                  <a:srgbClr val="7030A0"/>
                </a:solidFill>
              </a:rPr>
              <a:t>если его компоненты не имеют смысла или не должны быть выделены в этой семантике</a:t>
            </a:r>
            <a:r>
              <a:rPr lang="ru-RU" altLang="ru-RU" sz="2000" dirty="0">
                <a:solidFill>
                  <a:srgbClr val="0070C0"/>
                </a:solidFill>
              </a:rPr>
              <a:t>. Атрибут, атомарный в одной семантике, может быть неатомарным в другой.     </a:t>
            </a:r>
          </a:p>
          <a:p>
            <a:pPr algn="just"/>
            <a:r>
              <a:rPr lang="ru-RU" altLang="ru-RU" sz="2000" b="1" u="sng" dirty="0">
                <a:solidFill>
                  <a:srgbClr val="C00000"/>
                </a:solidFill>
              </a:rPr>
              <a:t>Пример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0070C0"/>
                </a:solidFill>
              </a:rPr>
              <a:t>Если, например, мы обещаем никогда не интересоваться отдельно фамилией именем и отчеством, то атрибут ФИО, то есть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Фамилия, имя, отчество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 атомарный. Если эти компоненты нам нужны, то ФИО неатомарный атрибут.</a:t>
            </a:r>
          </a:p>
          <a:p>
            <a:pPr marL="0" indent="0" algn="just">
              <a:buFontTx/>
              <a:buNone/>
            </a:pPr>
            <a:r>
              <a:rPr lang="ru-RU" altLang="ru-RU" sz="2000" b="1" u="sng" dirty="0">
                <a:solidFill>
                  <a:srgbClr val="C00000"/>
                </a:solidFill>
              </a:rPr>
              <a:t>Замечание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0070C0"/>
                </a:solidFill>
              </a:rPr>
              <a:t>В моделях данных основанных на реляционной алгебре и исчислениях на кортежах и доменах  атрибуты должны быть атомарными. Однако, в современных СУБД над основной моделью имеется второй слой  </a:t>
            </a:r>
            <a:r>
              <a:rPr lang="ru-RU" altLang="ru-RU" sz="2000" dirty="0" smtClean="0">
                <a:solidFill>
                  <a:srgbClr val="0070C0"/>
                </a:solidFill>
              </a:rPr>
              <a:t>- </a:t>
            </a:r>
            <a:r>
              <a:rPr lang="en-US" altLang="ru-RU" sz="2000" dirty="0">
                <a:solidFill>
                  <a:srgbClr val="0070C0"/>
                </a:solidFill>
              </a:rPr>
              <a:t>XML </a:t>
            </a:r>
            <a:r>
              <a:rPr lang="ru-RU" altLang="ru-RU" sz="2000" dirty="0">
                <a:solidFill>
                  <a:srgbClr val="0070C0"/>
                </a:solidFill>
              </a:rPr>
              <a:t>и/или регулярные выражения </a:t>
            </a:r>
            <a:r>
              <a:rPr lang="ru-RU" altLang="ru-RU" sz="2000" dirty="0" smtClean="0">
                <a:solidFill>
                  <a:srgbClr val="0070C0"/>
                </a:solidFill>
              </a:rPr>
              <a:t>- </a:t>
            </a:r>
            <a:r>
              <a:rPr lang="ru-RU" altLang="ru-RU" sz="2000" dirty="0">
                <a:solidFill>
                  <a:srgbClr val="0070C0"/>
                </a:solidFill>
              </a:rPr>
              <a:t>позволяющий работать с регулярными выражениями и текстами </a:t>
            </a:r>
            <a:r>
              <a:rPr lang="en-US" altLang="ru-RU" sz="2000" dirty="0">
                <a:solidFill>
                  <a:srgbClr val="0070C0"/>
                </a:solidFill>
              </a:rPr>
              <a:t>XML</a:t>
            </a:r>
            <a:r>
              <a:rPr lang="ru-RU" altLang="ru-RU" sz="2000" dirty="0">
                <a:solidFill>
                  <a:srgbClr val="0070C0"/>
                </a:solidFill>
              </a:rPr>
              <a:t>, которые на нижнем уровне считаются атомарными, то есть не структурируемыми. </a:t>
            </a:r>
          </a:p>
          <a:p>
            <a:endParaRPr lang="ru-RU" altLang="ru-RU" sz="2000" dirty="0">
              <a:solidFill>
                <a:srgbClr val="000000"/>
              </a:solidFill>
              <a:latin typeface="OpenSansLight"/>
            </a:endParaRPr>
          </a:p>
          <a:p>
            <a:pPr indent="360000" eaLnBrk="1" hangingPunct="1">
              <a:buFontTx/>
              <a:buNone/>
            </a:pP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1624579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56277" y="25816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Виды денормализации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69DA0A3-5171-4AA6-92B8-C181D298E24D}"/>
              </a:ext>
            </a:extLst>
          </p:cNvPr>
          <p:cNvSpPr txBox="1">
            <a:spLocks/>
          </p:cNvSpPr>
          <p:nvPr/>
        </p:nvSpPr>
        <p:spPr>
          <a:xfrm>
            <a:off x="838200" y="851646"/>
            <a:ext cx="10515600" cy="600635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3200" dirty="0"/>
              <a:t>      </a:t>
            </a:r>
            <a:r>
              <a:rPr lang="ru-RU" sz="2900" b="1" dirty="0">
                <a:solidFill>
                  <a:srgbClr val="C00000"/>
                </a:solidFill>
              </a:rPr>
              <a:t>Денормализация реализуется за счёт:</a:t>
            </a:r>
          </a:p>
          <a:p>
            <a:pPr>
              <a:lnSpc>
                <a:spcPct val="100000"/>
              </a:lnSpc>
            </a:pPr>
            <a:r>
              <a:rPr lang="ru-RU" sz="2900" dirty="0" smtClean="0">
                <a:solidFill>
                  <a:srgbClr val="0070C0"/>
                </a:solidFill>
              </a:rPr>
              <a:t>соединения </a:t>
            </a:r>
            <a:r>
              <a:rPr lang="ru-RU" sz="2900" dirty="0">
                <a:solidFill>
                  <a:srgbClr val="0070C0"/>
                </a:solidFill>
              </a:rPr>
              <a:t>таблиц;</a:t>
            </a:r>
          </a:p>
          <a:p>
            <a:pPr>
              <a:lnSpc>
                <a:spcPct val="100000"/>
              </a:lnSpc>
            </a:pPr>
            <a:r>
              <a:rPr lang="ru-RU" sz="2900" dirty="0" smtClean="0">
                <a:solidFill>
                  <a:srgbClr val="0070C0"/>
                </a:solidFill>
              </a:rPr>
              <a:t>разделения </a:t>
            </a:r>
            <a:r>
              <a:rPr lang="ru-RU" sz="2900" dirty="0">
                <a:solidFill>
                  <a:srgbClr val="0070C0"/>
                </a:solidFill>
              </a:rPr>
              <a:t>таблиц;</a:t>
            </a:r>
          </a:p>
          <a:p>
            <a:pPr>
              <a:lnSpc>
                <a:spcPct val="100000"/>
              </a:lnSpc>
            </a:pPr>
            <a:r>
              <a:rPr lang="ru-RU" sz="2900" dirty="0" smtClean="0">
                <a:solidFill>
                  <a:srgbClr val="0070C0"/>
                </a:solidFill>
              </a:rPr>
              <a:t>переноса </a:t>
            </a:r>
            <a:r>
              <a:rPr lang="ru-RU" sz="2900" dirty="0">
                <a:solidFill>
                  <a:srgbClr val="0070C0"/>
                </a:solidFill>
              </a:rPr>
              <a:t>данных по схеме. 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      </a:t>
            </a:r>
            <a:r>
              <a:rPr lang="ru-RU" sz="2900" b="1" dirty="0">
                <a:solidFill>
                  <a:srgbClr val="C00000"/>
                </a:solidFill>
              </a:rPr>
              <a:t>Варианты реализации шаблона денормализации: 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ru-RU" sz="2900" dirty="0">
                <a:solidFill>
                  <a:srgbClr val="0070C0"/>
                </a:solidFill>
              </a:rPr>
              <a:t>Разделение таблиц с первичными данными (</a:t>
            </a:r>
            <a:r>
              <a:rPr lang="en-US" sz="2900" dirty="0">
                <a:solidFill>
                  <a:srgbClr val="7030A0"/>
                </a:solidFill>
              </a:rPr>
              <a:t>Split Tables</a:t>
            </a:r>
            <a:r>
              <a:rPr lang="ru-RU" sz="2900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ru-RU" sz="2900" dirty="0">
                <a:solidFill>
                  <a:srgbClr val="0070C0"/>
                </a:solidFill>
              </a:rPr>
              <a:t>Соединения таблиц с первичными данными (</a:t>
            </a:r>
            <a:r>
              <a:rPr lang="en-US" sz="2900" dirty="0">
                <a:solidFill>
                  <a:srgbClr val="7030A0"/>
                </a:solidFill>
              </a:rPr>
              <a:t>Pre</a:t>
            </a:r>
            <a:r>
              <a:rPr lang="ru-RU" sz="2900" dirty="0">
                <a:solidFill>
                  <a:srgbClr val="7030A0"/>
                </a:solidFill>
              </a:rPr>
              <a:t>-</a:t>
            </a:r>
            <a:r>
              <a:rPr lang="en-US" sz="2900" dirty="0">
                <a:solidFill>
                  <a:srgbClr val="7030A0"/>
                </a:solidFill>
              </a:rPr>
              <a:t>Joined Tables</a:t>
            </a:r>
            <a:r>
              <a:rPr lang="ru-RU" sz="2900" dirty="0" smtClean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ru-RU" sz="2900" dirty="0" smtClean="0">
                <a:solidFill>
                  <a:srgbClr val="0070C0"/>
                </a:solidFill>
              </a:rPr>
              <a:t>Перенос данных из одних компонентов схемы в другие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900" dirty="0" smtClean="0">
                <a:solidFill>
                  <a:srgbClr val="0070C0"/>
                </a:solidFill>
              </a:rPr>
              <a:t>        </a:t>
            </a:r>
            <a:r>
              <a:rPr lang="ru-RU" sz="2900" dirty="0">
                <a:solidFill>
                  <a:srgbClr val="0070C0"/>
                </a:solidFill>
              </a:rPr>
              <a:t>3.1. вычислимых столбцов (</a:t>
            </a:r>
            <a:r>
              <a:rPr lang="en-US" sz="2900" dirty="0">
                <a:solidFill>
                  <a:srgbClr val="7030A0"/>
                </a:solidFill>
              </a:rPr>
              <a:t>Derivable Data</a:t>
            </a:r>
            <a:r>
              <a:rPr lang="ru-RU" sz="2900" dirty="0">
                <a:solidFill>
                  <a:srgbClr val="0070C0"/>
                </a:solidFill>
              </a:rPr>
              <a:t>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        3.2. нисходящая денормализация в </a:t>
            </a:r>
            <a:r>
              <a:rPr lang="ru-RU" sz="2900" dirty="0">
                <a:solidFill>
                  <a:srgbClr val="7030A0"/>
                </a:solidFill>
              </a:rPr>
              <a:t>шаблоне мастер - деталь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        3.2. восходящая денормализация в </a:t>
            </a:r>
            <a:r>
              <a:rPr lang="ru-RU" sz="2900" dirty="0">
                <a:solidFill>
                  <a:srgbClr val="7030A0"/>
                </a:solidFill>
              </a:rPr>
              <a:t>шаблоне мастер - деталь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        3.3. перенос данных из одних компонентов схемы в другие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900" dirty="0">
                <a:solidFill>
                  <a:srgbClr val="0070C0"/>
                </a:solidFill>
              </a:rPr>
              <a:t>        4.4. Зеркалирование таблиц или подсхем (</a:t>
            </a:r>
            <a:r>
              <a:rPr lang="en-US" sz="2900" dirty="0">
                <a:solidFill>
                  <a:srgbClr val="7030A0"/>
                </a:solidFill>
              </a:rPr>
              <a:t>Mirror Tables</a:t>
            </a:r>
            <a:r>
              <a:rPr lang="ru-RU" sz="2900" dirty="0">
                <a:solidFill>
                  <a:srgbClr val="0070C0"/>
                </a:solidFill>
              </a:rPr>
              <a:t>)</a:t>
            </a:r>
            <a:r>
              <a:rPr lang="en-US" sz="2900" dirty="0">
                <a:solidFill>
                  <a:srgbClr val="0070C0"/>
                </a:solidFill>
              </a:rPr>
              <a:t> </a:t>
            </a:r>
            <a:endParaRPr lang="ru-RU" sz="2900" dirty="0">
              <a:solidFill>
                <a:srgbClr val="0070C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900" dirty="0">
                <a:solidFill>
                  <a:srgbClr val="0070C0"/>
                </a:solidFill>
              </a:rPr>
              <a:t>Report Tables</a:t>
            </a:r>
            <a:r>
              <a:rPr lang="ru-RU" sz="2900" dirty="0">
                <a:solidFill>
                  <a:srgbClr val="0070C0"/>
                </a:solidFill>
              </a:rPr>
              <a:t> (</a:t>
            </a:r>
            <a:r>
              <a:rPr lang="ru-RU" sz="2900" dirty="0">
                <a:solidFill>
                  <a:srgbClr val="7030A0"/>
                </a:solidFill>
              </a:rPr>
              <a:t>таблицы отчётов</a:t>
            </a:r>
            <a:r>
              <a:rPr lang="ru-RU" sz="29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73481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2600" y="434041"/>
            <a:ext cx="810373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100" b="1" dirty="0">
                <a:solidFill>
                  <a:srgbClr val="C00000"/>
                </a:solidFill>
              </a:rPr>
              <a:t>Пример денормализации за счёт разделения</a:t>
            </a:r>
            <a:endParaRPr lang="ru-RU" sz="31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24F77-17F0-4FD1-8429-4AA9C4B13CA5}"/>
              </a:ext>
            </a:extLst>
          </p:cNvPr>
          <p:cNvSpPr txBox="1">
            <a:spLocks noChangeArrowheads="1"/>
          </p:cNvSpPr>
          <p:nvPr/>
        </p:nvSpPr>
        <p:spPr>
          <a:xfrm>
            <a:off x="632055" y="1111168"/>
            <a:ext cx="9854213" cy="35277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ru-RU" altLang="ru-RU" sz="2000" b="1" dirty="0"/>
              <a:t>        </a:t>
            </a:r>
            <a:r>
              <a:rPr lang="ru-RU" altLang="ru-RU" sz="2000" b="1" dirty="0">
                <a:solidFill>
                  <a:srgbClr val="C00000"/>
                </a:solidFill>
              </a:rPr>
              <a:t>Так называемая </a:t>
            </a:r>
            <a:r>
              <a:rPr lang="ru-RU" altLang="ru-RU" sz="2000" b="1" dirty="0" err="1">
                <a:solidFill>
                  <a:srgbClr val="C00000"/>
                </a:solidFill>
              </a:rPr>
              <a:t>сверхномализация</a:t>
            </a:r>
            <a:r>
              <a:rPr lang="ru-RU" altLang="ru-RU" sz="2000" b="1" dirty="0">
                <a:solidFill>
                  <a:srgbClr val="C00000"/>
                </a:solidFill>
              </a:rPr>
              <a:t>. </a:t>
            </a:r>
          </a:p>
          <a:p>
            <a:pPr marL="0" indent="360000">
              <a:buFont typeface="Arial" panose="020B0604020202020204" pitchFamily="34" charset="0"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Обнаружено, что запросы к проблемной таблице </a:t>
            </a:r>
            <a:r>
              <a:rPr lang="en-US" altLang="ru-RU" sz="2000" dirty="0">
                <a:solidFill>
                  <a:srgbClr val="0070C0"/>
                </a:solidFill>
              </a:rPr>
              <a:t>Tab</a:t>
            </a:r>
            <a:r>
              <a:rPr lang="ru-RU" altLang="ru-RU" sz="2000" dirty="0">
                <a:solidFill>
                  <a:srgbClr val="0070C0"/>
                </a:solidFill>
              </a:rPr>
              <a:t>1 обращаются чаще к коротким столбцам 1, 2, 5, 6 шириной, например, по 5 байт, чем к широким столбцам 3 и 4 шириной 12 кбайт и 64 кбайт, соответственно. </a:t>
            </a:r>
          </a:p>
          <a:p>
            <a:pPr marL="0" indent="360000">
              <a:buFont typeface="Arial" panose="020B0604020202020204" pitchFamily="34" charset="0"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Ключ образуют столбцы 1 и 2. </a:t>
            </a:r>
          </a:p>
          <a:p>
            <a:pPr marL="0" indent="360000">
              <a:buFont typeface="Arial" panose="020B0604020202020204" pitchFamily="34" charset="0"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Проведем </a:t>
            </a:r>
            <a:r>
              <a:rPr lang="ru-RU" altLang="ru-RU" sz="2000" b="1" dirty="0" err="1">
                <a:solidFill>
                  <a:srgbClr val="0070C0"/>
                </a:solidFill>
              </a:rPr>
              <a:t>денормализацию</a:t>
            </a:r>
            <a:r>
              <a:rPr lang="ru-RU" altLang="ru-RU" sz="2000" dirty="0">
                <a:solidFill>
                  <a:srgbClr val="0070C0"/>
                </a:solidFill>
              </a:rPr>
              <a:t>. Разделим таблицу на две –  </a:t>
            </a:r>
            <a:r>
              <a:rPr lang="en-US" altLang="ru-RU" sz="2000" dirty="0">
                <a:solidFill>
                  <a:srgbClr val="0070C0"/>
                </a:solidFill>
              </a:rPr>
              <a:t>Tab</a:t>
            </a:r>
            <a:r>
              <a:rPr lang="ru-RU" altLang="ru-RU" sz="2000" dirty="0">
                <a:solidFill>
                  <a:srgbClr val="0070C0"/>
                </a:solidFill>
              </a:rPr>
              <a:t>1_</a:t>
            </a:r>
            <a:r>
              <a:rPr lang="en-US" altLang="ru-RU" sz="2000" dirty="0">
                <a:solidFill>
                  <a:srgbClr val="0070C0"/>
                </a:solidFill>
              </a:rPr>
              <a:t>1</a:t>
            </a:r>
            <a:r>
              <a:rPr lang="ru-RU" altLang="ru-RU" sz="2000" dirty="0">
                <a:solidFill>
                  <a:srgbClr val="0070C0"/>
                </a:solidFill>
              </a:rPr>
              <a:t>,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включающую широкие  столбцы 3, 4, и </a:t>
            </a:r>
            <a:r>
              <a:rPr lang="en-US" altLang="ru-RU" sz="2000" dirty="0">
                <a:solidFill>
                  <a:srgbClr val="0070C0"/>
                </a:solidFill>
              </a:rPr>
              <a:t>Tab</a:t>
            </a:r>
            <a:r>
              <a:rPr lang="ru-RU" altLang="ru-RU" sz="2000" dirty="0">
                <a:solidFill>
                  <a:srgbClr val="0070C0"/>
                </a:solidFill>
              </a:rPr>
              <a:t>1_</a:t>
            </a:r>
            <a:r>
              <a:rPr lang="en-US" altLang="ru-RU" sz="2000" dirty="0">
                <a:solidFill>
                  <a:srgbClr val="0070C0"/>
                </a:solidFill>
              </a:rPr>
              <a:t>2</a:t>
            </a:r>
            <a:r>
              <a:rPr lang="ru-RU" altLang="ru-RU" sz="2000" dirty="0">
                <a:solidFill>
                  <a:srgbClr val="0070C0"/>
                </a:solidFill>
              </a:rPr>
              <a:t> с узкими столбцами. Ключ у новых таблиц тот же. Скорость запросов извлекающих столбцы 1, 2, 5, 6 возрастет, но теперь вместо одной команды вставки, удаления  и обновления исходной таблицы необходимо выполнять по две соответствующих команды для </a:t>
            </a:r>
            <a:r>
              <a:rPr lang="en-US" altLang="ru-RU" sz="2000" dirty="0">
                <a:solidFill>
                  <a:srgbClr val="0070C0"/>
                </a:solidFill>
              </a:rPr>
              <a:t>Tab</a:t>
            </a:r>
            <a:r>
              <a:rPr lang="ru-RU" altLang="ru-RU" sz="2000" dirty="0">
                <a:solidFill>
                  <a:srgbClr val="0070C0"/>
                </a:solidFill>
              </a:rPr>
              <a:t>1_</a:t>
            </a:r>
            <a:r>
              <a:rPr lang="en-US" altLang="ru-RU" sz="2000" dirty="0">
                <a:solidFill>
                  <a:srgbClr val="0070C0"/>
                </a:solidFill>
              </a:rPr>
              <a:t>1 </a:t>
            </a:r>
            <a:r>
              <a:rPr lang="ru-RU" altLang="ru-RU" sz="2000" dirty="0">
                <a:solidFill>
                  <a:srgbClr val="0070C0"/>
                </a:solidFill>
              </a:rPr>
              <a:t>и </a:t>
            </a:r>
            <a:r>
              <a:rPr lang="en-US" altLang="ru-RU" sz="2000" dirty="0">
                <a:solidFill>
                  <a:srgbClr val="0070C0"/>
                </a:solidFill>
              </a:rPr>
              <a:t>Tab</a:t>
            </a:r>
            <a:r>
              <a:rPr lang="ru-RU" altLang="ru-RU" sz="2000" dirty="0">
                <a:solidFill>
                  <a:srgbClr val="0070C0"/>
                </a:solidFill>
              </a:rPr>
              <a:t>1_</a:t>
            </a:r>
            <a:r>
              <a:rPr lang="en-US" altLang="ru-RU" sz="2000" dirty="0">
                <a:solidFill>
                  <a:srgbClr val="0070C0"/>
                </a:solidFill>
              </a:rPr>
              <a:t>2</a:t>
            </a:r>
            <a:r>
              <a:rPr lang="ru-RU" altLang="ru-RU" sz="2000" dirty="0">
                <a:solidFill>
                  <a:srgbClr val="0070C0"/>
                </a:solidFill>
              </a:rPr>
              <a:t>, причём </a:t>
            </a:r>
            <a:r>
              <a:rPr lang="ru-RU" altLang="ru-RU" sz="2000" b="1" dirty="0">
                <a:solidFill>
                  <a:srgbClr val="0070C0"/>
                </a:solidFill>
              </a:rPr>
              <a:t>обе команды должны быть выполнены обязательно.</a:t>
            </a:r>
          </a:p>
          <a:p>
            <a:pPr marL="609600" indent="-609600">
              <a:lnSpc>
                <a:spcPct val="80000"/>
              </a:lnSpc>
              <a:buFont typeface="Arial" panose="020B0604020202020204" pitchFamily="34" charset="0"/>
              <a:buNone/>
            </a:pPr>
            <a:endParaRPr lang="ru-RU" altLang="ru-RU" sz="2000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CD86F7A-BC2A-41EC-A3D2-0255F9313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72293"/>
              </p:ext>
            </p:extLst>
          </p:nvPr>
        </p:nvGraphicFramePr>
        <p:xfrm>
          <a:off x="801608" y="4589682"/>
          <a:ext cx="8364538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Документ" r:id="rId4" imgW="5909010" imgH="1328448" progId="Word.Document.8">
                  <p:embed/>
                </p:oleObj>
              </mc:Choice>
              <mc:Fallback>
                <p:oleObj name="Документ" r:id="rId4" imgW="5909010" imgH="1328448" progId="Word.Document.8">
                  <p:embed/>
                  <p:pic>
                    <p:nvPicPr>
                      <p:cNvPr id="297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08" y="4589682"/>
                        <a:ext cx="8364538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0DC76A-DF01-4A90-843E-DAEDAC7D7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694" y="6034721"/>
            <a:ext cx="6066046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10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21223" y="442937"/>
            <a:ext cx="5593978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100" b="1" dirty="0">
                <a:solidFill>
                  <a:srgbClr val="C00000"/>
                </a:solidFill>
              </a:rPr>
              <a:t>Нисходящая денормализация</a:t>
            </a:r>
            <a:endParaRPr lang="ru-RU" sz="31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8698F7-00D9-47B0-B0EC-1CB73556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847" y="1607388"/>
            <a:ext cx="3033815" cy="40671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74BE0F-EEB3-4F98-A94A-C7610730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714" y="1444424"/>
            <a:ext cx="3168352" cy="4393094"/>
          </a:xfrm>
          <a:prstGeom prst="rect">
            <a:avLst/>
          </a:prstGeom>
        </p:spPr>
      </p:pic>
      <p:cxnSp>
        <p:nvCxnSpPr>
          <p:cNvPr id="6" name="Скругленная соединительная линия 18">
            <a:extLst>
              <a:ext uri="{FF2B5EF4-FFF2-40B4-BE49-F238E27FC236}">
                <a16:creationId xmlns:a16="http://schemas.microsoft.com/office/drawing/2014/main" id="{90B0BE09-ABEF-4749-BE16-1250A9C0021C}"/>
              </a:ext>
            </a:extLst>
          </p:cNvPr>
          <p:cNvCxnSpPr/>
          <p:nvPr/>
        </p:nvCxnSpPr>
        <p:spPr>
          <a:xfrm rot="5400000">
            <a:off x="5978086" y="3349616"/>
            <a:ext cx="2898965" cy="64807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1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56085" y="37684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Восходящая денормализация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013A57-459A-4228-9675-77E16817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493" y="1126827"/>
            <a:ext cx="3319845" cy="5479213"/>
          </a:xfrm>
          <a:prstGeom prst="rect">
            <a:avLst/>
          </a:prstGeom>
        </p:spPr>
      </p:pic>
      <p:cxnSp>
        <p:nvCxnSpPr>
          <p:cNvPr id="5" name="Скругленная соединительная линия 51">
            <a:extLst>
              <a:ext uri="{FF2B5EF4-FFF2-40B4-BE49-F238E27FC236}">
                <a16:creationId xmlns:a16="http://schemas.microsoft.com/office/drawing/2014/main" id="{199628F3-46AB-48D6-9B4C-EC7F0D8F12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48369" y="4132268"/>
            <a:ext cx="2981786" cy="216024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" y="61534"/>
            <a:ext cx="72424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Предварительно соединённые таблицы </a:t>
            </a:r>
            <a:r>
              <a:rPr lang="en-US" sz="3200" b="1" dirty="0">
                <a:solidFill>
                  <a:srgbClr val="C00000"/>
                </a:solidFill>
              </a:rPr>
              <a:t>Pre</a:t>
            </a:r>
            <a:r>
              <a:rPr lang="ru-RU" sz="3200" b="1" dirty="0">
                <a:solidFill>
                  <a:srgbClr val="C00000"/>
                </a:solidFill>
              </a:rPr>
              <a:t>-</a:t>
            </a:r>
            <a:r>
              <a:rPr lang="en-US" sz="3200" b="1" dirty="0">
                <a:solidFill>
                  <a:srgbClr val="C00000"/>
                </a:solidFill>
              </a:rPr>
              <a:t>Joined Tables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6012B337-B888-4A97-B36D-376BC5B4B3C4}"/>
              </a:ext>
            </a:extLst>
          </p:cNvPr>
          <p:cNvSpPr txBox="1">
            <a:spLocks/>
          </p:cNvSpPr>
          <p:nvPr/>
        </p:nvSpPr>
        <p:spPr>
          <a:xfrm>
            <a:off x="660400" y="1138752"/>
            <a:ext cx="10871200" cy="29639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     </a:t>
            </a:r>
            <a:r>
              <a:rPr lang="ru-RU" sz="2000" dirty="0">
                <a:solidFill>
                  <a:srgbClr val="0070C0"/>
                </a:solidFill>
              </a:rPr>
              <a:t>Если </a:t>
            </a:r>
            <a:r>
              <a:rPr lang="ru-RU" sz="2000" dirty="0">
                <a:solidFill>
                  <a:srgbClr val="7030A0"/>
                </a:solidFill>
              </a:rPr>
              <a:t>достаточно часто формируется выборка со сложными соединениями данных</a:t>
            </a:r>
            <a:r>
              <a:rPr lang="ru-RU" sz="2000" dirty="0">
                <a:solidFill>
                  <a:srgbClr val="0070C0"/>
                </a:solidFill>
              </a:rPr>
              <a:t>, требующая  значительного времени и ресурсов, то может иметь </a:t>
            </a:r>
            <a:r>
              <a:rPr lang="ru-RU" sz="2000" dirty="0">
                <a:solidFill>
                  <a:srgbClr val="7030A0"/>
                </a:solidFill>
              </a:rPr>
              <a:t>смысл вариант с периодическим созданием дополнительной таблицы, объединяющей данные</a:t>
            </a:r>
            <a:r>
              <a:rPr lang="ru-RU" sz="2000" dirty="0">
                <a:solidFill>
                  <a:srgbClr val="0070C0"/>
                </a:solidFill>
              </a:rPr>
              <a:t>. Тогда запросы будут обращаться к уже объединённым  данным.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70C0"/>
                </a:solidFill>
              </a:rPr>
              <a:t>      Понятно, что эффективность шаблона будет зависеть от сложности соединения, от того, как часто будут изменяться соединяемые данные и от того, как эффективно будет работать обновление дополнительной таблицы.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b="1" u="sng" dirty="0">
                <a:solidFill>
                  <a:srgbClr val="C00000"/>
                </a:solidFill>
              </a:rPr>
              <a:t>Пример</a:t>
            </a:r>
            <a:r>
              <a:rPr lang="ru-RU" sz="2000" b="1" dirty="0">
                <a:solidFill>
                  <a:srgbClr val="C00000"/>
                </a:solidFill>
              </a:rPr>
              <a:t> (совсем примитивный): </a:t>
            </a:r>
            <a:r>
              <a:rPr lang="ru-RU" sz="2000" dirty="0">
                <a:solidFill>
                  <a:srgbClr val="0070C0"/>
                </a:solidFill>
              </a:rPr>
              <a:t>Таблицы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EMPLOYEE</a:t>
            </a:r>
            <a:r>
              <a:rPr lang="en-US" sz="2000" dirty="0">
                <a:solidFill>
                  <a:srgbClr val="0070C0"/>
                </a:solidFill>
              </a:rPr>
              <a:t>,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DEPARTMENT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с исходными данными и периодически заполняемая таблица </a:t>
            </a:r>
            <a:r>
              <a:rPr lang="en-US" sz="2000" b="1" dirty="0">
                <a:solidFill>
                  <a:srgbClr val="0070C0"/>
                </a:solidFill>
              </a:rPr>
              <a:t>EMP_WITH_DEPTNAME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с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объединенными данными.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4EBF11-DC6E-4EC8-861C-F4098210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6" y="4204359"/>
            <a:ext cx="4953601" cy="23224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E835EE-0067-4173-B13C-1707841D01E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0" b="18577"/>
          <a:stretch/>
        </p:blipFill>
        <p:spPr bwMode="auto">
          <a:xfrm>
            <a:off x="6105341" y="4204359"/>
            <a:ext cx="4039059" cy="25329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918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35877" y="21658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Сорта атрибутов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D18CB-C19D-4204-AB80-68B9D5D6D0CF}"/>
              </a:ext>
            </a:extLst>
          </p:cNvPr>
          <p:cNvSpPr txBox="1"/>
          <p:nvPr/>
        </p:nvSpPr>
        <p:spPr>
          <a:xfrm>
            <a:off x="152079" y="869407"/>
            <a:ext cx="12286371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eaLnBrk="1" hangingPunct="1">
              <a:buFontTx/>
              <a:buNone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Некоторые сорта атрибутов (может быть, пересекающиеся!):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b="1" kern="1200" dirty="0">
                <a:solidFill>
                  <a:srgbClr val="7030A0"/>
                </a:solidFill>
                <a:latin typeface="Calibri"/>
              </a:rPr>
              <a:t>Ключевые атрибуты</a:t>
            </a: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, однозначно определяющие экземпляр сущности. Это ключи первичные,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уникальные, альтернативные, суррогатные. 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ru-RU" sz="2000" b="1" kern="1200" dirty="0">
                <a:solidFill>
                  <a:srgbClr val="7030A0"/>
                </a:solidFill>
                <a:latin typeface="Calibri"/>
              </a:rPr>
              <a:t>Неуникальные ключи.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ru-RU" sz="2000" b="1" kern="1200" dirty="0">
                <a:solidFill>
                  <a:srgbClr val="7030A0"/>
                </a:solidFill>
                <a:latin typeface="Calibri"/>
              </a:rPr>
              <a:t>Атрибуты состояния. </a:t>
            </a:r>
            <a:r>
              <a:rPr lang="ru-RU" sz="2000" kern="1200" dirty="0">
                <a:solidFill>
                  <a:srgbClr val="0070C0"/>
                </a:solidFill>
              </a:rPr>
              <a:t>Н</a:t>
            </a:r>
            <a:r>
              <a:rPr lang="ru-RU" sz="20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е ключевые и не темпоральные</a:t>
            </a: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ru-RU" sz="2000" b="1" kern="1200" dirty="0">
                <a:solidFill>
                  <a:srgbClr val="7030A0"/>
                </a:solidFill>
                <a:latin typeface="Calibri"/>
              </a:rPr>
              <a:t>Темпоральные атрибуты </a:t>
            </a:r>
            <a:r>
              <a:rPr lang="ru-RU" sz="2000" kern="1200" dirty="0">
                <a:solidFill>
                  <a:srgbClr val="7030A0"/>
                </a:solidFill>
                <a:latin typeface="Calibri"/>
              </a:rPr>
              <a:t>задающие моменты или интервалы времени </a:t>
            </a: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для экземпляра сущности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        или его компонентов.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ru-RU" sz="2000" b="1" kern="1200" dirty="0">
                <a:solidFill>
                  <a:srgbClr val="7030A0"/>
                </a:solidFill>
                <a:latin typeface="Calibri"/>
              </a:rPr>
              <a:t>Атрибуты ресурсов</a:t>
            </a: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, представляющих какую-то часть сущности-ресурса доступную экземплярам  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       другой сущности (я и 100000 р. в кармане). Хранятся в сущностях-контейнерах.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ru-RU" sz="2000" b="1" kern="1200" dirty="0">
                <a:solidFill>
                  <a:srgbClr val="7030A0"/>
                </a:solidFill>
                <a:latin typeface="Calibri"/>
              </a:rPr>
              <a:t>Атрибуты допускающие отсутствие значения (</a:t>
            </a:r>
            <a:r>
              <a:rPr lang="en-US" sz="2000" b="1" kern="1200" dirty="0">
                <a:solidFill>
                  <a:srgbClr val="7030A0"/>
                </a:solidFill>
                <a:latin typeface="Calibri"/>
              </a:rPr>
              <a:t>Null</a:t>
            </a:r>
            <a:r>
              <a:rPr lang="ru-RU" sz="2000" b="1" kern="1200" dirty="0">
                <a:solidFill>
                  <a:srgbClr val="7030A0"/>
                </a:solidFill>
                <a:latin typeface="Calibri"/>
              </a:rPr>
              <a:t>).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ru-RU" sz="2000" b="1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0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трибуты, вычислимые </a:t>
            </a:r>
            <a:r>
              <a:rPr lang="ru-RU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 данным одного или нескольких кортежей, находящихся, быть может, в нескольких отношениях. или атрибуты, связанные отношениями. Пример — нарастающий итог;</a:t>
            </a:r>
            <a:endParaRPr lang="en-US" sz="2000" kern="1200" dirty="0">
              <a:solidFill>
                <a:srgbClr val="0070C0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9"/>
              <a:defRPr/>
            </a:pPr>
            <a:r>
              <a:rPr lang="ru-RU" sz="2000" b="1" kern="1200" dirty="0">
                <a:solidFill>
                  <a:srgbClr val="7030A0"/>
                </a:solidFill>
                <a:latin typeface="Calibri"/>
              </a:rPr>
              <a:t>Атрибуты связанные по смыслу</a:t>
            </a: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. Один из атрибутов (поясняющий) доопределяет другой. Например,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>
                <a:solidFill>
                  <a:srgbClr val="0070C0"/>
                </a:solidFill>
                <a:latin typeface="Calibri"/>
              </a:rPr>
              <a:t>        п</a:t>
            </a: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ары </a:t>
            </a:r>
            <a:r>
              <a:rPr lang="en-US" sz="2000" kern="1200" dirty="0">
                <a:solidFill>
                  <a:srgbClr val="0070C0"/>
                </a:solidFill>
                <a:latin typeface="Calibri"/>
              </a:rPr>
              <a:t>“</a:t>
            </a: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Вес</a:t>
            </a:r>
            <a:r>
              <a:rPr lang="en-US" sz="2000" kern="1200" dirty="0">
                <a:solidFill>
                  <a:srgbClr val="0070C0"/>
                </a:solidFill>
                <a:latin typeface="Calibri"/>
              </a:rPr>
              <a:t>” </a:t>
            </a: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и </a:t>
            </a:r>
            <a:r>
              <a:rPr lang="en-US" sz="2000" kern="1200" dirty="0">
                <a:solidFill>
                  <a:srgbClr val="0070C0"/>
                </a:solidFill>
                <a:latin typeface="Calibri"/>
              </a:rPr>
              <a:t>“</a:t>
            </a: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Единица измерения веса</a:t>
            </a:r>
            <a:r>
              <a:rPr lang="en-US" sz="2000" kern="1200" dirty="0">
                <a:solidFill>
                  <a:srgbClr val="0070C0"/>
                </a:solidFill>
                <a:latin typeface="Calibri"/>
              </a:rPr>
              <a:t>”</a:t>
            </a: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,</a:t>
            </a:r>
            <a:r>
              <a:rPr lang="en-US" sz="2000" kern="1200" dirty="0">
                <a:solidFill>
                  <a:srgbClr val="0070C0"/>
                </a:solidFill>
                <a:latin typeface="Calibri"/>
              </a:rPr>
              <a:t> </a:t>
            </a: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результат измерения и шкала. Образуется блок атрибутов.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10"/>
              <a:defRPr/>
            </a:pPr>
            <a:r>
              <a:rPr lang="ru-RU" sz="2000" b="1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Атрибуты, вводимые пользователем </a:t>
            </a:r>
            <a:r>
              <a:rPr lang="ru-RU" sz="20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и расширяющие семантику данных. </a:t>
            </a:r>
            <a:endParaRPr lang="ru-RU" sz="2000" kern="1200" dirty="0">
              <a:solidFill>
                <a:srgbClr val="0070C0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10"/>
              <a:defRPr/>
            </a:pPr>
            <a:r>
              <a:rPr lang="ru-RU" sz="2000" b="1" kern="1200" dirty="0" smtClean="0">
                <a:solidFill>
                  <a:srgbClr val="7030A0"/>
                </a:solidFill>
                <a:latin typeface="Calibri"/>
              </a:rPr>
              <a:t>Необязательные </a:t>
            </a:r>
            <a:r>
              <a:rPr lang="ru-RU" sz="2000" b="1" kern="1200" dirty="0">
                <a:solidFill>
                  <a:srgbClr val="7030A0"/>
                </a:solidFill>
                <a:latin typeface="Calibri"/>
              </a:rPr>
              <a:t>атрибуты. </a:t>
            </a:r>
            <a:r>
              <a:rPr lang="ru-RU" altLang="ru-RU" sz="2000" kern="1200" dirty="0">
                <a:solidFill>
                  <a:srgbClr val="0070C0"/>
                </a:solidFill>
                <a:latin typeface="Calibri"/>
              </a:rPr>
              <a:t>В полуструктурированных данных часть атрибутов обязательна, а другие </a:t>
            </a:r>
            <a:r>
              <a:rPr lang="ru-RU" altLang="ru-RU" sz="2000" kern="1200" dirty="0">
                <a:solidFill>
                  <a:srgbClr val="0070C0"/>
                </a:solidFill>
              </a:rPr>
              <a:t>атрибуты, не обязательные, могут существовать только у некоторых экземпляров </a:t>
            </a:r>
            <a:r>
              <a:rPr lang="ru-RU" altLang="ru-RU" sz="2000" kern="1200" dirty="0" smtClean="0">
                <a:solidFill>
                  <a:srgbClr val="0070C0"/>
                </a:solidFill>
              </a:rPr>
              <a:t>сущности.</a:t>
            </a:r>
            <a:endParaRPr lang="en-US" altLang="ru-RU" sz="2000" kern="1200" dirty="0" smtClean="0">
              <a:solidFill>
                <a:srgbClr val="0070C0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 startAt="10"/>
              <a:defRPr/>
            </a:pPr>
            <a:r>
              <a:rPr lang="ru-RU" sz="2000" b="1" dirty="0" smtClean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Атрибуты</a:t>
            </a:r>
            <a:r>
              <a:rPr lang="ru-RU" sz="2000" b="1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ru-RU" sz="20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заданные на лингвистических переменных. </a:t>
            </a:r>
            <a:endParaRPr lang="ru-RU" altLang="ru-RU" sz="2000" u="sng" kern="1200" dirty="0">
              <a:solidFill>
                <a:srgbClr val="0070C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u-RU" altLang="ru-RU" sz="2000" b="1" u="sng" kern="1200" dirty="0">
                <a:solidFill>
                  <a:srgbClr val="C00000"/>
                </a:solidFill>
                <a:latin typeface="Calibri"/>
              </a:rPr>
              <a:t>Замечание</a:t>
            </a:r>
            <a:r>
              <a:rPr lang="ru-RU" altLang="ru-RU" sz="2000" b="1" kern="1200" dirty="0">
                <a:solidFill>
                  <a:srgbClr val="C00000"/>
                </a:solidFill>
                <a:latin typeface="Calibri"/>
              </a:rPr>
              <a:t>: </a:t>
            </a:r>
            <a:r>
              <a:rPr lang="ru-RU" altLang="ru-RU" sz="2000" kern="1200" dirty="0">
                <a:solidFill>
                  <a:srgbClr val="0070C0"/>
                </a:solidFill>
                <a:latin typeface="Calibri"/>
              </a:rPr>
              <a:t>Существуют концепты без атрибутов. Их содержание выявляется и уточняется через связи.</a:t>
            </a:r>
          </a:p>
          <a:p>
            <a:pPr marL="0" indent="3600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u-RU" altLang="ru-RU" sz="2000" kern="1200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62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1089936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0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74827" y="304221"/>
            <a:ext cx="4291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Блоки атрибутов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5AEE1-D29F-4C53-9672-0B0BE6A63D74}"/>
              </a:ext>
            </a:extLst>
          </p:cNvPr>
          <p:cNvSpPr txBox="1"/>
          <p:nvPr/>
        </p:nvSpPr>
        <p:spPr>
          <a:xfrm>
            <a:off x="664537" y="1047186"/>
            <a:ext cx="10518549" cy="5643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</a:pPr>
            <a:r>
              <a:rPr lang="ru-RU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“Блок” 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(“блок атрибутов”) это набор атрибутов, объединённых общей семантикой.</a:t>
            </a:r>
          </a:p>
          <a:p>
            <a:pPr algn="just">
              <a:lnSpc>
                <a:spcPct val="107000"/>
              </a:lnSpc>
            </a:pPr>
            <a:r>
              <a:rPr lang="ru-RU" sz="20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0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ример</a:t>
            </a:r>
            <a:r>
              <a:rPr lang="ru-RU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первичный ключ из одного или нескольких столбцов</a:t>
            </a:r>
          </a:p>
          <a:p>
            <a:pPr marL="457200" indent="457200" algn="just">
              <a:lnSpc>
                <a:spcPct val="107000"/>
              </a:lnSpc>
            </a:pPr>
            <a:endParaRPr lang="ru-RU" sz="20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</a:pP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 имеет трёхчастную структуру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первая </a:t>
            </a:r>
            <a:r>
              <a:rPr lang="ru-RU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компонента 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указывает, </a:t>
            </a:r>
            <a:r>
              <a:rPr lang="ru-RU" sz="2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 чему прикрепляется блок;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вторая </a:t>
            </a:r>
            <a:r>
              <a:rPr lang="ru-RU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указывает, 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</a:t>
            </a:r>
            <a:r>
              <a:rPr lang="ru-RU" sz="2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 смыслов прикрепляются;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третья </a:t>
            </a:r>
            <a:r>
              <a:rPr lang="ru-RU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компонента 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роли блоков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входящих в них двух предыдущих компонент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часто отсутствует, иногда содержится вне сущности, например, в метаданных (в словаре) и в комментариях; часто эта компонента предполагается, но не фиксируется в схеме.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0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ример</a:t>
            </a:r>
            <a:r>
              <a:rPr lang="ru-RU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первичный ключ; прикрепление к строке задается метаданными; вторая компонента – перечень столбцов ключа; третья – определяется неявно сервером БД при реализации команды </a:t>
            </a:r>
            <a:r>
              <a:rPr lang="en-US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Блоки могут образовываться композициями других блоков, в частности вкладываться один в другой. </a:t>
            </a: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ru-RU" sz="20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0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ример</a:t>
            </a:r>
            <a:r>
              <a:rPr lang="ru-RU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с зависимостью от части ключа (см. приведение к 2НФ).</a:t>
            </a:r>
          </a:p>
          <a:p>
            <a:pPr algn="just">
              <a:lnSpc>
                <a:spcPct val="107000"/>
              </a:lnSpc>
            </a:pPr>
            <a:r>
              <a:rPr lang="ru-RU" sz="2000" b="1" u="sng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Важно</a:t>
            </a:r>
            <a:r>
              <a:rPr lang="ru-RU" sz="20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Некоторые блоки должны быть выделены в отдельную сущность.</a:t>
            </a:r>
          </a:p>
        </p:txBody>
      </p:sp>
    </p:spTree>
    <p:extLst>
      <p:ext uri="{BB962C8B-B14F-4D97-AF65-F5344CB8AC3E}">
        <p14:creationId xmlns:p14="http://schemas.microsoft.com/office/powerpoint/2010/main" val="50984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86822" y="1733187"/>
            <a:ext cx="1089936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Для представления связей с арностью больше двух используем ассоциативную таблицу.</a:t>
            </a:r>
          </a:p>
          <a:p>
            <a:pPr marL="0" indent="3600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Выделим две разновидности атрибутов связей: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C00000"/>
                </a:solidFill>
              </a:rPr>
              <a:t>Атрибуты</a:t>
            </a:r>
            <a:r>
              <a:rPr lang="ru-RU" altLang="ru-RU" sz="2000" b="1" dirty="0">
                <a:solidFill>
                  <a:srgbClr val="C00000"/>
                </a:solidFill>
              </a:rPr>
              <a:t> привязки</a:t>
            </a:r>
            <a:r>
              <a:rPr lang="ru-RU" altLang="ru-RU" sz="2000" dirty="0">
                <a:solidFill>
                  <a:srgbClr val="0070C0"/>
                </a:solidFill>
              </a:rPr>
              <a:t>, через которые </a:t>
            </a:r>
            <a:r>
              <a:rPr lang="ru-RU" altLang="ru-RU" sz="2000" dirty="0">
                <a:solidFill>
                  <a:srgbClr val="7030A0"/>
                </a:solidFill>
              </a:rPr>
              <a:t>осуществляется привязка к связываемым сущностям</a:t>
            </a:r>
            <a:r>
              <a:rPr lang="ru-RU" altLang="ru-RU" sz="2000" dirty="0">
                <a:solidFill>
                  <a:srgbClr val="0070C0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C00000"/>
                </a:solidFill>
              </a:rPr>
              <a:t>Эмерджентные </a:t>
            </a:r>
            <a:r>
              <a:rPr lang="ru-RU" altLang="ru-RU" sz="2000" dirty="0">
                <a:solidFill>
                  <a:srgbClr val="C00000"/>
                </a:solidFill>
              </a:rPr>
              <a:t>атрибуты</a:t>
            </a:r>
            <a:r>
              <a:rPr lang="ru-RU" altLang="ru-RU" sz="2000" dirty="0">
                <a:solidFill>
                  <a:srgbClr val="0070C0"/>
                </a:solidFill>
              </a:rPr>
              <a:t>, </a:t>
            </a:r>
            <a:r>
              <a:rPr lang="ru-RU" altLang="ru-RU" sz="2000" dirty="0">
                <a:solidFill>
                  <a:srgbClr val="7030A0"/>
                </a:solidFill>
              </a:rPr>
              <a:t>определяющие свойства </a:t>
            </a:r>
            <a:r>
              <a:rPr lang="ru-RU" altLang="ru-RU" sz="2000" dirty="0">
                <a:solidFill>
                  <a:srgbClr val="0070C0"/>
                </a:solidFill>
              </a:rPr>
              <a:t>проявляющиеся только при наличии </a:t>
            </a:r>
            <a:r>
              <a:rPr lang="ru-RU" altLang="ru-RU" sz="2000" dirty="0">
                <a:solidFill>
                  <a:srgbClr val="7030A0"/>
                </a:solidFill>
              </a:rPr>
              <a:t>связи</a:t>
            </a:r>
            <a:r>
              <a:rPr lang="ru-RU" altLang="ru-RU" sz="2000" dirty="0">
                <a:solidFill>
                  <a:srgbClr val="0070C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000" b="1" u="sng" dirty="0">
                <a:solidFill>
                  <a:srgbClr val="C00000"/>
                </a:solidFill>
              </a:rPr>
              <a:t>Пример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0070C0"/>
                </a:solidFill>
              </a:rPr>
              <a:t>Сущности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Работник</a:t>
            </a:r>
            <a:r>
              <a:rPr lang="en-US" altLang="ru-RU" sz="2000" dirty="0">
                <a:solidFill>
                  <a:srgbClr val="0070C0"/>
                </a:solidFill>
              </a:rPr>
              <a:t>” </a:t>
            </a:r>
            <a:r>
              <a:rPr lang="ru-RU" altLang="ru-RU" sz="2000" dirty="0">
                <a:solidFill>
                  <a:srgbClr val="0070C0"/>
                </a:solidFill>
              </a:rPr>
              <a:t>и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Проект</a:t>
            </a:r>
            <a:r>
              <a:rPr lang="en-US" altLang="ru-RU" sz="2000" dirty="0">
                <a:solidFill>
                  <a:srgbClr val="0070C0"/>
                </a:solidFill>
              </a:rPr>
              <a:t>” </a:t>
            </a:r>
            <a:r>
              <a:rPr lang="ru-RU" altLang="ru-RU" sz="2000" dirty="0">
                <a:solidFill>
                  <a:srgbClr val="0070C0"/>
                </a:solidFill>
              </a:rPr>
              <a:t>со связью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Проект - Работник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, содержащей атрибуты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связи 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endParaRPr lang="ru-RU" altLang="ru-RU" sz="2000" dirty="0">
              <a:solidFill>
                <a:srgbClr val="0070C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Номер_работника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,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Номер_проекта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и эмерджентный атрибут свойства связи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Ресурс_времени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Его смысл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Плановые затраты времени работника на деятельность в рамках проекта с указанным номером_проекта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.</a:t>
            </a:r>
          </a:p>
          <a:p>
            <a:endParaRPr lang="ru-RU" sz="2000" dirty="0">
              <a:solidFill>
                <a:srgbClr val="0070C0"/>
              </a:solidFill>
              <a:latin typeface="Co Text Corp" panose="020B0503060202020204" pitchFamily="34" charset="0"/>
            </a:endParaRPr>
          </a:p>
          <a:p>
            <a:r>
              <a:rPr lang="ru-RU" sz="2000" b="1" u="sng" kern="1200" dirty="0">
                <a:solidFill>
                  <a:srgbClr val="C00000"/>
                </a:solidFill>
                <a:latin typeface="Calibri"/>
              </a:rPr>
              <a:t>Важно</a:t>
            </a:r>
            <a:r>
              <a:rPr lang="ru-RU" sz="2000" b="1" kern="1200" dirty="0">
                <a:solidFill>
                  <a:srgbClr val="C00000"/>
                </a:solidFill>
                <a:latin typeface="Calibri"/>
              </a:rPr>
              <a:t>: </a:t>
            </a:r>
            <a:r>
              <a:rPr lang="ru-RU" sz="2000" kern="1200" dirty="0">
                <a:solidFill>
                  <a:srgbClr val="0070C0"/>
                </a:solidFill>
                <a:latin typeface="Calibri"/>
              </a:rPr>
              <a:t>Атрибуты связей  также могут объединяться в блоки. </a:t>
            </a:r>
          </a:p>
          <a:p>
            <a:endParaRPr lang="ru-RU" sz="2400" dirty="0">
              <a:solidFill>
                <a:srgbClr val="0070C0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1622" y="509759"/>
            <a:ext cx="6731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Атрибуты связей</a:t>
            </a:r>
          </a:p>
        </p:txBody>
      </p:sp>
    </p:spTree>
    <p:extLst>
      <p:ext uri="{BB962C8B-B14F-4D97-AF65-F5344CB8AC3E}">
        <p14:creationId xmlns:p14="http://schemas.microsoft.com/office/powerpoint/2010/main" val="209238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78000" y="38198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Обозначения на </a:t>
            </a:r>
            <a:r>
              <a:rPr lang="en-US" sz="3200" b="1" dirty="0">
                <a:solidFill>
                  <a:srgbClr val="C00000"/>
                </a:solidFill>
              </a:rPr>
              <a:t>ER-</a:t>
            </a:r>
            <a:r>
              <a:rPr lang="ru-RU" sz="3200" b="1" dirty="0">
                <a:solidFill>
                  <a:srgbClr val="C00000"/>
                </a:solidFill>
              </a:rPr>
              <a:t>диаграммах</a:t>
            </a:r>
          </a:p>
        </p:txBody>
      </p:sp>
      <p:graphicFrame>
        <p:nvGraphicFramePr>
          <p:cNvPr id="4" name="Group 68">
            <a:extLst>
              <a:ext uri="{FF2B5EF4-FFF2-40B4-BE49-F238E27FC236}">
                <a16:creationId xmlns:a16="http://schemas.microsoft.com/office/drawing/2014/main" id="{3FDCDB54-FA80-474B-96E9-1AAF678DF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048026"/>
              </p:ext>
            </p:extLst>
          </p:nvPr>
        </p:nvGraphicFramePr>
        <p:xfrm>
          <a:off x="612775" y="1669105"/>
          <a:ext cx="5483225" cy="4392614"/>
        </p:xfrm>
        <a:graphic>
          <a:graphicData uri="http://schemas.openxmlformats.org/drawingml/2006/table">
            <a:tbl>
              <a:tblPr/>
              <a:tblGrid>
                <a:gridCol w="274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Обозначение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Значение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Тип, определяющий набор независимых сущностей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Тип, определяющий набор зависимых сущностей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Атрибут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Ключевой атрибут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Тип, определяющий набор бинарных связей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34">
            <a:extLst>
              <a:ext uri="{FF2B5EF4-FFF2-40B4-BE49-F238E27FC236}">
                <a16:creationId xmlns:a16="http://schemas.microsoft.com/office/drawing/2014/main" id="{9FA7551F-735F-4B6B-B8FF-21CF4F13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92" y="2267021"/>
            <a:ext cx="1727200" cy="431800"/>
          </a:xfrm>
          <a:prstGeom prst="rect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Имя сущности</a:t>
            </a: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D49816A0-4D58-47E8-83E8-4E1EF50C3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92" y="3089750"/>
            <a:ext cx="1727200" cy="431800"/>
          </a:xfrm>
          <a:prstGeom prst="rect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EBE9B6BB-5338-4883-93B3-FDF108EE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17" y="3161187"/>
            <a:ext cx="1581150" cy="288925"/>
          </a:xfrm>
          <a:prstGeom prst="rect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Имя типа</a:t>
            </a:r>
          </a:p>
        </p:txBody>
      </p:sp>
      <p:sp>
        <p:nvSpPr>
          <p:cNvPr id="8" name="Oval 43">
            <a:extLst>
              <a:ext uri="{FF2B5EF4-FFF2-40B4-BE49-F238E27FC236}">
                <a16:creationId xmlns:a16="http://schemas.microsoft.com/office/drawing/2014/main" id="{AD0340EB-7FA4-48F6-91EF-129F4338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10" y="3707722"/>
            <a:ext cx="2087563" cy="576262"/>
          </a:xfrm>
          <a:prstGeom prst="ellipse">
            <a:avLst/>
          </a:prstGeom>
          <a:solidFill>
            <a:srgbClr val="FFD581"/>
          </a:solidFill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имя_атрибута</a:t>
            </a:r>
          </a:p>
        </p:txBody>
      </p:sp>
      <p:sp>
        <p:nvSpPr>
          <p:cNvPr id="9" name="Oval 45">
            <a:extLst>
              <a:ext uri="{FF2B5EF4-FFF2-40B4-BE49-F238E27FC236}">
                <a16:creationId xmlns:a16="http://schemas.microsoft.com/office/drawing/2014/main" id="{FE40B976-51C5-42D6-B92C-7111DE7D9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09" y="4470156"/>
            <a:ext cx="2087563" cy="576262"/>
          </a:xfrm>
          <a:prstGeom prst="ellipse">
            <a:avLst/>
          </a:prstGeom>
          <a:solidFill>
            <a:srgbClr val="FFD581"/>
          </a:solidFill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u="sng"/>
              <a:t>имя атрибута</a:t>
            </a:r>
          </a:p>
        </p:txBody>
      </p:sp>
      <p:sp>
        <p:nvSpPr>
          <p:cNvPr id="10" name="AutoShape 58">
            <a:extLst>
              <a:ext uri="{FF2B5EF4-FFF2-40B4-BE49-F238E27FC236}">
                <a16:creationId xmlns:a16="http://schemas.microsoft.com/office/drawing/2014/main" id="{C5D43E6F-AFF0-4837-B564-0518640A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47" y="5213260"/>
            <a:ext cx="2232025" cy="792163"/>
          </a:xfrm>
          <a:prstGeom prst="diamond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Имя_связи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B9ED3-CB2B-44C4-8AA0-AC826940410B}"/>
              </a:ext>
            </a:extLst>
          </p:cNvPr>
          <p:cNvSpPr txBox="1"/>
          <p:nvPr/>
        </p:nvSpPr>
        <p:spPr>
          <a:xfrm>
            <a:off x="705241" y="1113827"/>
            <a:ext cx="5483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В теории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CC0FE-C64F-4638-AEFE-FA80A5A74B19}"/>
              </a:ext>
            </a:extLst>
          </p:cNvPr>
          <p:cNvSpPr txBox="1"/>
          <p:nvPr/>
        </p:nvSpPr>
        <p:spPr>
          <a:xfrm>
            <a:off x="6996701" y="1126465"/>
            <a:ext cx="4099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В инструментальных средствах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196DA-DCDD-4EF7-BD2C-B65DD6928448}"/>
              </a:ext>
            </a:extLst>
          </p:cNvPr>
          <p:cNvSpPr txBox="1"/>
          <p:nvPr/>
        </p:nvSpPr>
        <p:spPr>
          <a:xfrm>
            <a:off x="6708774" y="1486324"/>
            <a:ext cx="548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В </a:t>
            </a:r>
            <a:r>
              <a:rPr lang="en-US" dirty="0">
                <a:solidFill>
                  <a:srgbClr val="0070C0"/>
                </a:solidFill>
              </a:rPr>
              <a:t>draw.io   https://app.diagrams.net/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6469D72-F9ED-470E-9DE2-8A8DEBB9E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90" y="1829361"/>
            <a:ext cx="3785393" cy="17974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7A700D-5E8D-406C-AC13-E1D13A95542B}"/>
              </a:ext>
            </a:extLst>
          </p:cNvPr>
          <p:cNvSpPr txBox="1"/>
          <p:nvPr/>
        </p:nvSpPr>
        <p:spPr>
          <a:xfrm>
            <a:off x="6708774" y="3741788"/>
            <a:ext cx="4387317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SQL Developer Data Modeller</a:t>
            </a:r>
            <a:endParaRPr lang="ru-RU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AF147F5-309B-4C5D-8535-9C9EFA0B5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78" y="4268414"/>
            <a:ext cx="46767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0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701702-2AF0-4EE0-8E7D-7C5E568722ED}"/>
              </a:ext>
            </a:extLst>
          </p:cNvPr>
          <p:cNvSpPr txBox="1">
            <a:spLocks/>
          </p:cNvSpPr>
          <p:nvPr/>
        </p:nvSpPr>
        <p:spPr bwMode="auto">
          <a:xfrm>
            <a:off x="1448655" y="265477"/>
            <a:ext cx="7167901" cy="62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Нотации </a:t>
            </a:r>
            <a:r>
              <a:rPr kumimoji="0" lang="en-US" alt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IDEF1X </a:t>
            </a:r>
            <a:r>
              <a:rPr kumimoji="0" lang="ru-RU" alt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и</a:t>
            </a:r>
            <a:r>
              <a:rPr kumimoji="0" lang="en-US" alt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IE</a:t>
            </a:r>
            <a:endParaRPr kumimoji="0" lang="ru-RU" altLang="ru-RU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190C85FF-314C-4A2C-A135-13FE97B13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55" y="1068644"/>
            <a:ext cx="8044968" cy="396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B38CC6-4E1E-42AA-9BC5-2386A5BC5235}"/>
              </a:ext>
            </a:extLst>
          </p:cNvPr>
          <p:cNvSpPr txBox="1"/>
          <p:nvPr/>
        </p:nvSpPr>
        <p:spPr>
          <a:xfrm>
            <a:off x="642733" y="4919008"/>
            <a:ext cx="106280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IE - </a:t>
            </a:r>
            <a:r>
              <a:rPr lang="ru-RU" altLang="ru-RU" sz="2000" dirty="0" err="1">
                <a:solidFill>
                  <a:srgbClr val="0070C0"/>
                </a:solidFill>
              </a:rPr>
              <a:t>Information</a:t>
            </a:r>
            <a:r>
              <a:rPr lang="ru-RU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 err="1">
                <a:solidFill>
                  <a:srgbClr val="0070C0"/>
                </a:solidFill>
              </a:rPr>
              <a:t>Engineering</a:t>
            </a:r>
            <a:r>
              <a:rPr lang="ru-RU" altLang="ru-RU" sz="2000" dirty="0">
                <a:solidFill>
                  <a:srgbClr val="0070C0"/>
                </a:solidFill>
              </a:rPr>
              <a:t> (информационное проектирование). Слабые и сильные сущности изображают одинаково – прямоугольниками. Обозначения:</a:t>
            </a:r>
          </a:p>
          <a:p>
            <a:pPr marL="0" indent="0">
              <a:buFontTx/>
              <a:buNone/>
            </a:pPr>
            <a:r>
              <a:rPr lang="ru-RU" altLang="ru-RU" sz="2000" dirty="0"/>
              <a:t>- o </a:t>
            </a:r>
            <a:r>
              <a:rPr lang="ru-RU" altLang="ru-RU" sz="2000" dirty="0">
                <a:solidFill>
                  <a:srgbClr val="0070C0"/>
                </a:solidFill>
              </a:rPr>
              <a:t>– ноль;</a:t>
            </a:r>
          </a:p>
          <a:p>
            <a:pPr marL="0" indent="0">
              <a:buFontTx/>
              <a:buNone/>
            </a:pPr>
            <a:r>
              <a:rPr lang="ru-RU" altLang="ru-RU" sz="2000" dirty="0"/>
              <a:t>- | </a:t>
            </a:r>
            <a:r>
              <a:rPr lang="ru-RU" altLang="ru-RU" sz="2000" dirty="0">
                <a:solidFill>
                  <a:srgbClr val="0070C0"/>
                </a:solidFill>
              </a:rPr>
              <a:t>– один;</a:t>
            </a:r>
          </a:p>
          <a:p>
            <a:pPr marL="0" indent="0">
              <a:buFontTx/>
              <a:buNone/>
            </a:pPr>
            <a:r>
              <a:rPr lang="ru-RU" altLang="ru-RU" sz="2000" dirty="0"/>
              <a:t>- || </a:t>
            </a:r>
            <a:r>
              <a:rPr lang="ru-RU" altLang="ru-RU" sz="2000" dirty="0">
                <a:solidFill>
                  <a:srgbClr val="0070C0"/>
                </a:solidFill>
              </a:rPr>
              <a:t>– один и только один (строго один). Обычно со стороны родительской таблицы;</a:t>
            </a:r>
          </a:p>
          <a:p>
            <a:pPr marL="0" indent="0">
              <a:buFontTx/>
              <a:buNone/>
            </a:pPr>
            <a:r>
              <a:rPr lang="ru-RU" altLang="ru-RU" sz="2000" dirty="0"/>
              <a:t>     </a:t>
            </a:r>
            <a:r>
              <a:rPr lang="ru-RU" altLang="ru-RU" sz="2000" dirty="0">
                <a:solidFill>
                  <a:srgbClr val="0070C0"/>
                </a:solidFill>
              </a:rPr>
              <a:t>– много (больше 0). Этот знак иногда называют «вороньей лапкой» (</a:t>
            </a:r>
            <a:r>
              <a:rPr lang="ru-RU" altLang="ru-RU" sz="2000" dirty="0" err="1">
                <a:solidFill>
                  <a:srgbClr val="0070C0"/>
                </a:solidFill>
              </a:rPr>
              <a:t>crow’s</a:t>
            </a:r>
            <a:r>
              <a:rPr lang="ru-RU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 err="1">
                <a:solidFill>
                  <a:srgbClr val="0070C0"/>
                </a:solidFill>
              </a:rPr>
              <a:t>foot</a:t>
            </a:r>
            <a:r>
              <a:rPr lang="ru-RU" altLang="ru-RU" sz="2000" dirty="0">
                <a:solidFill>
                  <a:srgbClr val="0070C0"/>
                </a:solidFill>
              </a:rPr>
              <a:t>).</a:t>
            </a:r>
          </a:p>
        </p:txBody>
      </p:sp>
      <p:pic>
        <p:nvPicPr>
          <p:cNvPr id="11" name="Рисунок 2">
            <a:extLst>
              <a:ext uri="{FF2B5EF4-FFF2-40B4-BE49-F238E27FC236}">
                <a16:creationId xmlns:a16="http://schemas.microsoft.com/office/drawing/2014/main" id="{0F619781-1215-4CB5-B9FB-436AFADEA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3" y="6496050"/>
            <a:ext cx="27851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00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7">
      <a:dk1>
        <a:srgbClr val="000000"/>
      </a:dk1>
      <a:lt1>
        <a:srgbClr val="FFFFFF"/>
      </a:lt1>
      <a:dk2>
        <a:srgbClr val="FEFFFE"/>
      </a:dk2>
      <a:lt2>
        <a:srgbClr val="EBEBEB"/>
      </a:lt2>
      <a:accent1>
        <a:srgbClr val="C14AE4"/>
      </a:accent1>
      <a:accent2>
        <a:srgbClr val="FEFFFE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72CEC475D848A418044E411EFC80EB5" ma:contentTypeVersion="8" ma:contentTypeDescription="Создание документа." ma:contentTypeScope="" ma:versionID="0f1e24dd9a89cbd2b73fab61be4e3c77">
  <xsd:schema xmlns:xsd="http://www.w3.org/2001/XMLSchema" xmlns:xs="http://www.w3.org/2001/XMLSchema" xmlns:p="http://schemas.microsoft.com/office/2006/metadata/properties" xmlns:ns2="337a2a6a-eeca-42a1-a72c-b3e3433a690f" targetNamespace="http://schemas.microsoft.com/office/2006/metadata/properties" ma:root="true" ma:fieldsID="cbf43cf810dbbca20ffdc0e377f6fe9c" ns2:_="">
    <xsd:import namespace="337a2a6a-eeca-42a1-a72c-b3e3433a69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a2a6a-eeca-42a1-a72c-b3e3433a6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6EB268-8614-4CC2-8882-CBF7EDF7D4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8CCC53-76C4-447F-96B2-07FFBFC007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7a2a6a-eeca-42a1-a72c-b3e3433a69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C4CD0-4D4F-40ED-A62E-5485CBD9B8B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7683</TotalTime>
  <Words>4337</Words>
  <Application>Microsoft Office PowerPoint</Application>
  <PresentationFormat>Широкоэкранный</PresentationFormat>
  <Paragraphs>566</Paragraphs>
  <Slides>44</Slides>
  <Notes>42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7" baseType="lpstr">
      <vt:lpstr>Arial</vt:lpstr>
      <vt:lpstr>Calibri</vt:lpstr>
      <vt:lpstr>Cambria Math</vt:lpstr>
      <vt:lpstr>Co Headline Corp</vt:lpstr>
      <vt:lpstr>Co Text Corp</vt:lpstr>
      <vt:lpstr>Lucida Sans Unicode</vt:lpstr>
      <vt:lpstr>OpenSansLight</vt:lpstr>
      <vt:lpstr>Symbol</vt:lpstr>
      <vt:lpstr>Tahoma</vt:lpstr>
      <vt:lpstr>Times New Roman</vt:lpstr>
      <vt:lpstr>Verdana</vt:lpstr>
      <vt:lpstr>Тема Office</vt:lpstr>
      <vt:lpstr>Документ</vt:lpstr>
      <vt:lpstr>Лекция 4. Концептуальные модели. ER диаграммы. Сущности и связи. Структуры на атрибутах. Исправленная теорема Хиса. Нормализация. Денормализация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Переход от концептуальной  к логической или физической моделям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EA</cp:lastModifiedBy>
  <cp:revision>177</cp:revision>
  <dcterms:created xsi:type="dcterms:W3CDTF">2020-02-06T11:13:24Z</dcterms:created>
  <dcterms:modified xsi:type="dcterms:W3CDTF">2022-11-02T10:56:42Z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0x010100772CEC475D848A418044E411EFC80EB5</vt:lpwstr>
  </property>
</Properties>
</file>