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7" r:id="rId5"/>
    <p:sldId id="279" r:id="rId6"/>
    <p:sldId id="313" r:id="rId7"/>
    <p:sldId id="291" r:id="rId8"/>
    <p:sldId id="297" r:id="rId9"/>
    <p:sldId id="309" r:id="rId10"/>
    <p:sldId id="307" r:id="rId11"/>
    <p:sldId id="306" r:id="rId12"/>
    <p:sldId id="311" r:id="rId13"/>
    <p:sldId id="312" r:id="rId14"/>
    <p:sldId id="305" r:id="rId15"/>
    <p:sldId id="288" r:id="rId16"/>
    <p:sldId id="296" r:id="rId17"/>
    <p:sldId id="280" r:id="rId18"/>
    <p:sldId id="314" r:id="rId19"/>
    <p:sldId id="315" r:id="rId20"/>
    <p:sldId id="317" r:id="rId21"/>
    <p:sldId id="295" r:id="rId22"/>
    <p:sldId id="294" r:id="rId23"/>
    <p:sldId id="293" r:id="rId24"/>
    <p:sldId id="292" r:id="rId25"/>
    <p:sldId id="290" r:id="rId26"/>
    <p:sldId id="289" r:id="rId27"/>
    <p:sldId id="287" r:id="rId28"/>
    <p:sldId id="286" r:id="rId29"/>
    <p:sldId id="285" r:id="rId30"/>
    <p:sldId id="284" r:id="rId31"/>
    <p:sldId id="283" r:id="rId32"/>
    <p:sldId id="302" r:id="rId33"/>
    <p:sldId id="301" r:id="rId34"/>
    <p:sldId id="300" r:id="rId35"/>
    <p:sldId id="299" r:id="rId36"/>
    <p:sldId id="298" r:id="rId37"/>
    <p:sldId id="282" r:id="rId38"/>
    <p:sldId id="281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292"/>
    <a:srgbClr val="2D5291"/>
    <a:srgbClr val="015086"/>
    <a:srgbClr val="D9212A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-1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4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5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0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046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1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686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3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9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47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64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9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890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45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29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18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874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36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505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3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64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6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75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69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70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22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05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713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80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08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5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5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5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9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8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897" y="4854388"/>
            <a:ext cx="6547432" cy="927847"/>
          </a:xfrm>
        </p:spPr>
        <p:txBody>
          <a:bodyPr/>
          <a:lstStyle/>
          <a:p>
            <a:pPr algn="ctr"/>
            <a:r>
              <a:rPr lang="ru-RU" sz="3200" dirty="0">
                <a:latin typeface="+mn-lt"/>
              </a:rPr>
              <a:t>Планы исполнения</a:t>
            </a: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3" y="529284"/>
            <a:ext cx="69228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E2816"/>
                </a:solidFill>
              </a:rPr>
              <a:t>Соединение</a:t>
            </a:r>
            <a:r>
              <a:rPr lang="en-US" sz="3200" b="1" dirty="0">
                <a:solidFill>
                  <a:srgbClr val="CE2816"/>
                </a:solidFill>
              </a:rPr>
              <a:t> </a:t>
            </a:r>
            <a:r>
              <a:rPr lang="ru-RU" sz="3200" b="1" dirty="0">
                <a:solidFill>
                  <a:srgbClr val="CE2816"/>
                </a:solidFill>
              </a:rPr>
              <a:t>с сортировкой слиянием</a:t>
            </a:r>
            <a:r>
              <a:rPr lang="ru-RU" sz="3200" b="1" dirty="0">
                <a:solidFill>
                  <a:srgbClr val="FF0000"/>
                </a:solidFill>
                <a:latin typeface="Co Headline Corp" panose="020B050306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F453A-B699-4196-A942-24FA4A01C05E}"/>
              </a:ext>
            </a:extLst>
          </p:cNvPr>
          <p:cNvSpPr txBox="1"/>
          <p:nvPr/>
        </p:nvSpPr>
        <p:spPr>
          <a:xfrm>
            <a:off x="813423" y="4814019"/>
            <a:ext cx="93223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buFontTx/>
              <a:buNone/>
            </a:pPr>
            <a:r>
              <a:rPr lang="ru-RU" sz="1800" b="1" dirty="0">
                <a:solidFill>
                  <a:srgbClr val="0070C0"/>
                </a:solidFill>
              </a:rPr>
              <a:t>Таблицы считываются независимо</a:t>
            </a:r>
            <a:r>
              <a:rPr lang="ru-RU" sz="1800" dirty="0">
                <a:solidFill>
                  <a:srgbClr val="0070C0"/>
                </a:solidFill>
              </a:rPr>
              <a:t>. </a:t>
            </a:r>
            <a:r>
              <a:rPr lang="ru-RU" sz="1800" dirty="0">
                <a:solidFill>
                  <a:srgbClr val="7030A0"/>
                </a:solidFill>
              </a:rPr>
              <a:t>Оба результирующих набора предварительно сортируются по ключу соединения и затем соединяются.</a:t>
            </a:r>
          </a:p>
          <a:p>
            <a:pPr indent="457200" algn="just">
              <a:buFontTx/>
              <a:buNone/>
            </a:pPr>
            <a:r>
              <a:rPr lang="ru-RU" sz="1800" dirty="0">
                <a:solidFill>
                  <a:srgbClr val="0070C0"/>
                </a:solidFill>
              </a:rPr>
              <a:t>Можно представлять, что два отсортированных списка помещены рядом. Указатели смещаются с верхних записей только вниз. При временно фиксированном левом указателе правый идёт вниз до конца, задерживаясь только на соединяемых записях. Затем левый указатель опускается на шаг, а правый начинает движение вниз с позиции на строку ниже, чем в предыдущем цикле.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4F97A8-A267-405A-80FB-44C8CC8B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868" y="1043721"/>
            <a:ext cx="8311165" cy="377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6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76181" y="568779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E2816"/>
                </a:solidFill>
              </a:rPr>
              <a:t>Сравнения соединений</a:t>
            </a:r>
            <a:r>
              <a:rPr lang="en-US" sz="3200" b="1" dirty="0">
                <a:solidFill>
                  <a:srgbClr val="CE2816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  <a:latin typeface="Co Headline Corp" panose="020B050306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923E1-360D-40EC-A35E-24601CA55F33}"/>
              </a:ext>
            </a:extLst>
          </p:cNvPr>
          <p:cNvSpPr txBox="1"/>
          <p:nvPr/>
        </p:nvSpPr>
        <p:spPr>
          <a:xfrm>
            <a:off x="402119" y="1411652"/>
            <a:ext cx="1007831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algn="just">
              <a:lnSpc>
                <a:spcPct val="110000"/>
              </a:lnSpc>
              <a:buFontTx/>
              <a:buAutoNum type="arabicPeriod"/>
            </a:pPr>
            <a:r>
              <a:rPr lang="ru-RU" sz="2000" b="1" dirty="0">
                <a:solidFill>
                  <a:srgbClr val="C00000"/>
                </a:solidFill>
              </a:rPr>
              <a:t>Соединение при помощи вложенных циклов</a:t>
            </a:r>
            <a:r>
              <a:rPr lang="ru-RU" sz="2000" dirty="0">
                <a:solidFill>
                  <a:srgbClr val="0070C0"/>
                </a:solidFill>
              </a:rPr>
              <a:t> каждый раз формирует в оперативной памяти </a:t>
            </a:r>
            <a:r>
              <a:rPr lang="ru-RU" sz="2000" dirty="0">
                <a:solidFill>
                  <a:srgbClr val="7030A0"/>
                </a:solidFill>
              </a:rPr>
              <a:t>единственную строку результата.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7030A0"/>
                </a:solidFill>
              </a:rPr>
              <a:t>Требуется немного оперативной памяти. </a:t>
            </a:r>
            <a:r>
              <a:rPr lang="ru-RU" sz="2000" dirty="0">
                <a:solidFill>
                  <a:srgbClr val="0070C0"/>
                </a:solidFill>
              </a:rPr>
              <a:t>Место на диске не нужно. Можно создавать огромные результирующие таблицы при ограниченной оперативной памяти. </a:t>
            </a:r>
          </a:p>
          <a:p>
            <a:pPr marL="609600" indent="-609600" algn="just">
              <a:lnSpc>
                <a:spcPct val="110000"/>
              </a:lnSpc>
              <a:buFontTx/>
              <a:buAutoNum type="arabicPeriod" startAt="2"/>
            </a:pPr>
            <a:r>
              <a:rPr lang="ru-RU" sz="2000" b="1" dirty="0">
                <a:solidFill>
                  <a:srgbClr val="C00000"/>
                </a:solidFill>
              </a:rPr>
              <a:t>В соединении хэшированием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7030A0"/>
                </a:solidFill>
              </a:rPr>
              <a:t>меньший набор строк может оказаться неожиданно большим.</a:t>
            </a:r>
            <a:r>
              <a:rPr lang="ru-RU" sz="2000" dirty="0">
                <a:solidFill>
                  <a:srgbClr val="0070C0"/>
                </a:solidFill>
              </a:rPr>
              <a:t> Тогда потребуется дополнительное пространство на диске и процесс замедлится. Соединение хэшированием следует предпочесть соединению при помощи вложенных циклов только если есть уверенность в том, что меньший набор строк поместится в оперативную память.</a:t>
            </a:r>
          </a:p>
          <a:p>
            <a:pPr marL="609600" indent="-609600" algn="just">
              <a:lnSpc>
                <a:spcPct val="110000"/>
              </a:lnSpc>
              <a:buFontTx/>
              <a:buAutoNum type="arabicPeriod" startAt="2"/>
            </a:pPr>
            <a:r>
              <a:rPr lang="ru-RU" sz="2000" b="1" dirty="0">
                <a:solidFill>
                  <a:srgbClr val="C00000"/>
                </a:solidFill>
              </a:rPr>
              <a:t>В соединении с сортировкой слиянием </a:t>
            </a:r>
            <a:r>
              <a:rPr lang="ru-RU" sz="2000" dirty="0">
                <a:solidFill>
                  <a:srgbClr val="7030A0"/>
                </a:solidFill>
              </a:rPr>
              <a:t>предварительная сортировка данных может занять много времени и ресурсов. </a:t>
            </a:r>
            <a:r>
              <a:rPr lang="ru-RU" sz="2000" dirty="0">
                <a:solidFill>
                  <a:srgbClr val="0070C0"/>
                </a:solidFill>
              </a:rPr>
              <a:t>Если необходимо выбрать между соединениями с сортировкой слиянием и с хэшированием следует всегда выбирать соединения с хэшированием.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400699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071B1B-7D97-419A-B47C-4AB57A7CF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" y="739731"/>
            <a:ext cx="7641676" cy="605876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184594"/>
            <a:ext cx="7349068" cy="4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>
                <a:solidFill>
                  <a:srgbClr val="C00000"/>
                </a:solidFill>
              </a:rPr>
              <a:t>Установка </a:t>
            </a:r>
            <a:r>
              <a:rPr lang="en-US" sz="3200" b="1" dirty="0">
                <a:solidFill>
                  <a:srgbClr val="C00000"/>
                </a:solidFill>
              </a:rPr>
              <a:t>AUTORACE</a:t>
            </a:r>
            <a:r>
              <a:rPr lang="ru-RU" sz="3200" b="1" dirty="0">
                <a:solidFill>
                  <a:srgbClr val="C00000"/>
                </a:solidFill>
              </a:rPr>
              <a:t>. Наш первый план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C8CB4C-5F00-430C-BCEE-F6BFCEE3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83" y="1115747"/>
            <a:ext cx="4984093" cy="276374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6BF2CDD6-401F-4939-A3B8-199E84036CA9}"/>
              </a:ext>
            </a:extLst>
          </p:cNvPr>
          <p:cNvSpPr/>
          <p:nvPr/>
        </p:nvSpPr>
        <p:spPr>
          <a:xfrm>
            <a:off x="9342582" y="4615176"/>
            <a:ext cx="1858817" cy="841248"/>
          </a:xfrm>
          <a:prstGeom prst="wedgeRoundRectCallout">
            <a:avLst>
              <a:gd name="adj1" fmla="val -25182"/>
              <a:gd name="adj2" fmla="val -154891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</a:rPr>
              <a:t>Это </a:t>
            </a:r>
            <a:r>
              <a:rPr lang="ru-RU" sz="2000" b="1" dirty="0" smtClean="0">
                <a:solidFill>
                  <a:srgbClr val="00B050"/>
                </a:solidFill>
              </a:rPr>
              <a:t>статистика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CFB36FF1-3DE2-4289-9C3D-5E5C4DC3C2DD}"/>
              </a:ext>
            </a:extLst>
          </p:cNvPr>
          <p:cNvSpPr/>
          <p:nvPr/>
        </p:nvSpPr>
        <p:spPr>
          <a:xfrm>
            <a:off x="4509530" y="2678723"/>
            <a:ext cx="2241789" cy="1002410"/>
          </a:xfrm>
          <a:prstGeom prst="wedgeRoundRectCallout">
            <a:avLst>
              <a:gd name="adj1" fmla="val -21041"/>
              <a:gd name="adj2" fmla="val 84239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</a:rPr>
              <a:t>Это план</a:t>
            </a:r>
          </a:p>
          <a:p>
            <a:pPr algn="ctr"/>
            <a:r>
              <a:rPr lang="ru-RU" sz="2000" b="1" dirty="0">
                <a:solidFill>
                  <a:srgbClr val="00B050"/>
                </a:solidFill>
              </a:rPr>
              <a:t>исполнения</a:t>
            </a:r>
          </a:p>
          <a:p>
            <a:pPr algn="ctr"/>
            <a:r>
              <a:rPr lang="ru-RU" sz="2000" b="1" dirty="0">
                <a:solidFill>
                  <a:srgbClr val="00B050"/>
                </a:solidFill>
              </a:rPr>
              <a:t>запроса</a:t>
            </a:r>
          </a:p>
        </p:txBody>
      </p:sp>
      <p:sp>
        <p:nvSpPr>
          <p:cNvPr id="9" name="Облачко с текстом: прямоугольное со скругленными углами 8">
            <a:extLst>
              <a:ext uri="{FF2B5EF4-FFF2-40B4-BE49-F238E27FC236}">
                <a16:creationId xmlns:a16="http://schemas.microsoft.com/office/drawing/2014/main" id="{42FA4203-65A2-4263-A6ED-6A1635F09F3E}"/>
              </a:ext>
            </a:extLst>
          </p:cNvPr>
          <p:cNvSpPr/>
          <p:nvPr/>
        </p:nvSpPr>
        <p:spPr>
          <a:xfrm>
            <a:off x="4301066" y="1627811"/>
            <a:ext cx="1471846" cy="841248"/>
          </a:xfrm>
          <a:prstGeom prst="wedgeRoundRectCallout">
            <a:avLst>
              <a:gd name="adj1" fmla="val -106982"/>
              <a:gd name="adj2" fmla="val -172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</a:rPr>
              <a:t>Это </a:t>
            </a:r>
            <a:r>
              <a:rPr lang="ru-RU" sz="2000" b="1" dirty="0" err="1">
                <a:solidFill>
                  <a:srgbClr val="00B050"/>
                </a:solidFill>
              </a:rPr>
              <a:t>запросс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10" name="Облачко с текстом: прямоугольное со скругленными углами 9">
            <a:extLst>
              <a:ext uri="{FF2B5EF4-FFF2-40B4-BE49-F238E27FC236}">
                <a16:creationId xmlns:a16="http://schemas.microsoft.com/office/drawing/2014/main" id="{4D0B52AA-F608-45FC-8DF9-6B462C132BE9}"/>
              </a:ext>
            </a:extLst>
          </p:cNvPr>
          <p:cNvSpPr/>
          <p:nvPr/>
        </p:nvSpPr>
        <p:spPr>
          <a:xfrm>
            <a:off x="7087277" y="5742253"/>
            <a:ext cx="1587800" cy="841248"/>
          </a:xfrm>
          <a:prstGeom prst="wedgeRoundRectCallout">
            <a:avLst>
              <a:gd name="adj1" fmla="val -144257"/>
              <a:gd name="adj2" fmla="val 44384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</a:rPr>
              <a:t>Это </a:t>
            </a:r>
            <a:r>
              <a:rPr lang="ru-RU" sz="2000" b="1" dirty="0" smtClean="0">
                <a:solidFill>
                  <a:srgbClr val="00B050"/>
                </a:solidFill>
              </a:rPr>
              <a:t>предикаты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0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8196" y="1143563"/>
            <a:ext cx="106741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CBO-</a:t>
            </a:r>
            <a:r>
              <a:rPr lang="ru-RU" sz="2000" b="1" dirty="0">
                <a:solidFill>
                  <a:srgbClr val="C00000"/>
                </a:solidFill>
              </a:rPr>
              <a:t>оптимизатор </a:t>
            </a:r>
            <a:r>
              <a:rPr lang="ru-RU" sz="2000" dirty="0">
                <a:solidFill>
                  <a:srgbClr val="0070C0"/>
                </a:solidFill>
              </a:rPr>
              <a:t>использует </a:t>
            </a:r>
            <a:r>
              <a:rPr lang="ru-RU" sz="2000" i="1" dirty="0">
                <a:solidFill>
                  <a:srgbClr val="7030A0"/>
                </a:solidFill>
              </a:rPr>
              <a:t>статистики</a:t>
            </a:r>
            <a:r>
              <a:rPr lang="ru-RU" sz="2000" i="1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для определения </a:t>
            </a:r>
            <a:r>
              <a:rPr lang="ru-RU" sz="2000" dirty="0">
                <a:solidFill>
                  <a:srgbClr val="7030A0"/>
                </a:solidFill>
              </a:rPr>
              <a:t>стоимости </a:t>
            </a:r>
            <a:r>
              <a:rPr lang="ru-RU" sz="2000" i="1" dirty="0">
                <a:solidFill>
                  <a:srgbClr val="7030A0"/>
                </a:solidFill>
              </a:rPr>
              <a:t>пути доступа. </a:t>
            </a:r>
            <a:r>
              <a:rPr lang="ru-RU" sz="2000" i="1" dirty="0">
                <a:solidFill>
                  <a:srgbClr val="0070C0"/>
                </a:solidFill>
              </a:rPr>
              <a:t>Это </a:t>
            </a:r>
            <a:r>
              <a:rPr lang="ru-RU" sz="2000" i="1" dirty="0" smtClean="0">
                <a:solidFill>
                  <a:srgbClr val="0070C0"/>
                </a:solidFill>
              </a:rPr>
              <a:t>-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число элементов таблицы, число значений столбца и распределение данных.    </a:t>
            </a:r>
            <a:endParaRPr lang="ru-RU" sz="2000" dirty="0" smtClean="0">
              <a:solidFill>
                <a:srgbClr val="0070C0"/>
              </a:solidFill>
            </a:endParaRPr>
          </a:p>
          <a:p>
            <a:pPr indent="457200" algn="just">
              <a:lnSpc>
                <a:spcPct val="110000"/>
              </a:lnSpc>
            </a:pPr>
            <a:r>
              <a:rPr lang="ru-RU" sz="2000" b="1" dirty="0" smtClean="0">
                <a:solidFill>
                  <a:srgbClr val="C00000"/>
                </a:solidFill>
              </a:rPr>
              <a:t>Стоимость</a:t>
            </a:r>
            <a:r>
              <a:rPr lang="ru-RU" sz="2000" dirty="0">
                <a:solidFill>
                  <a:srgbClr val="C00000"/>
                </a:solidFill>
              </a:rPr>
              <a:t> </a:t>
            </a:r>
            <a:r>
              <a:rPr lang="ru-RU" sz="2000" dirty="0">
                <a:solidFill>
                  <a:srgbClr val="0070C0"/>
                </a:solidFill>
              </a:rPr>
              <a:t>является </a:t>
            </a:r>
            <a:r>
              <a:rPr lang="ru-RU" sz="2000" dirty="0">
                <a:solidFill>
                  <a:srgbClr val="7030A0"/>
                </a:solidFill>
              </a:rPr>
              <a:t>мерой</a:t>
            </a:r>
            <a:r>
              <a:rPr lang="ru-RU" sz="2000" dirty="0">
                <a:solidFill>
                  <a:srgbClr val="0070C0"/>
                </a:solidFill>
              </a:rPr>
              <a:t> того, сколько </a:t>
            </a:r>
            <a:r>
              <a:rPr lang="ru-RU" sz="2000" dirty="0">
                <a:solidFill>
                  <a:srgbClr val="7030A0"/>
                </a:solidFill>
              </a:rPr>
              <a:t>памяти</a:t>
            </a:r>
            <a:r>
              <a:rPr lang="ru-RU" sz="2000" dirty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7030A0"/>
                </a:solidFill>
              </a:rPr>
              <a:t>ресурсов процессора</a:t>
            </a:r>
            <a:r>
              <a:rPr lang="ru-RU" sz="2000" dirty="0">
                <a:solidFill>
                  <a:srgbClr val="0070C0"/>
                </a:solidFill>
              </a:rPr>
              <a:t> и </a:t>
            </a:r>
            <a:r>
              <a:rPr lang="ru-RU" sz="2000" dirty="0">
                <a:solidFill>
                  <a:srgbClr val="7030A0"/>
                </a:solidFill>
              </a:rPr>
              <a:t>каналов ввода-вывода</a:t>
            </a:r>
            <a:r>
              <a:rPr lang="ru-RU" sz="2000" dirty="0">
                <a:solidFill>
                  <a:srgbClr val="0070C0"/>
                </a:solidFill>
              </a:rPr>
              <a:t> потребуется для выполнения запроса. 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solidFill>
                  <a:srgbClr val="0070C0"/>
                </a:solidFill>
              </a:rPr>
              <a:t>      Сначала необходимо собрать статистику числа элементов (</a:t>
            </a:r>
            <a:r>
              <a:rPr lang="ru-RU" sz="2000" b="1" dirty="0" err="1">
                <a:solidFill>
                  <a:srgbClr val="C00000"/>
                </a:solidFill>
              </a:rPr>
              <a:t>cardinality</a:t>
            </a:r>
            <a:r>
              <a:rPr lang="ru-RU" sz="2000" dirty="0">
                <a:solidFill>
                  <a:srgbClr val="0070C0"/>
                </a:solidFill>
              </a:rPr>
              <a:t>) и распределения данных для используемых в запросе  таблиц, индексов и материализованных представлений. 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solidFill>
                  <a:srgbClr val="0070C0"/>
                </a:solidFill>
              </a:rPr>
              <a:t>      В </a:t>
            </a:r>
            <a:r>
              <a:rPr lang="en-US" sz="2000" dirty="0">
                <a:solidFill>
                  <a:srgbClr val="0070C0"/>
                </a:solidFill>
              </a:rPr>
              <a:t>Oracle c</a:t>
            </a:r>
            <a:r>
              <a:rPr lang="ru-RU" sz="2000" dirty="0" err="1">
                <a:solidFill>
                  <a:srgbClr val="0070C0"/>
                </a:solidFill>
              </a:rPr>
              <a:t>татистика</a:t>
            </a:r>
            <a:r>
              <a:rPr lang="ru-RU" sz="2000" dirty="0">
                <a:solidFill>
                  <a:srgbClr val="0070C0"/>
                </a:solidFill>
              </a:rPr>
              <a:t> собирается пакетом </a:t>
            </a:r>
            <a:r>
              <a:rPr lang="ru-RU" sz="2000" b="1" dirty="0"/>
              <a:t>DBMS_STATS</a:t>
            </a:r>
            <a:r>
              <a:rPr lang="ru-RU" sz="2000" dirty="0">
                <a:solidFill>
                  <a:srgbClr val="0070C0"/>
                </a:solidFill>
              </a:rPr>
              <a:t>. В нём имеются процедуры для сбора статистики уровня базы данных, схемы или таблицы, а также раздела таблицы.</a:t>
            </a:r>
          </a:p>
          <a:p>
            <a:pPr algn="just">
              <a:lnSpc>
                <a:spcPct val="110000"/>
              </a:lnSpc>
            </a:pPr>
            <a:r>
              <a:rPr lang="ru-RU" sz="2000" dirty="0">
                <a:solidFill>
                  <a:srgbClr val="0070C0"/>
                </a:solidFill>
              </a:rPr>
              <a:t>      Пример команды сбора статистики:</a:t>
            </a:r>
          </a:p>
          <a:p>
            <a:pPr algn="just">
              <a:lnSpc>
                <a:spcPct val="110000"/>
              </a:lnSpc>
            </a:pPr>
            <a:r>
              <a:rPr lang="ru-RU" sz="2000" b="1" dirty="0" smtClean="0"/>
              <a:t>	</a:t>
            </a:r>
            <a:r>
              <a:rPr lang="en-US" sz="2000" b="1" dirty="0" smtClean="0"/>
              <a:t>ANALYSE </a:t>
            </a:r>
            <a:r>
              <a:rPr lang="en-US" sz="2000" b="1" dirty="0"/>
              <a:t>TABLE </a:t>
            </a:r>
            <a:r>
              <a:rPr lang="en-US" sz="2000" dirty="0"/>
              <a:t>employees </a:t>
            </a:r>
            <a:r>
              <a:rPr lang="en-US" sz="2000" b="1" dirty="0"/>
              <a:t>COMPUTE STATISTICS </a:t>
            </a:r>
          </a:p>
          <a:p>
            <a:pPr algn="just">
              <a:lnSpc>
                <a:spcPct val="110000"/>
              </a:lnSpc>
            </a:pPr>
            <a:r>
              <a:rPr lang="ru-RU" sz="2000" b="1" dirty="0" smtClean="0"/>
              <a:t>		</a:t>
            </a:r>
            <a:r>
              <a:rPr lang="en-US" sz="2000" b="1" dirty="0" smtClean="0"/>
              <a:t>FOR </a:t>
            </a:r>
            <a:r>
              <a:rPr lang="en-US" sz="2000" b="1" dirty="0"/>
              <a:t>TABLE </a:t>
            </a:r>
            <a:endParaRPr lang="ru-RU" sz="2000" b="1" dirty="0" smtClean="0"/>
          </a:p>
          <a:p>
            <a:pPr algn="just">
              <a:lnSpc>
                <a:spcPct val="110000"/>
              </a:lnSpc>
            </a:pPr>
            <a:r>
              <a:rPr lang="ru-RU" sz="2000" b="1" dirty="0" smtClean="0"/>
              <a:t>		</a:t>
            </a:r>
            <a:r>
              <a:rPr lang="en-US" sz="2000" b="1" dirty="0" smtClean="0"/>
              <a:t>FOR </a:t>
            </a:r>
            <a:r>
              <a:rPr lang="en-US" sz="2000" b="1" dirty="0"/>
              <a:t>ALL INDEXES </a:t>
            </a:r>
            <a:endParaRPr lang="ru-RU" sz="2000" b="1" dirty="0" smtClean="0"/>
          </a:p>
          <a:p>
            <a:pPr algn="just">
              <a:lnSpc>
                <a:spcPct val="110000"/>
              </a:lnSpc>
            </a:pPr>
            <a:r>
              <a:rPr lang="ru-RU" sz="2000" b="1" dirty="0" smtClean="0"/>
              <a:t>		</a:t>
            </a:r>
            <a:r>
              <a:rPr lang="en-US" sz="2000" b="1" dirty="0" smtClean="0"/>
              <a:t>FOR </a:t>
            </a:r>
            <a:r>
              <a:rPr lang="en-US" sz="2000" b="1" dirty="0"/>
              <a:t>ALL INDEXED COLUMNS;</a:t>
            </a:r>
          </a:p>
          <a:p>
            <a:pPr indent="457200" algn="just">
              <a:lnSpc>
                <a:spcPct val="110000"/>
              </a:lnSpc>
            </a:pPr>
            <a:r>
              <a:rPr lang="en-US" sz="2000" dirty="0">
                <a:solidFill>
                  <a:srgbClr val="0070C0"/>
                </a:solidFill>
              </a:rPr>
              <a:t>C</a:t>
            </a:r>
            <a:r>
              <a:rPr lang="ru-RU" sz="2000" dirty="0" err="1">
                <a:solidFill>
                  <a:srgbClr val="0070C0"/>
                </a:solidFill>
              </a:rPr>
              <a:t>татистики</a:t>
            </a:r>
            <a:r>
              <a:rPr lang="ru-RU" sz="2000" dirty="0">
                <a:solidFill>
                  <a:srgbClr val="0070C0"/>
                </a:solidFill>
              </a:rPr>
              <a:t> таблиц хранятся в представлении </a:t>
            </a:r>
            <a:r>
              <a:rPr lang="ru-RU" sz="2000" b="1" dirty="0"/>
              <a:t>USER_TABLES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indent="457200" algn="just">
              <a:lnSpc>
                <a:spcPct val="110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indent="457200" algn="just">
              <a:lnSpc>
                <a:spcPct val="110000"/>
              </a:lnSpc>
            </a:pPr>
            <a:r>
              <a:rPr lang="ru-RU" sz="2000" dirty="0">
                <a:solidFill>
                  <a:srgbClr val="0070C0"/>
                </a:solidFill>
              </a:rPr>
              <a:t>После сбора статистики можно строить план исполнения.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93800" y="7014"/>
            <a:ext cx="64103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E2816"/>
                </a:solidFill>
              </a:rPr>
              <a:t>Статистики для оптимизатора по стоимости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3" y="233136"/>
            <a:ext cx="6972831" cy="89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3200" b="1" dirty="0">
                <a:solidFill>
                  <a:srgbClr val="CE2816"/>
                </a:solidFill>
              </a:rPr>
              <a:t>Планы исполнения и показатели ресурсоёмкости</a:t>
            </a:r>
            <a:r>
              <a:rPr lang="en-US" sz="3200" b="1" dirty="0">
                <a:solidFill>
                  <a:srgbClr val="CE2816"/>
                </a:solidFill>
              </a:rPr>
              <a:t> 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115225"/>
            <a:ext cx="111384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0070C0"/>
                </a:solidFill>
              </a:rPr>
              <a:t>Создавая запрос </a:t>
            </a:r>
            <a:r>
              <a:rPr lang="en-US" b="1" dirty="0">
                <a:solidFill>
                  <a:srgbClr val="0070C0"/>
                </a:solidFill>
              </a:rPr>
              <a:t>SQL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пользователь указывает </a:t>
            </a:r>
            <a:r>
              <a:rPr lang="ru-RU" i="1" dirty="0">
                <a:solidFill>
                  <a:srgbClr val="7030A0"/>
                </a:solidFill>
              </a:rPr>
              <a:t>какими свойствами обладают нужные ему данные</a:t>
            </a:r>
            <a:r>
              <a:rPr lang="ru-RU" dirty="0">
                <a:solidFill>
                  <a:srgbClr val="0070C0"/>
                </a:solidFill>
              </a:rPr>
              <a:t>, но </a:t>
            </a:r>
            <a:r>
              <a:rPr lang="ru-RU" i="1" dirty="0">
                <a:solidFill>
                  <a:srgbClr val="7030A0"/>
                </a:solidFill>
              </a:rPr>
              <a:t>ничего не говорит о том, как именно они получаются</a:t>
            </a:r>
            <a:r>
              <a:rPr lang="ru-RU" dirty="0">
                <a:solidFill>
                  <a:srgbClr val="0070C0"/>
                </a:solidFill>
              </a:rPr>
              <a:t>. Это облегчает жизнь программиста, но ровно до тех пор, пока производительность запроса остаётся удовлетворительной.</a:t>
            </a:r>
          </a:p>
          <a:p>
            <a:pPr indent="457200" algn="just">
              <a:lnSpc>
                <a:spcPct val="90000"/>
              </a:lnSpc>
              <a:buFontTx/>
              <a:buNone/>
            </a:pPr>
            <a:r>
              <a:rPr lang="ru-RU" b="1" dirty="0">
                <a:solidFill>
                  <a:srgbClr val="C00000"/>
                </a:solidFill>
              </a:rPr>
              <a:t>План исполнения </a:t>
            </a:r>
            <a:r>
              <a:rPr lang="ru-RU" dirty="0">
                <a:solidFill>
                  <a:srgbClr val="7030A0"/>
                </a:solidFill>
              </a:rPr>
              <a:t>описывает свойства алгоритма </a:t>
            </a:r>
            <a:r>
              <a:rPr lang="ru-RU" dirty="0">
                <a:solidFill>
                  <a:srgbClr val="0070C0"/>
                </a:solidFill>
              </a:rPr>
              <a:t>используемого при выполнении запроса. В частности, определяются пути доступа (использование индексов, их объединение или игнорирование) и порядок соединений (в каком порядке обращаются к таблицам). Для оптимизации запроса важно определить селективность условий, то есть установить, какую долю записей определяет соответствующий предикат.</a:t>
            </a:r>
          </a:p>
          <a:p>
            <a:pPr indent="457200" algn="just">
              <a:lnSpc>
                <a:spcPct val="90000"/>
              </a:lnSpc>
              <a:buFontTx/>
              <a:buNone/>
            </a:pPr>
            <a:r>
              <a:rPr lang="ru-RU" dirty="0">
                <a:solidFill>
                  <a:srgbClr val="0070C0"/>
                </a:solidFill>
              </a:rPr>
              <a:t>Выбирается план исполнения либо администратором вручную, а чаще встроенным оптимизатором.</a:t>
            </a:r>
          </a:p>
          <a:p>
            <a:pPr indent="457200" algn="just">
              <a:lnSpc>
                <a:spcPct val="90000"/>
              </a:lnSpc>
              <a:buFontTx/>
              <a:buNone/>
            </a:pPr>
            <a:r>
              <a:rPr lang="ru-RU" dirty="0">
                <a:solidFill>
                  <a:srgbClr val="0070C0"/>
                </a:solidFill>
              </a:rPr>
              <a:t>Настройка (</a:t>
            </a:r>
            <a:r>
              <a:rPr lang="en-US" dirty="0">
                <a:solidFill>
                  <a:srgbClr val="0070C0"/>
                </a:solidFill>
              </a:rPr>
              <a:t>tuning</a:t>
            </a:r>
            <a:r>
              <a:rPr lang="ru-RU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SQL</a:t>
            </a:r>
            <a:r>
              <a:rPr lang="ru-RU" dirty="0">
                <a:solidFill>
                  <a:srgbClr val="0070C0"/>
                </a:solidFill>
              </a:rPr>
              <a:t> это ещё один слой знаний, умений и навыков, которым должны владеть квалифицированный разработчик и администратор баз данных. </a:t>
            </a:r>
          </a:p>
          <a:p>
            <a:pPr indent="360000" algn="just"/>
            <a:r>
              <a:rPr lang="ru-RU" b="1" dirty="0">
                <a:solidFill>
                  <a:srgbClr val="C00000"/>
                </a:solidFill>
              </a:rPr>
              <a:t>Основные показатели ресурсоемкости запроса: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7030A0"/>
                </a:solidFill>
              </a:rPr>
              <a:t>Cost</a:t>
            </a:r>
            <a:r>
              <a:rPr lang="ru-RU" b="1" dirty="0">
                <a:solidFill>
                  <a:srgbClr val="7030A0"/>
                </a:solidFill>
              </a:rPr>
              <a:t> – стоимость</a:t>
            </a:r>
            <a:r>
              <a:rPr lang="ru-RU" dirty="0">
                <a:solidFill>
                  <a:srgbClr val="7030A0"/>
                </a:solidFill>
              </a:rPr>
              <a:t> </a:t>
            </a:r>
            <a:r>
              <a:rPr lang="ru-RU" dirty="0">
                <a:solidFill>
                  <a:srgbClr val="0070C0"/>
                </a:solidFill>
              </a:rPr>
              <a:t>выполнения,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Cardinality</a:t>
            </a:r>
            <a:r>
              <a:rPr lang="ru-RU" dirty="0">
                <a:solidFill>
                  <a:srgbClr val="7030A0"/>
                </a:solidFill>
              </a:rPr>
              <a:t> (или </a:t>
            </a:r>
            <a:r>
              <a:rPr lang="ru-RU" b="1" dirty="0" err="1">
                <a:solidFill>
                  <a:srgbClr val="7030A0"/>
                </a:solidFill>
              </a:rPr>
              <a:t>Rows</a:t>
            </a:r>
            <a:r>
              <a:rPr lang="ru-RU" dirty="0">
                <a:solidFill>
                  <a:srgbClr val="7030A0"/>
                </a:solidFill>
              </a:rPr>
              <a:t>) </a:t>
            </a:r>
            <a:r>
              <a:rPr lang="ru-RU" dirty="0">
                <a:solidFill>
                  <a:srgbClr val="0070C0"/>
                </a:solidFill>
              </a:rPr>
              <a:t>– кардинальность.</a:t>
            </a:r>
          </a:p>
          <a:p>
            <a:pPr indent="360000" algn="just"/>
            <a:r>
              <a:rPr lang="ru-RU" dirty="0">
                <a:solidFill>
                  <a:srgbClr val="0070C0"/>
                </a:solidFill>
              </a:rPr>
              <a:t>Чем больше значение этих показателей, тем менее эффективен запрос.</a:t>
            </a:r>
          </a:p>
          <a:p>
            <a:pPr indent="360000" algn="just"/>
            <a:r>
              <a:rPr lang="ru-RU" b="1" dirty="0">
                <a:solidFill>
                  <a:srgbClr val="C00000"/>
                </a:solidFill>
              </a:rPr>
              <a:t>Для полного анализа эффективности запроса необходимо рассматривать другие показатели: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CPU </a:t>
            </a:r>
            <a:r>
              <a:rPr lang="ru-RU" b="1" dirty="0" err="1">
                <a:solidFill>
                  <a:srgbClr val="7030A0"/>
                </a:solidFill>
              </a:rPr>
              <a:t>Cost</a:t>
            </a:r>
            <a:r>
              <a:rPr lang="ru-RU" dirty="0">
                <a:solidFill>
                  <a:srgbClr val="0070C0"/>
                </a:solidFill>
              </a:rPr>
              <a:t> — процессорная стоимость выполнения;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</a:rPr>
              <a:t>IO </a:t>
            </a:r>
            <a:r>
              <a:rPr lang="ru-RU" b="1" dirty="0" err="1">
                <a:solidFill>
                  <a:srgbClr val="7030A0"/>
                </a:solidFill>
              </a:rPr>
              <a:t>Cost</a:t>
            </a:r>
            <a:r>
              <a:rPr lang="ru-RU" dirty="0">
                <a:solidFill>
                  <a:srgbClr val="0070C0"/>
                </a:solidFill>
              </a:rPr>
              <a:t> — стоимость ввода-вывода;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7030A0"/>
                </a:solidFill>
              </a:rPr>
              <a:t>Temp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 err="1">
                <a:solidFill>
                  <a:srgbClr val="7030A0"/>
                </a:solidFill>
              </a:rPr>
              <a:t>Space</a:t>
            </a:r>
            <a:r>
              <a:rPr lang="ru-RU" dirty="0">
                <a:solidFill>
                  <a:srgbClr val="7030A0"/>
                </a:solidFill>
              </a:rPr>
              <a:t> </a:t>
            </a:r>
            <a:r>
              <a:rPr lang="ru-RU" dirty="0">
                <a:solidFill>
                  <a:srgbClr val="0070C0"/>
                </a:solidFill>
              </a:rPr>
              <a:t>– показатель использования запросом дискового пространства. Ненулевой показатель означает использование временного ТП (для выполнения сортировок, группировок, соединений </a:t>
            </a:r>
            <a:r>
              <a:rPr lang="ru-RU" dirty="0" err="1">
                <a:solidFill>
                  <a:srgbClr val="0070C0"/>
                </a:solidFill>
              </a:rPr>
              <a:t>hash-join</a:t>
            </a:r>
            <a:r>
              <a:rPr lang="ru-RU" dirty="0">
                <a:solidFill>
                  <a:srgbClr val="0070C0"/>
                </a:solidFill>
              </a:rPr>
              <a:t> и т.д.), </a:t>
            </a:r>
            <a:r>
              <a:rPr lang="ru-RU" dirty="0" smtClean="0">
                <a:solidFill>
                  <a:srgbClr val="0070C0"/>
                </a:solidFill>
              </a:rPr>
              <a:t>и </a:t>
            </a:r>
            <a:r>
              <a:rPr lang="ru-RU" dirty="0">
                <a:solidFill>
                  <a:srgbClr val="0070C0"/>
                </a:solidFill>
              </a:rPr>
              <a:t>как следствие, вероятность неэффективности работы запроса.</a:t>
            </a:r>
          </a:p>
          <a:p>
            <a:pPr indent="457200" algn="just"/>
            <a:r>
              <a:rPr lang="ru-RU" dirty="0">
                <a:solidFill>
                  <a:srgbClr val="0070C0"/>
                </a:solidFill>
              </a:rPr>
              <a:t>Однако, эти показатели выдают не все инструменты.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55335" y="3568132"/>
            <a:ext cx="4225828" cy="1045414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Учтите, что на самом деле может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реализоваться не тот план исполнения,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вам выдал инструмент!!</a:t>
            </a:r>
            <a:endParaRPr lang="ru-RU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7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3691" y="308282"/>
            <a:ext cx="7413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E2816"/>
                </a:solidFill>
              </a:rPr>
              <a:t>Показатели статистики 1/2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F8170-4382-4BBC-A853-6B239937D2FE}"/>
              </a:ext>
            </a:extLst>
          </p:cNvPr>
          <p:cNvSpPr txBox="1"/>
          <p:nvPr/>
        </p:nvSpPr>
        <p:spPr>
          <a:xfrm>
            <a:off x="211015" y="1027173"/>
            <a:ext cx="10170968" cy="5830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C00000"/>
                </a:solidFill>
              </a:rPr>
              <a:t>recursive </a:t>
            </a:r>
            <a:r>
              <a:rPr lang="ru-RU" sz="2000" b="1" dirty="0" err="1">
                <a:solidFill>
                  <a:srgbClr val="C00000"/>
                </a:solidFill>
              </a:rPr>
              <a:t>calls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количество рекурсивных вызовов, сгенерированных на клиентской и серверной стороне. Oracle Database поддерживает таблицы, используемые для внутренней обработки. Когда Oracle Database необходимо внести изменения в этих таблицах, она генерирует внутренний оператор SQL, который, в свою очередь, порождает рекурсивный вызов.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db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block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gets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количество раз, которое запрошен блок </a:t>
            </a:r>
            <a:r>
              <a:rPr lang="ru-RU" sz="2000" dirty="0" smtClean="0">
                <a:solidFill>
                  <a:srgbClr val="0070C0"/>
                </a:solidFill>
              </a:rPr>
              <a:t>CURRENT.</a:t>
            </a:r>
            <a:endParaRPr lang="ru-RU" sz="2000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consistent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gets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количество раз, которое запрошена операция целостного чтения блоков </a:t>
            </a:r>
            <a:r>
              <a:rPr lang="ru-RU" sz="2000" dirty="0" smtClean="0">
                <a:solidFill>
                  <a:srgbClr val="0070C0"/>
                </a:solidFill>
              </a:rPr>
              <a:t>данных.</a:t>
            </a:r>
            <a:endParaRPr lang="ru-RU" sz="2000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physical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reads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количество блоков данных, прочитанных с диска. Это число представляет сумму значений </a:t>
            </a:r>
            <a:r>
              <a:rPr lang="ru-RU" sz="2000" dirty="0" err="1">
                <a:solidFill>
                  <a:srgbClr val="0070C0"/>
                </a:solidFill>
              </a:rPr>
              <a:t>physical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 err="1">
                <a:solidFill>
                  <a:srgbClr val="0070C0"/>
                </a:solidFill>
              </a:rPr>
              <a:t>reads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 err="1">
                <a:solidFill>
                  <a:srgbClr val="0070C0"/>
                </a:solidFill>
              </a:rPr>
              <a:t>direct</a:t>
            </a:r>
            <a:r>
              <a:rPr lang="ru-RU" sz="2000" dirty="0">
                <a:solidFill>
                  <a:srgbClr val="0070C0"/>
                </a:solidFill>
              </a:rPr>
              <a:t> и всех чтений из буферного кэша.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redo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size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общее количество генерированного </a:t>
            </a:r>
            <a:r>
              <a:rPr lang="ru-RU" sz="2000" dirty="0" err="1">
                <a:solidFill>
                  <a:srgbClr val="0070C0"/>
                </a:solidFill>
              </a:rPr>
              <a:t>redo</a:t>
            </a:r>
            <a:r>
              <a:rPr lang="ru-RU" sz="2000" dirty="0">
                <a:solidFill>
                  <a:srgbClr val="0070C0"/>
                </a:solidFill>
              </a:rPr>
              <a:t> в блоках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bytes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sent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via</a:t>
            </a:r>
            <a:r>
              <a:rPr lang="ru-RU" sz="2000" b="1" dirty="0">
                <a:solidFill>
                  <a:srgbClr val="C00000"/>
                </a:solidFill>
              </a:rPr>
              <a:t> SQL*Net </a:t>
            </a:r>
            <a:r>
              <a:rPr lang="ru-RU" sz="2000" b="1" dirty="0" err="1">
                <a:solidFill>
                  <a:srgbClr val="C00000"/>
                </a:solidFill>
              </a:rPr>
              <a:t>to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client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общее количество байт переданных клиенту от фонового процесса.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bytes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received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via</a:t>
            </a:r>
            <a:r>
              <a:rPr lang="ru-RU" sz="2000" b="1" dirty="0">
                <a:solidFill>
                  <a:srgbClr val="C00000"/>
                </a:solidFill>
              </a:rPr>
              <a:t> SQL*Net </a:t>
            </a:r>
            <a:r>
              <a:rPr lang="ru-RU" sz="2000" b="1" dirty="0" err="1">
                <a:solidFill>
                  <a:srgbClr val="C00000"/>
                </a:solidFill>
              </a:rPr>
              <a:t>from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client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общее количество байт, полученных от клиента Oracle*Net 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C00000"/>
                </a:solidFill>
              </a:rPr>
              <a:t>SQL*Net </a:t>
            </a:r>
            <a:r>
              <a:rPr lang="ru-RU" sz="2000" b="1" dirty="0" err="1">
                <a:solidFill>
                  <a:srgbClr val="C00000"/>
                </a:solidFill>
              </a:rPr>
              <a:t>roundtrips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to</a:t>
            </a:r>
            <a:r>
              <a:rPr lang="ru-RU" sz="2000" b="1" dirty="0">
                <a:solidFill>
                  <a:srgbClr val="C00000"/>
                </a:solidFill>
              </a:rPr>
              <a:t>/</a:t>
            </a:r>
            <a:r>
              <a:rPr lang="ru-RU" sz="2000" b="1" dirty="0" err="1">
                <a:solidFill>
                  <a:srgbClr val="C00000"/>
                </a:solidFill>
              </a:rPr>
              <a:t>from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client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Общее количество сообщений Oracle NET отправленных и полученных от клиента.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4A32A-18D7-4EDE-83A7-04A20955F8B4}"/>
              </a:ext>
            </a:extLst>
          </p:cNvPr>
          <p:cNvSpPr txBox="1"/>
          <p:nvPr/>
        </p:nvSpPr>
        <p:spPr>
          <a:xfrm>
            <a:off x="5402007" y="6488668"/>
            <a:ext cx="851058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oracleonrussian.blogspot.com/p/oracle-database-11g_10.html 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0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2366" y="600669"/>
            <a:ext cx="7413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E2816"/>
                </a:solidFill>
              </a:rPr>
              <a:t>Показатели статистики 2/2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F8170-4382-4BBC-A853-6B239937D2FE}"/>
              </a:ext>
            </a:extLst>
          </p:cNvPr>
          <p:cNvSpPr txBox="1"/>
          <p:nvPr/>
        </p:nvSpPr>
        <p:spPr>
          <a:xfrm>
            <a:off x="609600" y="1328320"/>
            <a:ext cx="101709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sort</a:t>
            </a:r>
            <a:r>
              <a:rPr lang="ru-RU" sz="2000" b="1" dirty="0">
                <a:solidFill>
                  <a:srgbClr val="C00000"/>
                </a:solidFill>
              </a:rPr>
              <a:t> (</a:t>
            </a:r>
            <a:r>
              <a:rPr lang="ru-RU" sz="2000" b="1" dirty="0" err="1">
                <a:solidFill>
                  <a:srgbClr val="C00000"/>
                </a:solidFill>
              </a:rPr>
              <a:t>memory</a:t>
            </a:r>
            <a:r>
              <a:rPr lang="ru-RU" sz="2000" b="1" dirty="0">
                <a:solidFill>
                  <a:srgbClr val="C00000"/>
                </a:solidFill>
              </a:rPr>
              <a:t>) </a:t>
            </a:r>
            <a:r>
              <a:rPr lang="ru-RU" sz="2000" dirty="0">
                <a:solidFill>
                  <a:srgbClr val="0070C0"/>
                </a:solidFill>
              </a:rPr>
              <a:t>- количество операций сортировки, успешно выполненных в памяти и не потребовали записи на диск.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sort</a:t>
            </a:r>
            <a:r>
              <a:rPr lang="ru-RU" sz="2000" b="1" dirty="0">
                <a:solidFill>
                  <a:srgbClr val="C00000"/>
                </a:solidFill>
              </a:rPr>
              <a:t> (</a:t>
            </a:r>
            <a:r>
              <a:rPr lang="ru-RU" sz="2000" b="1" dirty="0" err="1">
                <a:solidFill>
                  <a:srgbClr val="C00000"/>
                </a:solidFill>
              </a:rPr>
              <a:t>disk</a:t>
            </a:r>
            <a:r>
              <a:rPr lang="ru-RU" sz="2000" b="1" dirty="0">
                <a:solidFill>
                  <a:srgbClr val="C00000"/>
                </a:solidFill>
              </a:rPr>
              <a:t>) </a:t>
            </a:r>
            <a:r>
              <a:rPr lang="ru-RU" sz="2000" dirty="0">
                <a:solidFill>
                  <a:srgbClr val="0070C0"/>
                </a:solidFill>
              </a:rPr>
              <a:t>- количество операций сортировки которое потребовало выполнения как минимум одной дисковой операции.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>
                <a:solidFill>
                  <a:srgbClr val="C00000"/>
                </a:solidFill>
              </a:rPr>
              <a:t>row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err="1">
                <a:solidFill>
                  <a:srgbClr val="C00000"/>
                </a:solidFill>
              </a:rPr>
              <a:t>processed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- количество строк, обработанных в процессе выполнения операции.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A5B58-CBF8-44A7-B42F-670E60887699}"/>
              </a:ext>
            </a:extLst>
          </p:cNvPr>
          <p:cNvSpPr txBox="1"/>
          <p:nvPr/>
        </p:nvSpPr>
        <p:spPr>
          <a:xfrm>
            <a:off x="2740819" y="6587609"/>
            <a:ext cx="8510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oracleonrussian.blogspot.com/p/oracle-database-11g_10.html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95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747" y="222612"/>
            <a:ext cx="7458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Типы операций выполняемых в плане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662A6-A1DF-4070-82A8-A1C4A2DDDE8A}"/>
              </a:ext>
            </a:extLst>
          </p:cNvPr>
          <p:cNvSpPr txBox="1"/>
          <p:nvPr/>
        </p:nvSpPr>
        <p:spPr>
          <a:xfrm>
            <a:off x="74793" y="1134128"/>
            <a:ext cx="11468100" cy="5260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ACCESS FULL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сервер просмотрит все записи таблицы.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ACCESS BY INDEX ROWID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таблица просматривается с помощью индекса.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INDEX RANGE SCAN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для выборки значений фильтром используется индекс таблицы.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HASH JOIN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для  выборки нужных значений фильтра будет построена хэш-таблица.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NESTED LOOPS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нужные значения получаются полным просмотром основной таблицы и поиском записей во вспомогательной. В качестве основной таблицы будет выбрана та, у которой меньше записей. По этим записям производиться поиск во второй таблице.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SORT MERGE JOIN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используется для соединения записей нескольких независимых источников. Сначала оба источника сортируются по объединяющему ключу, а затем происходит из слияние.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BUFFER SORT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иногда Oracle может определить, что при выполнении запроса обращение к некоторому блоку повторяется неоднократно; Oracle кеширует. 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MERGE JOIN CARTESIAN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— для получения выборки нужных значений фильтра </a:t>
            </a:r>
            <a:r>
              <a:rPr lang="ru-RU" dirty="0" smtClean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</a:t>
            </a:r>
            <a:r>
              <a:rPr lang="ru-RU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каждой записи основной таблицы будут просмотрены все записи вспомогательной. Появление этой операции в плане запроса говорит о наличии дефекта связки в JOIN.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9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65504" y="499502"/>
            <a:ext cx="2552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Подсказки</a:t>
            </a:r>
            <a:r>
              <a:rPr lang="en-US" sz="3200" dirty="0">
                <a:solidFill>
                  <a:srgbClr val="CE2816"/>
                </a:solidFill>
              </a:rPr>
              <a:t>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132" y="1151867"/>
            <a:ext cx="953151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None/>
            </a:pPr>
            <a:r>
              <a:rPr lang="ru-RU" sz="2000" dirty="0">
                <a:solidFill>
                  <a:srgbClr val="0070C0"/>
                </a:solidFill>
              </a:rPr>
              <a:t>Управлять планом исполнения можно размещая после слова </a:t>
            </a:r>
            <a:r>
              <a:rPr lang="en-US" sz="2000" dirty="0"/>
              <a:t>SELECT </a:t>
            </a:r>
            <a:r>
              <a:rPr lang="ru-RU" sz="2000" dirty="0">
                <a:solidFill>
                  <a:srgbClr val="0070C0"/>
                </a:solidFill>
              </a:rPr>
              <a:t>подсказки в виде комментариев специального вида </a:t>
            </a:r>
            <a:r>
              <a:rPr lang="ru-RU" sz="2000" dirty="0">
                <a:solidFill>
                  <a:srgbClr val="7030A0"/>
                </a:solidFill>
              </a:rPr>
              <a:t>(</a:t>
            </a:r>
            <a:r>
              <a:rPr lang="en-US" sz="2000" dirty="0">
                <a:solidFill>
                  <a:srgbClr val="7030A0"/>
                </a:solidFill>
              </a:rPr>
              <a:t>hints</a:t>
            </a:r>
            <a:r>
              <a:rPr lang="ru-RU" sz="2000" dirty="0">
                <a:solidFill>
                  <a:srgbClr val="7030A0"/>
                </a:solidFill>
              </a:rPr>
              <a:t>)</a:t>
            </a:r>
            <a:r>
              <a:rPr lang="ru-RU" sz="2000" dirty="0">
                <a:solidFill>
                  <a:srgbClr val="0070C0"/>
                </a:solidFill>
              </a:rPr>
              <a:t>. Например, подсказка в запросе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000" b="1" dirty="0"/>
              <a:t>SELECT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7030A0"/>
                </a:solidFill>
              </a:rPr>
              <a:t>/*+</a:t>
            </a:r>
            <a:r>
              <a:rPr lang="en-US" sz="2000" dirty="0">
                <a:solidFill>
                  <a:srgbClr val="7030A0"/>
                </a:solidFill>
              </a:rPr>
              <a:t>INDEX</a:t>
            </a:r>
            <a:r>
              <a:rPr lang="ru-RU" sz="2000" dirty="0">
                <a:solidFill>
                  <a:srgbClr val="7030A0"/>
                </a:solidFill>
              </a:rPr>
              <a:t>*/ </a:t>
            </a:r>
            <a:r>
              <a:rPr lang="en-US" sz="2000" dirty="0" err="1"/>
              <a:t>empno</a:t>
            </a:r>
            <a:r>
              <a:rPr lang="en-US" sz="2000" dirty="0"/>
              <a:t> </a:t>
            </a:r>
            <a:endParaRPr lang="ru-RU" sz="20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endParaRPr lang="ru-RU" sz="20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sz="2000" b="1" dirty="0" smtClean="0"/>
              <a:t>WHERE</a:t>
            </a:r>
            <a:r>
              <a:rPr lang="en-US" sz="2000" dirty="0" smtClean="0"/>
              <a:t> </a:t>
            </a:r>
            <a:r>
              <a:rPr lang="en-US" sz="2000" dirty="0" err="1"/>
              <a:t>empno</a:t>
            </a:r>
            <a:r>
              <a:rPr lang="ru-RU" sz="2000" dirty="0"/>
              <a:t> = 1739;</a:t>
            </a:r>
          </a:p>
          <a:p>
            <a:pPr algn="just">
              <a:lnSpc>
                <a:spcPct val="90000"/>
              </a:lnSpc>
              <a:buNone/>
            </a:pPr>
            <a:r>
              <a:rPr lang="ru-RU" sz="2000" dirty="0">
                <a:solidFill>
                  <a:srgbClr val="0070C0"/>
                </a:solidFill>
              </a:rPr>
              <a:t>означает требование воспользоваться индексом. Правда оптимизатор может и не выполнить указание. Так что, </a:t>
            </a:r>
            <a:r>
              <a:rPr lang="ru-RU" sz="2000" dirty="0" err="1">
                <a:solidFill>
                  <a:srgbClr val="0070C0"/>
                </a:solidFill>
              </a:rPr>
              <a:t>хинт</a:t>
            </a:r>
            <a:r>
              <a:rPr lang="ru-RU" sz="2000" dirty="0">
                <a:solidFill>
                  <a:srgbClr val="0070C0"/>
                </a:solidFill>
              </a:rPr>
              <a:t> это просьба, но не приказ.</a:t>
            </a:r>
          </a:p>
          <a:p>
            <a:pPr indent="360000" algn="just">
              <a:lnSpc>
                <a:spcPct val="90000"/>
              </a:lnSpc>
              <a:buNone/>
            </a:pPr>
            <a:r>
              <a:rPr lang="ru-RU" sz="2000" dirty="0">
                <a:solidFill>
                  <a:srgbClr val="0070C0"/>
                </a:solidFill>
              </a:rPr>
              <a:t>Некоторые подсказки: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40287"/>
              </p:ext>
            </p:extLst>
          </p:nvPr>
        </p:nvGraphicFramePr>
        <p:xfrm>
          <a:off x="1465504" y="3575895"/>
          <a:ext cx="7920880" cy="302433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Подсказка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Пояснение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Times New Roman"/>
                        </a:rPr>
                        <a:t>FULL(таблица)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Выполнение  полного  просмотра  таблицы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Times New Roman"/>
                        </a:rPr>
                        <a:t>CASH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Разместить сканированную таблицу в кэше для  сохранения ее блоков в памяти для  последующего  быстрого  доступа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Times New Roman"/>
                        </a:rPr>
                        <a:t>INDEX (индекс)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Использовать  указанный  индекс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7030A0"/>
                          </a:solidFill>
                          <a:effectLst/>
                          <a:latin typeface="Times New Roman"/>
                          <a:ea typeface="Times New Roman"/>
                        </a:rPr>
                        <a:t>USE_NL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Использовать  вложенные  циклы  для  объединения  таблиц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37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1270" y="719413"/>
            <a:ext cx="901949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DELETE FROM </a:t>
            </a:r>
            <a:r>
              <a:rPr lang="en-US" sz="2000" dirty="0" err="1"/>
              <a:t>plan_table</a:t>
            </a:r>
            <a:r>
              <a:rPr lang="en-US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statement_id</a:t>
            </a:r>
            <a:r>
              <a:rPr lang="en-US" sz="2000" dirty="0"/>
              <a:t> = 'P1';</a:t>
            </a:r>
          </a:p>
          <a:p>
            <a:r>
              <a:rPr lang="en-US" sz="2000" b="1" dirty="0"/>
              <a:t>EXPLAIN PLAN SET STATEMENT_ID</a:t>
            </a:r>
            <a:r>
              <a:rPr lang="en-US" sz="2000" dirty="0"/>
              <a:t> = 'P1' </a:t>
            </a:r>
            <a:r>
              <a:rPr lang="en-US" sz="2000" b="1" dirty="0"/>
              <a:t>FOR</a:t>
            </a:r>
          </a:p>
          <a:p>
            <a:r>
              <a:rPr lang="en-US" sz="2000" b="1" dirty="0"/>
              <a:t>SELECT </a:t>
            </a:r>
            <a:r>
              <a:rPr lang="en-US" sz="2000" dirty="0"/>
              <a:t>*</a:t>
            </a:r>
          </a:p>
          <a:p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scott.emp</a:t>
            </a:r>
            <a:r>
              <a:rPr lang="en-US" sz="2000" dirty="0"/>
              <a:t> e, </a:t>
            </a:r>
            <a:r>
              <a:rPr lang="en-US" sz="2000" dirty="0" err="1"/>
              <a:t>scott.dept</a:t>
            </a:r>
            <a:r>
              <a:rPr lang="en-US" sz="2000" dirty="0"/>
              <a:t> d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e.deptno</a:t>
            </a:r>
            <a:r>
              <a:rPr lang="en-US" sz="2000" dirty="0"/>
              <a:t> = </a:t>
            </a:r>
            <a:r>
              <a:rPr lang="en-US" sz="2000" dirty="0" err="1"/>
              <a:t>d.deptno</a:t>
            </a:r>
            <a:r>
              <a:rPr lang="en-US" sz="2000" dirty="0"/>
              <a:t> AND </a:t>
            </a:r>
            <a:r>
              <a:rPr lang="en-US" sz="2000" dirty="0" err="1"/>
              <a:t>e.ename</a:t>
            </a:r>
            <a:r>
              <a:rPr lang="en-US" sz="2000" dirty="0"/>
              <a:t>='</a:t>
            </a:r>
            <a:r>
              <a:rPr lang="en-US" sz="2000" dirty="0" err="1"/>
              <a:t>benoit</a:t>
            </a:r>
            <a:r>
              <a:rPr lang="en-US" sz="2000" dirty="0"/>
              <a:t>';</a:t>
            </a:r>
          </a:p>
          <a:p>
            <a:r>
              <a:rPr lang="en-US" sz="2000" dirty="0"/>
              <a:t> /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id || ' ' || </a:t>
            </a:r>
            <a:r>
              <a:rPr lang="en-US" sz="2000" dirty="0" err="1"/>
              <a:t>parent_id</a:t>
            </a:r>
            <a:r>
              <a:rPr lang="en-US" sz="2000" dirty="0"/>
              <a:t> || ' ' || LPAD(' ',2 * ( LEVEL - 1 )) ||</a:t>
            </a:r>
          </a:p>
          <a:p>
            <a:r>
              <a:rPr lang="en-US" sz="2000" dirty="0"/>
              <a:t>       operation || DECODE(</a:t>
            </a:r>
            <a:r>
              <a:rPr lang="en-US" sz="2000" dirty="0" err="1"/>
              <a:t>other_tag,NULL</a:t>
            </a:r>
            <a:r>
              <a:rPr lang="en-US" sz="2000" dirty="0"/>
              <a:t>,'','*') ||</a:t>
            </a:r>
          </a:p>
          <a:p>
            <a:r>
              <a:rPr lang="en-US" sz="2000" dirty="0"/>
              <a:t>       DECODE(options, NULL, '', ' (' || options || ')') ||</a:t>
            </a:r>
          </a:p>
          <a:p>
            <a:r>
              <a:rPr lang="en-US" sz="2000" dirty="0"/>
              <a:t>       DECODE(</a:t>
            </a:r>
            <a:r>
              <a:rPr lang="en-US" sz="2000" dirty="0" err="1"/>
              <a:t>object_name</a:t>
            </a:r>
            <a:r>
              <a:rPr lang="en-US" sz="2000" dirty="0"/>
              <a:t>, NULL, '', ' OF ' || </a:t>
            </a:r>
            <a:r>
              <a:rPr lang="en-US" sz="2000" dirty="0" err="1"/>
              <a:t>object_name</a:t>
            </a:r>
            <a:r>
              <a:rPr lang="en-US" sz="2000" dirty="0"/>
              <a:t> || '') ||</a:t>
            </a:r>
          </a:p>
          <a:p>
            <a:r>
              <a:rPr lang="en-US" sz="2000" dirty="0"/>
              <a:t>       DECODE(</a:t>
            </a:r>
            <a:r>
              <a:rPr lang="en-US" sz="2000" dirty="0" err="1"/>
              <a:t>object_type</a:t>
            </a:r>
            <a:r>
              <a:rPr lang="en-US" sz="2000" dirty="0"/>
              <a:t>, NULL, '', ' (' || </a:t>
            </a:r>
            <a:r>
              <a:rPr lang="en-US" sz="2000" dirty="0" err="1"/>
              <a:t>object_type</a:t>
            </a:r>
            <a:r>
              <a:rPr lang="en-US" sz="2000" dirty="0"/>
              <a:t> || ')')||</a:t>
            </a:r>
          </a:p>
          <a:p>
            <a:r>
              <a:rPr lang="en-US" sz="2000" dirty="0"/>
              <a:t>       DECODE(id, 0, DECODE(optimizer, NULL, '' , ' Optimizer=' || </a:t>
            </a:r>
          </a:p>
          <a:p>
            <a:r>
              <a:rPr lang="en-US" sz="2000" dirty="0"/>
              <a:t>       optimizer)) ||  DECODE(cost, NULL, '', ' (Cost=' || cost ||</a:t>
            </a:r>
          </a:p>
          <a:p>
            <a:r>
              <a:rPr lang="en-US" sz="2000" dirty="0"/>
              <a:t>       DECODE(cardinality, NULL, '', ' Card=' || cardinality) ||</a:t>
            </a:r>
          </a:p>
          <a:p>
            <a:r>
              <a:rPr lang="en-US" sz="2000" dirty="0"/>
              <a:t>       DECODE(bytes, NULL, '', ' Bytes=' || bytes) || ')')</a:t>
            </a:r>
          </a:p>
          <a:p>
            <a:r>
              <a:rPr lang="en-US" sz="2000" b="1" dirty="0"/>
              <a:t>FROM </a:t>
            </a:r>
            <a:r>
              <a:rPr lang="en-US" sz="2000" dirty="0" err="1"/>
              <a:t>plan_table</a:t>
            </a:r>
            <a:endParaRPr lang="en-US" sz="2000" dirty="0"/>
          </a:p>
          <a:p>
            <a:r>
              <a:rPr lang="en-US" sz="2000" b="1" dirty="0"/>
              <a:t>START WITH </a:t>
            </a:r>
            <a:r>
              <a:rPr lang="en-US" sz="2000" dirty="0"/>
              <a:t>id=0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statement_id</a:t>
            </a:r>
            <a:r>
              <a:rPr lang="en-US" sz="2000" dirty="0"/>
              <a:t> = 'P1'</a:t>
            </a:r>
          </a:p>
          <a:p>
            <a:r>
              <a:rPr lang="en-US" sz="2000" b="1" dirty="0"/>
              <a:t>CONNECT BY PRIOR </a:t>
            </a:r>
            <a:r>
              <a:rPr lang="en-US" sz="2000" dirty="0"/>
              <a:t>id=</a:t>
            </a:r>
            <a:r>
              <a:rPr lang="en-US" sz="2000" dirty="0" err="1"/>
              <a:t>parent_id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statement_id</a:t>
            </a:r>
            <a:r>
              <a:rPr lang="en-US" sz="2000" dirty="0"/>
              <a:t> = 'P1'</a:t>
            </a:r>
          </a:p>
          <a:p>
            <a:r>
              <a:rPr lang="en-US" sz="2000" b="1" dirty="0"/>
              <a:t>ORDER BY </a:t>
            </a:r>
            <a:r>
              <a:rPr lang="en-US" sz="2000" dirty="0"/>
              <a:t>id, position;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980" y="134638"/>
            <a:ext cx="7817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Пример работы с планом исполнения 1/2</a:t>
            </a:r>
          </a:p>
        </p:txBody>
      </p:sp>
    </p:spTree>
    <p:extLst>
      <p:ext uri="{BB962C8B-B14F-4D97-AF65-F5344CB8AC3E}">
        <p14:creationId xmlns:p14="http://schemas.microsoft.com/office/powerpoint/2010/main" val="424503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2750" y="144073"/>
            <a:ext cx="7358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kern="0" dirty="0">
                <a:solidFill>
                  <a:srgbClr val="C00000"/>
                </a:solidFill>
                <a:latin typeface="Arial"/>
              </a:rPr>
              <a:t>Измерение времени выполнения запроса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5455" y="1207841"/>
            <a:ext cx="95411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Измерить время выполнения запроса в </a:t>
            </a:r>
            <a:r>
              <a:rPr lang="ru-RU" sz="2000" dirty="0" err="1">
                <a:solidFill>
                  <a:srgbClr val="0070C0"/>
                </a:solidFill>
              </a:rPr>
              <a:t>sqlplus</a:t>
            </a:r>
            <a:r>
              <a:rPr lang="ru-RU" sz="2000" dirty="0">
                <a:solidFill>
                  <a:srgbClr val="0070C0"/>
                </a:solidFill>
              </a:rPr>
              <a:t> можно, например, скриптом:</a:t>
            </a:r>
          </a:p>
          <a:p>
            <a:r>
              <a:rPr lang="en-US" sz="2000" dirty="0"/>
              <a:t>set timing on;</a:t>
            </a:r>
            <a:br>
              <a:rPr lang="en-US" sz="2000" dirty="0"/>
            </a:br>
            <a:r>
              <a:rPr lang="en-US" sz="2000" dirty="0"/>
              <a:t>set </a:t>
            </a:r>
            <a:r>
              <a:rPr lang="en-US" sz="2000" dirty="0" err="1"/>
              <a:t>linesize</a:t>
            </a:r>
            <a:r>
              <a:rPr lang="en-US" sz="2000" dirty="0"/>
              <a:t> 1000;</a:t>
            </a:r>
            <a:br>
              <a:rPr lang="en-US" sz="2000" dirty="0"/>
            </a:br>
            <a:r>
              <a:rPr lang="en-US" sz="2000" dirty="0"/>
              <a:t>set </a:t>
            </a:r>
            <a:r>
              <a:rPr lang="en-US" sz="2000" dirty="0" err="1"/>
              <a:t>pagesize</a:t>
            </a:r>
            <a:r>
              <a:rPr lang="en-US" sz="2000" dirty="0"/>
              <a:t> 1000;</a:t>
            </a:r>
            <a:br>
              <a:rPr lang="en-US" sz="2000" dirty="0"/>
            </a:br>
            <a:r>
              <a:rPr lang="en-US" sz="2000" dirty="0"/>
              <a:t>&lt;SQL statement&gt;;</a:t>
            </a:r>
            <a:br>
              <a:rPr lang="en-US" sz="2000" dirty="0"/>
            </a:br>
            <a:r>
              <a:rPr lang="ru-RU" sz="2000" dirty="0">
                <a:solidFill>
                  <a:srgbClr val="0070C0"/>
                </a:solidFill>
              </a:rPr>
              <a:t>      Результаты запроса выдаются в виде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en-US" sz="2000" dirty="0"/>
              <a:t>Elapsed: 00:00:02.71. </a:t>
            </a:r>
            <a:endParaRPr lang="ru-RU" sz="2000" dirty="0"/>
          </a:p>
          <a:p>
            <a:r>
              <a:rPr lang="ru-RU" sz="2000" dirty="0">
                <a:solidFill>
                  <a:srgbClr val="0070C0"/>
                </a:solidFill>
              </a:rPr>
              <a:t>После точки сотые доли секунды.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 В этом варианте результаты запроса выводятся не на экран, а в файл:</a:t>
            </a:r>
          </a:p>
          <a:p>
            <a:r>
              <a:rPr lang="en-US" sz="2000" dirty="0"/>
              <a:t>set timing on;</a:t>
            </a:r>
            <a:br>
              <a:rPr lang="en-US" sz="2000" dirty="0"/>
            </a:br>
            <a:r>
              <a:rPr lang="en-US" sz="2000" dirty="0"/>
              <a:t>set </a:t>
            </a:r>
            <a:r>
              <a:rPr lang="en-US" sz="2000" dirty="0" err="1"/>
              <a:t>linesize</a:t>
            </a:r>
            <a:r>
              <a:rPr lang="en-US" sz="2000" dirty="0"/>
              <a:t> 1000;</a:t>
            </a:r>
            <a:br>
              <a:rPr lang="en-US" sz="2000" dirty="0"/>
            </a:br>
            <a:r>
              <a:rPr lang="en-US" sz="2000" dirty="0"/>
              <a:t>set </a:t>
            </a:r>
            <a:r>
              <a:rPr lang="en-US" sz="2000" dirty="0" err="1"/>
              <a:t>pagesize</a:t>
            </a:r>
            <a:r>
              <a:rPr lang="en-US" sz="2000" dirty="0"/>
              <a:t> 1000;</a:t>
            </a:r>
            <a:br>
              <a:rPr lang="en-US" sz="2000" dirty="0"/>
            </a:br>
            <a:r>
              <a:rPr lang="en-US" sz="2000" dirty="0"/>
              <a:t>set </a:t>
            </a:r>
            <a:r>
              <a:rPr lang="en-US" sz="2000" dirty="0" err="1"/>
              <a:t>termout</a:t>
            </a:r>
            <a:r>
              <a:rPr lang="en-US" sz="2000" dirty="0"/>
              <a:t> off;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подавляет отображение на экран</a:t>
            </a: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/>
              <a:t>spool </a:t>
            </a:r>
            <a:r>
              <a:rPr lang="en-US" sz="2000" dirty="0" err="1"/>
              <a:t>tmp.out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&lt;SQL statement&gt;;</a:t>
            </a:r>
            <a:br>
              <a:rPr lang="en-US" sz="2000" dirty="0"/>
            </a:br>
            <a:r>
              <a:rPr lang="en-US" sz="2000" dirty="0"/>
              <a:t>spool off;</a:t>
            </a:r>
            <a:br>
              <a:rPr lang="en-US" sz="2000" dirty="0"/>
            </a:br>
            <a:r>
              <a:rPr lang="ru-RU" sz="2000" dirty="0">
                <a:solidFill>
                  <a:srgbClr val="0070C0"/>
                </a:solidFill>
              </a:rPr>
              <a:t>      Сравните время выполнения одного запроса в этих вариантах и в </a:t>
            </a:r>
            <a:r>
              <a:rPr lang="en-US" sz="2000" dirty="0">
                <a:solidFill>
                  <a:srgbClr val="0070C0"/>
                </a:solidFill>
              </a:rPr>
              <a:t>SQL Developer</a:t>
            </a:r>
            <a:r>
              <a:rPr lang="ru-RU" sz="2000" dirty="0">
                <a:solidFill>
                  <a:srgbClr val="0070C0"/>
                </a:solidFill>
              </a:rPr>
              <a:t>. 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				 Выводы?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98327" y="2196658"/>
            <a:ext cx="4480995" cy="981423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Почему для изучения производительности недостаточно ограничиться измерением времени исполнения?</a:t>
            </a:r>
            <a:endParaRPr lang="ru-RU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8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1889" y="169112"/>
            <a:ext cx="78632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Пример работы с планом исполнения 1/2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2" y="886924"/>
            <a:ext cx="8521143" cy="591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86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7931" y="87327"/>
            <a:ext cx="7866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00000"/>
                </a:solidFill>
              </a:rPr>
              <a:t>Работа с планом исполнения в </a:t>
            </a:r>
            <a:r>
              <a:rPr lang="en-US" sz="3200" b="1" dirty="0">
                <a:solidFill>
                  <a:srgbClr val="C00000"/>
                </a:solidFill>
              </a:rPr>
              <a:t>SQL</a:t>
            </a:r>
            <a:r>
              <a:rPr lang="ru-RU" sz="3200" b="1" dirty="0">
                <a:solidFill>
                  <a:srgbClr val="C00000"/>
                </a:solidFill>
              </a:rPr>
              <a:t>*</a:t>
            </a:r>
            <a:r>
              <a:rPr lang="en-US" sz="3200" b="1" dirty="0">
                <a:solidFill>
                  <a:srgbClr val="C00000"/>
                </a:solidFill>
              </a:rPr>
              <a:t>Plus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1962" y="560718"/>
            <a:ext cx="926407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2000" dirty="0">
                <a:solidFill>
                  <a:srgbClr val="0070C0"/>
                </a:solidFill>
              </a:rPr>
              <a:t>Формируем план исполнения:</a:t>
            </a:r>
          </a:p>
          <a:p>
            <a:pPr>
              <a:lnSpc>
                <a:spcPct val="90000"/>
              </a:lnSpc>
              <a:buNone/>
            </a:pPr>
            <a:r>
              <a:rPr lang="ru-RU" sz="2000" b="1" dirty="0"/>
              <a:t>EXPLAIN PLAN FOR</a:t>
            </a:r>
          </a:p>
          <a:p>
            <a:pPr>
              <a:lnSpc>
                <a:spcPct val="90000"/>
              </a:lnSpc>
              <a:buNone/>
            </a:pPr>
            <a:r>
              <a:rPr lang="ru-RU" sz="2000" b="1" dirty="0"/>
              <a:t>    </a:t>
            </a:r>
            <a:r>
              <a:rPr lang="en-US" sz="2000" b="1" dirty="0"/>
              <a:t>SELECT </a:t>
            </a:r>
            <a:r>
              <a:rPr lang="en-US" sz="2000" dirty="0"/>
              <a:t>E.EMPNO,  E.ENAME,</a:t>
            </a:r>
            <a:r>
              <a:rPr lang="ru-RU" sz="2000" dirty="0"/>
              <a:t> </a:t>
            </a:r>
            <a:r>
              <a:rPr lang="en-US" sz="2000" dirty="0"/>
              <a:t> D.DNAME</a:t>
            </a:r>
            <a:r>
              <a:rPr lang="ru-RU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EMP E,  DEPT D</a:t>
            </a:r>
            <a:endParaRPr lang="ru-RU" sz="2000" dirty="0"/>
          </a:p>
          <a:p>
            <a:pPr>
              <a:lnSpc>
                <a:spcPct val="90000"/>
              </a:lnSpc>
              <a:buNone/>
            </a:pPr>
            <a:r>
              <a:rPr lang="ru-RU" sz="2000" dirty="0"/>
              <a:t>   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dirty="0"/>
              <a:t>E.DEPTNO = D.DEPTNO </a:t>
            </a:r>
            <a:r>
              <a:rPr lang="ru-RU" sz="2000" dirty="0"/>
              <a:t> </a:t>
            </a:r>
            <a:r>
              <a:rPr lang="en-US" sz="2000" dirty="0"/>
              <a:t>AND E.DEPTNO = 10;</a:t>
            </a:r>
            <a:endParaRPr lang="ru-RU" sz="2000" dirty="0"/>
          </a:p>
          <a:p>
            <a:pPr>
              <a:lnSpc>
                <a:spcPct val="90000"/>
              </a:lnSpc>
              <a:buNone/>
            </a:pPr>
            <a:r>
              <a:rPr lang="ru-RU" sz="2000" dirty="0">
                <a:solidFill>
                  <a:srgbClr val="0070C0"/>
                </a:solidFill>
              </a:rPr>
              <a:t>и  читаем его с помощью пакета </a:t>
            </a:r>
            <a:r>
              <a:rPr lang="en-US" sz="2000" dirty="0" err="1"/>
              <a:t>DBMS_xplan</a:t>
            </a:r>
            <a:r>
              <a:rPr lang="ru-RU" sz="2000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TABLE(</a:t>
            </a:r>
            <a:r>
              <a:rPr lang="en-US" sz="2000" dirty="0" err="1"/>
              <a:t>dbms_xplan.display</a:t>
            </a:r>
            <a:r>
              <a:rPr lang="en-US" sz="2000" dirty="0"/>
              <a:t>(</a:t>
            </a:r>
            <a:r>
              <a:rPr lang="en-US" sz="2000" dirty="0" err="1"/>
              <a:t>null,null,'basic</a:t>
            </a:r>
            <a:r>
              <a:rPr lang="en-US" sz="2000" dirty="0"/>
              <a:t>'));</a:t>
            </a:r>
            <a:endParaRPr lang="ru-RU" sz="2000" dirty="0"/>
          </a:p>
          <a:p>
            <a:r>
              <a:rPr lang="ru-RU" sz="2000" dirty="0">
                <a:solidFill>
                  <a:srgbClr val="0070C0"/>
                </a:solidFill>
              </a:rPr>
              <a:t>                       Получаем:</a:t>
            </a: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     Можно просто установить атрибут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autotrace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  состояние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ON</a:t>
            </a:r>
            <a:r>
              <a:rPr lang="ru-RU" sz="2000" dirty="0">
                <a:solidFill>
                  <a:srgbClr val="0070C0"/>
                </a:solidFill>
              </a:rPr>
              <a:t> командой </a:t>
            </a:r>
            <a:r>
              <a:rPr lang="en-US" sz="2000" dirty="0"/>
              <a:t>“SET </a:t>
            </a:r>
            <a:r>
              <a:rPr lang="en-US" sz="2000" dirty="0" err="1"/>
              <a:t>autotrace</a:t>
            </a:r>
            <a:r>
              <a:rPr lang="en-US" sz="2000" dirty="0"/>
              <a:t> ON”</a:t>
            </a:r>
            <a:r>
              <a:rPr lang="ru-RU" sz="2000" dirty="0">
                <a:solidFill>
                  <a:srgbClr val="0070C0"/>
                </a:solidFill>
              </a:rPr>
              <a:t> и читать планы исполнения.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18" y="2304602"/>
            <a:ext cx="6131735" cy="379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70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9511" y="1048298"/>
            <a:ext cx="10603643" cy="5683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Выражение коллекции </a:t>
            </a:r>
            <a:r>
              <a:rPr lang="en-US" sz="2000" b="1" dirty="0"/>
              <a:t>TABLE</a:t>
            </a:r>
            <a:r>
              <a:rPr lang="ru-RU" sz="2000" dirty="0">
                <a:solidFill>
                  <a:srgbClr val="0070C0"/>
                </a:solidFill>
              </a:rPr>
              <a:t> преобразует коллекцию или конвейерную функцию в таблицу, с которой может работать запрос </a:t>
            </a:r>
            <a:r>
              <a:rPr lang="ru-RU" sz="2000" b="1" dirty="0"/>
              <a:t>SELECT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indent="360000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Обычно, коллекция имеет тип данных, созданный оператором 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CREATE OR REPLACE TYPE </a:t>
            </a:r>
            <a:r>
              <a:rPr lang="ru-RU" sz="2000" dirty="0"/>
              <a:t>... .</a:t>
            </a:r>
          </a:p>
          <a:p>
            <a:pPr>
              <a:lnSpc>
                <a:spcPct val="114000"/>
              </a:lnSpc>
            </a:pPr>
            <a:r>
              <a:rPr lang="ru-RU" sz="2000" b="1" u="sng" dirty="0">
                <a:solidFill>
                  <a:srgbClr val="0070C0"/>
                </a:solidFill>
              </a:rPr>
              <a:t>Формат</a:t>
            </a:r>
            <a:r>
              <a:rPr lang="ru-RU" sz="2000" b="1" dirty="0">
                <a:solidFill>
                  <a:srgbClr val="0070C0"/>
                </a:solidFill>
              </a:rPr>
              <a:t>: </a:t>
            </a:r>
          </a:p>
          <a:p>
            <a:pPr>
              <a:lnSpc>
                <a:spcPct val="114000"/>
              </a:lnSpc>
            </a:pPr>
            <a:r>
              <a:rPr lang="ru-RU" sz="2000" b="1" dirty="0"/>
              <a:t>SELECT</a:t>
            </a:r>
            <a:r>
              <a:rPr lang="ru-RU" sz="2000" dirty="0"/>
              <a:t> * </a:t>
            </a:r>
            <a:r>
              <a:rPr lang="ru-RU" sz="2000" b="1" dirty="0"/>
              <a:t>FROM</a:t>
            </a:r>
            <a:r>
              <a:rPr lang="ru-RU" sz="2000" dirty="0"/>
              <a:t>  TABLE(</a:t>
            </a:r>
            <a:r>
              <a:rPr lang="ru-RU" sz="2000" dirty="0" err="1"/>
              <a:t>имя_пакета.функция_возвращающая</a:t>
            </a:r>
            <a:r>
              <a:rPr lang="ru-RU" sz="2000" dirty="0"/>
              <a:t>_ массив);</a:t>
            </a:r>
          </a:p>
          <a:p>
            <a:pPr>
              <a:lnSpc>
                <a:spcPct val="114000"/>
              </a:lnSpc>
            </a:pPr>
            <a:r>
              <a:rPr lang="ru-RU" sz="2000" b="1" u="sng" dirty="0">
                <a:solidFill>
                  <a:srgbClr val="0070C0"/>
                </a:solidFill>
              </a:rPr>
              <a:t>Синтаксис функции </a:t>
            </a:r>
            <a:r>
              <a:rPr lang="en-US" sz="2000" b="1" u="sng" dirty="0"/>
              <a:t>DISPLAY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114000"/>
              </a:lnSpc>
            </a:pPr>
            <a:r>
              <a:rPr lang="en-US" sz="2000" b="1" dirty="0"/>
              <a:t>DBMS_XPLAN.DISPLAY</a:t>
            </a:r>
            <a:r>
              <a:rPr lang="en-US" sz="2000" dirty="0"/>
              <a:t>(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   </a:t>
            </a:r>
            <a:r>
              <a:rPr lang="en-US" sz="2000" dirty="0" err="1"/>
              <a:t>table_name</a:t>
            </a:r>
            <a:r>
              <a:rPr lang="en-US" sz="2000" dirty="0"/>
              <a:t>    IN  VARCHAR2  DEFAULT 'PLAN_TABLE',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   </a:t>
            </a:r>
            <a:r>
              <a:rPr lang="en-US" sz="2000" dirty="0" err="1"/>
              <a:t>statement_id</a:t>
            </a:r>
            <a:r>
              <a:rPr lang="en-US" sz="2000" dirty="0"/>
              <a:t>  IN  VARCHAR2  DEFAULT  NULL, 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   format        IN  VARCHAR2  DEFAULT  'TYPICAL');</a:t>
            </a:r>
          </a:p>
          <a:p>
            <a:pPr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где</a:t>
            </a:r>
            <a:r>
              <a:rPr lang="ru-RU" sz="2000" dirty="0"/>
              <a:t> </a:t>
            </a:r>
            <a:r>
              <a:rPr lang="en-US" sz="2000" dirty="0" err="1"/>
              <a:t>table_name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ru-RU" sz="2000" dirty="0">
                <a:solidFill>
                  <a:srgbClr val="0070C0"/>
                </a:solidFill>
              </a:rPr>
              <a:t>имя таблицы планов, по умолчанию </a:t>
            </a:r>
            <a:r>
              <a:rPr lang="en-US" sz="2000" dirty="0" err="1"/>
              <a:t>plan_table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2000" dirty="0" err="1"/>
              <a:t>statement_id</a:t>
            </a:r>
            <a:r>
              <a:rPr lang="en-US" sz="2000" dirty="0">
                <a:solidFill>
                  <a:srgbClr val="0070C0"/>
                </a:solidFill>
              </a:rPr>
              <a:t> – </a:t>
            </a:r>
            <a:r>
              <a:rPr lang="ru-RU" sz="2000" dirty="0">
                <a:solidFill>
                  <a:srgbClr val="0070C0"/>
                </a:solidFill>
              </a:rPr>
              <a:t>идентификатор плана, задаваемый в команде </a:t>
            </a:r>
            <a:r>
              <a:rPr lang="en-US" sz="2000" dirty="0"/>
              <a:t>explain plan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format </a:t>
            </a:r>
            <a:r>
              <a:rPr lang="en-US" sz="2000" dirty="0">
                <a:solidFill>
                  <a:srgbClr val="0070C0"/>
                </a:solidFill>
              </a:rPr>
              <a:t>– </a:t>
            </a:r>
            <a:r>
              <a:rPr lang="ru-RU" sz="2000" dirty="0">
                <a:solidFill>
                  <a:srgbClr val="0070C0"/>
                </a:solidFill>
              </a:rPr>
              <a:t>формат отображения, принимает значения </a:t>
            </a:r>
            <a:r>
              <a:rPr lang="en-US" sz="2000" dirty="0"/>
              <a:t>BASIC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TYPICAL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ALL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/>
              <a:t>SERIAL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pPr indent="360000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Как правило, права на обращение к пакету </a:t>
            </a:r>
            <a:r>
              <a:rPr lang="en-US" sz="2000" dirty="0" err="1"/>
              <a:t>dbms_xplan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предоставлены всем пользователям (через </a:t>
            </a:r>
            <a:r>
              <a:rPr lang="en-US" sz="2000" dirty="0"/>
              <a:t>public</a:t>
            </a:r>
            <a:r>
              <a:rPr lang="en-US" sz="2000" dirty="0">
                <a:solidFill>
                  <a:srgbClr val="0070C0"/>
                </a:solidFill>
              </a:rPr>
              <a:t>), </a:t>
            </a:r>
            <a:r>
              <a:rPr lang="ru-RU" sz="2000" dirty="0">
                <a:solidFill>
                  <a:srgbClr val="0070C0"/>
                </a:solidFill>
              </a:rPr>
              <a:t>но, возможно, придется предоставить их отдельно пользователю или роли.</a:t>
            </a:r>
            <a:endParaRPr lang="ru-RU" sz="2000" dirty="0">
              <a:solidFill>
                <a:srgbClr val="0070C0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32873" y="244360"/>
            <a:ext cx="6807199" cy="803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Замечание о выражении 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пакете 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dbms_xplan</a:t>
            </a:r>
            <a:endParaRPr lang="ru-R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02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0282" y="1247381"/>
            <a:ext cx="90194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rgbClr val="7030A0"/>
                </a:solidFill>
              </a:rPr>
              <a:t>Составляем план</a:t>
            </a:r>
            <a:r>
              <a:rPr lang="ru-RU" sz="2000" b="1" dirty="0">
                <a:solidFill>
                  <a:srgbClr val="7030A0"/>
                </a:solidFill>
              </a:rPr>
              <a:t>:</a:t>
            </a:r>
          </a:p>
          <a:p>
            <a:r>
              <a:rPr lang="en-US" sz="2000" b="1" dirty="0"/>
              <a:t>EXPLAIN PLAN FOR</a:t>
            </a:r>
          </a:p>
          <a:p>
            <a:r>
              <a:rPr lang="ru-RU" sz="2000" dirty="0"/>
              <a:t> </a:t>
            </a:r>
            <a:r>
              <a:rPr lang="en-US" sz="2000" dirty="0"/>
              <a:t>  </a:t>
            </a:r>
            <a:r>
              <a:rPr lang="en-US" sz="2000" b="1" dirty="0"/>
              <a:t>SELECT</a:t>
            </a:r>
            <a:r>
              <a:rPr lang="en-US" sz="2000" dirty="0"/>
              <a:t> E.EMPNO, E.ENAME,</a:t>
            </a:r>
            <a:r>
              <a:rPr lang="ru-RU" sz="2000" dirty="0"/>
              <a:t> </a:t>
            </a:r>
            <a:r>
              <a:rPr lang="en-US" sz="2000" dirty="0"/>
              <a:t>D.DNAME</a:t>
            </a:r>
          </a:p>
          <a:p>
            <a:r>
              <a:rPr lang="ru-RU" sz="2000" b="1" dirty="0"/>
              <a:t> </a:t>
            </a:r>
            <a:r>
              <a:rPr lang="en-US" sz="2000" b="1" dirty="0"/>
              <a:t>  FROM </a:t>
            </a:r>
            <a:r>
              <a:rPr lang="en-US" sz="2000" dirty="0"/>
              <a:t>EMP E, DEPT D</a:t>
            </a:r>
          </a:p>
          <a:p>
            <a:r>
              <a:rPr lang="ru-RU" sz="2000" dirty="0"/>
              <a:t> </a:t>
            </a:r>
            <a:r>
              <a:rPr lang="en-US" sz="2000" dirty="0"/>
              <a:t>  </a:t>
            </a:r>
            <a:r>
              <a:rPr lang="en-US" sz="2000" b="1" dirty="0"/>
              <a:t>WHERE </a:t>
            </a:r>
            <a:r>
              <a:rPr lang="en-US" sz="2000" dirty="0"/>
              <a:t>E.DEPTNO = D.DEPTNO AND E.DEPTNO = 10;</a:t>
            </a:r>
          </a:p>
          <a:p>
            <a:endParaRPr lang="ru-RU" sz="2000" dirty="0"/>
          </a:p>
          <a:p>
            <a:endParaRPr lang="ru-RU" sz="2000" u="sng" dirty="0"/>
          </a:p>
          <a:p>
            <a:endParaRPr lang="ru-RU" sz="2000" u="sng" dirty="0"/>
          </a:p>
          <a:p>
            <a:endParaRPr lang="ru-RU" sz="2000" u="sng" dirty="0"/>
          </a:p>
          <a:p>
            <a:endParaRPr lang="ru-RU" sz="2000" u="sng" dirty="0"/>
          </a:p>
          <a:p>
            <a:endParaRPr lang="ru-RU" sz="2000" u="sng" dirty="0"/>
          </a:p>
          <a:p>
            <a:endParaRPr lang="en-US" sz="2000" u="sng" dirty="0" smtClean="0"/>
          </a:p>
          <a:p>
            <a:endParaRPr lang="en-US" sz="2000" u="sng" dirty="0"/>
          </a:p>
          <a:p>
            <a:endParaRPr lang="ru-RU" sz="2000" u="sng" dirty="0"/>
          </a:p>
          <a:p>
            <a:endParaRPr lang="ru-RU" sz="2000" u="sng" dirty="0"/>
          </a:p>
          <a:p>
            <a:r>
              <a:rPr lang="ru-RU" sz="2000" b="1" u="sng" dirty="0">
                <a:solidFill>
                  <a:srgbClr val="7030A0"/>
                </a:solidFill>
              </a:rPr>
              <a:t>Читаем план</a:t>
            </a:r>
            <a:r>
              <a:rPr lang="ru-RU" sz="2000" b="1" dirty="0">
                <a:solidFill>
                  <a:srgbClr val="7030A0"/>
                </a:solidFill>
              </a:rPr>
              <a:t>: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TABLE(</a:t>
            </a:r>
            <a:r>
              <a:rPr lang="en-US" sz="2000" dirty="0" err="1"/>
              <a:t>dbms_xplan.display</a:t>
            </a:r>
            <a:r>
              <a:rPr lang="en-US" sz="2000" dirty="0"/>
              <a:t>(</a:t>
            </a:r>
            <a:r>
              <a:rPr lang="en-US" sz="2000" dirty="0" err="1"/>
              <a:t>null,null,'basic</a:t>
            </a:r>
            <a:r>
              <a:rPr lang="en-US" sz="2000" dirty="0"/>
              <a:t>'));</a:t>
            </a:r>
            <a:r>
              <a:rPr lang="ru-RU" sz="2000" dirty="0"/>
              <a:t> </a:t>
            </a:r>
          </a:p>
          <a:p>
            <a:pPr lvl="0"/>
            <a:r>
              <a:rPr lang="ru-RU" sz="2000" u="sng" dirty="0">
                <a:solidFill>
                  <a:srgbClr val="000000"/>
                </a:solidFill>
              </a:rPr>
              <a:t>План исполнения это дерево</a:t>
            </a:r>
            <a:r>
              <a:rPr lang="ru-RU" sz="2000" dirty="0">
                <a:solidFill>
                  <a:srgbClr val="000000"/>
                </a:solidFill>
              </a:rPr>
              <a:t>!</a:t>
            </a:r>
            <a:endParaRPr lang="ru-RU" sz="20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" y="170163"/>
            <a:ext cx="8006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План для запроса к </a:t>
            </a:r>
            <a:r>
              <a:rPr lang="en-US" sz="3200" b="1" dirty="0" err="1">
                <a:solidFill>
                  <a:srgbClr val="C00000"/>
                </a:solidFill>
              </a:rPr>
              <a:t>emp</a:t>
            </a:r>
            <a:r>
              <a:rPr lang="ru-RU" sz="3200" b="1" dirty="0">
                <a:solidFill>
                  <a:srgbClr val="C00000"/>
                </a:solidFill>
              </a:rPr>
              <a:t> с индексом </a:t>
            </a:r>
            <a:r>
              <a:rPr lang="en-US" sz="3200" b="1" dirty="0" err="1">
                <a:solidFill>
                  <a:srgbClr val="C00000"/>
                </a:solidFill>
              </a:rPr>
              <a:t>pk_dept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05" y="2961559"/>
            <a:ext cx="6064083" cy="297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72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06764" y="51614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планов выполнения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6826" y="1531863"/>
            <a:ext cx="99752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В первую очередь </a:t>
            </a:r>
            <a:r>
              <a:rPr lang="ru-RU" sz="2000" i="1" dirty="0">
                <a:solidFill>
                  <a:srgbClr val="7030A0"/>
                </a:solidFill>
              </a:rPr>
              <a:t>ищем строки с большими значениями </a:t>
            </a:r>
            <a:r>
              <a:rPr lang="ru-RU" sz="2000" dirty="0" err="1"/>
              <a:t>Cost</a:t>
            </a:r>
            <a:r>
              <a:rPr lang="ru-RU" sz="2000" dirty="0">
                <a:solidFill>
                  <a:srgbClr val="0070C0"/>
                </a:solidFill>
              </a:rPr>
              <a:t> и </a:t>
            </a:r>
            <a:r>
              <a:rPr lang="ru-RU" sz="2000" dirty="0"/>
              <a:t>CPU </a:t>
            </a:r>
            <a:r>
              <a:rPr lang="ru-RU" sz="2000" dirty="0" err="1"/>
              <a:t>Cost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Ищем полное сканирование таблиц и индексов: </a:t>
            </a:r>
          </a:p>
          <a:p>
            <a:pPr algn="just"/>
            <a:r>
              <a:rPr lang="ru-RU" sz="2000" b="1" dirty="0">
                <a:solidFill>
                  <a:srgbClr val="C00000"/>
                </a:solidFill>
              </a:rPr>
              <a:t>      -- FULL </a:t>
            </a:r>
            <a:r>
              <a:rPr lang="ru-RU" sz="2000" dirty="0">
                <a:solidFill>
                  <a:srgbClr val="0070C0"/>
                </a:solidFill>
              </a:rPr>
              <a:t>– для таблиц и </a:t>
            </a:r>
          </a:p>
          <a:p>
            <a:pPr algn="just"/>
            <a:r>
              <a:rPr lang="ru-RU" sz="2000" dirty="0">
                <a:solidFill>
                  <a:srgbClr val="0070C0"/>
                </a:solidFill>
              </a:rPr>
              <a:t>      </a:t>
            </a:r>
            <a:r>
              <a:rPr lang="ru-RU" sz="2000" b="1" dirty="0">
                <a:solidFill>
                  <a:srgbClr val="C00000"/>
                </a:solidFill>
              </a:rPr>
              <a:t>-- FULL SCAN </a:t>
            </a:r>
            <a:r>
              <a:rPr lang="ru-RU" sz="2000" dirty="0">
                <a:solidFill>
                  <a:srgbClr val="0070C0"/>
                </a:solidFill>
              </a:rPr>
              <a:t>или </a:t>
            </a:r>
            <a:r>
              <a:rPr lang="ru-RU" sz="2000" b="1" dirty="0">
                <a:solidFill>
                  <a:srgbClr val="C00000"/>
                </a:solidFill>
              </a:rPr>
              <a:t>FAST FULL SCAN </a:t>
            </a:r>
            <a:r>
              <a:rPr lang="ru-RU" sz="2000" dirty="0">
                <a:solidFill>
                  <a:srgbClr val="0070C0"/>
                </a:solidFill>
              </a:rPr>
              <a:t>а также </a:t>
            </a:r>
          </a:p>
          <a:p>
            <a:pPr algn="just"/>
            <a:r>
              <a:rPr lang="ru-RU" sz="2000" dirty="0">
                <a:solidFill>
                  <a:srgbClr val="0070C0"/>
                </a:solidFill>
              </a:rPr>
              <a:t>      </a:t>
            </a:r>
            <a:r>
              <a:rPr lang="ru-RU" sz="2000" b="1" dirty="0">
                <a:solidFill>
                  <a:srgbClr val="C00000"/>
                </a:solidFill>
              </a:rPr>
              <a:t>-- SKIP SCAN </a:t>
            </a:r>
            <a:r>
              <a:rPr lang="ru-RU" sz="2000" dirty="0">
                <a:solidFill>
                  <a:srgbClr val="0070C0"/>
                </a:solidFill>
              </a:rPr>
              <a:t>для индексов.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Ищем фразы </a:t>
            </a:r>
            <a:r>
              <a:rPr lang="ru-RU" sz="2000" b="1" dirty="0" err="1">
                <a:solidFill>
                  <a:srgbClr val="C00000"/>
                </a:solidFill>
              </a:rPr>
              <a:t>Hash_Join</a:t>
            </a:r>
            <a:r>
              <a:rPr lang="ru-RU" sz="2000" dirty="0">
                <a:solidFill>
                  <a:srgbClr val="0070C0"/>
                </a:solidFill>
              </a:rPr>
              <a:t>. Казалось бы, это соединение более эффективно, чем </a:t>
            </a:r>
            <a:r>
              <a:rPr lang="ru-RU" sz="2000" dirty="0" err="1">
                <a:solidFill>
                  <a:srgbClr val="C00000"/>
                </a:solidFill>
              </a:rPr>
              <a:t>Nested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Loops</a:t>
            </a:r>
            <a:r>
              <a:rPr lang="ru-RU" sz="2000" dirty="0">
                <a:solidFill>
                  <a:srgbClr val="0070C0"/>
                </a:solidFill>
              </a:rPr>
              <a:t>. Но на самом деле </a:t>
            </a:r>
            <a:r>
              <a:rPr lang="ru-RU" sz="2000" b="1" dirty="0" err="1">
                <a:solidFill>
                  <a:srgbClr val="7030A0"/>
                </a:solidFill>
              </a:rPr>
              <a:t>Hash_Join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7030A0"/>
                </a:solidFill>
              </a:rPr>
              <a:t>эффективно только если хотя бы одна из таблиц помещается в память</a:t>
            </a:r>
            <a:r>
              <a:rPr lang="ru-RU" sz="2000" dirty="0">
                <a:solidFill>
                  <a:srgbClr val="0070C0"/>
                </a:solidFill>
              </a:rPr>
              <a:t>, или при наличии соединения таблиц с низко селективными индексами. </a:t>
            </a:r>
            <a:r>
              <a:rPr lang="ru-RU" sz="2000" dirty="0">
                <a:solidFill>
                  <a:srgbClr val="7030A0"/>
                </a:solidFill>
              </a:rPr>
              <a:t>При нехватке памяти будут задействованы диски, что существенно затормозит запрос.</a:t>
            </a:r>
            <a:r>
              <a:rPr lang="ru-RU" sz="2000" dirty="0">
                <a:solidFill>
                  <a:srgbClr val="0070C0"/>
                </a:solidFill>
              </a:rPr>
              <a:t> При  наличии высокоселективных индексов целесообразно посмотреть, а не улучшит ли план выполнения </a:t>
            </a:r>
            <a:r>
              <a:rPr lang="ru-RU" sz="2000" dirty="0">
                <a:solidFill>
                  <a:srgbClr val="7030A0"/>
                </a:solidFill>
              </a:rPr>
              <a:t>запроса </a:t>
            </a:r>
            <a:r>
              <a:rPr lang="ru-RU" sz="2000" dirty="0" err="1">
                <a:solidFill>
                  <a:srgbClr val="7030A0"/>
                </a:solidFill>
              </a:rPr>
              <a:t>хинт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 err="1">
                <a:solidFill>
                  <a:srgbClr val="7030A0"/>
                </a:solidFill>
              </a:rPr>
              <a:t>Use_NL</a:t>
            </a:r>
            <a:r>
              <a:rPr lang="ru-RU" sz="2000" dirty="0">
                <a:solidFill>
                  <a:srgbClr val="7030A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(соединение </a:t>
            </a:r>
            <a:r>
              <a:rPr lang="ru-RU" sz="2000" b="1" dirty="0" err="1">
                <a:solidFill>
                  <a:srgbClr val="7030A0"/>
                </a:solidFill>
              </a:rPr>
              <a:t>Nested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  <a:r>
              <a:rPr lang="ru-RU" sz="2000" b="1" dirty="0" err="1">
                <a:solidFill>
                  <a:srgbClr val="7030A0"/>
                </a:solidFill>
              </a:rPr>
              <a:t>Loops</a:t>
            </a:r>
            <a:r>
              <a:rPr lang="ru-RU" sz="2000" dirty="0">
                <a:solidFill>
                  <a:srgbClr val="0070C0"/>
                </a:solidFill>
              </a:rPr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70C0"/>
                </a:solidFill>
              </a:rPr>
              <a:t>Ищем фразы </a:t>
            </a:r>
            <a:r>
              <a:rPr lang="ru-RU" sz="2000" dirty="0" err="1">
                <a:solidFill>
                  <a:srgbClr val="C00000"/>
                </a:solidFill>
              </a:rPr>
              <a:t>Merge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Join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Cartesian</a:t>
            </a:r>
            <a:r>
              <a:rPr lang="ru-RU" sz="2000" dirty="0">
                <a:solidFill>
                  <a:srgbClr val="0070C0"/>
                </a:solidFill>
              </a:rPr>
              <a:t>, которая говорит о том, что между какими-то таблицами нет правильной связи. Решением проблемы может быть добавление недостающей связки, иногда помогает использование </a:t>
            </a:r>
            <a:r>
              <a:rPr lang="ru-RU" sz="2000" dirty="0" err="1">
                <a:solidFill>
                  <a:srgbClr val="0070C0"/>
                </a:solidFill>
              </a:rPr>
              <a:t>хинта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 err="1">
                <a:solidFill>
                  <a:srgbClr val="0070C0"/>
                </a:solidFill>
              </a:rPr>
              <a:t>Ordered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473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0119" y="473430"/>
            <a:ext cx="6841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Примеры планов исполнения</a:t>
            </a:r>
            <a:r>
              <a:rPr lang="en-US" sz="3200" b="1" dirty="0">
                <a:solidFill>
                  <a:srgbClr val="C00000"/>
                </a:solidFill>
              </a:rPr>
              <a:t> (1/</a:t>
            </a:r>
            <a:r>
              <a:rPr lang="ru-RU" sz="3200" b="1" dirty="0">
                <a:solidFill>
                  <a:srgbClr val="C00000"/>
                </a:solidFill>
              </a:rPr>
              <a:t>5</a:t>
            </a:r>
            <a:r>
              <a:rPr lang="en-US" sz="3200" b="1" dirty="0">
                <a:solidFill>
                  <a:srgbClr val="C00000"/>
                </a:solidFill>
              </a:rPr>
              <a:t>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4571" y="1650674"/>
            <a:ext cx="98459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Освоение </a:t>
            </a:r>
            <a:r>
              <a:rPr lang="en-US" sz="2000" dirty="0">
                <a:solidFill>
                  <a:srgbClr val="0070C0"/>
                </a:solidFill>
              </a:rPr>
              <a:t>SQL-</a:t>
            </a:r>
            <a:r>
              <a:rPr lang="ru-RU" sz="2000" dirty="0">
                <a:solidFill>
                  <a:srgbClr val="0070C0"/>
                </a:solidFill>
              </a:rPr>
              <a:t>настройки требует знания массы сведений об используемой СУБД, её физической организации и конфигурационных файлах.</a:t>
            </a:r>
          </a:p>
          <a:p>
            <a:pPr indent="4572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Трудность ещё и в том, что в современных СУБД, таких как </a:t>
            </a:r>
            <a:r>
              <a:rPr lang="en-US" sz="2000" dirty="0">
                <a:solidFill>
                  <a:srgbClr val="0070C0"/>
                </a:solidFill>
              </a:rPr>
              <a:t>Oracle</a:t>
            </a:r>
            <a:r>
              <a:rPr lang="ru-RU" sz="2000" dirty="0">
                <a:solidFill>
                  <a:srgbClr val="0070C0"/>
                </a:solidFill>
              </a:rPr>
              <a:t>, этот аспект может за один – два года существенно измениться. Усовершенствуются оптимизаторы, в них вводятся системы искусственного интеллекта и т.д.</a:t>
            </a:r>
          </a:p>
          <a:p>
            <a:pPr indent="4572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Из-за ограниченности времени в нашем курсе мы можем только показать несколько примеров планов, дав минимальные пояснения. Искусство управления планами, работа с оптимизаторами, сбор статистики остаются за кадром.</a:t>
            </a:r>
          </a:p>
          <a:p>
            <a:pPr indent="4572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Примеры планов приведенные на последующих слайдах получены в СУБД </a:t>
            </a:r>
            <a:r>
              <a:rPr lang="en-US" sz="2000" dirty="0">
                <a:solidFill>
                  <a:srgbClr val="0070C0"/>
                </a:solidFill>
              </a:rPr>
              <a:t>Oracle</a:t>
            </a:r>
            <a:r>
              <a:rPr lang="ru-RU" sz="2000" dirty="0">
                <a:solidFill>
                  <a:srgbClr val="0070C0"/>
                </a:solidFill>
              </a:rPr>
              <a:t>. Их следует читать из глубины вверх. </a:t>
            </a:r>
          </a:p>
          <a:p>
            <a:pPr indent="4572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Помните, что выбор плана исполнения сильно зависит от настройки СУБД и её версии, так что при самостоятельной работе Вы можете получить совсем другие результаты. Как писал один из авторов хорошей книги по тюнингу, </a:t>
            </a:r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ru-RU" sz="2000" dirty="0">
                <a:solidFill>
                  <a:srgbClr val="0070C0"/>
                </a:solidFill>
              </a:rPr>
              <a:t>не верь тому, что здесь написано</a:t>
            </a:r>
            <a:r>
              <a:rPr lang="en-US" sz="2000" dirty="0">
                <a:solidFill>
                  <a:srgbClr val="0070C0"/>
                </a:solidFill>
              </a:rPr>
              <a:t>”</a:t>
            </a:r>
            <a:r>
              <a:rPr lang="ru-RU" sz="2000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996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511012"/>
            <a:ext cx="7025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E2816"/>
                </a:solidFill>
              </a:rPr>
              <a:t>Примеры планов исполнения</a:t>
            </a:r>
            <a:r>
              <a:rPr lang="en-US" sz="3200" b="1" dirty="0">
                <a:solidFill>
                  <a:srgbClr val="CE2816"/>
                </a:solidFill>
              </a:rPr>
              <a:t> (</a:t>
            </a:r>
            <a:r>
              <a:rPr lang="ru-RU" sz="3200" b="1" dirty="0">
                <a:solidFill>
                  <a:srgbClr val="CE2816"/>
                </a:solidFill>
              </a:rPr>
              <a:t>2</a:t>
            </a:r>
            <a:r>
              <a:rPr lang="en-US" sz="3200" b="1" dirty="0">
                <a:solidFill>
                  <a:srgbClr val="CE2816"/>
                </a:solidFill>
              </a:rPr>
              <a:t>/</a:t>
            </a:r>
            <a:r>
              <a:rPr lang="ru-RU" sz="3200" b="1" dirty="0">
                <a:solidFill>
                  <a:srgbClr val="CE2816"/>
                </a:solidFill>
              </a:rPr>
              <a:t>5</a:t>
            </a:r>
            <a:r>
              <a:rPr lang="en-US" sz="3200" b="1" dirty="0">
                <a:solidFill>
                  <a:srgbClr val="CE2816"/>
                </a:solidFill>
              </a:rPr>
              <a:t>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62181" y="1564016"/>
            <a:ext cx="87031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sz="2000" b="1" dirty="0">
                <a:solidFill>
                  <a:srgbClr val="C00000"/>
                </a:solidFill>
              </a:rPr>
              <a:t>1. Простейший запрос 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;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План исполнения: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</a:t>
            </a:r>
            <a:r>
              <a:rPr lang="en-US" sz="2000" dirty="0"/>
              <a:t>SELECT STATEMENT</a:t>
            </a:r>
          </a:p>
          <a:p>
            <a:pPr>
              <a:buFontTx/>
              <a:buNone/>
            </a:pPr>
            <a:r>
              <a:rPr lang="en-US" sz="2000" dirty="0"/>
              <a:t>	    TABLE ACCESS full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</a:rPr>
              <a:t>2.</a:t>
            </a:r>
            <a:r>
              <a:rPr lang="ru-RU" sz="2000" b="1" dirty="0">
                <a:solidFill>
                  <a:srgbClr val="C00000"/>
                </a:solidFill>
              </a:rPr>
              <a:t> Запрос с фразой </a:t>
            </a:r>
            <a:r>
              <a:rPr lang="en-US" sz="2000" b="1" dirty="0">
                <a:solidFill>
                  <a:srgbClr val="C00000"/>
                </a:solidFill>
              </a:rPr>
              <a:t>WHERE </a:t>
            </a:r>
            <a:r>
              <a:rPr lang="ru-RU" sz="2000" b="1" dirty="0">
                <a:solidFill>
                  <a:srgbClr val="C00000"/>
                </a:solidFill>
              </a:rPr>
              <a:t>и по-прежнему без индексов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ru-RU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sal</a:t>
            </a:r>
            <a:r>
              <a:rPr lang="en-US" sz="2000" dirty="0"/>
              <a:t>&gt;1000;</a:t>
            </a:r>
          </a:p>
          <a:p>
            <a:pPr marL="288000">
              <a:buFontTx/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План </a:t>
            </a:r>
            <a:r>
              <a:rPr lang="ru-RU" sz="2000" dirty="0">
                <a:solidFill>
                  <a:srgbClr val="0070C0"/>
                </a:solidFill>
              </a:rPr>
              <a:t>исполнения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тот же, хотя после извлечения данных работает фильтр, определённый фразой </a:t>
            </a:r>
            <a:r>
              <a:rPr lang="en-US" sz="2000" dirty="0">
                <a:solidFill>
                  <a:srgbClr val="0070C0"/>
                </a:solidFill>
              </a:rPr>
              <a:t>WHERE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>
              <a:buFontTx/>
              <a:buNone/>
            </a:pPr>
            <a:r>
              <a:rPr lang="ru-RU" sz="2000" b="1" dirty="0">
                <a:solidFill>
                  <a:srgbClr val="C00000"/>
                </a:solidFill>
              </a:rPr>
              <a:t>3. Запрос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ru-RU" sz="2000" dirty="0"/>
              <a:t> </a:t>
            </a:r>
            <a:r>
              <a:rPr lang="en-US" sz="2000" b="1" dirty="0"/>
              <a:t>ORDER BY </a:t>
            </a:r>
            <a:r>
              <a:rPr lang="en-US" sz="2000" dirty="0" err="1"/>
              <a:t>ename</a:t>
            </a:r>
            <a:r>
              <a:rPr lang="en-US" sz="2000" dirty="0"/>
              <a:t>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 </a:t>
            </a:r>
            <a:r>
              <a:rPr lang="ru-RU" sz="2000" dirty="0">
                <a:solidFill>
                  <a:srgbClr val="0070C0"/>
                </a:solidFill>
              </a:rPr>
              <a:t>План исполнения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/>
              <a:t>SELECT STATEMENT</a:t>
            </a:r>
          </a:p>
          <a:p>
            <a:pPr>
              <a:buFontTx/>
              <a:buNone/>
            </a:pPr>
            <a:r>
              <a:rPr lang="en-US" sz="2000" dirty="0"/>
              <a:t>	    SORT order by</a:t>
            </a:r>
          </a:p>
          <a:p>
            <a:pPr>
              <a:buFontTx/>
              <a:buNone/>
            </a:pPr>
            <a:r>
              <a:rPr lang="en-US" sz="2000" dirty="0"/>
              <a:t>	        TABLE ACCESS full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Добавилась сортировка в памяти, а может быть и на диске.</a:t>
            </a:r>
          </a:p>
        </p:txBody>
      </p:sp>
    </p:spTree>
    <p:extLst>
      <p:ext uri="{BB962C8B-B14F-4D97-AF65-F5344CB8AC3E}">
        <p14:creationId xmlns:p14="http://schemas.microsoft.com/office/powerpoint/2010/main" val="183123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516268"/>
            <a:ext cx="6878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Примеры планов исполнения</a:t>
            </a:r>
            <a:r>
              <a:rPr lang="en-US" sz="3200" b="1" dirty="0">
                <a:solidFill>
                  <a:srgbClr val="C00000"/>
                </a:solidFill>
              </a:rPr>
              <a:t> (</a:t>
            </a:r>
            <a:r>
              <a:rPr lang="ru-RU" sz="3200" b="1" dirty="0">
                <a:solidFill>
                  <a:srgbClr val="C00000"/>
                </a:solidFill>
              </a:rPr>
              <a:t>3</a:t>
            </a:r>
            <a:r>
              <a:rPr lang="en-US" sz="3200" b="1" dirty="0">
                <a:solidFill>
                  <a:srgbClr val="C00000"/>
                </a:solidFill>
              </a:rPr>
              <a:t>/</a:t>
            </a:r>
            <a:r>
              <a:rPr lang="ru-RU" sz="3200" b="1" dirty="0">
                <a:solidFill>
                  <a:srgbClr val="C00000"/>
                </a:solidFill>
              </a:rPr>
              <a:t>5</a:t>
            </a:r>
            <a:r>
              <a:rPr lang="en-US" sz="3200" b="1" dirty="0">
                <a:solidFill>
                  <a:srgbClr val="C00000"/>
                </a:solidFill>
              </a:rPr>
              <a:t>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02202" y="1803702"/>
            <a:ext cx="80017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000" b="1" dirty="0">
                <a:solidFill>
                  <a:srgbClr val="C00000"/>
                </a:solidFill>
              </a:rPr>
              <a:t>4. Тот же запрос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    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ru-RU" sz="2000" dirty="0"/>
              <a:t> </a:t>
            </a:r>
            <a:r>
              <a:rPr lang="en-US" sz="2000" b="1" dirty="0"/>
              <a:t>ORDER BY </a:t>
            </a:r>
            <a:r>
              <a:rPr lang="en-US" sz="2000" dirty="0" err="1"/>
              <a:t>ename</a:t>
            </a:r>
            <a:r>
              <a:rPr lang="en-US" sz="2000" dirty="0"/>
              <a:t>;</a:t>
            </a:r>
          </a:p>
          <a:p>
            <a:pPr lvl="0">
              <a:lnSpc>
                <a:spcPct val="90000"/>
              </a:lnSpc>
              <a:buNone/>
            </a:pPr>
            <a:r>
              <a:rPr lang="ru-RU" sz="2000" dirty="0">
                <a:solidFill>
                  <a:srgbClr val="0070C0"/>
                </a:solidFill>
              </a:rPr>
              <a:t>     но существует индекс на столбец </a:t>
            </a:r>
            <a:r>
              <a:rPr lang="en-US" sz="2000" dirty="0" err="1">
                <a:solidFill>
                  <a:srgbClr val="0070C0"/>
                </a:solidFill>
              </a:rPr>
              <a:t>ename</a:t>
            </a:r>
            <a:r>
              <a:rPr lang="ru-RU" sz="2000" dirty="0">
                <a:solidFill>
                  <a:srgbClr val="0070C0"/>
                </a:solidFill>
              </a:rPr>
              <a:t>. Имя индекса </a:t>
            </a:r>
            <a:r>
              <a:rPr lang="en-US" sz="2000" dirty="0" err="1">
                <a:solidFill>
                  <a:srgbClr val="0070C0"/>
                </a:solidFill>
              </a:rPr>
              <a:t>i_emp_ename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ru-RU" sz="2000" dirty="0">
                <a:solidFill>
                  <a:srgbClr val="0070C0"/>
                </a:solidFill>
              </a:rPr>
              <a:t>План исполнения: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</a:t>
            </a:r>
            <a:r>
              <a:rPr lang="en-US" sz="2000" dirty="0"/>
              <a:t>SELECT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         TABLE ACCESS full </a:t>
            </a:r>
            <a:r>
              <a:rPr lang="en-US" sz="2000" dirty="0" err="1"/>
              <a:t>emp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/>
              <a:t>		      </a:t>
            </a:r>
            <a:r>
              <a:rPr lang="en-US" sz="2000" dirty="0"/>
              <a:t>INDEX full scan </a:t>
            </a:r>
            <a:r>
              <a:rPr lang="en-US" sz="2000" dirty="0" err="1"/>
              <a:t>i_emp_ename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   Поскольку используется индекс, сортировка не нужна.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b="1" dirty="0">
                <a:solidFill>
                  <a:srgbClr val="C00000"/>
                </a:solidFill>
              </a:rPr>
              <a:t>5. Запрос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    </a:t>
            </a:r>
            <a:r>
              <a:rPr lang="en-US" sz="2000" b="1" dirty="0"/>
              <a:t>SELECT</a:t>
            </a:r>
            <a:r>
              <a:rPr lang="en-US" sz="2000" dirty="0"/>
              <a:t> job, sum(</a:t>
            </a:r>
            <a:r>
              <a:rPr lang="en-US" sz="2000" dirty="0" err="1"/>
              <a:t>sal</a:t>
            </a:r>
            <a:r>
              <a:rPr lang="en-US" sz="2000" dirty="0"/>
              <a:t>)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ru-RU" sz="2000" dirty="0"/>
              <a:t> </a:t>
            </a:r>
            <a:r>
              <a:rPr lang="en-US" sz="2000" b="1" dirty="0"/>
              <a:t>GROUP BY </a:t>
            </a:r>
            <a:r>
              <a:rPr lang="en-US" sz="2000" dirty="0"/>
              <a:t>job 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/>
              <a:t>	</a:t>
            </a:r>
            <a:r>
              <a:rPr lang="en-US" sz="2000" b="1" dirty="0"/>
              <a:t>HAVING</a:t>
            </a:r>
            <a:r>
              <a:rPr lang="en-US" sz="2000" dirty="0"/>
              <a:t> sum(</a:t>
            </a:r>
            <a:r>
              <a:rPr lang="en-US" sz="2000" dirty="0" err="1"/>
              <a:t>sal</a:t>
            </a:r>
            <a:r>
              <a:rPr lang="en-US" sz="2000" dirty="0"/>
              <a:t>)&gt; 100000;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    Индекс не существует.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 План исполнения: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 </a:t>
            </a:r>
            <a:r>
              <a:rPr lang="en-US" sz="2000" dirty="0"/>
              <a:t>SELECT STATEMENT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/>
              <a:t>		</a:t>
            </a:r>
            <a:r>
              <a:rPr lang="en-US" sz="2000" dirty="0"/>
              <a:t>FILTER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    SORT group by	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        TABLE ACCESS full </a:t>
            </a:r>
            <a:r>
              <a:rPr lang="en-US" sz="2000" dirty="0" err="1"/>
              <a:t>emp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73598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5586" y="518846"/>
            <a:ext cx="6591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Примеры планов исполнения</a:t>
            </a:r>
            <a:r>
              <a:rPr lang="en-US" sz="3200" b="1" dirty="0">
                <a:solidFill>
                  <a:srgbClr val="C00000"/>
                </a:solidFill>
              </a:rPr>
              <a:t> (</a:t>
            </a:r>
            <a:r>
              <a:rPr lang="ru-RU" sz="3200" b="1" dirty="0">
                <a:solidFill>
                  <a:srgbClr val="C00000"/>
                </a:solidFill>
              </a:rPr>
              <a:t>4</a:t>
            </a:r>
            <a:r>
              <a:rPr lang="en-US" sz="3200" b="1" dirty="0">
                <a:solidFill>
                  <a:srgbClr val="C00000"/>
                </a:solidFill>
              </a:rPr>
              <a:t>/</a:t>
            </a:r>
            <a:r>
              <a:rPr lang="ru-RU" sz="3200" b="1" dirty="0">
                <a:solidFill>
                  <a:srgbClr val="C00000"/>
                </a:solidFill>
              </a:rPr>
              <a:t>5</a:t>
            </a:r>
            <a:r>
              <a:rPr lang="en-US" sz="3200" b="1" dirty="0">
                <a:solidFill>
                  <a:srgbClr val="C00000"/>
                </a:solidFill>
              </a:rPr>
              <a:t>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5586" y="1417602"/>
            <a:ext cx="83589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ru-RU" sz="2000" b="1" dirty="0">
                <a:solidFill>
                  <a:srgbClr val="C00000"/>
                </a:solidFill>
              </a:rPr>
              <a:t>6. Доступ по значению </a:t>
            </a:r>
            <a:r>
              <a:rPr lang="en-US" sz="2000" b="1" dirty="0">
                <a:solidFill>
                  <a:srgbClr val="C00000"/>
                </a:solidFill>
              </a:rPr>
              <a:t>ROWID</a:t>
            </a:r>
            <a:r>
              <a:rPr lang="ru-RU" sz="2000" b="1" dirty="0">
                <a:solidFill>
                  <a:srgbClr val="C00000"/>
                </a:solidFill>
              </a:rPr>
              <a:t>. Запрос: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ru-RU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rowid</a:t>
            </a:r>
            <a:r>
              <a:rPr lang="en-US" sz="2000" dirty="0"/>
              <a:t>=‘00004F2A00A2000C’;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   </a:t>
            </a:r>
            <a:r>
              <a:rPr lang="ru-RU" sz="2000" dirty="0">
                <a:solidFill>
                  <a:srgbClr val="0070C0"/>
                </a:solidFill>
              </a:rPr>
              <a:t>Самый быстрый план исполнения: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</a:t>
            </a:r>
            <a:r>
              <a:rPr lang="en-US" sz="2000" dirty="0"/>
              <a:t>SELECT STATEMENT</a:t>
            </a:r>
          </a:p>
          <a:p>
            <a:pPr>
              <a:buFontTx/>
              <a:buNone/>
            </a:pPr>
            <a:r>
              <a:rPr lang="en-US" sz="2000" dirty="0"/>
              <a:t>	         TABLE ACCESS by </a:t>
            </a:r>
            <a:r>
              <a:rPr lang="en-US" sz="2000" dirty="0" err="1"/>
              <a:t>rowid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endParaRPr lang="ru-RU" sz="2000" dirty="0"/>
          </a:p>
          <a:p>
            <a:pPr>
              <a:buFontTx/>
              <a:buNone/>
            </a:pPr>
            <a:r>
              <a:rPr lang="ru-RU" sz="2000" b="1" dirty="0">
                <a:solidFill>
                  <a:srgbClr val="C00000"/>
                </a:solidFill>
              </a:rPr>
              <a:t>7. Соединение с вложенными циклами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ru-RU" sz="2000" dirty="0">
                <a:solidFill>
                  <a:srgbClr val="0070C0"/>
                </a:solidFill>
              </a:rPr>
              <a:t>  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en-US" sz="2000" dirty="0"/>
              <a:t>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   </a:t>
            </a:r>
            <a:r>
              <a:rPr lang="ru-RU" sz="2000" dirty="0">
                <a:solidFill>
                  <a:srgbClr val="0070C0"/>
                </a:solidFill>
              </a:rPr>
              <a:t>План исполнения: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</a:t>
            </a:r>
            <a:r>
              <a:rPr lang="en-US" sz="2000" dirty="0"/>
              <a:t>SELECT STATEMENT</a:t>
            </a:r>
          </a:p>
          <a:p>
            <a:pPr>
              <a:buFontTx/>
              <a:buNone/>
            </a:pPr>
            <a:r>
              <a:rPr lang="ru-RU" sz="2000" dirty="0"/>
              <a:t>	        </a:t>
            </a:r>
            <a:r>
              <a:rPr lang="en-US" sz="2000" dirty="0"/>
              <a:t>NESTED LOOPS	   </a:t>
            </a:r>
            <a:endParaRPr lang="ru-RU" sz="2000" dirty="0"/>
          </a:p>
          <a:p>
            <a:pPr>
              <a:buFontTx/>
              <a:buNone/>
            </a:pPr>
            <a:r>
              <a:rPr lang="en-US" sz="2000" dirty="0"/>
              <a:t>      	    TABLE ACCESS full </a:t>
            </a:r>
            <a:r>
              <a:rPr lang="en-US" sz="2000" dirty="0" err="1"/>
              <a:t>dept</a:t>
            </a:r>
            <a:r>
              <a:rPr lang="en-US" sz="2000" dirty="0"/>
              <a:t> </a:t>
            </a:r>
          </a:p>
          <a:p>
            <a:pPr>
              <a:buFontTx/>
              <a:buNone/>
            </a:pPr>
            <a:r>
              <a:rPr lang="en-US" sz="2000" dirty="0"/>
              <a:t>	    	    TABLE ACCESS full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</a:rPr>
              <a:t>8. </a:t>
            </a:r>
            <a:r>
              <a:rPr lang="ru-RU" sz="2000" b="1" dirty="0">
                <a:solidFill>
                  <a:srgbClr val="C00000"/>
                </a:solidFill>
              </a:rPr>
              <a:t>Запрет на использование индекса</a:t>
            </a:r>
          </a:p>
          <a:p>
            <a:pPr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</a:t>
            </a:r>
            <a:r>
              <a:rPr lang="ru-RU" sz="2000" dirty="0"/>
              <a:t> 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ename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ru-RU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job=‘MANAGER’||””;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3540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77197" y="1126593"/>
            <a:ext cx="68133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E2816"/>
                </a:solidFill>
              </a:rPr>
              <a:t>Примеры планов исполнения</a:t>
            </a:r>
            <a:r>
              <a:rPr lang="en-US" sz="3200" b="1" dirty="0">
                <a:solidFill>
                  <a:srgbClr val="CE2816"/>
                </a:solidFill>
              </a:rPr>
              <a:t> (</a:t>
            </a:r>
            <a:r>
              <a:rPr lang="ru-RU" sz="3200" b="1" dirty="0">
                <a:solidFill>
                  <a:srgbClr val="CE2816"/>
                </a:solidFill>
              </a:rPr>
              <a:t>5</a:t>
            </a:r>
            <a:r>
              <a:rPr lang="en-US" sz="3200" b="1" dirty="0">
                <a:solidFill>
                  <a:srgbClr val="CE2816"/>
                </a:solidFill>
              </a:rPr>
              <a:t>/</a:t>
            </a:r>
            <a:r>
              <a:rPr lang="ru-RU" sz="3200" b="1" dirty="0">
                <a:solidFill>
                  <a:srgbClr val="CE2816"/>
                </a:solidFill>
              </a:rPr>
              <a:t>5</a:t>
            </a:r>
            <a:r>
              <a:rPr lang="en-US" sz="3200" b="1" dirty="0">
                <a:solidFill>
                  <a:srgbClr val="CE2816"/>
                </a:solidFill>
              </a:rPr>
              <a:t>)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5781" y="1772924"/>
            <a:ext cx="901469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C00000"/>
                </a:solidFill>
              </a:rPr>
              <a:t>9. </a:t>
            </a:r>
            <a:r>
              <a:rPr lang="ru-RU" sz="2000" b="1" dirty="0">
                <a:solidFill>
                  <a:srgbClr val="C00000"/>
                </a:solidFill>
              </a:rPr>
              <a:t> Сортировка слиянием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   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r>
              <a:rPr lang="en-US" sz="2000" dirty="0"/>
              <a:t>, </a:t>
            </a:r>
            <a:r>
              <a:rPr lang="en-US" sz="2000" dirty="0" err="1"/>
              <a:t>dept</a:t>
            </a:r>
            <a:r>
              <a:rPr lang="ru-RU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emp.deptno</a:t>
            </a:r>
            <a:r>
              <a:rPr lang="en-US" sz="2000" dirty="0"/>
              <a:t>=</a:t>
            </a:r>
            <a:r>
              <a:rPr lang="en-US" sz="2000" dirty="0" err="1"/>
              <a:t>dept.deptno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	   </a:t>
            </a:r>
            <a:r>
              <a:rPr lang="ru-RU" sz="2000" dirty="0">
                <a:solidFill>
                  <a:srgbClr val="0070C0"/>
                </a:solidFill>
              </a:rPr>
              <a:t>План исполнения: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</a:t>
            </a:r>
            <a:r>
              <a:rPr lang="en-US" sz="2000" dirty="0"/>
              <a:t>SELECT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/>
              <a:t>	        </a:t>
            </a:r>
            <a:r>
              <a:rPr lang="en-US" sz="2000" dirty="0"/>
              <a:t>MERGE JOIN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    SORT JOIN   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     	        TABLE ACCESS full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    SORT JOIN   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     	        TABLE ACCESS full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C00000"/>
                </a:solidFill>
              </a:rPr>
              <a:t>10. </a:t>
            </a:r>
            <a:r>
              <a:rPr lang="ru-RU" sz="2000" b="1" dirty="0">
                <a:solidFill>
                  <a:srgbClr val="C00000"/>
                </a:solidFill>
              </a:rPr>
              <a:t>Тот же запрос, но существует индекс на столбец </a:t>
            </a:r>
            <a:r>
              <a:rPr lang="en-US" sz="2000" b="1" dirty="0" err="1">
                <a:solidFill>
                  <a:srgbClr val="C00000"/>
                </a:solidFill>
              </a:rPr>
              <a:t>deptno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играющий роль внешнего ключа в </a:t>
            </a:r>
            <a:r>
              <a:rPr lang="en-US" sz="2000" b="1" dirty="0" err="1">
                <a:solidFill>
                  <a:srgbClr val="C00000"/>
                </a:solidFill>
              </a:rPr>
              <a:t>emp</a:t>
            </a:r>
            <a:r>
              <a:rPr lang="ru-RU" sz="2000" b="1" dirty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	     План исполнения:</a:t>
            </a: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	       </a:t>
            </a:r>
            <a:r>
              <a:rPr lang="en-US" sz="2000" dirty="0"/>
              <a:t>SELECT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2000" dirty="0"/>
              <a:t>	              </a:t>
            </a:r>
            <a:r>
              <a:rPr lang="en-US" sz="2000" dirty="0"/>
              <a:t>NESTED LOOPS	   </a:t>
            </a:r>
            <a:endParaRPr lang="ru-RU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      	    </a:t>
            </a:r>
            <a:r>
              <a:rPr lang="ru-RU" sz="2000" dirty="0"/>
              <a:t>     </a:t>
            </a:r>
            <a:r>
              <a:rPr lang="en-US" sz="2000" dirty="0"/>
              <a:t>TABLE ACCESS full </a:t>
            </a:r>
            <a:r>
              <a:rPr lang="en-US" sz="2000" dirty="0" err="1"/>
              <a:t>dept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    	    </a:t>
            </a:r>
            <a:r>
              <a:rPr lang="ru-RU" sz="2000" dirty="0"/>
              <a:t>     </a:t>
            </a:r>
            <a:r>
              <a:rPr lang="en-US" sz="2000" dirty="0"/>
              <a:t>TABLE ACCESS by </a:t>
            </a:r>
            <a:r>
              <a:rPr lang="en-US" sz="2000" dirty="0" err="1"/>
              <a:t>rowid</a:t>
            </a:r>
            <a:r>
              <a:rPr lang="en-US" sz="2000" dirty="0"/>
              <a:t>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/>
              <a:t>			INDEX range scan </a:t>
            </a:r>
            <a:r>
              <a:rPr lang="en-US" sz="2000" dirty="0" err="1"/>
              <a:t>idx_fk_emp_deptno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75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3303" y="24518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Исполнение запроса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841C1-D5A6-431E-B935-035DD7B92C59}"/>
              </a:ext>
            </a:extLst>
          </p:cNvPr>
          <p:cNvSpPr txBox="1"/>
          <p:nvPr/>
        </p:nvSpPr>
        <p:spPr>
          <a:xfrm>
            <a:off x="97460" y="909825"/>
            <a:ext cx="11303232" cy="561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Можно условно </a:t>
            </a:r>
            <a:r>
              <a:rPr lang="ru-RU" dirty="0" smtClean="0">
                <a:solidFill>
                  <a:srgbClr val="0070C0"/>
                </a:solidFill>
              </a:rPr>
              <a:t>выделить </a:t>
            </a:r>
            <a:r>
              <a:rPr lang="ru-RU" b="1" dirty="0">
                <a:solidFill>
                  <a:srgbClr val="C00000"/>
                </a:solidFill>
              </a:rPr>
              <a:t>три этапа исполнения запроса</a:t>
            </a:r>
            <a:r>
              <a:rPr lang="ru-RU" dirty="0">
                <a:solidFill>
                  <a:srgbClr val="0070C0"/>
                </a:solidFill>
              </a:rPr>
              <a:t>:</a:t>
            </a:r>
          </a:p>
          <a:p>
            <a:pPr marL="57150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синтаксический </a:t>
            </a:r>
            <a:r>
              <a:rPr lang="ru-RU" dirty="0">
                <a:solidFill>
                  <a:srgbClr val="7030A0"/>
                </a:solidFill>
              </a:rPr>
              <a:t>анализ с учётом метаданных </a:t>
            </a:r>
            <a:r>
              <a:rPr lang="ru-RU" dirty="0">
                <a:solidFill>
                  <a:srgbClr val="0070C0"/>
                </a:solidFill>
              </a:rPr>
              <a:t>(все таблицы, столбцы и привилегии должны существовать</a:t>
            </a:r>
            <a:r>
              <a:rPr lang="ru-RU" dirty="0" smtClean="0">
                <a:solidFill>
                  <a:srgbClr val="0070C0"/>
                </a:solidFill>
              </a:rPr>
              <a:t>); эта </a:t>
            </a:r>
            <a:r>
              <a:rPr lang="ru-RU" dirty="0">
                <a:solidFill>
                  <a:srgbClr val="0070C0"/>
                </a:solidFill>
              </a:rPr>
              <a:t>проверка выполняется в библиотечном кэше; создается внутреннее представление входного </a:t>
            </a:r>
            <a:r>
              <a:rPr lang="ru-RU" dirty="0" smtClean="0">
                <a:solidFill>
                  <a:srgbClr val="0070C0"/>
                </a:solidFill>
              </a:rPr>
              <a:t>запроса, которое </a:t>
            </a:r>
            <a:r>
              <a:rPr lang="ru-RU" dirty="0">
                <a:solidFill>
                  <a:srgbClr val="0070C0"/>
                </a:solidFill>
              </a:rPr>
              <a:t>передаётся в механизм перезаписи;</a:t>
            </a:r>
          </a:p>
          <a:p>
            <a:pPr marL="57150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построение </a:t>
            </a:r>
            <a:r>
              <a:rPr lang="ru-RU" dirty="0">
                <a:solidFill>
                  <a:srgbClr val="7030A0"/>
                </a:solidFill>
              </a:rPr>
              <a:t>оптимального плана </a:t>
            </a:r>
            <a:r>
              <a:rPr lang="ru-RU" dirty="0">
                <a:solidFill>
                  <a:srgbClr val="0070C0"/>
                </a:solidFill>
              </a:rPr>
              <a:t>с использованием статистики и </a:t>
            </a:r>
            <a:r>
              <a:rPr lang="ru-RU" dirty="0" smtClean="0">
                <a:solidFill>
                  <a:srgbClr val="0070C0"/>
                </a:solidFill>
              </a:rPr>
              <a:t>указываемых </a:t>
            </a:r>
            <a:r>
              <a:rPr lang="ru-RU" dirty="0">
                <a:solidFill>
                  <a:srgbClr val="0070C0"/>
                </a:solidFill>
              </a:rPr>
              <a:t>в SQL-запросах подсказок;   </a:t>
            </a:r>
          </a:p>
          <a:p>
            <a:pPr marL="57150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7030A0"/>
                </a:solidFill>
              </a:rPr>
              <a:t>выполнение </a:t>
            </a:r>
            <a:r>
              <a:rPr lang="ru-RU" dirty="0">
                <a:solidFill>
                  <a:srgbClr val="7030A0"/>
                </a:solidFill>
              </a:rPr>
              <a:t>запроса по выбранному  плану.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Анализатор запроса разбирает его текст и </a:t>
            </a:r>
            <a:r>
              <a:rPr lang="ru-RU" dirty="0">
                <a:solidFill>
                  <a:srgbClr val="7030A0"/>
                </a:solidFill>
              </a:rPr>
              <a:t>ищет план похожего запроса в кэше</a:t>
            </a:r>
            <a:r>
              <a:rPr lang="ru-RU" dirty="0">
                <a:solidFill>
                  <a:srgbClr val="0070C0"/>
                </a:solidFill>
              </a:rPr>
              <a:t>. Если найдёт, выберет его.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7030A0"/>
                </a:solidFill>
              </a:rPr>
              <a:t>Построение плана</a:t>
            </a:r>
            <a:r>
              <a:rPr lang="ru-RU" dirty="0">
                <a:solidFill>
                  <a:srgbClr val="0070C0"/>
                </a:solidFill>
              </a:rPr>
              <a:t> запроса может </a:t>
            </a:r>
            <a:r>
              <a:rPr lang="ru-RU" i="1" dirty="0">
                <a:solidFill>
                  <a:srgbClr val="7030A0"/>
                </a:solidFill>
              </a:rPr>
              <a:t>занимать больше времени, чем его исполнение.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На этапе перезаписи запроса дерево синтаксического разбора преобразуется в абстрактный план, содержащий алгебраическую версию исходного запроса. В ней узлы и ветви дерева синтаксического разбора заменяются операциями реляционной алгебры. Обратите внимание на то, что перезапись запроса здесь это не та перезапись запроса, которая выполняется в материализованных представлениях.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Планировщик запросов принимает решение, как и </a:t>
            </a:r>
            <a:r>
              <a:rPr lang="ru-RU" dirty="0">
                <a:solidFill>
                  <a:srgbClr val="7030A0"/>
                </a:solidFill>
              </a:rPr>
              <a:t>в каком порядке будет исполняться </a:t>
            </a:r>
            <a:r>
              <a:rPr lang="ru-RU" dirty="0" smtClean="0">
                <a:solidFill>
                  <a:srgbClr val="7030A0"/>
                </a:solidFill>
              </a:rPr>
              <a:t>запрос: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какими </a:t>
            </a:r>
            <a:r>
              <a:rPr lang="ru-RU" dirty="0">
                <a:solidFill>
                  <a:srgbClr val="0070C0"/>
                </a:solidFill>
              </a:rPr>
              <a:t>именно физическими операторами будут извлекаться </a:t>
            </a:r>
            <a:r>
              <a:rPr lang="ru-RU" dirty="0" smtClean="0">
                <a:solidFill>
                  <a:srgbClr val="0070C0"/>
                </a:solidFill>
              </a:rPr>
              <a:t>данные;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как </a:t>
            </a:r>
            <a:r>
              <a:rPr lang="ru-RU" dirty="0">
                <a:solidFill>
                  <a:srgbClr val="0070C0"/>
                </a:solidFill>
              </a:rPr>
              <a:t>они будут </a:t>
            </a:r>
            <a:r>
              <a:rPr lang="ru-RU" dirty="0" smtClean="0">
                <a:solidFill>
                  <a:srgbClr val="0070C0"/>
                </a:solidFill>
              </a:rPr>
              <a:t>соединяться </a:t>
            </a:r>
            <a:r>
              <a:rPr lang="ru-RU" dirty="0">
                <a:solidFill>
                  <a:srgbClr val="0070C0"/>
                </a:solidFill>
              </a:rPr>
              <a:t>друг с другом; </a:t>
            </a:r>
            <a:endParaRPr lang="ru-RU" dirty="0" smtClean="0">
              <a:solidFill>
                <a:srgbClr val="0070C0"/>
              </a:solidFill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70C0"/>
                </a:solidFill>
              </a:rPr>
              <a:t>в </a:t>
            </a:r>
            <a:r>
              <a:rPr lang="ru-RU" dirty="0">
                <a:solidFill>
                  <a:srgbClr val="0070C0"/>
                </a:solidFill>
              </a:rPr>
              <a:t>каком порядке будут исполняться эти операторы – сначала фильтрация, а потом сортировка, или сначала сортировка, а потом фильтрация. 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В плане могут указываться предикаты – это условия.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Обычно оптимизатор строит несколько планов выполнения запроса. Он оценивает стоимость каждого плана и выбирает самый “дешевый”. Но так бывает не всегда. Время на построение плана ограничено. Если оптимизатор не успевает определиться, </a:t>
            </a:r>
            <a:r>
              <a:rPr lang="ru-RU" dirty="0" smtClean="0">
                <a:solidFill>
                  <a:srgbClr val="0070C0"/>
                </a:solidFill>
              </a:rPr>
              <a:t>он </a:t>
            </a:r>
            <a:r>
              <a:rPr lang="ru-RU" dirty="0">
                <a:solidFill>
                  <a:srgbClr val="0070C0"/>
                </a:solidFill>
              </a:rPr>
              <a:t>выбирает один из построенных планов.</a:t>
            </a:r>
          </a:p>
        </p:txBody>
      </p:sp>
    </p:spTree>
    <p:extLst>
      <p:ext uri="{BB962C8B-B14F-4D97-AF65-F5344CB8AC3E}">
        <p14:creationId xmlns:p14="http://schemas.microsoft.com/office/powerpoint/2010/main" val="1244549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06132" y="102137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  <a:latin typeface="Calibri "/>
              </a:rPr>
              <a:t>Невидимые индексы 1/3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4132" y="1606154"/>
            <a:ext cx="1018771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70C0"/>
                </a:solidFill>
              </a:rPr>
              <a:t>Индекс считается </a:t>
            </a:r>
            <a:r>
              <a:rPr lang="ru-RU" sz="2000" b="1" dirty="0">
                <a:solidFill>
                  <a:srgbClr val="C00000"/>
                </a:solidFill>
              </a:rPr>
              <a:t>невидимым (</a:t>
            </a:r>
            <a:r>
              <a:rPr lang="en-US" sz="2000" b="1" dirty="0">
                <a:solidFill>
                  <a:srgbClr val="C00000"/>
                </a:solidFill>
              </a:rPr>
              <a:t>invisible</a:t>
            </a:r>
            <a:r>
              <a:rPr lang="ru-RU" sz="2000" b="1" dirty="0">
                <a:solidFill>
                  <a:srgbClr val="C00000"/>
                </a:solidFill>
              </a:rPr>
              <a:t>) </a:t>
            </a:r>
            <a:r>
              <a:rPr lang="ru-RU" sz="2000" dirty="0">
                <a:solidFill>
                  <a:srgbClr val="0070C0"/>
                </a:solidFill>
              </a:rPr>
              <a:t>если он не учитывается оптимизатором.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 Создание индекса с атрибутом невидимости (по умолчанию </a:t>
            </a:r>
            <a:r>
              <a:rPr lang="en-US" sz="2000" dirty="0">
                <a:solidFill>
                  <a:srgbClr val="0070C0"/>
                </a:solidFill>
              </a:rPr>
              <a:t>VISIBLE</a:t>
            </a:r>
            <a:r>
              <a:rPr lang="ru-RU" sz="2000" dirty="0">
                <a:solidFill>
                  <a:srgbClr val="0070C0"/>
                </a:solidFill>
              </a:rPr>
              <a:t>) и изменение видимости: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b="1" dirty="0"/>
              <a:t>CREATE INDEX </a:t>
            </a:r>
            <a:r>
              <a:rPr lang="en-US" sz="2000" dirty="0" err="1"/>
              <a:t>index_name</a:t>
            </a:r>
            <a:r>
              <a:rPr lang="en-US" sz="2000" dirty="0"/>
              <a:t> 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r>
              <a:rPr lang="en-US" sz="2000" dirty="0"/>
              <a:t>(</a:t>
            </a:r>
            <a:r>
              <a:rPr lang="en-US" sz="2000" dirty="0" err="1"/>
              <a:t>column_name</a:t>
            </a:r>
            <a:r>
              <a:rPr lang="en-US" sz="2000" dirty="0"/>
              <a:t>) </a:t>
            </a:r>
            <a:r>
              <a:rPr lang="en-US" sz="2000" b="1" dirty="0"/>
              <a:t>INVISIBLE</a:t>
            </a:r>
            <a:r>
              <a:rPr lang="en-US" sz="2000" dirty="0"/>
              <a:t>;</a:t>
            </a:r>
          </a:p>
          <a:p>
            <a:r>
              <a:rPr lang="en-US" sz="2000" b="1" dirty="0"/>
              <a:t>ALTER INDEX </a:t>
            </a:r>
            <a:r>
              <a:rPr lang="en-US" sz="2000" dirty="0" err="1"/>
              <a:t>index_name</a:t>
            </a:r>
            <a:r>
              <a:rPr lang="en-US" sz="2000" dirty="0"/>
              <a:t> </a:t>
            </a:r>
            <a:r>
              <a:rPr lang="en-US" sz="2000" b="1" dirty="0"/>
              <a:t>INVISIBLE</a:t>
            </a:r>
            <a:r>
              <a:rPr lang="en-US" sz="2000" dirty="0"/>
              <a:t>;</a:t>
            </a:r>
          </a:p>
          <a:p>
            <a:r>
              <a:rPr lang="en-US" sz="2000" b="1" dirty="0"/>
              <a:t>ALTER INDEX </a:t>
            </a:r>
            <a:r>
              <a:rPr lang="en-US" sz="2000" dirty="0" err="1"/>
              <a:t>index_name</a:t>
            </a:r>
            <a:r>
              <a:rPr lang="en-US" sz="2000" dirty="0"/>
              <a:t> </a:t>
            </a:r>
            <a:r>
              <a:rPr lang="en-US" sz="2000" b="1" dirty="0"/>
              <a:t>VISIBLE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</a:rPr>
              <a:t> 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0070C0"/>
                </a:solidFill>
                <a:cs typeface="Arial" panose="020B0604020202020204" pitchFamily="34" charset="0"/>
              </a:rPr>
              <a:t>Убедиться, действительно ли индекс полезен для запросов  пользователей можно переключая видимость. Учтите, что индекс  может быть полезен для одного пользователя, но вреден для другого.</a:t>
            </a:r>
          </a:p>
          <a:p>
            <a:r>
              <a:rPr lang="ru-RU" sz="2000" dirty="0">
                <a:solidFill>
                  <a:srgbClr val="0070C0"/>
                </a:solidFill>
                <a:cs typeface="Arial" panose="020B0604020202020204" pitchFamily="34" charset="0"/>
              </a:rPr>
              <a:t>      Попытаться включить индекс в запрос можно используя </a:t>
            </a:r>
            <a:r>
              <a:rPr lang="ru-RU" sz="2000" dirty="0" err="1">
                <a:solidFill>
                  <a:srgbClr val="0070C0"/>
                </a:solidFill>
                <a:cs typeface="Arial" panose="020B0604020202020204" pitchFamily="34" charset="0"/>
              </a:rPr>
              <a:t>хинты</a:t>
            </a:r>
            <a:r>
              <a:rPr lang="ru-RU" sz="2000" dirty="0">
                <a:solidFill>
                  <a:srgbClr val="0070C0"/>
                </a:solidFill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/*+ INDEX(</a:t>
            </a:r>
            <a:r>
              <a:rPr lang="ru-RU" sz="2000" dirty="0" err="1">
                <a:solidFill>
                  <a:srgbClr val="7030A0"/>
                </a:solidFill>
              </a:rPr>
              <a:t>имя_таблицы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ru-RU" sz="2000" dirty="0" err="1">
                <a:solidFill>
                  <a:srgbClr val="7030A0"/>
                </a:solidFill>
              </a:rPr>
              <a:t>имя_индекса</a:t>
            </a:r>
            <a:r>
              <a:rPr lang="en-US" sz="2000" dirty="0">
                <a:solidFill>
                  <a:srgbClr val="7030A0"/>
                </a:solidFill>
              </a:rPr>
              <a:t>)*/</a:t>
            </a:r>
            <a:r>
              <a:rPr lang="ru-RU" sz="2000" dirty="0"/>
              <a:t>…</a:t>
            </a:r>
            <a:r>
              <a:rPr lang="en-US" sz="2000" b="1" dirty="0"/>
              <a:t>FROM</a:t>
            </a:r>
            <a:r>
              <a:rPr lang="ru-RU" sz="2000" dirty="0"/>
              <a:t>…</a:t>
            </a:r>
            <a:r>
              <a:rPr lang="en-US" sz="2000" b="1" dirty="0"/>
              <a:t>WHERE</a:t>
            </a:r>
            <a:r>
              <a:rPr lang="ru-RU" sz="2000" dirty="0"/>
              <a:t> …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>
                <a:solidFill>
                  <a:srgbClr val="0070C0"/>
                </a:solidFill>
              </a:rPr>
              <a:t>      Можно включить невидимые индексы на уровне сессии. Это удобно для чужих приложений когда нет доступа к коду:</a:t>
            </a:r>
          </a:p>
          <a:p>
            <a:r>
              <a:rPr lang="en-US" sz="2000" b="1" dirty="0"/>
              <a:t>ALTER SESSION SET </a:t>
            </a:r>
            <a:r>
              <a:rPr lang="en-US" sz="2000" dirty="0" err="1"/>
              <a:t>optimizer_use_invisible_indexes</a:t>
            </a:r>
            <a:r>
              <a:rPr lang="en-US" sz="2000" dirty="0"/>
              <a:t> = true;</a:t>
            </a:r>
            <a:endParaRPr lang="ru-RU" sz="2000" dirty="0"/>
          </a:p>
          <a:p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не путайте невидимые и виртуальные индексы.</a:t>
            </a:r>
          </a:p>
        </p:txBody>
      </p:sp>
    </p:spTree>
    <p:extLst>
      <p:ext uri="{BB962C8B-B14F-4D97-AF65-F5344CB8AC3E}">
        <p14:creationId xmlns:p14="http://schemas.microsoft.com/office/powerpoint/2010/main" val="3520270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97319" y="6734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Невидимые индексы 2/3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7599" y="5345237"/>
            <a:ext cx="7795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solidFill>
                  <a:srgbClr val="0070C0"/>
                </a:solidFill>
              </a:rPr>
              <a:t>Здесь создаётся и заполняется таблица </a:t>
            </a:r>
            <a:r>
              <a:rPr lang="en-US" dirty="0" err="1"/>
              <a:t>ii_tab</a:t>
            </a:r>
            <a:r>
              <a:rPr lang="ru-RU" dirty="0">
                <a:solidFill>
                  <a:srgbClr val="0070C0"/>
                </a:solidFill>
              </a:rPr>
              <a:t>. На её единственный столбец создаётся невидимый индекс </a:t>
            </a:r>
            <a:r>
              <a:rPr lang="en-US" dirty="0" err="1"/>
              <a:t>ii_tab_id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pPr indent="457200"/>
            <a:r>
              <a:rPr lang="ru-RU" dirty="0">
                <a:solidFill>
                  <a:srgbClr val="0070C0"/>
                </a:solidFill>
              </a:rPr>
              <a:t>Затем собирается статистика на эту таблицу.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49" y="1254007"/>
            <a:ext cx="7735541" cy="39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30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62423" y="874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Невидимые индексы 3/3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9" y="831830"/>
            <a:ext cx="6676109" cy="27241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02330" y="3417738"/>
            <a:ext cx="440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В плане индекс не использован. А теперь: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19" y="3712099"/>
            <a:ext cx="6937548" cy="31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78423" y="66923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Оценка размера индекса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6134" y="1254007"/>
            <a:ext cx="9448802" cy="549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SET SERVEROUTPUT ON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DECLARE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l_index_ddl</a:t>
            </a:r>
            <a:r>
              <a:rPr lang="en-US" sz="2000" dirty="0"/>
              <a:t> varchar2(1000);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l_used_bytes</a:t>
            </a:r>
            <a:r>
              <a:rPr lang="en-US" sz="2000" dirty="0"/>
              <a:t> NUMBER;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l_allocated_bytes</a:t>
            </a:r>
            <a:r>
              <a:rPr lang="en-US" sz="2000" dirty="0"/>
              <a:t> NUMBER;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BEGIN</a:t>
            </a:r>
          </a:p>
          <a:p>
            <a:pPr>
              <a:lnSpc>
                <a:spcPct val="110000"/>
              </a:lnSpc>
            </a:pPr>
            <a:r>
              <a:rPr lang="en-US" sz="2000" b="1" dirty="0" err="1"/>
              <a:t>DBMS_SPACE.create_index_cost</a:t>
            </a:r>
            <a:r>
              <a:rPr lang="en-US" sz="2000" dirty="0"/>
              <a:t> (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ddl</a:t>
            </a:r>
            <a:r>
              <a:rPr lang="en-US" sz="2000" dirty="0"/>
              <a:t> =&gt; 'create index </a:t>
            </a:r>
            <a:r>
              <a:rPr lang="en-US" sz="2000" dirty="0" err="1"/>
              <a:t>repsons_idx</a:t>
            </a:r>
            <a:r>
              <a:rPr lang="en-US" sz="2000" dirty="0"/>
              <a:t> on EMP(ENAME)',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used_bytes</a:t>
            </a:r>
            <a:r>
              <a:rPr lang="en-US" sz="2000" dirty="0"/>
              <a:t> =&gt; </a:t>
            </a:r>
            <a:r>
              <a:rPr lang="en-US" sz="2000" dirty="0" err="1"/>
              <a:t>l_used_bytes</a:t>
            </a:r>
            <a:r>
              <a:rPr lang="en-US" sz="2000" dirty="0"/>
              <a:t>,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alloc_bytes</a:t>
            </a:r>
            <a:r>
              <a:rPr lang="en-US" sz="2000" dirty="0"/>
              <a:t> =&gt; </a:t>
            </a:r>
            <a:r>
              <a:rPr lang="en-US" sz="2000" dirty="0" err="1"/>
              <a:t>l_allocated_bytes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DBMS_OUTPUT.PUT_LINE</a:t>
            </a:r>
            <a:r>
              <a:rPr lang="en-US" sz="2000" dirty="0"/>
              <a:t> ('RESULT:');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DBMS_OUTPUT.PUT_LINE</a:t>
            </a:r>
            <a:r>
              <a:rPr lang="en-US" sz="2000" dirty="0"/>
              <a:t> ('</a:t>
            </a:r>
            <a:r>
              <a:rPr lang="en-US" sz="2000" dirty="0" err="1"/>
              <a:t>used_bytes</a:t>
            </a:r>
            <a:r>
              <a:rPr lang="en-US" sz="2000" dirty="0"/>
              <a:t> = ' || </a:t>
            </a:r>
            <a:r>
              <a:rPr lang="en-US" sz="2000" dirty="0" err="1"/>
              <a:t>l_used_bytes</a:t>
            </a:r>
            <a:r>
              <a:rPr lang="en-US" sz="2000" dirty="0"/>
              <a:t> || ' byte');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DBMS_OUTPUT.PUT_LINE</a:t>
            </a:r>
            <a:r>
              <a:rPr lang="en-US" sz="2000" dirty="0"/>
              <a:t> ('</a:t>
            </a:r>
            <a:r>
              <a:rPr lang="en-US" sz="2000" dirty="0" err="1"/>
              <a:t>alloc_bytes</a:t>
            </a:r>
            <a:r>
              <a:rPr lang="en-US" sz="2000" dirty="0"/>
              <a:t> = ' || </a:t>
            </a:r>
            <a:r>
              <a:rPr lang="en-US" sz="2000" dirty="0" err="1"/>
              <a:t>l_allocated_bytes</a:t>
            </a:r>
            <a:r>
              <a:rPr lang="en-US" sz="2000" dirty="0"/>
              <a:t> || ' byte');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END;</a:t>
            </a:r>
          </a:p>
          <a:p>
            <a:pPr>
              <a:lnSpc>
                <a:spcPct val="110000"/>
              </a:lnSpc>
            </a:pPr>
            <a:r>
              <a:rPr lang="ru-RU" sz="2000" b="1" dirty="0" err="1">
                <a:solidFill>
                  <a:srgbClr val="C00000"/>
                </a:solidFill>
              </a:rPr>
              <a:t>Used_bytes</a:t>
            </a:r>
            <a:r>
              <a:rPr lang="ru-RU" sz="2000" dirty="0">
                <a:solidFill>
                  <a:srgbClr val="0070C0"/>
                </a:solidFill>
              </a:rPr>
              <a:t> количество байт представляющих данные индекса;</a:t>
            </a:r>
          </a:p>
          <a:p>
            <a:pPr>
              <a:lnSpc>
                <a:spcPct val="110000"/>
              </a:lnSpc>
            </a:pPr>
            <a:r>
              <a:rPr lang="ru-RU" sz="2000" b="1" dirty="0" err="1">
                <a:solidFill>
                  <a:srgbClr val="C00000"/>
                </a:solidFill>
              </a:rPr>
              <a:t>Alloc_bytes</a:t>
            </a:r>
            <a:r>
              <a:rPr lang="ru-RU" sz="2000" dirty="0">
                <a:solidFill>
                  <a:srgbClr val="0070C0"/>
                </a:solidFill>
              </a:rPr>
              <a:t> показывает количество байт, которое займет индекс после его создания.</a:t>
            </a:r>
          </a:p>
        </p:txBody>
      </p:sp>
    </p:spTree>
    <p:extLst>
      <p:ext uri="{BB962C8B-B14F-4D97-AF65-F5344CB8AC3E}">
        <p14:creationId xmlns:p14="http://schemas.microsoft.com/office/powerpoint/2010/main" val="4240666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6754" y="45164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Виртуальные столбцы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9646" y="1036419"/>
            <a:ext cx="1198098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10000"/>
              </a:lnSpc>
            </a:pPr>
            <a:r>
              <a:rPr lang="ru-RU" sz="2000" b="1" dirty="0">
                <a:solidFill>
                  <a:srgbClr val="C00000"/>
                </a:solidFill>
              </a:rPr>
              <a:t>Виртуальные столбцы </a:t>
            </a:r>
            <a:r>
              <a:rPr lang="ru-RU" sz="2000" dirty="0">
                <a:solidFill>
                  <a:srgbClr val="C00000"/>
                </a:solidFill>
              </a:rPr>
              <a:t>(</a:t>
            </a:r>
            <a:r>
              <a:rPr lang="ru-RU" sz="2000" dirty="0" err="1">
                <a:solidFill>
                  <a:srgbClr val="C00000"/>
                </a:solidFill>
              </a:rPr>
              <a:t>Virtual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columns</a:t>
            </a:r>
            <a:r>
              <a:rPr lang="ru-RU" sz="2000" dirty="0">
                <a:solidFill>
                  <a:srgbClr val="C00000"/>
                </a:solidFill>
              </a:rPr>
              <a:t>) </a:t>
            </a:r>
            <a:r>
              <a:rPr lang="ru-RU" sz="2000" dirty="0">
                <a:solidFill>
                  <a:srgbClr val="0070C0"/>
                </a:solidFill>
              </a:rPr>
              <a:t>представляют из себя функции. Индексы по таким столбцам это индексы над функциями. В выражениях могут использоваться: столбцы этой таблицы, константы, SQL-функции или функции, созданные пользователем. </a:t>
            </a:r>
          </a:p>
          <a:p>
            <a:pPr indent="360000" algn="just">
              <a:lnSpc>
                <a:spcPct val="110000"/>
              </a:lnSpc>
            </a:pPr>
            <a:r>
              <a:rPr lang="ru-RU" sz="2000" dirty="0">
                <a:solidFill>
                  <a:srgbClr val="0070C0"/>
                </a:solidFill>
              </a:rPr>
              <a:t>Поддерживается также секционирование (не в </a:t>
            </a:r>
            <a:r>
              <a:rPr lang="en-US" sz="2000" dirty="0">
                <a:solidFill>
                  <a:srgbClr val="0070C0"/>
                </a:solidFill>
              </a:rPr>
              <a:t>XE</a:t>
            </a:r>
            <a:r>
              <a:rPr lang="ru-RU" sz="2000" dirty="0">
                <a:solidFill>
                  <a:srgbClr val="0070C0"/>
                </a:solidFill>
              </a:rPr>
              <a:t> 11). </a:t>
            </a:r>
          </a:p>
          <a:p>
            <a:pPr indent="360000" algn="just">
              <a:lnSpc>
                <a:spcPct val="110000"/>
              </a:lnSpc>
            </a:pPr>
            <a:r>
              <a:rPr lang="ru-RU" sz="2000" dirty="0">
                <a:solidFill>
                  <a:srgbClr val="0070C0"/>
                </a:solidFill>
              </a:rPr>
              <a:t>Виртуальные колонки не могут использоваться в индексно-организованных (</a:t>
            </a:r>
            <a:r>
              <a:rPr lang="ru-RU" sz="2000" dirty="0" err="1">
                <a:solidFill>
                  <a:srgbClr val="0070C0"/>
                </a:solidFill>
              </a:rPr>
              <a:t>index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 err="1">
                <a:solidFill>
                  <a:srgbClr val="0070C0"/>
                </a:solidFill>
              </a:rPr>
              <a:t>organized</a:t>
            </a:r>
            <a:r>
              <a:rPr lang="ru-RU" sz="2000" dirty="0">
                <a:solidFill>
                  <a:srgbClr val="0070C0"/>
                </a:solidFill>
              </a:rPr>
              <a:t>) или внешних (</a:t>
            </a:r>
            <a:r>
              <a:rPr lang="ru-RU" sz="2000" dirty="0" err="1">
                <a:solidFill>
                  <a:srgbClr val="0070C0"/>
                </a:solidFill>
              </a:rPr>
              <a:t>external</a:t>
            </a:r>
            <a:r>
              <a:rPr lang="ru-RU" sz="2000" dirty="0">
                <a:solidFill>
                  <a:srgbClr val="0070C0"/>
                </a:solidFill>
              </a:rPr>
              <a:t>) таблицах. Прямая запись в такие колонки не возможна.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45" y="3160078"/>
            <a:ext cx="5123731" cy="36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95296" y="118531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Варианты установки </a:t>
            </a:r>
            <a:r>
              <a:rPr lang="en-US" sz="3200" b="1" dirty="0">
                <a:solidFill>
                  <a:srgbClr val="C00000"/>
                </a:solidFill>
              </a:rPr>
              <a:t>AUTOTRACE</a:t>
            </a:r>
            <a:endParaRPr lang="ru-RU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124001"/>
              </p:ext>
            </p:extLst>
          </p:nvPr>
        </p:nvGraphicFramePr>
        <p:xfrm>
          <a:off x="1790049" y="2294223"/>
          <a:ext cx="7920880" cy="3596640"/>
        </p:xfrm>
        <a:graphic>
          <a:graphicData uri="http://schemas.openxmlformats.org/drawingml/2006/table">
            <a:tbl>
              <a:tblPr/>
              <a:tblGrid>
                <a:gridCol w="400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SET AUTOTRACE OFF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No AUTOTRACE report is generated. This is the default.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SET AUTOTRACE ON EXPLAIN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The AUTOTRACE report shows only the optimizer execution path.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SET AUTOTRACE ON STATISTICS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The AUTOTRACE report shows only the SQL statement execution statistics.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SET AUTOTRACE ON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The AUTOTRACE report includes both the optimizer execution path and the SQL statement execution statistics.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SET AUTOTRACE TRACEONLY</a:t>
                      </a:r>
                    </a:p>
                  </a:txBody>
                  <a:tcPr marL="22860" marR="22860" marT="22860" marB="228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149909" y="6289051"/>
            <a:ext cx="6051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oracleonrussian.blogspot.com/p/oracle-database-11g_10.html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9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1212" y="472450"/>
            <a:ext cx="8130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CE2816"/>
                </a:solidFill>
              </a:rPr>
              <a:t>Оптимизация по правилам и по стоимости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1212" y="1221284"/>
            <a:ext cx="11616342" cy="497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14000"/>
              </a:lnSpc>
              <a:buNone/>
            </a:pPr>
            <a:r>
              <a:rPr 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Два основных способа: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 по правилам (RULE BASED).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Учитываются только способы доступа к данным. Ранги  эффективности доступа установлены заранее и не учитывают особенности действующей ситуации. Опытный администратор часто создаёт лучшие планы. В настоящее время в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используется.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 по стоимости (COST BASED).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Учитываются и способы доступа к данным, и статистика размещения данных и ресурсов.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режима работы оптимизатора определяет параметр </a:t>
            </a:r>
            <a:r>
              <a:rPr lang="ru-RU" sz="2000" dirty="0" err="1">
                <a:latin typeface="Courier New"/>
              </a:rPr>
              <a:t>optimizer_mode</a:t>
            </a:r>
            <a:r>
              <a:rPr lang="ru-RU" sz="2000" dirty="0">
                <a:solidFill>
                  <a:srgbClr val="0070C0"/>
                </a:solidFill>
                <a:latin typeface="lucida grande"/>
              </a:rPr>
              <a:t>,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который в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может иметь значения: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err="1">
                <a:latin typeface="Courier New"/>
              </a:rPr>
              <a:t>optimizer_mode</a:t>
            </a:r>
            <a:r>
              <a:rPr lang="ru-RU" sz="2000" dirty="0">
                <a:latin typeface="Courier New"/>
              </a:rPr>
              <a:t> = </a:t>
            </a:r>
            <a:r>
              <a:rPr lang="ru-RU" sz="2000" i="1" dirty="0" err="1">
                <a:latin typeface="Courier New"/>
              </a:rPr>
              <a:t>rule</a:t>
            </a:r>
            <a:r>
              <a:rPr lang="ru-RU" sz="2000" dirty="0">
                <a:solidFill>
                  <a:srgbClr val="0070C0"/>
                </a:solidFill>
                <a:latin typeface="Courier New"/>
              </a:rPr>
              <a:t> - RBO не используется;</a:t>
            </a:r>
            <a:endParaRPr lang="ru-RU" sz="2000" dirty="0">
              <a:solidFill>
                <a:srgbClr val="0070C0"/>
              </a:solidFill>
              <a:latin typeface="lucida grande"/>
            </a:endParaRPr>
          </a:p>
          <a:p>
            <a:pPr indent="360000" algn="just">
              <a:lnSpc>
                <a:spcPct val="114000"/>
              </a:lnSpc>
            </a:pPr>
            <a:r>
              <a:rPr lang="ru-RU" sz="2000" dirty="0" err="1">
                <a:latin typeface="Courier New"/>
              </a:rPr>
              <a:t>optimizer_mode</a:t>
            </a:r>
            <a:r>
              <a:rPr lang="ru-RU" sz="2000" dirty="0">
                <a:latin typeface="Courier New"/>
              </a:rPr>
              <a:t> = </a:t>
            </a:r>
            <a:r>
              <a:rPr lang="ru-RU" sz="2000" dirty="0" err="1">
                <a:latin typeface="Courier New"/>
              </a:rPr>
              <a:t>all_rows</a:t>
            </a:r>
            <a:r>
              <a:rPr lang="ru-RU" sz="2000" dirty="0">
                <a:latin typeface="Courier New"/>
              </a:rPr>
              <a:t> </a:t>
            </a:r>
            <a:r>
              <a:rPr lang="ru-RU" sz="2000" dirty="0">
                <a:solidFill>
                  <a:srgbClr val="0070C0"/>
                </a:solidFill>
                <a:latin typeface="Courier New"/>
              </a:rPr>
              <a:t>- CBO</a:t>
            </a:r>
            <a:r>
              <a:rPr lang="ru-RU" sz="2000" dirty="0">
                <a:solidFill>
                  <a:srgbClr val="0070C0"/>
                </a:solidFill>
                <a:latin typeface="lucida grande"/>
              </a:rPr>
              <a:t>,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 по умолчанию.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err="1">
                <a:latin typeface="Courier New"/>
              </a:rPr>
              <a:t>optimizer_mode</a:t>
            </a:r>
            <a:r>
              <a:rPr lang="ru-RU" sz="2000" dirty="0">
                <a:latin typeface="Courier New"/>
              </a:rPr>
              <a:t> = </a:t>
            </a:r>
            <a:r>
              <a:rPr lang="ru-RU" sz="2000" dirty="0" err="1">
                <a:latin typeface="Courier New"/>
              </a:rPr>
              <a:t>first_rows</a:t>
            </a:r>
            <a:r>
              <a:rPr lang="ru-RU" sz="2000" dirty="0">
                <a:latin typeface="Courier New"/>
              </a:rPr>
              <a:t> </a:t>
            </a:r>
            <a:r>
              <a:rPr lang="ru-RU" sz="2000" dirty="0">
                <a:solidFill>
                  <a:srgbClr val="0070C0"/>
                </a:solidFill>
                <a:latin typeface="Courier New"/>
              </a:rPr>
              <a:t>- CBO</a:t>
            </a:r>
            <a:r>
              <a:rPr lang="ru-RU" sz="2000" dirty="0">
                <a:solidFill>
                  <a:srgbClr val="0070C0"/>
                </a:solidFill>
                <a:latin typeface="lucida grande"/>
              </a:rPr>
              <a:t>,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пытается выбрать план, который наиболее быстро возвращает первые строки.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Существуют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варианты.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8077" y="48366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>
                <a:solidFill>
                  <a:srgbClr val="CE2816"/>
                </a:solidFill>
              </a:rPr>
              <a:t>Ранжирование методов доступа</a:t>
            </a:r>
            <a:endParaRPr lang="ru-RU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25995"/>
              </p:ext>
            </p:extLst>
          </p:nvPr>
        </p:nvGraphicFramePr>
        <p:xfrm>
          <a:off x="1080447" y="1145590"/>
          <a:ext cx="8413175" cy="54864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1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Ранг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Метод доступа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одна строка по ее идентификатору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одна строка по объединению  кластеров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одна строка по </a:t>
                      </a:r>
                      <a:r>
                        <a:rPr lang="ru-RU" sz="2000" baseline="0" dirty="0" err="1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хеш</a:t>
                      </a: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-ключу кластера с уникальным или первичным  ключом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одна строка по уникальному или первичному ключу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объединение кластеров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хеш-ключ кластера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индекс кластера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составной индекс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индекс на основе одного столбца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ограниченный диапазон поиска по индексированным столбцам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неограниченный диапазон поиска по индексированным столбцам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объединение с сортировкой и слиянием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поиск минимального или максимального значения по  индексированным столбцам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упорядочение по индексированным столбцам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aseline="0" dirty="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Times New Roman"/>
                        </a:rPr>
                        <a:t>полное сканирование таблицы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299411"/>
            <a:ext cx="9628094" cy="527145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45720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00949" y="483473"/>
            <a:ext cx="645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E2816"/>
                </a:solidFill>
              </a:rPr>
              <a:t>Доступ к единственной таблице</a:t>
            </a:r>
            <a:r>
              <a:rPr lang="ru-RU" sz="3200" b="1" dirty="0">
                <a:solidFill>
                  <a:srgbClr val="FF0000"/>
                </a:solidFill>
                <a:latin typeface="Co Headline Corp" panose="020B0503060202020204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404729-9686-42BA-90B5-78DF5BF6B279}"/>
              </a:ext>
            </a:extLst>
          </p:cNvPr>
          <p:cNvSpPr txBox="1">
            <a:spLocks noChangeArrowheads="1"/>
          </p:cNvSpPr>
          <p:nvPr/>
        </p:nvSpPr>
        <p:spPr>
          <a:xfrm>
            <a:off x="726830" y="1453658"/>
            <a:ext cx="10274968" cy="3852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sz="2000" b="1" dirty="0" smtClean="0">
                <a:solidFill>
                  <a:srgbClr val="C00000"/>
                </a:solidFill>
              </a:rPr>
              <a:t>Существует </a:t>
            </a:r>
            <a:r>
              <a:rPr lang="ru-RU" sz="2000" b="1" dirty="0">
                <a:solidFill>
                  <a:srgbClr val="C00000"/>
                </a:solidFill>
              </a:rPr>
              <a:t>два варианта доступа к одной таблице: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b="1" dirty="0">
                <a:solidFill>
                  <a:srgbClr val="7030A0"/>
                </a:solidFill>
              </a:rPr>
              <a:t>Полное сканирование таблицы.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b="1" dirty="0">
                <a:solidFill>
                  <a:srgbClr val="7030A0"/>
                </a:solidFill>
              </a:rPr>
              <a:t>Индексный доступ к таблице.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Полное сканирование таблицы это чтение всех блоков таблицы без использования индексов. Одна из возможных неприятностей в том, что при использовании стратегии </a:t>
            </a:r>
            <a:r>
              <a:rPr lang="en-US" sz="2000" dirty="0">
                <a:solidFill>
                  <a:srgbClr val="0070C0"/>
                </a:solidFill>
              </a:rPr>
              <a:t>LRU </a:t>
            </a:r>
            <a:r>
              <a:rPr lang="ru-RU" sz="2000" dirty="0">
                <a:solidFill>
                  <a:srgbClr val="0070C0"/>
                </a:solidFill>
              </a:rPr>
              <a:t>сканирование большой таблицы может удалить из кэша многие блоки данных и индексов других таблиц. Это вызвало бы снижение производительности запросов к другим таблицам. Чтобы этого не случилось, алгоритм изменяют так, чтобы блоки, полученные при полном сканировании большой таблицы, отправлялись в хвост кэша. По миновании необходимости их заменяют на следующую группу блоков.</a:t>
            </a:r>
          </a:p>
        </p:txBody>
      </p:sp>
    </p:spTree>
    <p:extLst>
      <p:ext uri="{BB962C8B-B14F-4D97-AF65-F5344CB8AC3E}">
        <p14:creationId xmlns:p14="http://schemas.microsoft.com/office/powerpoint/2010/main" val="2918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04235" y="439963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Соединения в запросах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ru-RU" sz="3200" b="1" dirty="0">
                <a:solidFill>
                  <a:srgbClr val="C00000"/>
                </a:solidFill>
                <a:latin typeface="Co Headline Corp" panose="020B0503060202020204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FEC491-F3EF-41FB-AC9E-07277EC1A192}"/>
              </a:ext>
            </a:extLst>
          </p:cNvPr>
          <p:cNvSpPr txBox="1">
            <a:spLocks noChangeArrowheads="1"/>
          </p:cNvSpPr>
          <p:nvPr/>
        </p:nvSpPr>
        <p:spPr>
          <a:xfrm>
            <a:off x="644769" y="1449649"/>
            <a:ext cx="10673862" cy="3579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320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Рассмотренные в курсе баз данных (воображаемые!) алгоритмы выполнения запросов </a:t>
            </a:r>
            <a:r>
              <a:rPr lang="en-US" sz="2000" dirty="0">
                <a:solidFill>
                  <a:srgbClr val="0070C0"/>
                </a:solidFill>
              </a:rPr>
              <a:t>SQL</a:t>
            </a:r>
            <a:r>
              <a:rPr lang="ru-RU" sz="2000" dirty="0">
                <a:solidFill>
                  <a:srgbClr val="0070C0"/>
                </a:solidFill>
              </a:rPr>
              <a:t> к нескольким таблицам, основаны на создании декартового произведения, которое даже для не очень больших таблиц вычисляется неприемлемо медленно.</a:t>
            </a:r>
          </a:p>
          <a:p>
            <a:pPr marL="0" indent="4320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Рассмотрим </a:t>
            </a:r>
            <a:r>
              <a:rPr lang="ru-RU" sz="2000" b="1" i="1" dirty="0">
                <a:solidFill>
                  <a:srgbClr val="C00000"/>
                </a:solidFill>
              </a:rPr>
              <a:t>три способа реализации соединений</a:t>
            </a:r>
            <a:r>
              <a:rPr lang="ru-RU" sz="2000" dirty="0">
                <a:solidFill>
                  <a:srgbClr val="0070C0"/>
                </a:solidFill>
              </a:rPr>
              <a:t>, используемые в практике – соединения при помощи </a:t>
            </a:r>
            <a:r>
              <a:rPr lang="ru-RU" sz="2000" b="1" dirty="0">
                <a:solidFill>
                  <a:srgbClr val="7030A0"/>
                </a:solidFill>
              </a:rPr>
              <a:t>вложенных циклов (</a:t>
            </a:r>
            <a:r>
              <a:rPr lang="en-US" sz="2000" b="1" dirty="0">
                <a:solidFill>
                  <a:srgbClr val="7030A0"/>
                </a:solidFill>
              </a:rPr>
              <a:t>nested loops</a:t>
            </a:r>
            <a:r>
              <a:rPr lang="ru-RU" sz="2000" b="1" dirty="0">
                <a:solidFill>
                  <a:srgbClr val="7030A0"/>
                </a:solidFill>
              </a:rPr>
              <a:t>)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ru-RU" sz="2000" b="1" dirty="0">
                <a:solidFill>
                  <a:srgbClr val="7030A0"/>
                </a:solidFill>
              </a:rPr>
              <a:t>соединения хешированием (</a:t>
            </a:r>
            <a:r>
              <a:rPr lang="en-US" sz="2000" b="1" dirty="0">
                <a:solidFill>
                  <a:srgbClr val="7030A0"/>
                </a:solidFill>
              </a:rPr>
              <a:t>hash join</a:t>
            </a:r>
            <a:r>
              <a:rPr lang="ru-RU" sz="2000" b="1" dirty="0">
                <a:solidFill>
                  <a:srgbClr val="7030A0"/>
                </a:solidFill>
              </a:rPr>
              <a:t>)</a:t>
            </a:r>
            <a:r>
              <a:rPr lang="ru-RU" sz="2000" dirty="0">
                <a:solidFill>
                  <a:srgbClr val="0070C0"/>
                </a:solidFill>
              </a:rPr>
              <a:t> и </a:t>
            </a:r>
            <a:r>
              <a:rPr lang="ru-RU" sz="2000" b="1" dirty="0">
                <a:solidFill>
                  <a:srgbClr val="7030A0"/>
                </a:solidFill>
              </a:rPr>
              <a:t>соединения с сортировкой слиянием (</a:t>
            </a:r>
            <a:r>
              <a:rPr lang="en-US" sz="2000" b="1" dirty="0">
                <a:solidFill>
                  <a:srgbClr val="7030A0"/>
                </a:solidFill>
              </a:rPr>
              <a:t>merge join</a:t>
            </a:r>
            <a:r>
              <a:rPr lang="ru-RU" sz="2000" b="1" dirty="0">
                <a:solidFill>
                  <a:srgbClr val="7030A0"/>
                </a:solidFill>
              </a:rPr>
              <a:t>)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4320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В </a:t>
            </a:r>
            <a:r>
              <a:rPr lang="ru-RU" sz="2000" dirty="0">
                <a:solidFill>
                  <a:srgbClr val="7030A0"/>
                </a:solidFill>
              </a:rPr>
              <a:t>соединениях хэшированием </a:t>
            </a:r>
            <a:r>
              <a:rPr lang="ru-RU" sz="2000" dirty="0">
                <a:solidFill>
                  <a:srgbClr val="0070C0"/>
                </a:solidFill>
              </a:rPr>
              <a:t>и с </a:t>
            </a:r>
            <a:r>
              <a:rPr lang="ru-RU" sz="2000" dirty="0">
                <a:solidFill>
                  <a:srgbClr val="7030A0"/>
                </a:solidFill>
              </a:rPr>
              <a:t>сортировкой слиянием </a:t>
            </a:r>
            <a:r>
              <a:rPr lang="ru-RU" sz="2000" dirty="0">
                <a:solidFill>
                  <a:srgbClr val="0070C0"/>
                </a:solidFill>
              </a:rPr>
              <a:t>сначала обращаются </a:t>
            </a:r>
            <a:r>
              <a:rPr lang="ru-RU" sz="2000" i="1" dirty="0">
                <a:solidFill>
                  <a:srgbClr val="7030A0"/>
                </a:solidFill>
              </a:rPr>
              <a:t>к каждой таблице отдельно</a:t>
            </a:r>
            <a:r>
              <a:rPr lang="ru-RU" sz="2000" dirty="0">
                <a:solidFill>
                  <a:srgbClr val="0070C0"/>
                </a:solidFill>
              </a:rPr>
              <a:t>, а затем соединяют соответствующие строки и отбрасывают ненужные. </a:t>
            </a:r>
          </a:p>
          <a:p>
            <a:pPr marL="0" indent="432000" algn="just">
              <a:buFontTx/>
              <a:buNone/>
            </a:pPr>
            <a:r>
              <a:rPr lang="ru-RU" sz="2000" dirty="0">
                <a:solidFill>
                  <a:srgbClr val="0070C0"/>
                </a:solidFill>
              </a:rPr>
              <a:t>В дальнейшем это позволит нам понимать конструкции планов исполнения запросов </a:t>
            </a:r>
            <a:r>
              <a:rPr lang="en-US" sz="2000" dirty="0">
                <a:solidFill>
                  <a:srgbClr val="0070C0"/>
                </a:solidFill>
              </a:rPr>
              <a:t>SQL.</a:t>
            </a:r>
            <a:r>
              <a:rPr lang="ru-RU" sz="2000" dirty="0">
                <a:solidFill>
                  <a:srgbClr val="0070C0"/>
                </a:solidFill>
              </a:rPr>
              <a:t> А овладение знаниями и навыками управления планами исполнения – это ещё один слой знаний </a:t>
            </a:r>
            <a:r>
              <a:rPr lang="en-US" sz="2000" dirty="0">
                <a:solidFill>
                  <a:srgbClr val="0070C0"/>
                </a:solidFill>
              </a:rPr>
              <a:t>SQL, </a:t>
            </a:r>
            <a:r>
              <a:rPr lang="ru-RU" sz="2000" dirty="0">
                <a:solidFill>
                  <a:srgbClr val="0070C0"/>
                </a:solidFill>
              </a:rPr>
              <a:t>совершенно необходимый для написания запросов на профессиональном уровне.</a:t>
            </a:r>
          </a:p>
          <a:p>
            <a:pPr>
              <a:buFontTx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9173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54664" y="1037885"/>
            <a:ext cx="8436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E2816"/>
                </a:solidFill>
              </a:rPr>
              <a:t>Соединение</a:t>
            </a:r>
            <a:r>
              <a:rPr lang="en-US" sz="3200" b="1" dirty="0">
                <a:solidFill>
                  <a:srgbClr val="CE2816"/>
                </a:solidFill>
              </a:rPr>
              <a:t> </a:t>
            </a:r>
            <a:r>
              <a:rPr lang="ru-RU" sz="3200" b="1" dirty="0">
                <a:solidFill>
                  <a:srgbClr val="CE2816"/>
                </a:solidFill>
              </a:rPr>
              <a:t>при помощи вложенных циклов</a:t>
            </a:r>
            <a:r>
              <a:rPr lang="ru-RU" sz="3200" b="1" dirty="0">
                <a:solidFill>
                  <a:srgbClr val="FF0000"/>
                </a:solidFill>
                <a:latin typeface="Co Headline Corp" panose="020B050306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73806-08E4-48F9-9EEA-793C8A334AB7}"/>
              </a:ext>
            </a:extLst>
          </p:cNvPr>
          <p:cNvSpPr txBox="1"/>
          <p:nvPr/>
        </p:nvSpPr>
        <p:spPr>
          <a:xfrm>
            <a:off x="887305" y="4894346"/>
            <a:ext cx="96280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1800" b="1" dirty="0">
                <a:solidFill>
                  <a:srgbClr val="0070C0"/>
                </a:solidFill>
              </a:rPr>
              <a:t>Внешний цикл </a:t>
            </a:r>
            <a:r>
              <a:rPr lang="ru-RU" sz="1800" dirty="0">
                <a:solidFill>
                  <a:srgbClr val="0070C0"/>
                </a:solidFill>
              </a:rPr>
              <a:t>выполняет </a:t>
            </a:r>
            <a:r>
              <a:rPr lang="ru-RU" sz="1800" dirty="0">
                <a:solidFill>
                  <a:srgbClr val="7030A0"/>
                </a:solidFill>
              </a:rPr>
              <a:t>фактически однотабличный запрос к ведущей таблице</a:t>
            </a:r>
            <a:r>
              <a:rPr lang="ru-RU" sz="1800" dirty="0">
                <a:solidFill>
                  <a:srgbClr val="0070C0"/>
                </a:solidFill>
              </a:rPr>
              <a:t>, используя только условия, относящиеся к этой таблице. </a:t>
            </a:r>
            <a:r>
              <a:rPr lang="ru-RU" sz="1800" dirty="0">
                <a:solidFill>
                  <a:srgbClr val="7030A0"/>
                </a:solidFill>
              </a:rPr>
              <a:t>Каждая</a:t>
            </a:r>
            <a:r>
              <a:rPr lang="ru-RU" sz="1800" dirty="0">
                <a:solidFill>
                  <a:srgbClr val="0070C0"/>
                </a:solidFill>
              </a:rPr>
              <a:t> найденная </a:t>
            </a:r>
            <a:r>
              <a:rPr lang="ru-RU" sz="1800" dirty="0">
                <a:solidFill>
                  <a:srgbClr val="7030A0"/>
                </a:solidFill>
              </a:rPr>
              <a:t>строка передаётся внутреннему циклу, который</a:t>
            </a:r>
            <a:r>
              <a:rPr lang="ru-RU" sz="1800" dirty="0">
                <a:solidFill>
                  <a:srgbClr val="0070C0"/>
                </a:solidFill>
              </a:rPr>
              <a:t>, перебирая строки ведомой таблицы, </a:t>
            </a:r>
            <a:r>
              <a:rPr lang="ru-RU" sz="1800" dirty="0">
                <a:solidFill>
                  <a:srgbClr val="7030A0"/>
                </a:solidFill>
              </a:rPr>
              <a:t>ищет по одной все подходящие строки</a:t>
            </a:r>
            <a:r>
              <a:rPr lang="ru-RU" sz="1800" dirty="0">
                <a:solidFill>
                  <a:srgbClr val="0070C0"/>
                </a:solidFill>
              </a:rPr>
              <a:t>. Первая такая строка формирует первую строку результата, передавая её в результирующую таблицу. После того, как будут перебраны все строки ведомой таблицы, </a:t>
            </a:r>
            <a:r>
              <a:rPr lang="ru-RU" sz="1800" dirty="0" smtClean="0">
                <a:solidFill>
                  <a:srgbClr val="0070C0"/>
                </a:solidFill>
              </a:rPr>
              <a:t>внешний </a:t>
            </a:r>
            <a:r>
              <a:rPr lang="ru-RU" sz="1800" dirty="0">
                <a:solidFill>
                  <a:srgbClr val="0070C0"/>
                </a:solidFill>
              </a:rPr>
              <a:t>цикл, выберет следующую строку ведущей таблицы и т.д.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B1BAB0-A5E2-4943-A265-ABCE3EB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210" y="1610817"/>
            <a:ext cx="8477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6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94350" y="524972"/>
            <a:ext cx="5896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E2816"/>
                </a:solidFill>
              </a:rPr>
              <a:t>Соединение</a:t>
            </a:r>
            <a:r>
              <a:rPr lang="en-US" sz="3200" b="1" dirty="0">
                <a:solidFill>
                  <a:srgbClr val="CE2816"/>
                </a:solidFill>
              </a:rPr>
              <a:t> </a:t>
            </a:r>
            <a:r>
              <a:rPr lang="ru-RU" sz="3200" b="1" dirty="0">
                <a:solidFill>
                  <a:srgbClr val="CE2816"/>
                </a:solidFill>
              </a:rPr>
              <a:t>хешированием</a:t>
            </a:r>
            <a:r>
              <a:rPr lang="ru-RU" sz="3200" b="1" dirty="0">
                <a:solidFill>
                  <a:srgbClr val="FF0000"/>
                </a:solidFill>
                <a:latin typeface="Co Headline Corp" panose="020B050306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3C583-17EA-4A14-B762-3D21B2878C56}"/>
              </a:ext>
            </a:extLst>
          </p:cNvPr>
          <p:cNvSpPr txBox="1"/>
          <p:nvPr/>
        </p:nvSpPr>
        <p:spPr>
          <a:xfrm>
            <a:off x="774880" y="5034897"/>
            <a:ext cx="9282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buFontTx/>
              <a:buNone/>
            </a:pPr>
            <a:r>
              <a:rPr lang="ru-RU" sz="1800" b="1" dirty="0">
                <a:solidFill>
                  <a:srgbClr val="0070C0"/>
                </a:solidFill>
              </a:rPr>
              <a:t>Два цикла</a:t>
            </a:r>
            <a:r>
              <a:rPr lang="ru-RU" sz="1800" dirty="0">
                <a:solidFill>
                  <a:srgbClr val="0070C0"/>
                </a:solidFill>
              </a:rPr>
              <a:t> </a:t>
            </a:r>
            <a:r>
              <a:rPr lang="ru-RU" sz="1800" dirty="0">
                <a:solidFill>
                  <a:srgbClr val="7030A0"/>
                </a:solidFill>
              </a:rPr>
              <a:t>выполняют</a:t>
            </a:r>
            <a:r>
              <a:rPr lang="ru-RU" sz="1800" dirty="0">
                <a:solidFill>
                  <a:srgbClr val="0070C0"/>
                </a:solidFill>
              </a:rPr>
              <a:t> фактически </a:t>
            </a:r>
            <a:r>
              <a:rPr lang="ru-RU" sz="1800" dirty="0">
                <a:solidFill>
                  <a:srgbClr val="7030A0"/>
                </a:solidFill>
              </a:rPr>
              <a:t>независимые </a:t>
            </a:r>
            <a:r>
              <a:rPr lang="ru-RU" sz="1800" dirty="0">
                <a:solidFill>
                  <a:srgbClr val="0070C0"/>
                </a:solidFill>
              </a:rPr>
              <a:t>оптимизированные однотабличные </a:t>
            </a:r>
            <a:r>
              <a:rPr lang="ru-RU" sz="1800" dirty="0">
                <a:solidFill>
                  <a:srgbClr val="7030A0"/>
                </a:solidFill>
              </a:rPr>
              <a:t>запросы</a:t>
            </a:r>
            <a:r>
              <a:rPr lang="ru-RU" sz="1800" dirty="0">
                <a:solidFill>
                  <a:srgbClr val="0070C0"/>
                </a:solidFill>
              </a:rPr>
              <a:t> к исходным таблицам, используя для каждой свои условия. </a:t>
            </a:r>
          </a:p>
          <a:p>
            <a:pPr indent="360000" algn="just">
              <a:buFontTx/>
              <a:buNone/>
            </a:pPr>
            <a:r>
              <a:rPr lang="ru-RU" sz="1800" b="1" dirty="0">
                <a:solidFill>
                  <a:srgbClr val="0070C0"/>
                </a:solidFill>
              </a:rPr>
              <a:t>Оптимизатор выбирает таблицу</a:t>
            </a:r>
            <a:r>
              <a:rPr lang="ru-RU" sz="1800" dirty="0">
                <a:solidFill>
                  <a:srgbClr val="0070C0"/>
                </a:solidFill>
              </a:rPr>
              <a:t>, которая вернёт меньше строк и </a:t>
            </a:r>
            <a:r>
              <a:rPr lang="ru-RU" sz="1800" dirty="0">
                <a:solidFill>
                  <a:srgbClr val="7030A0"/>
                </a:solidFill>
              </a:rPr>
              <a:t>строит по ней хеш-таблицу</a:t>
            </a:r>
            <a:r>
              <a:rPr lang="ru-RU" sz="1800" dirty="0">
                <a:solidFill>
                  <a:srgbClr val="0070C0"/>
                </a:solidFill>
              </a:rPr>
              <a:t>, обеспечивающую высокую скорость доступа. Затем выполняется второй запрос в котором  </a:t>
            </a:r>
            <a:r>
              <a:rPr lang="ru-RU" dirty="0">
                <a:solidFill>
                  <a:srgbClr val="0070C0"/>
                </a:solidFill>
              </a:rPr>
              <a:t>для каждой строки из большей таблицы выполняется поиск значений, соответствующих условию соединения.</a:t>
            </a:r>
            <a:endParaRPr lang="ru-RU" sz="1800" dirty="0">
              <a:solidFill>
                <a:srgbClr val="0070C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1C6A-384B-4A0F-9AE6-890857198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18" y="1360282"/>
            <a:ext cx="7305170" cy="3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86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8" ma:contentTypeDescription="Создание документа." ma:contentTypeScope="" ma:versionID="0f1e24dd9a89cbd2b73fab61be4e3c77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cbf43cf810dbbca20ffdc0e377f6fe9c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7B7A4-D96C-4B6F-B1CA-58E202B6A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7C397A-1CB2-42A4-A39F-BA40D4916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a2a6a-eeca-42a1-a72c-b3e3433a69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18D4F5-538C-4509-859B-3137BC1137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2832</Words>
  <Application>Microsoft Office PowerPoint</Application>
  <PresentationFormat>Широкоэкранный</PresentationFormat>
  <Paragraphs>485</Paragraphs>
  <Slides>35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</vt:lpstr>
      <vt:lpstr>Co Headline Corp</vt:lpstr>
      <vt:lpstr>Co Text Corp</vt:lpstr>
      <vt:lpstr>Courier New</vt:lpstr>
      <vt:lpstr>lucida grande</vt:lpstr>
      <vt:lpstr>Times New Roman</vt:lpstr>
      <vt:lpstr>Verdana</vt:lpstr>
      <vt:lpstr>Тема Office</vt:lpstr>
      <vt:lpstr>Планы исполнения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133</cp:revision>
  <dcterms:created xsi:type="dcterms:W3CDTF">2020-02-06T11:13:24Z</dcterms:created>
  <dcterms:modified xsi:type="dcterms:W3CDTF">2022-12-05T08:32:58Z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