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57" r:id="rId5"/>
    <p:sldId id="308" r:id="rId6"/>
    <p:sldId id="279" r:id="rId7"/>
    <p:sldId id="280" r:id="rId8"/>
    <p:sldId id="281" r:id="rId9"/>
    <p:sldId id="291" r:id="rId10"/>
    <p:sldId id="294" r:id="rId11"/>
    <p:sldId id="311" r:id="rId12"/>
    <p:sldId id="306" r:id="rId13"/>
    <p:sldId id="305" r:id="rId14"/>
    <p:sldId id="297" r:id="rId15"/>
    <p:sldId id="296" r:id="rId16"/>
    <p:sldId id="293" r:id="rId17"/>
    <p:sldId id="309" r:id="rId18"/>
    <p:sldId id="292" r:id="rId19"/>
    <p:sldId id="282" r:id="rId20"/>
    <p:sldId id="283" r:id="rId21"/>
    <p:sldId id="284" r:id="rId22"/>
    <p:sldId id="285" r:id="rId23"/>
    <p:sldId id="286" r:id="rId24"/>
    <p:sldId id="312" r:id="rId25"/>
    <p:sldId id="288" r:id="rId26"/>
    <p:sldId id="289" r:id="rId27"/>
    <p:sldId id="298" r:id="rId28"/>
    <p:sldId id="302" r:id="rId29"/>
    <p:sldId id="301" r:id="rId30"/>
    <p:sldId id="300" r:id="rId31"/>
    <p:sldId id="304" r:id="rId32"/>
    <p:sldId id="303" r:id="rId33"/>
    <p:sldId id="299" r:id="rId34"/>
    <p:sldId id="307" r:id="rId35"/>
    <p:sldId id="290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292"/>
    <a:srgbClr val="2D5291"/>
    <a:srgbClr val="015086"/>
    <a:srgbClr val="D9212A"/>
    <a:srgbClr val="1B3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25"/>
    <p:restoredTop sz="96405"/>
  </p:normalViewPr>
  <p:slideViewPr>
    <p:cSldViewPr snapToGrid="0" snapToObjects="1">
      <p:cViewPr varScale="1">
        <p:scale>
          <a:sx n="113" d="100"/>
          <a:sy n="113" d="100"/>
        </p:scale>
        <p:origin x="56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428D1B3-D95B-C040-BA6A-3E3DB701AC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6A74D18-5D44-A34F-8999-314620A317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71CD8-A8A1-7B49-B1CB-109F8C2A0D16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44CA84-BB82-1644-AA7B-83F9C73A25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84B654-2251-2947-BB4F-8731464DA4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C6C4F-3991-9140-B345-AD2B3EEA32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290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783B7-2F14-0E4D-B5AF-0875B2E732DE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B5C0-C4D0-724D-9F55-B431542C91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35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574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564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579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541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405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507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988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454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111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363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06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940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550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371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653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553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679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449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526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0708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9530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876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480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2337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96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9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730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282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106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30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705CC-27A7-AA44-91DF-8901CC24D00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2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9ADBE38-5B1A-BF44-BFD5-22FC42358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450" y="589816"/>
            <a:ext cx="4038600" cy="596900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F3C05BBF-08E0-7540-829F-D6B09A49BD35}"/>
              </a:ext>
            </a:extLst>
          </p:cNvPr>
          <p:cNvCxnSpPr>
            <a:cxnSpLocks/>
          </p:cNvCxnSpPr>
          <p:nvPr userDrawn="1"/>
        </p:nvCxnSpPr>
        <p:spPr>
          <a:xfrm>
            <a:off x="6585364" y="4629019"/>
            <a:ext cx="16442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FE62C56F-44DD-204D-B9BA-633EC54B2D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5364" y="4801308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ts val="5300"/>
              </a:lnSpc>
              <a:spcBef>
                <a:spcPct val="0"/>
              </a:spcBef>
              <a:buNone/>
              <a:defRPr lang="ru-RU" sz="40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38815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94566-9430-7349-96E8-2D1C2CAF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1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A3BA7-7A70-F549-AE54-D176D627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277033"/>
            <a:ext cx="6172200" cy="35840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8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819086-2831-9641-8289-944CD41DF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77034"/>
            <a:ext cx="3932237" cy="35919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A51B85-F1A0-FF4E-A656-40C8407A1F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0B130E-DA8F-2545-9D2D-E700B25D3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9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ый треугольник 19">
            <a:extLst>
              <a:ext uri="{FF2B5EF4-FFF2-40B4-BE49-F238E27FC236}">
                <a16:creationId xmlns:a16="http://schemas.microsoft.com/office/drawing/2014/main" id="{97900449-F9D6-BA44-A31F-D7A168F96441}"/>
              </a:ext>
            </a:extLst>
          </p:cNvPr>
          <p:cNvSpPr/>
          <p:nvPr userDrawn="1"/>
        </p:nvSpPr>
        <p:spPr>
          <a:xfrm flipH="1">
            <a:off x="2270234" y="0"/>
            <a:ext cx="9953297" cy="6916428"/>
          </a:xfrm>
          <a:prstGeom prst="rtTriangle">
            <a:avLst/>
          </a:prstGeom>
          <a:solidFill>
            <a:srgbClr val="2C5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972EEFE4-FB9E-BF46-85AA-E18CFB217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586" y="3734977"/>
            <a:ext cx="536569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ru-RU" sz="14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B037399-DA8A-4C43-9ADA-3486893B0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586" y="1210748"/>
            <a:ext cx="10515600" cy="1500187"/>
          </a:xfrm>
          <a:prstGeom prst="rect">
            <a:avLst/>
          </a:prstGeom>
        </p:spPr>
        <p:txBody>
          <a:bodyPr anchor="b"/>
          <a:lstStyle>
            <a:lvl1pPr marL="0" algn="l" defTabSz="914400" rtl="0" eaLnBrk="1" latinLnBrk="0" hangingPunct="1">
              <a:lnSpc>
                <a:spcPts val="3800"/>
              </a:lnSpc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CB0FE34-6325-F242-B491-EEA6F18F8A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450" y="589816"/>
            <a:ext cx="4038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62D76D6-4269-7D47-A382-30DB7F7492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ED925-7255-184B-B600-AD17A82F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04" y="609007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ts val="3800"/>
              </a:lnSpc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6ADEE23-C350-E04E-B8DD-E4311F8C9A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1857" y="1298703"/>
            <a:ext cx="10622029" cy="52344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подзаголовка, образец подзаголовка, образец подзаголовка, образец подзаголовка, образец подзаголовка, образец подзаголовка</a:t>
            </a:r>
            <a:endParaRPr lang="en-US" dirty="0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35CED6DD-11F4-3640-9502-226D70475FE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0125" y="2314797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6" name="Текст 13">
            <a:extLst>
              <a:ext uri="{FF2B5EF4-FFF2-40B4-BE49-F238E27FC236}">
                <a16:creationId xmlns:a16="http://schemas.microsoft.com/office/drawing/2014/main" id="{48961DE6-1FA8-9D47-B998-6EDFBDDD06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7069" y="3878734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32260FE-8AF7-024A-B2CD-5336FDBADA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sp>
        <p:nvSpPr>
          <p:cNvPr id="50" name="Текст 13">
            <a:extLst>
              <a:ext uri="{FF2B5EF4-FFF2-40B4-BE49-F238E27FC236}">
                <a16:creationId xmlns:a16="http://schemas.microsoft.com/office/drawing/2014/main" id="{50707094-0C9A-7E49-9EB0-E95003BA66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7069" y="4335443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  <p:sp>
        <p:nvSpPr>
          <p:cNvPr id="51" name="Рисунок 4">
            <a:extLst>
              <a:ext uri="{FF2B5EF4-FFF2-40B4-BE49-F238E27FC236}">
                <a16:creationId xmlns:a16="http://schemas.microsoft.com/office/drawing/2014/main" id="{7167CAC5-344B-ED4F-A5EC-0DD8BBBE770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04056" y="2322754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52" name="Текст 13">
            <a:extLst>
              <a:ext uri="{FF2B5EF4-FFF2-40B4-BE49-F238E27FC236}">
                <a16:creationId xmlns:a16="http://schemas.microsoft.com/office/drawing/2014/main" id="{2A2ADEE3-FC11-564A-9F22-A8A30DEA69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81000" y="3886691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53" name="Текст 13">
            <a:extLst>
              <a:ext uri="{FF2B5EF4-FFF2-40B4-BE49-F238E27FC236}">
                <a16:creationId xmlns:a16="http://schemas.microsoft.com/office/drawing/2014/main" id="{A4404104-0313-864B-91E7-CAB3405BCB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81000" y="4343400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  <p:sp>
        <p:nvSpPr>
          <p:cNvPr id="54" name="Рисунок 4">
            <a:extLst>
              <a:ext uri="{FF2B5EF4-FFF2-40B4-BE49-F238E27FC236}">
                <a16:creationId xmlns:a16="http://schemas.microsoft.com/office/drawing/2014/main" id="{C190F894-EB66-8345-B5F3-3A59696016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78600" y="2314797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55" name="Текст 13">
            <a:extLst>
              <a:ext uri="{FF2B5EF4-FFF2-40B4-BE49-F238E27FC236}">
                <a16:creationId xmlns:a16="http://schemas.microsoft.com/office/drawing/2014/main" id="{09389D26-0BEF-EA40-A496-312D8C50386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55544" y="3878734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56" name="Текст 13">
            <a:extLst>
              <a:ext uri="{FF2B5EF4-FFF2-40B4-BE49-F238E27FC236}">
                <a16:creationId xmlns:a16="http://schemas.microsoft.com/office/drawing/2014/main" id="{89491531-AD0A-1D44-B9EC-2BE6BAC490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55544" y="4335443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  <p:sp>
        <p:nvSpPr>
          <p:cNvPr id="57" name="Рисунок 4">
            <a:extLst>
              <a:ext uri="{FF2B5EF4-FFF2-40B4-BE49-F238E27FC236}">
                <a16:creationId xmlns:a16="http://schemas.microsoft.com/office/drawing/2014/main" id="{259AF906-E5DA-9C4B-A908-BB69647D81F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840331" y="2287473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58" name="Текст 13">
            <a:extLst>
              <a:ext uri="{FF2B5EF4-FFF2-40B4-BE49-F238E27FC236}">
                <a16:creationId xmlns:a16="http://schemas.microsoft.com/office/drawing/2014/main" id="{5D65943B-F02B-B541-A00A-9EA60931A6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17275" y="3851410"/>
            <a:ext cx="2306563" cy="41031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ru-RU" dirty="0"/>
              <a:t>Образец</a:t>
            </a:r>
          </a:p>
        </p:txBody>
      </p:sp>
      <p:sp>
        <p:nvSpPr>
          <p:cNvPr id="59" name="Текст 13">
            <a:extLst>
              <a:ext uri="{FF2B5EF4-FFF2-40B4-BE49-F238E27FC236}">
                <a16:creationId xmlns:a16="http://schemas.microsoft.com/office/drawing/2014/main" id="{317E742F-17AF-6F4C-B372-B21962C944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17275" y="4308119"/>
            <a:ext cx="2306563" cy="219768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Текст под заголовком</a:t>
            </a:r>
          </a:p>
        </p:txBody>
      </p:sp>
    </p:spTree>
    <p:extLst>
      <p:ext uri="{BB962C8B-B14F-4D97-AF65-F5344CB8AC3E}">
        <p14:creationId xmlns:p14="http://schemas.microsoft.com/office/powerpoint/2010/main" val="213558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823FC32-1D4B-0249-BF21-969AAD7AE88B}"/>
              </a:ext>
            </a:extLst>
          </p:cNvPr>
          <p:cNvSpPr/>
          <p:nvPr userDrawn="1"/>
        </p:nvSpPr>
        <p:spPr>
          <a:xfrm>
            <a:off x="-1" y="0"/>
            <a:ext cx="3633019" cy="6872836"/>
          </a:xfrm>
          <a:prstGeom prst="rect">
            <a:avLst/>
          </a:prstGeom>
          <a:solidFill>
            <a:srgbClr val="2D5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70D9CBA-C8C6-8448-9128-B772F8FBA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129" y="9103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Число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89B064-12D4-A64E-A883-31F4F92E6D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127623" y="367011"/>
            <a:ext cx="7662739" cy="4740836"/>
          </a:xfrm>
          <a:prstGeom prst="rect">
            <a:avLst/>
          </a:prstGeom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C889005E-4F9F-EF45-A776-E0B7B437D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129" y="2932178"/>
            <a:ext cx="3134889" cy="4351338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algn="l" defTabSz="914400" rtl="0" eaLnBrk="1" latinLnBrk="0" hangingPunct="1">
              <a:lnSpc>
                <a:spcPts val="2000"/>
              </a:lnSpc>
              <a:defRPr lang="ru-RU" sz="14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2CFAD87-8A55-7E4E-85FB-DEF79F9888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9C8C40-D39C-BE46-91F6-BDB9874129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4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27784804-39F4-7646-A32C-F5EBA6024C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7826" y="18256"/>
            <a:ext cx="4857750" cy="6858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205AC-192F-234A-B2DA-E6DAD3DD6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9966" y="2266969"/>
            <a:ext cx="161925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66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00</a:t>
            </a:r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id="{75B40E99-6245-8949-8F6D-1E6ED389C6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9966" y="3605876"/>
            <a:ext cx="2571584" cy="1747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4" name="Текст 13">
            <a:extLst>
              <a:ext uri="{FF2B5EF4-FFF2-40B4-BE49-F238E27FC236}">
                <a16:creationId xmlns:a16="http://schemas.microsoft.com/office/drawing/2014/main" id="{5BA3E0E6-4A81-F845-8374-48218CF27E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58669" y="3611302"/>
            <a:ext cx="2571584" cy="1747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6" name="Текст 13">
            <a:extLst>
              <a:ext uri="{FF2B5EF4-FFF2-40B4-BE49-F238E27FC236}">
                <a16:creationId xmlns:a16="http://schemas.microsoft.com/office/drawing/2014/main" id="{17E06DDE-1CD1-834D-8E70-E983BC6A5F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58669" y="2266969"/>
            <a:ext cx="5869868" cy="1747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 smtClean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66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00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5F2A84-FB2A-C648-B480-0E6F10B0BC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4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F0D68CAB-A8C0-9D4E-B038-C16062BCD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0772" y="4363243"/>
            <a:ext cx="3743028" cy="23143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9D33A-B1E7-1840-9DE4-3C03168B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7" y="585276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45F78-B975-974F-A37B-47A77B9E77A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62857" y="2675731"/>
            <a:ext cx="5181600" cy="1325563"/>
          </a:xfrm>
          <a:prstGeom prst="rect">
            <a:avLst/>
          </a:prstGeom>
        </p:spPr>
        <p:txBody>
          <a:bodyPr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802020" rtl="0" eaLnBrk="1" latinLnBrk="0" hangingPunct="1">
              <a:lnSpc>
                <a:spcPct val="90000"/>
              </a:lnSpc>
              <a:spcBef>
                <a:spcPct val="0"/>
              </a:spcBef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0"/>
            <a:r>
              <a:rPr lang="ru-RU" dirty="0"/>
              <a:t>Заголовок таблицы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2C4D3B74-5F4F-6C41-A5DC-81E53D7385A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87621842"/>
              </p:ext>
            </p:extLst>
          </p:nvPr>
        </p:nvGraphicFramePr>
        <p:xfrm>
          <a:off x="751822" y="3078685"/>
          <a:ext cx="5937107" cy="2400956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3723612">
                  <a:extLst>
                    <a:ext uri="{9D8B030D-6E8A-4147-A177-3AD203B41FA5}">
                      <a16:colId xmlns:a16="http://schemas.microsoft.com/office/drawing/2014/main" val="580105534"/>
                    </a:ext>
                  </a:extLst>
                </a:gridCol>
                <a:gridCol w="2213495">
                  <a:extLst>
                    <a:ext uri="{9D8B030D-6E8A-4147-A177-3AD203B41FA5}">
                      <a16:colId xmlns:a16="http://schemas.microsoft.com/office/drawing/2014/main" val="2055404238"/>
                    </a:ext>
                  </a:extLst>
                </a:gridCol>
              </a:tblGrid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10747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288125"/>
                  </a:ext>
                </a:extLst>
              </a:tr>
              <a:tr h="614476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832067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0143166"/>
                  </a:ext>
                </a:extLst>
              </a:tr>
              <a:tr h="446620">
                <a:tc>
                  <a:txBody>
                    <a:bodyPr/>
                    <a:lstStyle/>
                    <a:p>
                      <a:pPr marL="0" algn="l" defTabSz="507995" rtl="0" eaLnBrk="1" fontAlgn="ctr" latinLnBrk="0" hangingPunct="1"/>
                      <a:r>
                        <a:rPr lang="ru-RU" sz="1000" u="none" strike="noStrike" kern="1200" dirty="0">
                          <a:effectLst/>
                        </a:rPr>
                        <a:t>Пункт из таблицы</a:t>
                      </a:r>
                      <a:endParaRPr lang="ru-RU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1430" marT="114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799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 fontAlgn="ctr"/>
                      <a:endParaRPr lang="ru-RU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0000" marR="7997" marT="799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340754"/>
                  </a:ext>
                </a:extLst>
              </a:tr>
            </a:tbl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A68842E-57B1-A44E-994E-F2579E6D6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sp>
        <p:nvSpPr>
          <p:cNvPr id="19" name="Рисунок 4">
            <a:extLst>
              <a:ext uri="{FF2B5EF4-FFF2-40B4-BE49-F238E27FC236}">
                <a16:creationId xmlns:a16="http://schemas.microsoft.com/office/drawing/2014/main" id="{063CB0DE-4BAA-3F45-B271-294C4191E07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10772" y="2348322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FFC17E16-FE03-764A-AA7F-DFB9B93F6A9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10772" y="353933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Заголовок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946E13-5A7D-D544-982A-826C79B1A7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0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F0D68CAB-A8C0-9D4E-B038-C16062BCD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0772" y="4363243"/>
            <a:ext cx="3743028" cy="23143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buNone/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ru-RU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9D33A-B1E7-1840-9DE4-3C03168B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7" y="585276"/>
            <a:ext cx="1051560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45F78-B975-974F-A37B-47A77B9E77A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62857" y="2675731"/>
            <a:ext cx="5181600" cy="1325563"/>
          </a:xfrm>
          <a:prstGeom prst="rect">
            <a:avLst/>
          </a:prstGeom>
        </p:spPr>
        <p:txBody>
          <a:bodyPr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802020" rtl="0" eaLnBrk="1" latinLnBrk="0" hangingPunct="1">
              <a:lnSpc>
                <a:spcPct val="90000"/>
              </a:lnSpc>
              <a:spcBef>
                <a:spcPct val="0"/>
              </a:spcBef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0"/>
            <a:r>
              <a:rPr lang="ru-RU" dirty="0"/>
              <a:t>Заголовок таблицы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A68842E-57B1-A44E-994E-F2579E6D6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sp>
        <p:nvSpPr>
          <p:cNvPr id="19" name="Рисунок 4">
            <a:extLst>
              <a:ext uri="{FF2B5EF4-FFF2-40B4-BE49-F238E27FC236}">
                <a16:creationId xmlns:a16="http://schemas.microsoft.com/office/drawing/2014/main" id="{063CB0DE-4BAA-3F45-B271-294C4191E07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10772" y="2348322"/>
            <a:ext cx="176682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FFC17E16-FE03-764A-AA7F-DFB9B93F6A9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10772" y="353933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ru-RU" sz="1800" b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80202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Заголовок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946E13-5A7D-D544-982A-826C79B1A7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8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Рисунок 4">
            <a:extLst>
              <a:ext uri="{FF2B5EF4-FFF2-40B4-BE49-F238E27FC236}">
                <a16:creationId xmlns:a16="http://schemas.microsoft.com/office/drawing/2014/main" id="{C4CA7B46-2F96-614A-838A-2E47CF4A278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8200" y="168201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9" name="Рисунок 4">
            <a:extLst>
              <a:ext uri="{FF2B5EF4-FFF2-40B4-BE49-F238E27FC236}">
                <a16:creationId xmlns:a16="http://schemas.microsoft.com/office/drawing/2014/main" id="{861579BD-3D10-0F47-A313-C9714E74549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50052" y="168929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0" name="Рисунок 4">
            <a:extLst>
              <a:ext uri="{FF2B5EF4-FFF2-40B4-BE49-F238E27FC236}">
                <a16:creationId xmlns:a16="http://schemas.microsoft.com/office/drawing/2014/main" id="{DC15F2C2-6925-9840-A263-A9FE6D0D50A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67917" y="168201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1" name="Рисунок 4">
            <a:extLst>
              <a:ext uri="{FF2B5EF4-FFF2-40B4-BE49-F238E27FC236}">
                <a16:creationId xmlns:a16="http://schemas.microsoft.com/office/drawing/2014/main" id="{4310709A-6095-DB44-9B5E-AE7C888858F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879769" y="168929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2" name="Рисунок 4">
            <a:extLst>
              <a:ext uri="{FF2B5EF4-FFF2-40B4-BE49-F238E27FC236}">
                <a16:creationId xmlns:a16="http://schemas.microsoft.com/office/drawing/2014/main" id="{8F68A599-0708-514A-BEFB-E7DD1D00615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842953" y="282419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3" name="Рисунок 4">
            <a:extLst>
              <a:ext uri="{FF2B5EF4-FFF2-40B4-BE49-F238E27FC236}">
                <a16:creationId xmlns:a16="http://schemas.microsoft.com/office/drawing/2014/main" id="{CD6E9C51-F264-4249-AAA1-46A790EAB21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854805" y="283147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4" name="Рисунок 4">
            <a:extLst>
              <a:ext uri="{FF2B5EF4-FFF2-40B4-BE49-F238E27FC236}">
                <a16:creationId xmlns:a16="http://schemas.microsoft.com/office/drawing/2014/main" id="{6E3E01DB-FF7A-504D-8CF4-7F8DB4DF352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872670" y="282419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5" name="Рисунок 4">
            <a:extLst>
              <a:ext uri="{FF2B5EF4-FFF2-40B4-BE49-F238E27FC236}">
                <a16:creationId xmlns:a16="http://schemas.microsoft.com/office/drawing/2014/main" id="{10D9CA36-B958-4246-9A18-3E9EB7E1AA4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884522" y="283147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6" name="Рисунок 4">
            <a:extLst>
              <a:ext uri="{FF2B5EF4-FFF2-40B4-BE49-F238E27FC236}">
                <a16:creationId xmlns:a16="http://schemas.microsoft.com/office/drawing/2014/main" id="{2B1B5766-BA31-B34C-8CE1-E0E3C1E9AAA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68003" y="2831470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7" name="Рисунок 4">
            <a:extLst>
              <a:ext uri="{FF2B5EF4-FFF2-40B4-BE49-F238E27FC236}">
                <a16:creationId xmlns:a16="http://schemas.microsoft.com/office/drawing/2014/main" id="{22B4A78B-BDA5-074E-BB55-DD84E213CD7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008472" y="1689299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8" name="Рисунок 4">
            <a:extLst>
              <a:ext uri="{FF2B5EF4-FFF2-40B4-BE49-F238E27FC236}">
                <a16:creationId xmlns:a16="http://schemas.microsoft.com/office/drawing/2014/main" id="{24C92142-AAA2-5642-87F1-E924BCCE3F9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0632" y="394946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39" name="Рисунок 4">
            <a:extLst>
              <a:ext uri="{FF2B5EF4-FFF2-40B4-BE49-F238E27FC236}">
                <a16:creationId xmlns:a16="http://schemas.microsoft.com/office/drawing/2014/main" id="{A0ECE587-F98A-764D-AF8F-CF6B7E4B8DE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02484" y="395674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0" name="Рисунок 4">
            <a:extLst>
              <a:ext uri="{FF2B5EF4-FFF2-40B4-BE49-F238E27FC236}">
                <a16:creationId xmlns:a16="http://schemas.microsoft.com/office/drawing/2014/main" id="{E117289B-D1D2-B046-AB98-AE0DC118F71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820349" y="394946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1" name="Рисунок 4">
            <a:extLst>
              <a:ext uri="{FF2B5EF4-FFF2-40B4-BE49-F238E27FC236}">
                <a16:creationId xmlns:a16="http://schemas.microsoft.com/office/drawing/2014/main" id="{E3D0B968-3999-6647-9252-3778A4A2B71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832201" y="395674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2" name="Рисунок 4">
            <a:extLst>
              <a:ext uri="{FF2B5EF4-FFF2-40B4-BE49-F238E27FC236}">
                <a16:creationId xmlns:a16="http://schemas.microsoft.com/office/drawing/2014/main" id="{6457A155-09BB-0E4A-A38E-CFE33CCF197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8960904" y="3956743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3" name="Рисунок 4">
            <a:extLst>
              <a:ext uri="{FF2B5EF4-FFF2-40B4-BE49-F238E27FC236}">
                <a16:creationId xmlns:a16="http://schemas.microsoft.com/office/drawing/2014/main" id="{FD5E06E2-1BE4-AC45-80BA-4F68EB14759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1822943" y="506903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4" name="Рисунок 4">
            <a:extLst>
              <a:ext uri="{FF2B5EF4-FFF2-40B4-BE49-F238E27FC236}">
                <a16:creationId xmlns:a16="http://schemas.microsoft.com/office/drawing/2014/main" id="{C729838A-66C9-FF47-BAE8-7CA67D13528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834795" y="507631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5" name="Рисунок 4">
            <a:extLst>
              <a:ext uri="{FF2B5EF4-FFF2-40B4-BE49-F238E27FC236}">
                <a16:creationId xmlns:a16="http://schemas.microsoft.com/office/drawing/2014/main" id="{0A15CA53-5650-5D4A-8689-61396F7A1AE6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852660" y="506903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6" name="Рисунок 4">
            <a:extLst>
              <a:ext uri="{FF2B5EF4-FFF2-40B4-BE49-F238E27FC236}">
                <a16:creationId xmlns:a16="http://schemas.microsoft.com/office/drawing/2014/main" id="{62CA8F52-470B-094B-B063-81AF8C842E1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7864512" y="507631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47" name="Рисунок 4">
            <a:extLst>
              <a:ext uri="{FF2B5EF4-FFF2-40B4-BE49-F238E27FC236}">
                <a16:creationId xmlns:a16="http://schemas.microsoft.com/office/drawing/2014/main" id="{777DE816-A309-1642-A67E-532169FC1572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47993" y="5076311"/>
            <a:ext cx="959531" cy="7198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="0" i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Место для иконки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F5DEA6EE-0CB7-324D-B494-703C637B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7" y="585276"/>
            <a:ext cx="10515600" cy="6334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ru-RU" sz="28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84DCB329-E0C7-D240-AB49-C7A4B61489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A8A1FAA-70FD-194B-9AC4-38997F08B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6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518840-F692-C344-A762-DC53AB112ABA}"/>
              </a:ext>
            </a:extLst>
          </p:cNvPr>
          <p:cNvSpPr/>
          <p:nvPr userDrawn="1"/>
        </p:nvSpPr>
        <p:spPr>
          <a:xfrm>
            <a:off x="3511825" y="1792503"/>
            <a:ext cx="6785113" cy="4078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FC50D203-BD79-2542-B12A-7A2A360C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377" y="2160898"/>
            <a:ext cx="5601073" cy="1325563"/>
          </a:xfrm>
          <a:prstGeom prst="rect">
            <a:avLst/>
          </a:prstGeom>
        </p:spPr>
        <p:txBody>
          <a:bodyPr/>
          <a:lstStyle>
            <a:lvl1pPr marL="0" algn="l" defTabSz="802020" rtl="0" eaLnBrk="1" latinLnBrk="0" hangingPunct="1">
              <a:lnSpc>
                <a:spcPct val="90000"/>
              </a:lnSpc>
              <a:spcBef>
                <a:spcPct val="0"/>
              </a:spcBef>
              <a:defRPr lang="ru-RU" sz="3600" b="1" kern="1200" dirty="0">
                <a:solidFill>
                  <a:srgbClr val="2D529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847EF6C-3AC8-6140-908E-6B1BDDF53203}"/>
              </a:ext>
            </a:extLst>
          </p:cNvPr>
          <p:cNvCxnSpPr/>
          <p:nvPr userDrawn="1"/>
        </p:nvCxnSpPr>
        <p:spPr>
          <a:xfrm>
            <a:off x="4600820" y="4737505"/>
            <a:ext cx="1917700" cy="0"/>
          </a:xfrm>
          <a:prstGeom prst="line">
            <a:avLst/>
          </a:prstGeom>
          <a:ln>
            <a:solidFill>
              <a:srgbClr val="D921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7">
            <a:extLst>
              <a:ext uri="{FF2B5EF4-FFF2-40B4-BE49-F238E27FC236}">
                <a16:creationId xmlns:a16="http://schemas.microsoft.com/office/drawing/2014/main" id="{5AB26928-AD67-1143-B951-9BF66C1100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03046" y="1706892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3" name="Рисунок 7">
            <a:extLst>
              <a:ext uri="{FF2B5EF4-FFF2-40B4-BE49-F238E27FC236}">
                <a16:creationId xmlns:a16="http://schemas.microsoft.com/office/drawing/2014/main" id="{36F4FB93-D5E9-194A-AD78-EEE1D7EAD9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03046" y="2844935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4" name="Рисунок 7">
            <a:extLst>
              <a:ext uri="{FF2B5EF4-FFF2-40B4-BE49-F238E27FC236}">
                <a16:creationId xmlns:a16="http://schemas.microsoft.com/office/drawing/2014/main" id="{0FE9FB26-AB25-A448-A185-2B6B5404C1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78590" y="3982978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5" name="Рисунок 7">
            <a:extLst>
              <a:ext uri="{FF2B5EF4-FFF2-40B4-BE49-F238E27FC236}">
                <a16:creationId xmlns:a16="http://schemas.microsoft.com/office/drawing/2014/main" id="{CE184DB0-7FF0-1E43-A657-5880457A29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78590" y="5121021"/>
            <a:ext cx="1709392" cy="961533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33E5C545-0FCB-3A4C-A3EC-EB4BF64B2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427" y="2992399"/>
            <a:ext cx="5157787" cy="526798"/>
          </a:xfrm>
          <a:prstGeom prst="rect">
            <a:avLst/>
          </a:prstGeom>
        </p:spPr>
        <p:txBody>
          <a:bodyPr/>
          <a:lstStyle>
            <a:lvl1pPr marL="0" indent="0" algn="l" defTabSz="80202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0" algn="l" defTabSz="802020" rtl="0" eaLnBrk="1" latinLnBrk="0" hangingPunct="1">
              <a:lnSpc>
                <a:spcPts val="2400"/>
              </a:lnSpc>
              <a:spcBef>
                <a:spcPct val="0"/>
              </a:spcBef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9" name="Объект 3">
            <a:extLst>
              <a:ext uri="{FF2B5EF4-FFF2-40B4-BE49-F238E27FC236}">
                <a16:creationId xmlns:a16="http://schemas.microsoft.com/office/drawing/2014/main" id="{C875A66D-8D48-C746-AA62-EF3E26C1D3CE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495427" y="4904786"/>
            <a:ext cx="5157787" cy="432469"/>
          </a:xfrm>
          <a:prstGeom prst="rect">
            <a:avLst/>
          </a:prstGeom>
        </p:spPr>
        <p:txBody>
          <a:bodyPr/>
          <a:lstStyle>
            <a:lvl1pPr>
              <a:defRPr lang="ru-RU" sz="1600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802020" rtl="0" eaLnBrk="1" latinLnBrk="0" hangingPunct="1">
              <a:lnSpc>
                <a:spcPts val="24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Образец текста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0CFC8C66-826C-B74C-A2F2-27C72A72DD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8775" y="531133"/>
            <a:ext cx="3375025" cy="49882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90D2786-A704-B74C-B702-FC4E3DBC85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7276"/>
          <a:stretch/>
        </p:blipFill>
        <p:spPr>
          <a:xfrm>
            <a:off x="9809787" y="4930876"/>
            <a:ext cx="2445088" cy="19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6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EA735E-A84F-3D4C-9FD4-F4F3CF08A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7922E-2675-544F-A729-217DD3053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C2CB7-09FF-A44F-A2D0-3C8C920D427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A068488-A0CD-4749-B6D5-694146F6B729}"/>
              </a:ext>
            </a:extLst>
          </p:cNvPr>
          <p:cNvSpPr txBox="1">
            <a:spLocks/>
          </p:cNvSpPr>
          <p:nvPr userDrawn="1"/>
        </p:nvSpPr>
        <p:spPr>
          <a:xfrm>
            <a:off x="6501245" y="4740210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lnSpc>
                <a:spcPts val="5300"/>
              </a:lnSpc>
              <a:spcBef>
                <a:spcPct val="0"/>
              </a:spcBef>
              <a:buNone/>
              <a:defRPr lang="ru-RU" sz="3800" b="1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ru-RU" sz="4000" dirty="0"/>
              <a:t>Образец </a:t>
            </a:r>
            <a:br>
              <a:rPr lang="ru-RU" sz="4000" dirty="0"/>
            </a:br>
            <a:r>
              <a:rPr lang="ru-RU" sz="4000" dirty="0"/>
              <a:t>заголовка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DCF2DB-BB5F-A146-90E9-E9EB29D40EE3}"/>
              </a:ext>
            </a:extLst>
          </p:cNvPr>
          <p:cNvCxnSpPr>
            <a:cxnSpLocks/>
          </p:cNvCxnSpPr>
          <p:nvPr userDrawn="1"/>
        </p:nvCxnSpPr>
        <p:spPr>
          <a:xfrm>
            <a:off x="6585364" y="4629019"/>
            <a:ext cx="16442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4" r:id="rId5"/>
    <p:sldLayoutId id="2147483652" r:id="rId6"/>
    <p:sldLayoutId id="2147483662" r:id="rId7"/>
    <p:sldLayoutId id="2147483655" r:id="rId8"/>
    <p:sldLayoutId id="2147483657" r:id="rId9"/>
    <p:sldLayoutId id="2147483656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itforum.ru/database/oracle/recursive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7907E4B7-32EC-1D4B-8C83-1A08DDA7A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0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2" name="Прямоугольный треугольник 91">
            <a:extLst>
              <a:ext uri="{FF2B5EF4-FFF2-40B4-BE49-F238E27FC236}">
                <a16:creationId xmlns:a16="http://schemas.microsoft.com/office/drawing/2014/main" id="{63FA5D00-FDCE-0043-9B9D-8BAADC969BFD}"/>
              </a:ext>
            </a:extLst>
          </p:cNvPr>
          <p:cNvSpPr/>
          <p:nvPr/>
        </p:nvSpPr>
        <p:spPr>
          <a:xfrm flipH="1">
            <a:off x="2238703" y="-58428"/>
            <a:ext cx="9953297" cy="6916428"/>
          </a:xfrm>
          <a:prstGeom prst="rtTriangle">
            <a:avLst/>
          </a:prstGeom>
          <a:solidFill>
            <a:srgbClr val="2C52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Заголовок 90">
            <a:extLst>
              <a:ext uri="{FF2B5EF4-FFF2-40B4-BE49-F238E27FC236}">
                <a16:creationId xmlns:a16="http://schemas.microsoft.com/office/drawing/2014/main" id="{A00C5F5F-0EA5-9843-9C20-FA4F49A2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897" y="4854388"/>
            <a:ext cx="6547432" cy="927847"/>
          </a:xfrm>
        </p:spPr>
        <p:txBody>
          <a:bodyPr/>
          <a:lstStyle/>
          <a:p>
            <a:pPr algn="ctr"/>
            <a:r>
              <a:rPr lang="ru-RU" dirty="0">
                <a:latin typeface="+mn-lt"/>
              </a:rPr>
              <a:t>Запросы. Подзапросы. </a:t>
            </a:r>
            <a:br>
              <a:rPr lang="ru-RU" dirty="0">
                <a:latin typeface="+mn-lt"/>
              </a:rPr>
            </a:br>
            <a:r>
              <a:rPr lang="ru-RU" dirty="0">
                <a:latin typeface="+mn-lt"/>
              </a:rPr>
              <a:t>ОТВ</a:t>
            </a:r>
            <a:r>
              <a:rPr lang="en-US" dirty="0">
                <a:latin typeface="+mn-lt"/>
              </a:rPr>
              <a:t>. WITH</a:t>
            </a:r>
            <a:endParaRPr lang="ru-RU" dirty="0">
              <a:latin typeface="+mn-lt"/>
            </a:endParaRPr>
          </a:p>
        </p:txBody>
      </p:sp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FE4638A-6119-A143-8ACB-62FACA7A6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589816"/>
            <a:ext cx="40386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9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78079" y="208602"/>
            <a:ext cx="6908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3200" b="1" dirty="0">
                <a:solidFill>
                  <a:srgbClr val="C00000"/>
                </a:solidFill>
              </a:rPr>
              <a:t>Соединения в стандарте </a:t>
            </a:r>
            <a:r>
              <a:rPr lang="en-US" altLang="ru-RU" sz="3200" b="1" dirty="0">
                <a:solidFill>
                  <a:srgbClr val="C00000"/>
                </a:solidFill>
              </a:rPr>
              <a:t>SQL92</a:t>
            </a:r>
            <a:r>
              <a:rPr lang="ru-RU" altLang="ru-RU" sz="3200" b="1" dirty="0">
                <a:solidFill>
                  <a:srgbClr val="C00000"/>
                </a:solidFill>
              </a:rPr>
              <a:t> (2/2</a:t>
            </a:r>
            <a:r>
              <a:rPr lang="ru-RU" altLang="ru-RU" sz="3200" dirty="0">
                <a:solidFill>
                  <a:srgbClr val="CE2816"/>
                </a:solidFill>
              </a:rPr>
              <a:t>)</a:t>
            </a:r>
            <a:endParaRPr lang="ru-RU" sz="3200" dirty="0">
              <a:solidFill>
                <a:srgbClr val="2C529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13424" y="889844"/>
            <a:ext cx="96421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spcBef>
                <a:spcPct val="0"/>
              </a:spcBef>
              <a:buFontTx/>
              <a:buAutoNum type="arabicPeriod" startAt="3"/>
            </a:pPr>
            <a:r>
              <a:rPr lang="ru-RU" altLang="ru-RU" b="1" u="sng" dirty="0">
                <a:solidFill>
                  <a:srgbClr val="C00000"/>
                </a:solidFill>
              </a:rPr>
              <a:t>Внешние соединения – полное, левое, правое</a:t>
            </a:r>
            <a:r>
              <a:rPr lang="ru-RU" altLang="ru-RU" b="1" dirty="0">
                <a:solidFill>
                  <a:srgbClr val="C00000"/>
                </a:solidFill>
              </a:rPr>
              <a:t>.</a:t>
            </a:r>
          </a:p>
          <a:p>
            <a:pPr indent="457200">
              <a:spcBef>
                <a:spcPct val="0"/>
              </a:spcBef>
            </a:pPr>
            <a:r>
              <a:rPr lang="ru-RU" altLang="ru-RU" dirty="0">
                <a:solidFill>
                  <a:srgbClr val="0070C0"/>
                </a:solidFill>
              </a:rPr>
              <a:t>  Синтаксис: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ru-RU" b="1" dirty="0"/>
              <a:t>SELECT</a:t>
            </a:r>
            <a:r>
              <a:rPr lang="en-US" altLang="ru-RU" dirty="0"/>
              <a:t> </a:t>
            </a:r>
            <a:r>
              <a:rPr lang="ru-RU" altLang="ru-RU" dirty="0"/>
              <a:t>список_</a:t>
            </a:r>
            <a:r>
              <a:rPr lang="en-US" altLang="ru-RU" dirty="0"/>
              <a:t>SELECT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ru-RU" b="1" dirty="0"/>
              <a:t>FROM</a:t>
            </a:r>
            <a:r>
              <a:rPr lang="en-US" altLang="ru-RU" dirty="0"/>
              <a:t> </a:t>
            </a:r>
            <a:r>
              <a:rPr lang="ru-RU" altLang="ru-RU" dirty="0" err="1"/>
              <a:t>имя_таблицы</a:t>
            </a:r>
            <a:r>
              <a:rPr lang="ru-RU" altLang="ru-RU" dirty="0"/>
              <a:t> </a:t>
            </a:r>
            <a:r>
              <a:rPr lang="en-US" altLang="ru-RU" b="1" dirty="0"/>
              <a:t>FULL|LEFT|RIGHT</a:t>
            </a:r>
            <a:r>
              <a:rPr lang="en-US" altLang="ru-RU" dirty="0"/>
              <a:t> </a:t>
            </a:r>
            <a:r>
              <a:rPr lang="en-US" altLang="ru-RU" b="1" dirty="0"/>
              <a:t>OUTER</a:t>
            </a:r>
            <a:r>
              <a:rPr lang="en-US" altLang="ru-RU" dirty="0"/>
              <a:t> </a:t>
            </a:r>
            <a:r>
              <a:rPr lang="en-US" altLang="ru-RU" b="1" dirty="0"/>
              <a:t>JOIN</a:t>
            </a:r>
            <a:r>
              <a:rPr lang="ru-RU" altLang="ru-RU" dirty="0"/>
              <a:t> </a:t>
            </a:r>
            <a:r>
              <a:rPr lang="ru-RU" altLang="ru-RU" dirty="0" err="1"/>
              <a:t>имя_таблицы</a:t>
            </a:r>
            <a:endParaRPr lang="ru-RU" altLang="ru-RU" dirty="0"/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ru-RU" dirty="0"/>
              <a:t>    </a:t>
            </a:r>
            <a:r>
              <a:rPr lang="en-US" altLang="ru-RU" b="1" dirty="0"/>
              <a:t>ON</a:t>
            </a:r>
            <a:r>
              <a:rPr lang="ru-RU" altLang="ru-RU" dirty="0"/>
              <a:t> </a:t>
            </a:r>
            <a:r>
              <a:rPr lang="ru-RU" altLang="ru-RU" dirty="0" err="1"/>
              <a:t>условие_соединения</a:t>
            </a:r>
            <a:endParaRPr lang="ru-RU" altLang="ru-RU" dirty="0"/>
          </a:p>
          <a:p>
            <a:pPr indent="609600">
              <a:spcBef>
                <a:spcPct val="0"/>
              </a:spcBef>
              <a:buNone/>
            </a:pPr>
            <a:r>
              <a:rPr lang="ru-RU" altLang="ru-RU" dirty="0"/>
              <a:t>В естественном внешнем соединении фраза 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ru-RU" b="1" dirty="0"/>
              <a:t>ON</a:t>
            </a:r>
            <a:r>
              <a:rPr lang="ru-RU" altLang="ru-RU" dirty="0"/>
              <a:t> </a:t>
            </a:r>
            <a:r>
              <a:rPr lang="ru-RU" altLang="ru-RU" dirty="0" err="1"/>
              <a:t>условие_соединения</a:t>
            </a:r>
            <a:r>
              <a:rPr lang="ru-RU" altLang="ru-RU" dirty="0"/>
              <a:t>, 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ru-RU" altLang="ru-RU" dirty="0">
                <a:solidFill>
                  <a:srgbClr val="0070C0"/>
                </a:solidFill>
              </a:rPr>
              <a:t>как в п. 2 заменяется фразой 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ru-RU" b="1" dirty="0"/>
              <a:t>USING</a:t>
            </a:r>
            <a:r>
              <a:rPr lang="en-US" altLang="ru-RU" dirty="0"/>
              <a:t> </a:t>
            </a:r>
            <a:r>
              <a:rPr lang="ru-RU" altLang="ru-RU" dirty="0" err="1"/>
              <a:t>список_столбцов</a:t>
            </a:r>
            <a:endParaRPr lang="ru-RU" altLang="ru-RU" dirty="0"/>
          </a:p>
          <a:p>
            <a:pPr marL="609600" indent="-609600">
              <a:spcBef>
                <a:spcPct val="0"/>
              </a:spcBef>
              <a:buNone/>
            </a:pPr>
            <a:r>
              <a:rPr lang="ru-RU" altLang="ru-RU" b="1" u="sng" dirty="0">
                <a:solidFill>
                  <a:srgbClr val="0070C0"/>
                </a:solidFill>
              </a:rPr>
              <a:t>Пример</a:t>
            </a:r>
            <a:r>
              <a:rPr lang="ru-RU" altLang="ru-RU" b="1" dirty="0">
                <a:solidFill>
                  <a:srgbClr val="0070C0"/>
                </a:solidFill>
              </a:rPr>
              <a:t>:</a:t>
            </a:r>
          </a:p>
          <a:p>
            <a:pPr marL="609600" indent="-609600">
              <a:spcBef>
                <a:spcPct val="0"/>
              </a:spcBef>
              <a:buNone/>
            </a:pPr>
            <a:endParaRPr lang="ru-RU" altLang="ru-RU" dirty="0"/>
          </a:p>
          <a:p>
            <a:pPr marL="609600" indent="-609600">
              <a:spcBef>
                <a:spcPct val="0"/>
              </a:spcBef>
              <a:buNone/>
            </a:pPr>
            <a:endParaRPr lang="ru-RU" altLang="ru-RU" dirty="0"/>
          </a:p>
          <a:p>
            <a:pPr marL="609600" indent="-609600">
              <a:spcBef>
                <a:spcPct val="0"/>
              </a:spcBef>
              <a:buNone/>
            </a:pPr>
            <a:endParaRPr lang="ru-RU" altLang="ru-RU" dirty="0"/>
          </a:p>
          <a:p>
            <a:pPr marL="609600" indent="-609600">
              <a:spcBef>
                <a:spcPct val="0"/>
              </a:spcBef>
              <a:buNone/>
            </a:pPr>
            <a:endParaRPr lang="en-US" altLang="ru-RU" dirty="0"/>
          </a:p>
          <a:p>
            <a:pPr marL="609600" indent="-609600">
              <a:spcBef>
                <a:spcPct val="0"/>
              </a:spcBef>
            </a:pPr>
            <a:r>
              <a:rPr lang="ru-RU" altLang="ru-RU" dirty="0">
                <a:solidFill>
                  <a:srgbClr val="0070C0"/>
                </a:solidFill>
              </a:rPr>
              <a:t>Для задания декартова произведения используют слово </a:t>
            </a:r>
            <a:r>
              <a:rPr lang="en-US" altLang="ru-RU" dirty="0">
                <a:solidFill>
                  <a:srgbClr val="0070C0"/>
                </a:solidFill>
              </a:rPr>
              <a:t>CROSS JOIN</a:t>
            </a:r>
            <a:r>
              <a:rPr lang="ru-RU" altLang="ru-RU" dirty="0">
                <a:solidFill>
                  <a:srgbClr val="0070C0"/>
                </a:solidFill>
              </a:rPr>
              <a:t>.</a:t>
            </a:r>
            <a:endParaRPr lang="en-US" altLang="ru-RU" dirty="0">
              <a:solidFill>
                <a:srgbClr val="0070C0"/>
              </a:solidFill>
            </a:endParaRPr>
          </a:p>
          <a:p>
            <a:endParaRPr lang="ru-RU" altLang="ru-RU" b="1" u="sng" dirty="0">
              <a:solidFill>
                <a:srgbClr val="C00000"/>
              </a:solidFill>
            </a:endParaRPr>
          </a:p>
          <a:p>
            <a:r>
              <a:rPr lang="ru-RU" altLang="ru-RU" b="1" u="sng" dirty="0">
                <a:solidFill>
                  <a:srgbClr val="C00000"/>
                </a:solidFill>
              </a:rPr>
              <a:t>Замечание 2</a:t>
            </a:r>
            <a:r>
              <a:rPr lang="ru-RU" altLang="ru-RU" b="1" dirty="0">
                <a:solidFill>
                  <a:srgbClr val="C00000"/>
                </a:solidFill>
              </a:rPr>
              <a:t>: </a:t>
            </a:r>
            <a:r>
              <a:rPr lang="ru-RU" altLang="ru-RU" dirty="0">
                <a:solidFill>
                  <a:srgbClr val="0070C0"/>
                </a:solidFill>
              </a:rPr>
              <a:t>Как отличить левое от правого? Левая таблица – та, которая стоит после слова</a:t>
            </a:r>
            <a:endParaRPr lang="en-US" altLang="ru-RU" dirty="0">
              <a:solidFill>
                <a:srgbClr val="0070C0"/>
              </a:solidFill>
            </a:endParaRPr>
          </a:p>
          <a:p>
            <a:r>
              <a:rPr lang="en-US" altLang="ru-RU" dirty="0">
                <a:solidFill>
                  <a:srgbClr val="0070C0"/>
                </a:solidFill>
              </a:rPr>
              <a:t>FROM</a:t>
            </a:r>
            <a:r>
              <a:rPr lang="ru-RU" altLang="ru-RU" dirty="0">
                <a:solidFill>
                  <a:srgbClr val="0070C0"/>
                </a:solidFill>
              </a:rPr>
              <a:t> и перед </a:t>
            </a:r>
            <a:r>
              <a:rPr lang="en-US" altLang="ru-RU" dirty="0">
                <a:solidFill>
                  <a:srgbClr val="0070C0"/>
                </a:solidFill>
              </a:rPr>
              <a:t>JOIN</a:t>
            </a:r>
            <a:r>
              <a:rPr lang="ru-RU" altLang="ru-RU" dirty="0">
                <a:solidFill>
                  <a:srgbClr val="0070C0"/>
                </a:solidFill>
              </a:rPr>
              <a:t> , а правая таблица стоит после слова </a:t>
            </a:r>
            <a:r>
              <a:rPr lang="en-US" altLang="ru-RU" dirty="0">
                <a:solidFill>
                  <a:srgbClr val="0070C0"/>
                </a:solidFill>
              </a:rPr>
              <a:t>JOIN. </a:t>
            </a:r>
            <a:r>
              <a:rPr lang="ru-RU" altLang="ru-RU" dirty="0">
                <a:solidFill>
                  <a:srgbClr val="0070C0"/>
                </a:solidFill>
              </a:rPr>
              <a:t>Если внешнее соединение левое</a:t>
            </a:r>
            <a:r>
              <a:rPr lang="en-US" altLang="ru-RU" dirty="0">
                <a:solidFill>
                  <a:srgbClr val="0070C0"/>
                </a:solidFill>
              </a:rPr>
              <a:t> (LEFT)</a:t>
            </a:r>
            <a:r>
              <a:rPr lang="ru-RU" altLang="ru-RU" dirty="0">
                <a:solidFill>
                  <a:srgbClr val="0070C0"/>
                </a:solidFill>
              </a:rPr>
              <a:t>, то </a:t>
            </a:r>
            <a:r>
              <a:rPr lang="en-US" altLang="ru-RU" dirty="0">
                <a:solidFill>
                  <a:srgbClr val="0070C0"/>
                </a:solidFill>
              </a:rPr>
              <a:t>NULL’</a:t>
            </a:r>
            <a:r>
              <a:rPr lang="ru-RU" altLang="ru-RU" dirty="0">
                <a:solidFill>
                  <a:srgbClr val="0070C0"/>
                </a:solidFill>
              </a:rPr>
              <a:t>ы могут стоять только в правой таблице, а в правом соединении </a:t>
            </a:r>
            <a:r>
              <a:rPr lang="en-US" altLang="ru-RU" dirty="0">
                <a:solidFill>
                  <a:srgbClr val="0070C0"/>
                </a:solidFill>
              </a:rPr>
              <a:t> </a:t>
            </a:r>
            <a:r>
              <a:rPr lang="ru-RU" altLang="ru-RU" dirty="0">
                <a:solidFill>
                  <a:srgbClr val="0070C0"/>
                </a:solidFill>
              </a:rPr>
              <a:t>только в левой. </a:t>
            </a:r>
            <a:endParaRPr lang="en-US" altLang="ru-RU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851" y="3456976"/>
            <a:ext cx="8608298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9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318655" y="1524512"/>
            <a:ext cx="10727523" cy="4136865"/>
          </a:xfr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457200" algn="just">
              <a:lnSpc>
                <a:spcPct val="100000"/>
              </a:lnSpc>
              <a:buNone/>
            </a:pPr>
            <a:r>
              <a:rPr lang="ru-RU" altLang="ru-RU" sz="2000" b="1" dirty="0">
                <a:solidFill>
                  <a:srgbClr val="C00000"/>
                </a:solidFill>
                <a:cs typeface="Tahoma" panose="020B0604030504040204" pitchFamily="34" charset="0"/>
              </a:rPr>
              <a:t>Обобщенное табличное выражение</a:t>
            </a:r>
            <a:r>
              <a:rPr lang="ru-RU" altLang="ru-RU" sz="2000" dirty="0">
                <a:solidFill>
                  <a:srgbClr val="C00000"/>
                </a:solidFill>
                <a:cs typeface="Tahoma" panose="020B0604030504040204" pitchFamily="34" charset="0"/>
              </a:rPr>
              <a:t> (</a:t>
            </a:r>
            <a:r>
              <a:rPr lang="ru-RU" altLang="ru-RU" sz="2000" i="1" dirty="0">
                <a:solidFill>
                  <a:srgbClr val="C00000"/>
                </a:solidFill>
                <a:cs typeface="Tahoma" panose="020B0604030504040204" pitchFamily="34" charset="0"/>
              </a:rPr>
              <a:t>OTB</a:t>
            </a:r>
            <a:r>
              <a:rPr lang="ru-RU" altLang="ru-RU" sz="2000" dirty="0">
                <a:solidFill>
                  <a:srgbClr val="C00000"/>
                </a:solidFill>
                <a:cs typeface="Tahoma" panose="020B0604030504040204" pitchFamily="34" charset="0"/>
              </a:rPr>
              <a:t>) </a:t>
            </a:r>
            <a:r>
              <a:rPr lang="ru-RU" altLang="ru-RU" sz="2000" dirty="0">
                <a:solidFill>
                  <a:srgbClr val="0070C0"/>
                </a:solidFill>
                <a:cs typeface="Tahoma" panose="020B0604030504040204" pitchFamily="34" charset="0"/>
              </a:rPr>
              <a:t>оно же </a:t>
            </a:r>
            <a:r>
              <a:rPr lang="ru-RU" altLang="ru-RU" sz="2000" b="1" dirty="0" err="1">
                <a:solidFill>
                  <a:srgbClr val="0070C0"/>
                </a:solidFill>
                <a:cs typeface="Tahoma" panose="020B0604030504040204" pitchFamily="34" charset="0"/>
              </a:rPr>
              <a:t>Common</a:t>
            </a:r>
            <a:r>
              <a:rPr lang="ru-RU" altLang="ru-RU" sz="2000" b="1" dirty="0">
                <a:solidFill>
                  <a:srgbClr val="0070C0"/>
                </a:solidFill>
                <a:cs typeface="Tahoma" panose="020B0604030504040204" pitchFamily="34" charset="0"/>
              </a:rPr>
              <a:t> </a:t>
            </a:r>
            <a:r>
              <a:rPr lang="ru-RU" altLang="ru-RU" sz="2000" b="1" dirty="0" err="1">
                <a:solidFill>
                  <a:srgbClr val="0070C0"/>
                </a:solidFill>
                <a:cs typeface="Tahoma" panose="020B0604030504040204" pitchFamily="34" charset="0"/>
              </a:rPr>
              <a:t>Table</a:t>
            </a:r>
            <a:r>
              <a:rPr lang="ru-RU" altLang="ru-RU" sz="2000" b="1" dirty="0">
                <a:solidFill>
                  <a:srgbClr val="0070C0"/>
                </a:solidFill>
                <a:cs typeface="Tahoma" panose="020B0604030504040204" pitchFamily="34" charset="0"/>
              </a:rPr>
              <a:t> </a:t>
            </a:r>
            <a:r>
              <a:rPr lang="ru-RU" altLang="ru-RU" sz="2000" b="1" dirty="0" err="1">
                <a:solidFill>
                  <a:srgbClr val="0070C0"/>
                </a:solidFill>
                <a:cs typeface="Tahoma" panose="020B0604030504040204" pitchFamily="34" charset="0"/>
              </a:rPr>
              <a:t>Expression</a:t>
            </a:r>
            <a:r>
              <a:rPr lang="ru-RU" altLang="ru-RU" sz="2000" dirty="0">
                <a:solidFill>
                  <a:srgbClr val="0070C0"/>
                </a:solidFill>
                <a:cs typeface="Tahoma" panose="020B0604030504040204" pitchFamily="34" charset="0"/>
              </a:rPr>
              <a:t> (</a:t>
            </a:r>
            <a:r>
              <a:rPr lang="ru-RU" altLang="ru-RU" sz="2000" i="1" dirty="0">
                <a:solidFill>
                  <a:srgbClr val="0070C0"/>
                </a:solidFill>
                <a:cs typeface="Tahoma" panose="020B0604030504040204" pitchFamily="34" charset="0"/>
              </a:rPr>
              <a:t>CTE</a:t>
            </a:r>
            <a:r>
              <a:rPr lang="ru-RU" altLang="ru-RU" sz="2000" dirty="0">
                <a:solidFill>
                  <a:srgbClr val="0070C0"/>
                </a:solidFill>
                <a:cs typeface="Tahoma" panose="020B0604030504040204" pitchFamily="34" charset="0"/>
              </a:rPr>
              <a:t>)  – </a:t>
            </a:r>
            <a:r>
              <a:rPr lang="ru-RU" altLang="ru-RU" sz="2000" dirty="0">
                <a:solidFill>
                  <a:srgbClr val="7030A0"/>
                </a:solidFill>
                <a:cs typeface="Tahoma" panose="020B0604030504040204" pitchFamily="34" charset="0"/>
              </a:rPr>
              <a:t>это временный результат</a:t>
            </a:r>
            <a:r>
              <a:rPr lang="ru-RU" altLang="ru-RU" sz="2000" i="1" dirty="0">
                <a:solidFill>
                  <a:srgbClr val="7030A0"/>
                </a:solidFill>
                <a:cs typeface="Tahoma" panose="020B0604030504040204" pitchFamily="34" charset="0"/>
              </a:rPr>
              <a:t> выполнения SQL подзапроса</a:t>
            </a:r>
            <a:r>
              <a:rPr lang="ru-RU" altLang="ru-RU" sz="2000" dirty="0">
                <a:solidFill>
                  <a:srgbClr val="0070C0"/>
                </a:solidFill>
                <a:cs typeface="Tahoma" panose="020B0604030504040204" pitchFamily="34" charset="0"/>
              </a:rPr>
              <a:t>, который не сохраняется в БД, но к которому можно обращаться внутри </a:t>
            </a:r>
            <a:r>
              <a:rPr lang="ru-RU" altLang="ru-RU" sz="2000" dirty="0" smtClean="0">
                <a:solidFill>
                  <a:srgbClr val="0070C0"/>
                </a:solidFill>
                <a:cs typeface="Tahoma" panose="020B0604030504040204" pitchFamily="34" charset="0"/>
              </a:rPr>
              <a:t>запроса.</a:t>
            </a:r>
            <a:endParaRPr lang="ru-RU" altLang="ru-RU" sz="2000" dirty="0">
              <a:solidFill>
                <a:srgbClr val="0070C0"/>
              </a:solidFill>
            </a:endParaRPr>
          </a:p>
          <a:p>
            <a:pPr marL="0" lvl="0" indent="457200" algn="just">
              <a:lnSpc>
                <a:spcPct val="100000"/>
              </a:lnSpc>
              <a:buNone/>
            </a:pPr>
            <a:r>
              <a:rPr lang="ru-RU" altLang="ru-RU" sz="2000" dirty="0" smtClean="0">
                <a:solidFill>
                  <a:srgbClr val="0070C0"/>
                </a:solidFill>
                <a:cs typeface="Tahoma" panose="020B0604030504040204" pitchFamily="34" charset="0"/>
              </a:rPr>
              <a:t>Для</a:t>
            </a:r>
            <a:r>
              <a:rPr lang="ru-RU" altLang="ru-RU" sz="2000" b="1" dirty="0" smtClean="0">
                <a:solidFill>
                  <a:srgbClr val="0070C0"/>
                </a:solidFill>
                <a:cs typeface="Tahoma" panose="020B0604030504040204" pitchFamily="34" charset="0"/>
              </a:rPr>
              <a:t> </a:t>
            </a:r>
            <a:r>
              <a:rPr lang="ru-RU" altLang="ru-RU" sz="2000" dirty="0">
                <a:solidFill>
                  <a:srgbClr val="0070C0"/>
                </a:solidFill>
                <a:cs typeface="Tahoma" panose="020B0604030504040204" pitchFamily="34" charset="0"/>
              </a:rPr>
              <a:t>чего предназначены ОТВ:</a:t>
            </a:r>
            <a:endParaRPr lang="ru-RU" altLang="ru-RU" sz="2000" dirty="0">
              <a:solidFill>
                <a:srgbClr val="0070C0"/>
              </a:solidFill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000" dirty="0">
                <a:solidFill>
                  <a:srgbClr val="0070C0"/>
                </a:solidFill>
                <a:cs typeface="Tahoma" panose="020B0604030504040204" pitchFamily="34" charset="0"/>
              </a:rPr>
              <a:t> для написания рекурсивных запросов;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000" dirty="0">
                <a:solidFill>
                  <a:srgbClr val="0070C0"/>
                </a:solidFill>
                <a:cs typeface="Tahoma" panose="020B0604030504040204" pitchFamily="34" charset="0"/>
              </a:rPr>
              <a:t> для замены представлений (VIEW), когда нет необходимости сохранять в базе SQL запрос определяющий </a:t>
            </a:r>
            <a:r>
              <a:rPr lang="ru-RU" altLang="ru-RU" sz="2000" dirty="0" smtClean="0">
                <a:solidFill>
                  <a:srgbClr val="0070C0"/>
                </a:solidFill>
                <a:cs typeface="Tahoma" panose="020B0604030504040204" pitchFamily="34" charset="0"/>
              </a:rPr>
              <a:t>представления;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 smtClean="0">
              <a:solidFill>
                <a:srgbClr val="0070C0"/>
              </a:solidFill>
              <a:cs typeface="Tahoma" panose="020B0604030504040204" pitchFamily="34" charset="0"/>
            </a:endParaRPr>
          </a:p>
          <a:p>
            <a:pPr marL="0" lvl="0" indent="3600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smtClean="0">
                <a:solidFill>
                  <a:srgbClr val="0070C0"/>
                </a:solidFill>
                <a:cs typeface="Tahoma" panose="020B0604030504040204" pitchFamily="34" charset="0"/>
              </a:rPr>
              <a:t>Обобщенные </a:t>
            </a:r>
            <a:r>
              <a:rPr lang="ru-RU" altLang="ru-RU" sz="2000" dirty="0">
                <a:solidFill>
                  <a:srgbClr val="0070C0"/>
                </a:solidFill>
                <a:cs typeface="Tahoma" panose="020B0604030504040204" pitchFamily="34" charset="0"/>
              </a:rPr>
              <a:t>табличные выражения повышают читаемость кода путем разделения запроса на модули, и тем самым упрощают работу со сложными запросами;</a:t>
            </a:r>
          </a:p>
          <a:p>
            <a:pPr marL="0" lvl="0" indent="3600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smtClean="0">
                <a:solidFill>
                  <a:srgbClr val="0070C0"/>
                </a:solidFill>
                <a:cs typeface="Tahoma" panose="020B0604030504040204" pitchFamily="34" charset="0"/>
              </a:rPr>
              <a:t>OTB </a:t>
            </a:r>
            <a:r>
              <a:rPr lang="ru-RU" altLang="ru-RU" sz="2000" dirty="0">
                <a:solidFill>
                  <a:srgbClr val="0070C0"/>
                </a:solidFill>
                <a:cs typeface="Tahoma" panose="020B0604030504040204" pitchFamily="34" charset="0"/>
              </a:rPr>
              <a:t>допускают многократные ссылки на результирующие данные из одной SQL инструкции.</a:t>
            </a:r>
          </a:p>
          <a:p>
            <a:pPr marL="0" lvl="0" indent="3600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smtClean="0">
                <a:solidFill>
                  <a:srgbClr val="0070C0"/>
                </a:solidFill>
                <a:cs typeface="Tahoma" panose="020B0604030504040204" pitchFamily="34" charset="0"/>
              </a:rPr>
              <a:t>ОТВ </a:t>
            </a:r>
            <a:r>
              <a:rPr lang="ru-RU" altLang="ru-RU" sz="2000" dirty="0">
                <a:solidFill>
                  <a:srgbClr val="0070C0"/>
                </a:solidFill>
                <a:cs typeface="Tahoma" panose="020B0604030504040204" pitchFamily="34" charset="0"/>
              </a:rPr>
              <a:t>определяются с помощью </a:t>
            </a:r>
            <a:r>
              <a:rPr lang="ru-RU" altLang="ru-RU" sz="2000" b="1" dirty="0">
                <a:solidFill>
                  <a:srgbClr val="0070C0"/>
                </a:solidFill>
                <a:cs typeface="Tahoma" panose="020B0604030504040204" pitchFamily="34" charset="0"/>
              </a:rPr>
              <a:t>конструкции WITH </a:t>
            </a:r>
            <a:r>
              <a:rPr lang="ru-RU" altLang="ru-RU" sz="2000" dirty="0">
                <a:solidFill>
                  <a:srgbClr val="0070C0"/>
                </a:solidFill>
                <a:cs typeface="Tahoma" panose="020B0604030504040204" pitchFamily="34" charset="0"/>
              </a:rPr>
              <a:t>размещённой как в запросах, так и в функциях, хранимых процедурах, триггерах и представлениях.</a:t>
            </a:r>
            <a:endParaRPr lang="ru-RU" altLang="ru-RU" sz="2000" dirty="0">
              <a:solidFill>
                <a:srgbClr val="0070C0"/>
              </a:solidFill>
            </a:endParaRPr>
          </a:p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545714" y="254811"/>
            <a:ext cx="7954818" cy="987480"/>
          </a:xfrm>
        </p:spPr>
        <p:txBody>
          <a:bodyPr>
            <a:normAutofit fontScale="90000"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ru-RU" sz="3200" dirty="0">
                <a:solidFill>
                  <a:srgbClr val="C00000"/>
                </a:solidFill>
                <a:latin typeface="+mn-lt"/>
                <a:ea typeface="+mn-ea"/>
                <a:cs typeface="Arial" panose="020B0604020202020204" pitchFamily="34" charset="0"/>
              </a:rPr>
              <a:t>Что такое обобщенное табличное </a:t>
            </a:r>
            <a:br>
              <a:rPr lang="ru-RU" altLang="ru-RU" sz="3200" dirty="0">
                <a:solidFill>
                  <a:srgbClr val="C00000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ru-RU" altLang="ru-RU" sz="3200" dirty="0">
                <a:solidFill>
                  <a:srgbClr val="C00000"/>
                </a:solidFill>
                <a:latin typeface="+mn-lt"/>
                <a:ea typeface="+mn-ea"/>
                <a:cs typeface="Arial" panose="020B0604020202020204" pitchFamily="34" charset="0"/>
              </a:rPr>
              <a:t>выражение?</a:t>
            </a:r>
            <a:endParaRPr lang="ru-RU" sz="32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921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186050" y="407982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Фраза </a:t>
            </a:r>
            <a:r>
              <a:rPr lang="en-US" sz="3200" b="1" dirty="0">
                <a:solidFill>
                  <a:srgbClr val="C00000"/>
                </a:solidFill>
              </a:rPr>
              <a:t>WITH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3713" y="1089827"/>
            <a:ext cx="110005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70C0"/>
                </a:solidFill>
              </a:rPr>
              <a:t>Фраза </a:t>
            </a:r>
            <a:r>
              <a:rPr lang="en-US" sz="2000" dirty="0"/>
              <a:t>WITH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называемая </a:t>
            </a:r>
            <a:r>
              <a:rPr lang="en-US" sz="2000" dirty="0" err="1"/>
              <a:t>subquery_factoring_clause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помещается перед основным запросом и позволяет определить подзапрос  до его применения. В частности, подзапрос встречающийся более одного раза, можно записать один раз и обращаться к нему многократно. Это особенно удобно, когда используются объединения и агрегирования.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70C0"/>
                </a:solidFill>
              </a:rPr>
              <a:t>      Применение </a:t>
            </a:r>
            <a:r>
              <a:rPr lang="en-US" sz="2000" dirty="0"/>
              <a:t>WITH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упрощает чтение запроса.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70C0"/>
                </a:solidFill>
              </a:rPr>
              <a:t>      Результаты подзапроса из фразы </a:t>
            </a:r>
            <a:r>
              <a:rPr lang="en-US" sz="2000" dirty="0"/>
              <a:t>WITH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сохраняются во временной табличной области пользователя. Это ускоряет работу запроса.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70C0"/>
                </a:solidFill>
              </a:rPr>
              <a:t>      Синтаксис при использовании одного подзапроса:.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WITH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&lt;</a:t>
            </a:r>
            <a:r>
              <a:rPr lang="en-US" sz="2000" dirty="0" err="1"/>
              <a:t>alias_name</a:t>
            </a:r>
            <a:r>
              <a:rPr lang="en-US" sz="2000" dirty="0"/>
              <a:t>&gt; </a:t>
            </a:r>
            <a:r>
              <a:rPr lang="en-US" sz="2000" b="1" dirty="0"/>
              <a:t>AS</a:t>
            </a:r>
            <a:r>
              <a:rPr lang="en-US" sz="2000" dirty="0"/>
              <a:t> (</a:t>
            </a:r>
            <a:r>
              <a:rPr lang="en-US" sz="2000" dirty="0" err="1"/>
              <a:t>sql_subquery_statement</a:t>
            </a:r>
            <a:r>
              <a:rPr lang="en-US" sz="2000" dirty="0"/>
              <a:t>)         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--- </a:t>
            </a:r>
            <a:r>
              <a:rPr lang="ru-RU" sz="2000" dirty="0">
                <a:solidFill>
                  <a:schemeClr val="accent2">
                    <a:lumMod val="25000"/>
                  </a:schemeClr>
                </a:solidFill>
              </a:rPr>
              <a:t>подзапрос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column_list</a:t>
            </a:r>
            <a:r>
              <a:rPr lang="en-US" sz="2000" dirty="0"/>
              <a:t> </a:t>
            </a:r>
            <a:r>
              <a:rPr lang="en-US" sz="2000" b="1" dirty="0"/>
              <a:t>FROM</a:t>
            </a:r>
            <a:r>
              <a:rPr lang="en-US" sz="2000" dirty="0"/>
              <a:t> &lt;</a:t>
            </a:r>
            <a:r>
              <a:rPr lang="en-US" sz="2000" dirty="0" err="1"/>
              <a:t>alias_name</a:t>
            </a:r>
            <a:r>
              <a:rPr lang="en-US" sz="2000" dirty="0"/>
              <a:t>&gt;[,</a:t>
            </a:r>
            <a:r>
              <a:rPr lang="en-US" sz="2000" dirty="0" err="1"/>
              <a:t>tablename</a:t>
            </a:r>
            <a:r>
              <a:rPr lang="en-US" sz="2000" dirty="0"/>
              <a:t>]  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--- </a:t>
            </a:r>
            <a:r>
              <a:rPr lang="ru-RU" sz="2000" dirty="0">
                <a:solidFill>
                  <a:schemeClr val="accent2">
                    <a:lumMod val="25000"/>
                  </a:schemeClr>
                </a:solidFill>
              </a:rPr>
              <a:t>основной запрос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[</a:t>
            </a:r>
            <a:r>
              <a:rPr lang="en-US" sz="2000" b="1" dirty="0"/>
              <a:t>WHERE</a:t>
            </a:r>
            <a:r>
              <a:rPr lang="en-US" sz="2000" dirty="0"/>
              <a:t> &lt;</a:t>
            </a:r>
            <a:r>
              <a:rPr lang="en-US" sz="2000" dirty="0" err="1"/>
              <a:t>join_condition</a:t>
            </a:r>
            <a:r>
              <a:rPr lang="en-US" sz="2000" dirty="0"/>
              <a:t>&gt;]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      </a:t>
            </a:r>
            <a:r>
              <a:rPr lang="ru-RU" sz="2000" dirty="0">
                <a:solidFill>
                  <a:srgbClr val="0070C0"/>
                </a:solidFill>
              </a:rPr>
              <a:t>Синтаксис для нескольких подзапросов: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WITH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&lt;</a:t>
            </a:r>
            <a:r>
              <a:rPr lang="en-US" sz="2000" dirty="0" err="1"/>
              <a:t>alias_name_A</a:t>
            </a:r>
            <a:r>
              <a:rPr lang="en-US" sz="2000" dirty="0"/>
              <a:t>&gt; </a:t>
            </a:r>
            <a:r>
              <a:rPr lang="en-US" sz="2000" b="1" dirty="0"/>
              <a:t>AS</a:t>
            </a:r>
            <a:r>
              <a:rPr lang="en-US" sz="2000" dirty="0"/>
              <a:t> (</a:t>
            </a:r>
            <a:r>
              <a:rPr lang="en-US" sz="2000" dirty="0" err="1"/>
              <a:t>sql_subquery_statement</a:t>
            </a:r>
            <a:r>
              <a:rPr lang="en-US" sz="2000" dirty="0"/>
              <a:t>),    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--- </a:t>
            </a:r>
            <a:r>
              <a:rPr lang="ru-RU" sz="2000" dirty="0">
                <a:solidFill>
                  <a:schemeClr val="accent2">
                    <a:lumMod val="25000"/>
                  </a:schemeClr>
                </a:solidFill>
              </a:rPr>
              <a:t>первый подзапрос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&lt;</a:t>
            </a:r>
            <a:r>
              <a:rPr lang="en-US" sz="2000" dirty="0" err="1"/>
              <a:t>alias_name_B</a:t>
            </a:r>
            <a:r>
              <a:rPr lang="en-US" sz="2000" dirty="0"/>
              <a:t>&gt; </a:t>
            </a:r>
            <a:r>
              <a:rPr lang="en-US" sz="2000" b="1" dirty="0"/>
              <a:t>AS</a:t>
            </a:r>
            <a:r>
              <a:rPr lang="en-US" sz="2000" dirty="0"/>
              <a:t>(</a:t>
            </a:r>
            <a:r>
              <a:rPr lang="en-US" sz="2000" dirty="0" err="1"/>
              <a:t>sql_subquery_statement_from_alias_name_A</a:t>
            </a:r>
            <a:r>
              <a:rPr lang="en-US" sz="2000" dirty="0"/>
              <a:t>  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--- </a:t>
            </a:r>
            <a:r>
              <a:rPr lang="ru-RU" sz="2000" dirty="0">
                <a:solidFill>
                  <a:schemeClr val="accent2">
                    <a:lumMod val="25000"/>
                  </a:schemeClr>
                </a:solidFill>
              </a:rPr>
              <a:t>второй подзапрос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or </a:t>
            </a:r>
            <a:r>
              <a:rPr lang="en-US" sz="2000" dirty="0" err="1"/>
              <a:t>sql_subquery_statement</a:t>
            </a:r>
            <a:r>
              <a:rPr lang="en-US" sz="2000" dirty="0"/>
              <a:t> )                               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--- </a:t>
            </a:r>
            <a:r>
              <a:rPr lang="ru-RU" sz="2000" dirty="0">
                <a:solidFill>
                  <a:schemeClr val="accent2">
                    <a:lumMod val="25000"/>
                  </a:schemeClr>
                </a:solidFill>
              </a:rPr>
              <a:t>основного запроса или подзапроса А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SELECT</a:t>
            </a:r>
            <a:r>
              <a:rPr lang="en-US" sz="2000" dirty="0"/>
              <a:t> &lt;</a:t>
            </a:r>
            <a:r>
              <a:rPr lang="en-US" sz="2000" dirty="0" err="1"/>
              <a:t>column_list</a:t>
            </a:r>
            <a:r>
              <a:rPr lang="en-US" sz="2000" dirty="0"/>
              <a:t>&gt;                                            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--- </a:t>
            </a:r>
            <a:r>
              <a:rPr lang="ru-RU" sz="2000" dirty="0">
                <a:solidFill>
                  <a:schemeClr val="accent2">
                    <a:lumMod val="25000"/>
                  </a:schemeClr>
                </a:solidFill>
              </a:rPr>
              <a:t>основной запрос с двумя подзапросами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FROM</a:t>
            </a:r>
            <a:r>
              <a:rPr lang="en-US" sz="2000" dirty="0"/>
              <a:t> &lt;</a:t>
            </a:r>
            <a:r>
              <a:rPr lang="en-US" sz="2000" dirty="0" err="1"/>
              <a:t>alias_name_A</a:t>
            </a:r>
            <a:r>
              <a:rPr lang="en-US" sz="2000" dirty="0"/>
              <a:t>&gt;, &lt;</a:t>
            </a:r>
            <a:r>
              <a:rPr lang="en-US" sz="2000" dirty="0" err="1"/>
              <a:t>alias_name_B</a:t>
            </a:r>
            <a:r>
              <a:rPr lang="en-US" sz="2000" dirty="0"/>
              <a:t>&gt;, [</a:t>
            </a:r>
            <a:r>
              <a:rPr lang="en-US" sz="2000" dirty="0" err="1"/>
              <a:t>tablenames</a:t>
            </a:r>
            <a:r>
              <a:rPr lang="en-US" sz="2000" dirty="0"/>
              <a:t>]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[</a:t>
            </a:r>
            <a:r>
              <a:rPr lang="en-US" sz="2000" b="1" dirty="0"/>
              <a:t>WHERE</a:t>
            </a:r>
            <a:r>
              <a:rPr lang="en-US" sz="2000" dirty="0"/>
              <a:t> &lt;</a:t>
            </a:r>
            <a:r>
              <a:rPr lang="en-US" sz="2000" dirty="0" err="1"/>
              <a:t>join_condition</a:t>
            </a:r>
            <a:r>
              <a:rPr lang="en-US" sz="2000" dirty="0"/>
              <a:t>&gt;]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 bwMode="auto">
          <a:xfrm>
            <a:off x="6625772" y="4223160"/>
            <a:ext cx="4578450" cy="444796"/>
          </a:xfrm>
          <a:prstGeom prst="wedgeRoundRectCallout">
            <a:avLst>
              <a:gd name="adj1" fmla="val -81734"/>
              <a:gd name="adj2" fmla="val 118772"/>
              <a:gd name="adj3" fmla="val 16667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25000"/>
                  </a:schemeClr>
                </a:solidFill>
                <a:effectLst/>
                <a:latin typeface="Arial" charset="0"/>
              </a:rPr>
              <a:t>Подзапросы разделяются</a:t>
            </a:r>
            <a:r>
              <a:rPr kumimoji="0" lang="ru-RU" sz="2000" b="0" i="0" u="none" strike="noStrike" cap="none" normalizeH="0" dirty="0">
                <a:ln>
                  <a:noFill/>
                </a:ln>
                <a:solidFill>
                  <a:schemeClr val="accent2">
                    <a:lumMod val="25000"/>
                  </a:schemeClr>
                </a:solidFill>
                <a:effectLst/>
                <a:latin typeface="Arial" charset="0"/>
              </a:rPr>
              <a:t> запятой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accent2">
                  <a:lumMod val="2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13423" y="103827"/>
            <a:ext cx="69358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Как работают обобщенные табличные выражения без рекурсии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20436" y="1120676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Совсем </a:t>
            </a:r>
            <a:r>
              <a:rPr lang="en-US" sz="2000" dirty="0" err="1">
                <a:solidFill>
                  <a:srgbClr val="0070C0"/>
                </a:solidFill>
              </a:rPr>
              <a:t>простой</a:t>
            </a:r>
            <a:r>
              <a:rPr lang="ru-RU" sz="2000" dirty="0">
                <a:solidFill>
                  <a:srgbClr val="0070C0"/>
                </a:solidFill>
              </a:rPr>
              <a:t> запрос с </a:t>
            </a:r>
            <a:r>
              <a:rPr lang="en-US" sz="2000" dirty="0"/>
              <a:t>WITH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</a:p>
          <a:p>
            <a:r>
              <a:rPr lang="en-US" sz="2000" b="1" dirty="0"/>
              <a:t>WITH</a:t>
            </a:r>
            <a:r>
              <a:rPr lang="en-US" sz="2000" dirty="0"/>
              <a:t> t </a:t>
            </a:r>
            <a:r>
              <a:rPr lang="en-US" sz="2000" b="1" dirty="0"/>
              <a:t>AS</a:t>
            </a:r>
            <a:r>
              <a:rPr lang="en-US" sz="2000" dirty="0"/>
              <a:t> (</a:t>
            </a:r>
          </a:p>
          <a:p>
            <a:r>
              <a:rPr lang="en-US" sz="2000" b="1" dirty="0"/>
              <a:t>SELECT </a:t>
            </a:r>
            <a:r>
              <a:rPr lang="en-US" sz="2000" dirty="0"/>
              <a:t>'1', '301,391,303' </a:t>
            </a:r>
            <a:r>
              <a:rPr lang="en-US" sz="2000" b="1" dirty="0"/>
              <a:t>FROM</a:t>
            </a:r>
            <a:r>
              <a:rPr lang="en-US" sz="2000" dirty="0"/>
              <a:t> DUAL </a:t>
            </a:r>
            <a:r>
              <a:rPr lang="en-US" sz="2000" b="1" dirty="0"/>
              <a:t>UNION ALL</a:t>
            </a:r>
          </a:p>
          <a:p>
            <a:r>
              <a:rPr lang="en-US" sz="2000" b="1" dirty="0"/>
              <a:t>SELECT</a:t>
            </a:r>
            <a:r>
              <a:rPr lang="en-US" sz="2000" dirty="0"/>
              <a:t> '2', '301' </a:t>
            </a:r>
            <a:r>
              <a:rPr lang="en-US" sz="2000" b="1" dirty="0"/>
              <a:t>FROM</a:t>
            </a:r>
            <a:r>
              <a:rPr lang="en-US" sz="2000" dirty="0"/>
              <a:t> dual </a:t>
            </a:r>
            <a:r>
              <a:rPr lang="en-US" sz="2000" b="1" dirty="0"/>
              <a:t>UNION ALL</a:t>
            </a:r>
          </a:p>
          <a:p>
            <a:r>
              <a:rPr lang="en-US" sz="2000" b="1" dirty="0"/>
              <a:t>SELECT </a:t>
            </a:r>
            <a:r>
              <a:rPr lang="en-US" sz="2000" dirty="0"/>
              <a:t>'3', '307' </a:t>
            </a:r>
            <a:r>
              <a:rPr lang="en-US" sz="2000" b="1" dirty="0"/>
              <a:t>FROM</a:t>
            </a:r>
            <a:r>
              <a:rPr lang="en-US" sz="2000" dirty="0"/>
              <a:t> dual </a:t>
            </a:r>
            <a:r>
              <a:rPr lang="en-US" sz="2000" b="1" dirty="0"/>
              <a:t>UNION ALL</a:t>
            </a:r>
          </a:p>
          <a:p>
            <a:r>
              <a:rPr lang="en-US" sz="2000" b="1" dirty="0"/>
              <a:t>SELECT </a:t>
            </a:r>
            <a:r>
              <a:rPr lang="en-US" sz="2000" dirty="0"/>
              <a:t>'4', '808' </a:t>
            </a:r>
            <a:r>
              <a:rPr lang="en-US" sz="2000" b="1" dirty="0"/>
              <a:t>FROM</a:t>
            </a:r>
            <a:r>
              <a:rPr lang="en-US" sz="2000" dirty="0"/>
              <a:t> dual</a:t>
            </a:r>
            <a:r>
              <a:rPr lang="ru-RU" sz="2000" dirty="0"/>
              <a:t>)</a:t>
            </a:r>
            <a:endParaRPr lang="en-US" sz="2000" dirty="0"/>
          </a:p>
          <a:p>
            <a:r>
              <a:rPr lang="en-US" sz="2000" dirty="0"/>
              <a:t>)</a:t>
            </a:r>
          </a:p>
          <a:p>
            <a:r>
              <a:rPr lang="en-US" sz="2000" b="1" dirty="0"/>
              <a:t>SELECT</a:t>
            </a:r>
            <a:r>
              <a:rPr lang="en-US" sz="2000" dirty="0"/>
              <a:t> * </a:t>
            </a:r>
            <a:r>
              <a:rPr lang="en-US" sz="2000" b="1" dirty="0"/>
              <a:t>FROM</a:t>
            </a:r>
            <a:r>
              <a:rPr lang="en-US" sz="2000" dirty="0"/>
              <a:t> t;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2364694" y="1445862"/>
            <a:ext cx="5537528" cy="164955"/>
          </a:xfrm>
          <a:prstGeom prst="wedgeRoundRectCallout">
            <a:avLst>
              <a:gd name="adj1" fmla="val -11724"/>
              <a:gd name="adj2" fmla="val 160981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Создана первая строка внутреннего </a:t>
            </a:r>
            <a:r>
              <a:rPr lang="en-US" dirty="0">
                <a:solidFill>
                  <a:schemeClr val="tx1"/>
                </a:solidFill>
              </a:rPr>
              <a:t>view (</a:t>
            </a:r>
            <a:r>
              <a:rPr lang="ru-RU" dirty="0">
                <a:solidFill>
                  <a:schemeClr val="tx1"/>
                </a:solidFill>
              </a:rPr>
              <a:t>то есть ОТВ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47" y="2941363"/>
            <a:ext cx="3541120" cy="4412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040" y="3574247"/>
            <a:ext cx="2950720" cy="59111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98299"/>
            <a:ext cx="5950129" cy="50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1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57" y="1186883"/>
            <a:ext cx="8273639" cy="563904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4132" y="130623"/>
            <a:ext cx="7349068" cy="459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</a:pPr>
            <a:r>
              <a:rPr lang="ru-RU" sz="3200" b="1" dirty="0">
                <a:solidFill>
                  <a:srgbClr val="C00000"/>
                </a:solidFill>
              </a:rPr>
              <a:t>План исполнения –напоминание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BDF79-A56F-40D8-AA10-1E5225D089A7}"/>
              </a:ext>
            </a:extLst>
          </p:cNvPr>
          <p:cNvSpPr txBox="1"/>
          <p:nvPr/>
        </p:nvSpPr>
        <p:spPr>
          <a:xfrm>
            <a:off x="6624114" y="998561"/>
            <a:ext cx="5363447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Основные показатели ресурсоемкости запроса:</a:t>
            </a:r>
          </a:p>
          <a:p>
            <a:pPr>
              <a:lnSpc>
                <a:spcPct val="90000"/>
              </a:lnSpc>
            </a:pPr>
            <a:r>
              <a:rPr lang="ru-RU" dirty="0"/>
              <a:t>Cost – стоимость выполнения,</a:t>
            </a:r>
          </a:p>
          <a:p>
            <a:pPr>
              <a:lnSpc>
                <a:spcPct val="90000"/>
              </a:lnSpc>
            </a:pPr>
            <a:r>
              <a:rPr lang="ru-RU" dirty="0" err="1"/>
              <a:t>Cardinality</a:t>
            </a:r>
            <a:r>
              <a:rPr lang="ru-RU" dirty="0"/>
              <a:t> (или </a:t>
            </a:r>
            <a:r>
              <a:rPr lang="ru-RU" dirty="0" err="1"/>
              <a:t>Rows</a:t>
            </a:r>
            <a:r>
              <a:rPr lang="ru-RU" dirty="0"/>
              <a:t>) – кардинальность.</a:t>
            </a:r>
          </a:p>
          <a:p>
            <a:pPr>
              <a:lnSpc>
                <a:spcPct val="90000"/>
              </a:lnSpc>
            </a:pPr>
            <a:r>
              <a:rPr lang="en-US" dirty="0"/>
              <a:t>Bytes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dirty="0"/>
              <a:t>Чем больше значение показателей, тем менее </a:t>
            </a:r>
          </a:p>
          <a:p>
            <a:pPr>
              <a:lnSpc>
                <a:spcPct val="90000"/>
              </a:lnSpc>
            </a:pPr>
            <a:r>
              <a:rPr lang="ru-RU" dirty="0"/>
              <a:t>эффективен запрос.</a:t>
            </a:r>
          </a:p>
          <a:p>
            <a:pPr>
              <a:lnSpc>
                <a:spcPct val="90000"/>
              </a:lnSpc>
            </a:pPr>
            <a:r>
              <a:rPr lang="ru-RU" dirty="0"/>
              <a:t>Другие показатели:</a:t>
            </a:r>
          </a:p>
          <a:p>
            <a:pPr>
              <a:lnSpc>
                <a:spcPct val="90000"/>
              </a:lnSpc>
            </a:pPr>
            <a:r>
              <a:rPr lang="ru-RU" dirty="0"/>
              <a:t>CPU Cost — процессорная стоимость выполнения;</a:t>
            </a:r>
          </a:p>
          <a:p>
            <a:pPr>
              <a:lnSpc>
                <a:spcPct val="90000"/>
              </a:lnSpc>
            </a:pPr>
            <a:r>
              <a:rPr lang="ru-RU" dirty="0"/>
              <a:t>IO Cost — стоимость ввода-вывода;</a:t>
            </a:r>
          </a:p>
          <a:p>
            <a:pPr>
              <a:lnSpc>
                <a:spcPct val="90000"/>
              </a:lnSpc>
            </a:pPr>
            <a:r>
              <a:rPr lang="ru-RU" dirty="0" err="1"/>
              <a:t>Temp</a:t>
            </a:r>
            <a:r>
              <a:rPr lang="ru-RU" dirty="0"/>
              <a:t> Space – использование диска запросом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299D4-EA89-4872-9712-7B24F783FFAB}"/>
              </a:ext>
            </a:extLst>
          </p:cNvPr>
          <p:cNvSpPr txBox="1"/>
          <p:nvPr/>
        </p:nvSpPr>
        <p:spPr>
          <a:xfrm>
            <a:off x="6986239" y="5897797"/>
            <a:ext cx="3643661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Выключить: </a:t>
            </a:r>
            <a:r>
              <a:rPr lang="en-US" dirty="0"/>
              <a:t>SET AUTOTRACE OFF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20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13424" y="103827"/>
            <a:ext cx="70097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При использовании </a:t>
            </a:r>
            <a:r>
              <a:rPr lang="en-US" sz="3200" b="1" dirty="0">
                <a:solidFill>
                  <a:srgbClr val="C00000"/>
                </a:solidFill>
              </a:rPr>
              <a:t>WITH </a:t>
            </a:r>
            <a:r>
              <a:rPr lang="ru-RU" sz="3200" b="1" dirty="0">
                <a:solidFill>
                  <a:srgbClr val="C00000"/>
                </a:solidFill>
              </a:rPr>
              <a:t>план исполнения не меняется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56544" y="1215549"/>
            <a:ext cx="78219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70C0"/>
                </a:solidFill>
              </a:rPr>
              <a:t>Установите </a:t>
            </a:r>
            <a:r>
              <a:rPr lang="en-US" sz="2000" dirty="0">
                <a:solidFill>
                  <a:srgbClr val="0070C0"/>
                </a:solidFill>
              </a:rPr>
              <a:t>AUTOTRACE </a:t>
            </a:r>
            <a:r>
              <a:rPr lang="ru-RU" sz="2000" dirty="0">
                <a:solidFill>
                  <a:srgbClr val="0070C0"/>
                </a:solidFill>
              </a:rPr>
              <a:t>в </a:t>
            </a:r>
            <a:r>
              <a:rPr lang="en-US" sz="2000" dirty="0">
                <a:solidFill>
                  <a:srgbClr val="0070C0"/>
                </a:solidFill>
              </a:rPr>
              <a:t>ON </a:t>
            </a:r>
            <a:r>
              <a:rPr lang="ru-RU" sz="2000" dirty="0">
                <a:solidFill>
                  <a:srgbClr val="0070C0"/>
                </a:solidFill>
              </a:rPr>
              <a:t>и исполните два эквивалентных запроса: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e.ename</a:t>
            </a:r>
            <a:r>
              <a:rPr lang="en-US" sz="2000" dirty="0"/>
              <a:t> AS </a:t>
            </a:r>
            <a:r>
              <a:rPr lang="en-US" sz="2000" dirty="0" err="1"/>
              <a:t>employee_name</a:t>
            </a:r>
            <a:r>
              <a:rPr lang="en-US" sz="2000" dirty="0"/>
              <a:t>,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</a:t>
            </a:r>
            <a:r>
              <a:rPr lang="en-US" sz="2000" dirty="0" err="1"/>
              <a:t>dc.dept_count</a:t>
            </a:r>
            <a:r>
              <a:rPr lang="en-US" sz="2000" dirty="0"/>
              <a:t> AS </a:t>
            </a:r>
            <a:r>
              <a:rPr lang="en-US" sz="2000" dirty="0" err="1"/>
              <a:t>emp_dept_count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FROM</a:t>
            </a:r>
            <a:r>
              <a:rPr lang="en-US" sz="2000" dirty="0"/>
              <a:t>   </a:t>
            </a:r>
            <a:r>
              <a:rPr lang="en-US" sz="2000" dirty="0" err="1"/>
              <a:t>emp</a:t>
            </a:r>
            <a:r>
              <a:rPr lang="en-US" sz="2000" dirty="0"/>
              <a:t> 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</a:t>
            </a:r>
            <a:r>
              <a:rPr lang="en-US" sz="2000" b="1" dirty="0"/>
              <a:t>JOIN</a:t>
            </a:r>
            <a:r>
              <a:rPr lang="en-US" sz="2000" dirty="0"/>
              <a:t> (</a:t>
            </a: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deptno</a:t>
            </a:r>
            <a:r>
              <a:rPr lang="en-US" sz="2000" dirty="0"/>
              <a:t>, COUNT(*) AS </a:t>
            </a:r>
            <a:r>
              <a:rPr lang="en-US" sz="2000" dirty="0" err="1"/>
              <a:t>dept_count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               </a:t>
            </a:r>
            <a:r>
              <a:rPr lang="en-US" sz="2000" b="1" dirty="0"/>
              <a:t>FROM</a:t>
            </a:r>
            <a:r>
              <a:rPr lang="en-US" sz="2000" dirty="0"/>
              <a:t>   </a:t>
            </a:r>
            <a:r>
              <a:rPr lang="en-US" sz="2000" dirty="0" err="1"/>
              <a:t>emp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               </a:t>
            </a:r>
            <a:r>
              <a:rPr lang="en-US" sz="2000" b="1" dirty="0"/>
              <a:t>GROUP BY</a:t>
            </a:r>
            <a:r>
              <a:rPr lang="en-US" sz="2000" dirty="0"/>
              <a:t> </a:t>
            </a:r>
            <a:r>
              <a:rPr lang="en-US" sz="2000" dirty="0" err="1"/>
              <a:t>deptno</a:t>
            </a:r>
            <a:r>
              <a:rPr lang="en-US" sz="2000" dirty="0"/>
              <a:t>) dc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</a:t>
            </a:r>
            <a:r>
              <a:rPr lang="en-US" sz="2000" b="1" dirty="0"/>
              <a:t>ON</a:t>
            </a:r>
            <a:r>
              <a:rPr lang="en-US" sz="2000" dirty="0"/>
              <a:t> </a:t>
            </a:r>
            <a:r>
              <a:rPr lang="en-US" sz="2000" dirty="0" err="1"/>
              <a:t>e.deptno</a:t>
            </a:r>
            <a:r>
              <a:rPr lang="en-US" sz="2000" dirty="0"/>
              <a:t> = </a:t>
            </a:r>
            <a:r>
              <a:rPr lang="en-US" sz="2000" dirty="0" err="1"/>
              <a:t>dc.deptno</a:t>
            </a:r>
            <a:r>
              <a:rPr lang="en-US" sz="2000" dirty="0"/>
              <a:t>;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70C0"/>
                </a:solidFill>
              </a:rPr>
              <a:t>Теперь запрос с  </a:t>
            </a:r>
            <a:r>
              <a:rPr lang="en-US" sz="2000" dirty="0">
                <a:solidFill>
                  <a:srgbClr val="0070C0"/>
                </a:solidFill>
              </a:rPr>
              <a:t>WITH: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WITH </a:t>
            </a:r>
            <a:r>
              <a:rPr lang="en-US" sz="2000" dirty="0" err="1"/>
              <a:t>dept_count</a:t>
            </a:r>
            <a:r>
              <a:rPr lang="en-US" sz="2000" dirty="0"/>
              <a:t> </a:t>
            </a:r>
            <a:r>
              <a:rPr lang="en-US" sz="2000" b="1" dirty="0"/>
              <a:t>AS</a:t>
            </a:r>
            <a:r>
              <a:rPr lang="en-US" sz="2000" dirty="0"/>
              <a:t> (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</a:t>
            </a: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deptno</a:t>
            </a:r>
            <a:r>
              <a:rPr lang="en-US" sz="2000" dirty="0"/>
              <a:t>, COUNT(*) AS </a:t>
            </a:r>
            <a:r>
              <a:rPr lang="en-US" sz="2000" dirty="0" err="1"/>
              <a:t>dept_count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  </a:t>
            </a:r>
            <a:r>
              <a:rPr lang="en-US" sz="2000" b="1" dirty="0"/>
              <a:t>FROM</a:t>
            </a:r>
            <a:r>
              <a:rPr lang="en-US" sz="2000" dirty="0"/>
              <a:t>   </a:t>
            </a:r>
            <a:r>
              <a:rPr lang="en-US" sz="2000" dirty="0" err="1"/>
              <a:t>emp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  </a:t>
            </a:r>
            <a:r>
              <a:rPr lang="en-US" sz="2000" b="1" dirty="0"/>
              <a:t>GROUP BY </a:t>
            </a:r>
            <a:r>
              <a:rPr lang="en-US" sz="2000" dirty="0" err="1"/>
              <a:t>deptno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e.ename</a:t>
            </a:r>
            <a:r>
              <a:rPr lang="en-US" sz="2000" dirty="0"/>
              <a:t> AS </a:t>
            </a:r>
            <a:r>
              <a:rPr lang="en-US" sz="2000" dirty="0" err="1"/>
              <a:t>employee_name</a:t>
            </a:r>
            <a:r>
              <a:rPr lang="en-US" sz="2000" dirty="0"/>
              <a:t>,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   </a:t>
            </a:r>
            <a:r>
              <a:rPr lang="en-US" sz="2000" dirty="0" err="1"/>
              <a:t>dc.dept_count</a:t>
            </a:r>
            <a:r>
              <a:rPr lang="en-US" sz="2000" dirty="0"/>
              <a:t> AS </a:t>
            </a:r>
            <a:r>
              <a:rPr lang="en-US" sz="2000" dirty="0" err="1"/>
              <a:t>emp_dept_count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b="1" dirty="0"/>
              <a:t>FROM</a:t>
            </a:r>
            <a:r>
              <a:rPr lang="en-US" sz="2000" dirty="0"/>
              <a:t>   </a:t>
            </a:r>
            <a:r>
              <a:rPr lang="en-US" sz="2000" dirty="0" err="1"/>
              <a:t>emp</a:t>
            </a:r>
            <a:r>
              <a:rPr lang="en-US" sz="2000" dirty="0"/>
              <a:t> 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   </a:t>
            </a:r>
            <a:r>
              <a:rPr lang="en-US" sz="2000" b="1" dirty="0"/>
              <a:t>JOIN</a:t>
            </a:r>
            <a:r>
              <a:rPr lang="en-US" sz="2000" dirty="0"/>
              <a:t> </a:t>
            </a:r>
            <a:r>
              <a:rPr lang="en-US" sz="2000" dirty="0" err="1"/>
              <a:t>dept_count</a:t>
            </a:r>
            <a:r>
              <a:rPr lang="en-US" sz="2000" dirty="0"/>
              <a:t> dc </a:t>
            </a:r>
            <a:r>
              <a:rPr lang="en-US" sz="2000" b="1" dirty="0"/>
              <a:t>ON</a:t>
            </a:r>
            <a:r>
              <a:rPr lang="en-US" sz="2000" dirty="0"/>
              <a:t> </a:t>
            </a:r>
            <a:r>
              <a:rPr lang="en-US" sz="2000" dirty="0" err="1"/>
              <a:t>e.deptno</a:t>
            </a:r>
            <a:r>
              <a:rPr lang="en-US" sz="2000" dirty="0"/>
              <a:t> = </a:t>
            </a:r>
            <a:r>
              <a:rPr lang="en-US" sz="2000" dirty="0" err="1"/>
              <a:t>dc.deptno</a:t>
            </a:r>
            <a:r>
              <a:rPr lang="en-US" sz="2000" dirty="0"/>
              <a:t>;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7AFC98-C7B1-43BF-859F-C4550BC0F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575" y="2866627"/>
            <a:ext cx="6343650" cy="287655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F50E0F-750E-4806-B194-F96B34D1206E}"/>
              </a:ext>
            </a:extLst>
          </p:cNvPr>
          <p:cNvSpPr txBox="1"/>
          <p:nvPr/>
        </p:nvSpPr>
        <p:spPr>
          <a:xfrm>
            <a:off x="7263262" y="2382283"/>
            <a:ext cx="358317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800" dirty="0"/>
              <a:t>Общий план исполнения!</a:t>
            </a:r>
          </a:p>
        </p:txBody>
      </p:sp>
    </p:spTree>
    <p:extLst>
      <p:ext uri="{BB962C8B-B14F-4D97-AF65-F5344CB8AC3E}">
        <p14:creationId xmlns:p14="http://schemas.microsoft.com/office/powerpoint/2010/main" val="355590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136003" y="444390"/>
            <a:ext cx="5813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Примеры </a:t>
            </a:r>
            <a:r>
              <a:rPr lang="en-US" sz="3200" b="1" dirty="0">
                <a:solidFill>
                  <a:srgbClr val="C00000"/>
                </a:solidFill>
              </a:rPr>
              <a:t>WITH </a:t>
            </a:r>
            <a:r>
              <a:rPr lang="ru-RU" sz="3200" b="1" dirty="0">
                <a:solidFill>
                  <a:srgbClr val="C00000"/>
                </a:solidFill>
              </a:rPr>
              <a:t>без рекурсии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03962" y="1097785"/>
            <a:ext cx="9762836" cy="5492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Пример 1: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WITH</a:t>
            </a:r>
            <a:r>
              <a:rPr lang="en-US" sz="2000" dirty="0"/>
              <a:t> T AS (</a:t>
            </a:r>
            <a:r>
              <a:rPr lang="en-US" sz="2000" b="1" dirty="0"/>
              <a:t>SELECT</a:t>
            </a:r>
            <a:r>
              <a:rPr lang="en-US" sz="2000" dirty="0"/>
              <a:t> * </a:t>
            </a:r>
            <a:r>
              <a:rPr lang="en-US" sz="2000" b="1" dirty="0"/>
              <a:t>FROM</a:t>
            </a:r>
            <a:r>
              <a:rPr lang="en-US" sz="2000" dirty="0"/>
              <a:t> ALL_OBJECTS) , 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T2</a:t>
            </a:r>
            <a:r>
              <a:rPr lang="en-US" sz="2000" dirty="0"/>
              <a:t> AS (</a:t>
            </a:r>
            <a:r>
              <a:rPr lang="en-US" sz="2000" b="1" dirty="0"/>
              <a:t>SELECT</a:t>
            </a:r>
            <a:r>
              <a:rPr lang="en-US" sz="2000" dirty="0"/>
              <a:t> * </a:t>
            </a:r>
            <a:r>
              <a:rPr lang="en-US" sz="2000" b="1" dirty="0"/>
              <a:t>FROM</a:t>
            </a:r>
            <a:r>
              <a:rPr lang="en-US" sz="2000" dirty="0"/>
              <a:t> ALL_TABLES) 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SELECT</a:t>
            </a:r>
            <a:r>
              <a:rPr lang="en-US" sz="2000" dirty="0"/>
              <a:t> * </a:t>
            </a:r>
            <a:r>
              <a:rPr lang="en-US" sz="2000" b="1" dirty="0"/>
              <a:t>FROM</a:t>
            </a:r>
            <a:r>
              <a:rPr lang="en-US" sz="2000" dirty="0"/>
              <a:t> T, T2 WHERE </a:t>
            </a:r>
            <a:r>
              <a:rPr lang="en-US" sz="2000" dirty="0" err="1"/>
              <a:t>T.object_name</a:t>
            </a:r>
            <a:r>
              <a:rPr lang="en-US" sz="2000" dirty="0"/>
              <a:t> = T2.table_name AND ROWNUM&lt;2;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Пример 2: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WITH</a:t>
            </a:r>
            <a:r>
              <a:rPr lang="en-US" sz="20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T AS (</a:t>
            </a:r>
            <a:r>
              <a:rPr lang="en-US" sz="2000" b="1" dirty="0"/>
              <a:t>SELECT</a:t>
            </a:r>
            <a:r>
              <a:rPr lang="en-US" sz="2000" dirty="0"/>
              <a:t> * </a:t>
            </a:r>
            <a:r>
              <a:rPr lang="en-US" sz="2000" b="1" dirty="0"/>
              <a:t>FROM</a:t>
            </a:r>
            <a:r>
              <a:rPr lang="en-US" sz="2000" dirty="0"/>
              <a:t> ALL_OBJECTS) ,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T2 AS (</a:t>
            </a:r>
            <a:r>
              <a:rPr lang="en-US" sz="2000" b="1" dirty="0"/>
              <a:t>SELECT</a:t>
            </a:r>
            <a:r>
              <a:rPr lang="en-US" sz="2000" dirty="0"/>
              <a:t> * </a:t>
            </a:r>
            <a:r>
              <a:rPr lang="en-US" sz="2000" b="1" dirty="0"/>
              <a:t>FROM</a:t>
            </a:r>
            <a:r>
              <a:rPr lang="en-US" sz="2000" dirty="0"/>
              <a:t> ALL_TABLES A, T WHERE </a:t>
            </a:r>
            <a:r>
              <a:rPr lang="en-US" sz="2000" dirty="0" err="1"/>
              <a:t>T.object_name</a:t>
            </a:r>
            <a:r>
              <a:rPr lang="en-US" sz="2000" dirty="0"/>
              <a:t>= </a:t>
            </a:r>
            <a:r>
              <a:rPr lang="en-US" sz="2000" dirty="0" err="1"/>
              <a:t>A.table_name</a:t>
            </a:r>
            <a:r>
              <a:rPr lang="en-US" sz="2000" dirty="0"/>
              <a:t>) 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table_name</a:t>
            </a:r>
            <a:r>
              <a:rPr lang="en-US" sz="2000" dirty="0"/>
              <a:t> </a:t>
            </a:r>
            <a:r>
              <a:rPr lang="en-US" sz="2000" b="1" dirty="0"/>
              <a:t>FROM</a:t>
            </a:r>
            <a:r>
              <a:rPr lang="en-US" sz="2000" dirty="0"/>
              <a:t> T2; 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Пример 3: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WITH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t1 AS (</a:t>
            </a: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object_type</a:t>
            </a:r>
            <a:r>
              <a:rPr lang="en-US" sz="2000" dirty="0"/>
              <a:t>, created </a:t>
            </a:r>
            <a:r>
              <a:rPr lang="en-US" sz="2000" dirty="0" err="1"/>
              <a:t>lstcrdt</a:t>
            </a:r>
            <a:r>
              <a:rPr lang="en-US" sz="2000" dirty="0"/>
              <a:t>  , </a:t>
            </a:r>
            <a:r>
              <a:rPr lang="en-US" sz="2000" dirty="0" err="1"/>
              <a:t>object_name</a:t>
            </a:r>
            <a:r>
              <a:rPr lang="en-US" sz="2000" dirty="0"/>
              <a:t>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all_objects</a:t>
            </a:r>
            <a:r>
              <a:rPr lang="en-US" sz="2000" dirty="0"/>
              <a:t>),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t2 AS (</a:t>
            </a: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object_type</a:t>
            </a:r>
            <a:r>
              <a:rPr lang="en-US" sz="2000" dirty="0"/>
              <a:t>, count(</a:t>
            </a:r>
            <a:r>
              <a:rPr lang="en-US" sz="2000" dirty="0" err="1"/>
              <a:t>object_name</a:t>
            </a:r>
            <a:r>
              <a:rPr lang="en-US" sz="2000" dirty="0"/>
              <a:t>) </a:t>
            </a:r>
            <a:r>
              <a:rPr lang="en-US" sz="2000" dirty="0" err="1"/>
              <a:t>cnttype</a:t>
            </a:r>
            <a:r>
              <a:rPr lang="en-US" sz="2000" dirty="0"/>
              <a:t> </a:t>
            </a:r>
            <a:r>
              <a:rPr lang="en-US" sz="2000" b="1" dirty="0"/>
              <a:t>FROM</a:t>
            </a:r>
            <a:r>
              <a:rPr lang="en-US" sz="2000" dirty="0"/>
              <a:t> t1 </a:t>
            </a:r>
            <a:r>
              <a:rPr lang="en-US" sz="2000" b="1" dirty="0"/>
              <a:t>GROUP BY</a:t>
            </a:r>
            <a:r>
              <a:rPr lang="en-US" sz="2000" dirty="0"/>
              <a:t> </a:t>
            </a:r>
            <a:r>
              <a:rPr lang="en-US" sz="2000" dirty="0" err="1"/>
              <a:t>object_type</a:t>
            </a:r>
            <a:r>
              <a:rPr lang="en-US" sz="20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select</a:t>
            </a:r>
            <a:r>
              <a:rPr lang="en-US" sz="2000" dirty="0"/>
              <a:t> * </a:t>
            </a:r>
            <a:r>
              <a:rPr lang="en-US" sz="2000" b="1" dirty="0"/>
              <a:t>FROM</a:t>
            </a:r>
            <a:r>
              <a:rPr lang="en-US" sz="2000" dirty="0"/>
              <a:t> t1 </a:t>
            </a:r>
            <a:r>
              <a:rPr lang="en-US" sz="2000" b="1" dirty="0"/>
              <a:t>INNER JOIN </a:t>
            </a:r>
            <a:r>
              <a:rPr lang="en-US" sz="2000" dirty="0"/>
              <a:t>t2 on t1.object_type = t2.object_type;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112" y="1299520"/>
            <a:ext cx="2694666" cy="823031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6756112" y="3001613"/>
            <a:ext cx="2862098" cy="7955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Подзапрос </a:t>
            </a:r>
            <a:r>
              <a:rPr lang="en-US" dirty="0">
                <a:solidFill>
                  <a:schemeClr val="tx1"/>
                </a:solidFill>
              </a:rPr>
              <a:t>T2 </a:t>
            </a:r>
            <a:r>
              <a:rPr lang="ru-RU" dirty="0">
                <a:solidFill>
                  <a:schemeClr val="tx1"/>
                </a:solidFill>
              </a:rPr>
              <a:t>обращается к подзапросу</a:t>
            </a:r>
            <a:r>
              <a:rPr lang="en-US" dirty="0">
                <a:solidFill>
                  <a:schemeClr val="tx1"/>
                </a:solidFill>
              </a:rPr>
              <a:t> T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595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13424" y="957130"/>
            <a:ext cx="1066011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Фраза WITH. Подзапрос используется в двух компонентах основного запроса объединяемых UNION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13424" y="1840973"/>
            <a:ext cx="741617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WITH</a:t>
            </a:r>
            <a:r>
              <a:rPr lang="en-US" sz="2000" dirty="0"/>
              <a:t> </a:t>
            </a:r>
            <a:r>
              <a:rPr lang="en-US" sz="2000" dirty="0" err="1"/>
              <a:t>emps</a:t>
            </a:r>
            <a:r>
              <a:rPr lang="en-US" sz="2000" dirty="0"/>
              <a:t> as </a:t>
            </a:r>
          </a:p>
          <a:p>
            <a:r>
              <a:rPr lang="en-US" sz="2000" dirty="0"/>
              <a:t>(</a:t>
            </a: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employee_id</a:t>
            </a:r>
            <a:r>
              <a:rPr lang="en-US" sz="2000" dirty="0"/>
              <a:t>, </a:t>
            </a:r>
            <a:r>
              <a:rPr lang="en-US" sz="2000" dirty="0" err="1"/>
              <a:t>first_name,last_name</a:t>
            </a:r>
            <a:r>
              <a:rPr lang="en-US" sz="2000" dirty="0"/>
              <a:t> </a:t>
            </a:r>
            <a:r>
              <a:rPr lang="en-US" sz="2000" b="1" dirty="0"/>
              <a:t>FROM </a:t>
            </a:r>
            <a:r>
              <a:rPr lang="en-US" sz="2000" dirty="0"/>
              <a:t>employees)</a:t>
            </a:r>
          </a:p>
          <a:p>
            <a:r>
              <a:rPr lang="en-US" sz="2000" b="1" dirty="0"/>
              <a:t>SELECT </a:t>
            </a:r>
            <a:r>
              <a:rPr lang="en-US" sz="2000" dirty="0"/>
              <a:t>*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emps</a:t>
            </a:r>
            <a:r>
              <a:rPr lang="en-US" sz="2000" dirty="0"/>
              <a:t> </a:t>
            </a: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employee_ID</a:t>
            </a:r>
            <a:r>
              <a:rPr lang="en-US" sz="2000" dirty="0"/>
              <a:t> &lt; 101</a:t>
            </a:r>
          </a:p>
          <a:p>
            <a:r>
              <a:rPr lang="en-US" sz="2000" dirty="0"/>
              <a:t>UNION ALL</a:t>
            </a:r>
          </a:p>
          <a:p>
            <a:r>
              <a:rPr lang="en-US" sz="2000" b="1" dirty="0"/>
              <a:t>SELECT</a:t>
            </a:r>
            <a:r>
              <a:rPr lang="en-US" sz="2000" dirty="0"/>
              <a:t> *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emps</a:t>
            </a:r>
            <a:r>
              <a:rPr lang="en-US" sz="2000" dirty="0"/>
              <a:t> </a:t>
            </a: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first_name</a:t>
            </a:r>
            <a:r>
              <a:rPr lang="en-US" sz="2000" dirty="0"/>
              <a:t> </a:t>
            </a:r>
            <a:r>
              <a:rPr lang="en-US" sz="2000" b="1" dirty="0"/>
              <a:t>LIKE</a:t>
            </a:r>
            <a:r>
              <a:rPr lang="en-US" sz="2000" dirty="0"/>
              <a:t> '%R%‘;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Попробуйте улучшить запрос!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86" y="3476345"/>
            <a:ext cx="5951466" cy="254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9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45460" y="83355"/>
            <a:ext cx="75276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>
                <a:solidFill>
                  <a:srgbClr val="C00000"/>
                </a:solidFill>
              </a:rPr>
              <a:t>Фраза </a:t>
            </a:r>
            <a:r>
              <a:rPr lang="en-US" sz="3200" b="1" dirty="0">
                <a:solidFill>
                  <a:srgbClr val="C00000"/>
                </a:solidFill>
              </a:rPr>
              <a:t>WITH</a:t>
            </a:r>
            <a:r>
              <a:rPr lang="ru-RU" sz="3200" b="1" dirty="0">
                <a:solidFill>
                  <a:srgbClr val="C00000"/>
                </a:solidFill>
              </a:rPr>
              <a:t>. Подзапрос с параметрами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51821" y="668130"/>
            <a:ext cx="104994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2000" dirty="0"/>
              <a:t>Подзапрос с параметрами: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WITH</a:t>
            </a:r>
            <a:r>
              <a:rPr lang="en-US" sz="2000" dirty="0"/>
              <a:t> t(</a:t>
            </a:r>
            <a:r>
              <a:rPr lang="en-US" sz="2000" dirty="0" err="1"/>
              <a:t>n,s</a:t>
            </a:r>
            <a:r>
              <a:rPr lang="en-US" sz="2000" dirty="0"/>
              <a:t>) AS (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SELECT</a:t>
            </a:r>
            <a:r>
              <a:rPr lang="en-US" sz="2000" dirty="0"/>
              <a:t> 1, '301,391,303'  </a:t>
            </a:r>
            <a:r>
              <a:rPr lang="en-US" sz="2000" b="1" dirty="0"/>
              <a:t>FROM</a:t>
            </a:r>
            <a:r>
              <a:rPr lang="en-US" sz="2000" dirty="0"/>
              <a:t> dual UNION ALL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SELECT</a:t>
            </a:r>
            <a:r>
              <a:rPr lang="en-US" sz="2000" dirty="0"/>
              <a:t> 2, '301'  </a:t>
            </a:r>
            <a:r>
              <a:rPr lang="en-US" sz="2000" b="1" dirty="0"/>
              <a:t>FROM</a:t>
            </a:r>
            <a:r>
              <a:rPr lang="en-US" sz="2000" dirty="0"/>
              <a:t> dual UNION ALL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SELECT</a:t>
            </a:r>
            <a:r>
              <a:rPr lang="en-US" sz="2000" dirty="0"/>
              <a:t> 3, '307'  </a:t>
            </a:r>
            <a:r>
              <a:rPr lang="en-US" sz="2000" b="1" dirty="0"/>
              <a:t>FROM</a:t>
            </a:r>
            <a:r>
              <a:rPr lang="en-US" sz="2000" dirty="0"/>
              <a:t> dual UNION ALL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SELECT</a:t>
            </a:r>
            <a:r>
              <a:rPr lang="en-US" sz="2000" dirty="0"/>
              <a:t> 4, '808' </a:t>
            </a:r>
            <a:r>
              <a:rPr lang="en-US" sz="2000" b="1" dirty="0"/>
              <a:t>FROM</a:t>
            </a:r>
            <a:r>
              <a:rPr lang="en-US" sz="2000" dirty="0"/>
              <a:t> dual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),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r (</a:t>
            </a:r>
            <a:r>
              <a:rPr lang="en-US" sz="2000" dirty="0" err="1"/>
              <a:t>id,s,aux</a:t>
            </a:r>
            <a:r>
              <a:rPr lang="en-US" sz="2000" dirty="0"/>
              <a:t>) AS (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t.n,SUBSTR</a:t>
            </a:r>
            <a:r>
              <a:rPr lang="en-US" sz="2000" dirty="0"/>
              <a:t>(t.s,1,INSTR(</a:t>
            </a:r>
            <a:r>
              <a:rPr lang="en-US" sz="2000" dirty="0" err="1"/>
              <a:t>t.s</a:t>
            </a:r>
            <a:r>
              <a:rPr lang="en-US" sz="2000" dirty="0"/>
              <a:t>||',', ',')-1),SUBSTR(</a:t>
            </a:r>
            <a:r>
              <a:rPr lang="en-US" sz="2000" dirty="0" err="1"/>
              <a:t>t.s</a:t>
            </a:r>
            <a:r>
              <a:rPr lang="en-US" sz="2000" dirty="0"/>
              <a:t>||',', INSTR(</a:t>
            </a:r>
            <a:r>
              <a:rPr lang="en-US" sz="2000" dirty="0" err="1"/>
              <a:t>t.s</a:t>
            </a:r>
            <a:r>
              <a:rPr lang="en-US" sz="2000" dirty="0"/>
              <a:t>||',', ',')+1) </a:t>
            </a:r>
            <a:r>
              <a:rPr lang="en-US" sz="2000" b="1" dirty="0"/>
              <a:t>FROM</a:t>
            </a:r>
            <a:r>
              <a:rPr lang="en-US" sz="2000" dirty="0"/>
              <a:t> t 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UNION ALL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SELECT</a:t>
            </a:r>
            <a:r>
              <a:rPr lang="en-US" sz="2000" dirty="0"/>
              <a:t> r.id, SUBSTR(r.aux,1,INSTR(</a:t>
            </a:r>
            <a:r>
              <a:rPr lang="en-US" sz="2000" dirty="0" err="1"/>
              <a:t>r.aux</a:t>
            </a:r>
            <a:r>
              <a:rPr lang="en-US" sz="2000" dirty="0"/>
              <a:t>,',')-1),SUBSTR(</a:t>
            </a:r>
            <a:r>
              <a:rPr lang="en-US" sz="2000" dirty="0" err="1"/>
              <a:t>r.aux</a:t>
            </a:r>
            <a:r>
              <a:rPr lang="en-US" sz="2000" dirty="0"/>
              <a:t>, INSTR(</a:t>
            </a:r>
            <a:r>
              <a:rPr lang="en-US" sz="2000" dirty="0" err="1"/>
              <a:t>r.aux</a:t>
            </a:r>
            <a:r>
              <a:rPr lang="en-US" sz="2000" dirty="0"/>
              <a:t>,',')+1) </a:t>
            </a:r>
            <a:r>
              <a:rPr lang="en-US" sz="2000" b="1" dirty="0"/>
              <a:t>FROM</a:t>
            </a:r>
            <a:r>
              <a:rPr lang="en-US" sz="2000" dirty="0"/>
              <a:t> r </a:t>
            </a:r>
            <a:r>
              <a:rPr lang="en-US" sz="2000" b="1" dirty="0"/>
              <a:t>WHERE</a:t>
            </a:r>
            <a:r>
              <a:rPr lang="en-US" sz="2000" dirty="0"/>
              <a:t> INSTR(</a:t>
            </a:r>
            <a:r>
              <a:rPr lang="en-US" sz="2000" dirty="0" err="1"/>
              <a:t>r.aux</a:t>
            </a:r>
            <a:r>
              <a:rPr lang="en-US" sz="2000" dirty="0"/>
              <a:t>, ',')&gt;0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SELECT</a:t>
            </a:r>
            <a:r>
              <a:rPr lang="en-US" sz="2000" dirty="0"/>
              <a:t> ID, s </a:t>
            </a:r>
            <a:r>
              <a:rPr lang="en-US" sz="2000" b="1" dirty="0"/>
              <a:t>FROM</a:t>
            </a:r>
            <a:r>
              <a:rPr lang="en-US" sz="2000" dirty="0"/>
              <a:t> r;</a:t>
            </a:r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859" y="1903029"/>
            <a:ext cx="6602540" cy="7681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31" y="4658978"/>
            <a:ext cx="2249619" cy="213378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260" y="3682581"/>
            <a:ext cx="9022862" cy="32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5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11973" y="224597"/>
            <a:ext cx="73905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Фраза WITH. </a:t>
            </a:r>
          </a:p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Два связанных подзапроса (1/2)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22" y="1704779"/>
            <a:ext cx="3780428" cy="297510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640353" y="1301815"/>
            <a:ext cx="717893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/>
              <a:t>WITH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dept_cost</a:t>
            </a:r>
            <a:r>
              <a:rPr lang="en-US" sz="2000" dirty="0"/>
              <a:t> AS (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</a:t>
            </a: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d.department_name</a:t>
            </a:r>
            <a:r>
              <a:rPr lang="en-US" sz="2000" dirty="0"/>
              <a:t>, SUM(</a:t>
            </a:r>
            <a:r>
              <a:rPr lang="en-US" sz="2000" dirty="0" err="1"/>
              <a:t>e.salary</a:t>
            </a:r>
            <a:r>
              <a:rPr lang="en-US" sz="2000" dirty="0"/>
              <a:t>) AS </a:t>
            </a:r>
            <a:r>
              <a:rPr lang="en-US" sz="2000" dirty="0" err="1"/>
              <a:t>dept_total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	</a:t>
            </a:r>
            <a:r>
              <a:rPr lang="en-US" sz="2000" b="1" dirty="0"/>
              <a:t>FROM</a:t>
            </a:r>
            <a:r>
              <a:rPr lang="en-US" sz="2000" dirty="0"/>
              <a:t> employees e </a:t>
            </a:r>
            <a:r>
              <a:rPr lang="en-US" sz="2000" b="1" dirty="0"/>
              <a:t>JOIN</a:t>
            </a:r>
            <a:r>
              <a:rPr lang="en-US" sz="2000" dirty="0"/>
              <a:t> departments d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	</a:t>
            </a:r>
            <a:r>
              <a:rPr lang="en-US" sz="2000" b="1" dirty="0"/>
              <a:t>ON</a:t>
            </a:r>
            <a:r>
              <a:rPr lang="en-US" sz="2000" dirty="0"/>
              <a:t> </a:t>
            </a:r>
            <a:r>
              <a:rPr lang="en-US" sz="2000" dirty="0" err="1"/>
              <a:t>e.department_id</a:t>
            </a:r>
            <a:r>
              <a:rPr lang="en-US" sz="2000" dirty="0"/>
              <a:t> = </a:t>
            </a:r>
            <a:r>
              <a:rPr lang="en-US" sz="2000" dirty="0" err="1"/>
              <a:t>d.department_id</a:t>
            </a:r>
            <a:r>
              <a:rPr lang="en-US" sz="20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	</a:t>
            </a:r>
            <a:r>
              <a:rPr lang="en-US" sz="2000" b="1" dirty="0"/>
              <a:t>GROUP BY </a:t>
            </a:r>
            <a:r>
              <a:rPr lang="en-US" sz="2000" dirty="0" err="1"/>
              <a:t>d.department_name</a:t>
            </a:r>
            <a:r>
              <a:rPr lang="en-US" sz="2000" dirty="0"/>
              <a:t>),</a:t>
            </a:r>
          </a:p>
          <a:p>
            <a:pPr>
              <a:lnSpc>
                <a:spcPct val="110000"/>
              </a:lnSpc>
            </a:pPr>
            <a:r>
              <a:rPr lang="en-US" sz="2000" dirty="0" err="1"/>
              <a:t>avg_cost</a:t>
            </a:r>
            <a:r>
              <a:rPr lang="en-US" sz="2000" dirty="0"/>
              <a:t> </a:t>
            </a:r>
            <a:r>
              <a:rPr lang="en-US" sz="2000" b="1" dirty="0"/>
              <a:t>AS</a:t>
            </a:r>
            <a:r>
              <a:rPr lang="en-US" sz="2000" dirty="0"/>
              <a:t> (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</a:t>
            </a:r>
            <a:r>
              <a:rPr lang="en-US" sz="2000" b="1" dirty="0"/>
              <a:t>SELECT</a:t>
            </a:r>
            <a:r>
              <a:rPr lang="en-US" sz="2000" dirty="0"/>
              <a:t> SUM(</a:t>
            </a:r>
            <a:r>
              <a:rPr lang="en-US" sz="2000" dirty="0" err="1"/>
              <a:t>dept_total</a:t>
            </a:r>
            <a:r>
              <a:rPr lang="en-US" sz="2000" dirty="0"/>
              <a:t>)/COUNT(*) AS </a:t>
            </a:r>
            <a:r>
              <a:rPr lang="en-US" sz="2000" dirty="0" err="1"/>
              <a:t>dept_avg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ru-RU" sz="2000" dirty="0"/>
              <a:t>   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dept_cost</a:t>
            </a:r>
            <a:r>
              <a:rPr lang="en-US" sz="20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SELECT</a:t>
            </a:r>
            <a:r>
              <a:rPr lang="en-US" sz="2000" dirty="0"/>
              <a:t> * 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dept_cost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b="1" dirty="0"/>
              <a:t>WHERE</a:t>
            </a:r>
            <a:r>
              <a:rPr lang="en-US" sz="2000" dirty="0"/>
              <a:t> </a:t>
            </a:r>
            <a:r>
              <a:rPr lang="en-US" sz="2000" dirty="0" err="1"/>
              <a:t>dept_total</a:t>
            </a:r>
            <a:r>
              <a:rPr lang="en-US" sz="2000" dirty="0"/>
              <a:t> &gt;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    (</a:t>
            </a:r>
            <a:r>
              <a:rPr lang="en-US" sz="2000" b="1" dirty="0"/>
              <a:t>SELECT</a:t>
            </a:r>
            <a:r>
              <a:rPr lang="en-US" sz="2000" dirty="0"/>
              <a:t> </a:t>
            </a:r>
            <a:r>
              <a:rPr lang="en-US" sz="2000" dirty="0" err="1"/>
              <a:t>dept_avg</a:t>
            </a:r>
            <a:r>
              <a:rPr lang="en-US" sz="20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	 </a:t>
            </a: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avg_cost</a:t>
            </a:r>
            <a:r>
              <a:rPr lang="en-US" sz="2000" dirty="0"/>
              <a:t>)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ORDER BY </a:t>
            </a:r>
            <a:r>
              <a:rPr lang="en-US" sz="2000" dirty="0" err="1"/>
              <a:t>department_name</a:t>
            </a:r>
            <a:r>
              <a:rPr lang="en-US" sz="2000" dirty="0"/>
              <a:t>;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09BBA4-A83E-4742-9235-E5B1B4DBF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475" y="4679884"/>
            <a:ext cx="4489525" cy="79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3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263192" y="1201116"/>
            <a:ext cx="47002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Запросы </a:t>
            </a:r>
          </a:p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без подзапросов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1D61EE-B478-4E7F-848D-38C11C9AE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55" y="70036"/>
            <a:ext cx="5958649" cy="67879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0378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673249" y="159488"/>
            <a:ext cx="8098611" cy="600850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0000" algn="ctr">
              <a:buNone/>
            </a:pPr>
            <a:r>
              <a:rPr lang="ru-RU" sz="3200" b="1" dirty="0">
                <a:solidFill>
                  <a:srgbClr val="C00000"/>
                </a:solidFill>
              </a:rPr>
              <a:t>План исполнения к предыдущему слайду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11971" y="1129799"/>
            <a:ext cx="11306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dirty="0" err="1">
                <a:solidFill>
                  <a:srgbClr val="FF0000"/>
                </a:solidFill>
              </a:rPr>
              <a:t>ов</a:t>
            </a:r>
            <a:endParaRPr lang="ru-RU" sz="3200" dirty="0">
              <a:solidFill>
                <a:srgbClr val="FF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4F951C-A09A-4206-B394-5B4A0CD8B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71" y="1095375"/>
            <a:ext cx="114681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05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599" y="1897956"/>
            <a:ext cx="11206780" cy="42996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0000">
              <a:buNone/>
            </a:pPr>
            <a:r>
              <a:rPr lang="ru-RU" sz="2200" dirty="0">
                <a:solidFill>
                  <a:srgbClr val="0070C0"/>
                </a:solidFill>
              </a:rPr>
              <a:t>Представьте, как бы вы разбирались с последним запросом без правильных отступов?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70C0"/>
                </a:solidFill>
              </a:rPr>
              <a:t>Ужас!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en-US" sz="2200" b="1" dirty="0"/>
              <a:t>WITH</a:t>
            </a:r>
            <a:r>
              <a:rPr lang="ru-RU" sz="2200" dirty="0"/>
              <a:t> </a:t>
            </a:r>
            <a:r>
              <a:rPr lang="en-US" sz="2200" dirty="0" err="1"/>
              <a:t>dept_cost</a:t>
            </a:r>
            <a:r>
              <a:rPr lang="en-US" sz="2200" dirty="0"/>
              <a:t> </a:t>
            </a:r>
            <a:r>
              <a:rPr lang="en-US" sz="2200" b="1" dirty="0"/>
              <a:t>AS</a:t>
            </a:r>
            <a:r>
              <a:rPr lang="en-US" sz="2200" dirty="0"/>
              <a:t> (</a:t>
            </a:r>
          </a:p>
          <a:p>
            <a:pPr marL="0" indent="0">
              <a:buNone/>
            </a:pPr>
            <a:r>
              <a:rPr lang="en-US" sz="2200" b="1" dirty="0"/>
              <a:t>SELECT</a:t>
            </a:r>
            <a:r>
              <a:rPr lang="en-US" sz="2200" dirty="0"/>
              <a:t> </a:t>
            </a:r>
            <a:r>
              <a:rPr lang="en-US" sz="2200" dirty="0" err="1"/>
              <a:t>d.department_name</a:t>
            </a:r>
            <a:r>
              <a:rPr lang="en-US" sz="2200" dirty="0"/>
              <a:t>, SUM(</a:t>
            </a:r>
            <a:r>
              <a:rPr lang="en-US" sz="2200" dirty="0" err="1"/>
              <a:t>e.salary</a:t>
            </a:r>
            <a:r>
              <a:rPr lang="en-US" sz="2200" dirty="0"/>
              <a:t>) AS </a:t>
            </a:r>
            <a:r>
              <a:rPr lang="en-US" sz="2200" dirty="0" err="1"/>
              <a:t>dept_total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FROM</a:t>
            </a:r>
            <a:r>
              <a:rPr lang="en-US" sz="2200" dirty="0"/>
              <a:t> employees e </a:t>
            </a:r>
            <a:r>
              <a:rPr lang="en-US" sz="2200" b="1" dirty="0"/>
              <a:t>JOIN</a:t>
            </a:r>
            <a:r>
              <a:rPr lang="en-US" sz="2200" dirty="0"/>
              <a:t> departments d</a:t>
            </a:r>
            <a:r>
              <a:rPr lang="ru-RU" sz="2200" dirty="0"/>
              <a:t> </a:t>
            </a:r>
            <a:r>
              <a:rPr lang="en-US" sz="2200" b="1" dirty="0"/>
              <a:t>ON</a:t>
            </a:r>
            <a:r>
              <a:rPr lang="en-US" sz="2200" dirty="0"/>
              <a:t> </a:t>
            </a:r>
            <a:r>
              <a:rPr lang="en-US" sz="2200" dirty="0" err="1"/>
              <a:t>e.department_id</a:t>
            </a:r>
            <a:r>
              <a:rPr lang="en-US" sz="2200" dirty="0"/>
              <a:t> = </a:t>
            </a:r>
            <a:r>
              <a:rPr lang="en-US" sz="2200" dirty="0" err="1"/>
              <a:t>d.department_id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b="1" dirty="0"/>
              <a:t>GROUP BY </a:t>
            </a:r>
            <a:r>
              <a:rPr lang="en-US" sz="2200" dirty="0" err="1"/>
              <a:t>d.department_name</a:t>
            </a:r>
            <a:r>
              <a:rPr lang="en-US" sz="2200" dirty="0"/>
              <a:t>),</a:t>
            </a:r>
            <a:r>
              <a:rPr lang="ru-RU" sz="2200" dirty="0"/>
              <a:t> </a:t>
            </a:r>
            <a:r>
              <a:rPr lang="en-US" sz="2200" dirty="0" err="1"/>
              <a:t>avg_cost</a:t>
            </a:r>
            <a:r>
              <a:rPr lang="en-US" sz="2200" dirty="0"/>
              <a:t> AS (</a:t>
            </a:r>
            <a:r>
              <a:rPr lang="en-US" sz="2200" b="1" dirty="0"/>
              <a:t>SELECT</a:t>
            </a:r>
            <a:r>
              <a:rPr lang="en-US" sz="2200" dirty="0"/>
              <a:t> SUM(</a:t>
            </a:r>
            <a:r>
              <a:rPr lang="en-US" sz="2200" dirty="0" err="1"/>
              <a:t>dept_total</a:t>
            </a:r>
            <a:r>
              <a:rPr lang="en-US" sz="2200" dirty="0"/>
              <a:t>)/COUNT(*) AS </a:t>
            </a:r>
            <a:r>
              <a:rPr lang="en-US" sz="2200" dirty="0" err="1"/>
              <a:t>dept_avg</a:t>
            </a:r>
            <a:r>
              <a:rPr lang="ru-RU" sz="2200" dirty="0"/>
              <a:t> </a:t>
            </a:r>
            <a:r>
              <a:rPr lang="en-US" sz="2200" b="1" dirty="0"/>
              <a:t>FROM</a:t>
            </a:r>
            <a:r>
              <a:rPr lang="en-US" sz="2200" dirty="0"/>
              <a:t> </a:t>
            </a:r>
            <a:r>
              <a:rPr lang="en-US" sz="2200" dirty="0" err="1"/>
              <a:t>dept_cost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b="1" dirty="0"/>
              <a:t>SELECT</a:t>
            </a:r>
            <a:r>
              <a:rPr lang="en-US" sz="2200" dirty="0"/>
              <a:t> * </a:t>
            </a:r>
            <a:r>
              <a:rPr lang="en-US" sz="2200" b="1" dirty="0"/>
              <a:t>FROM</a:t>
            </a:r>
            <a:r>
              <a:rPr lang="en-US" sz="2200" dirty="0"/>
              <a:t> </a:t>
            </a:r>
            <a:r>
              <a:rPr lang="en-US" sz="2200" dirty="0" err="1"/>
              <a:t>dept_cost</a:t>
            </a:r>
            <a:r>
              <a:rPr lang="ru-RU" sz="2200" dirty="0"/>
              <a:t> </a:t>
            </a:r>
            <a:r>
              <a:rPr lang="en-US" sz="2200" b="1" dirty="0"/>
              <a:t>WHERE</a:t>
            </a:r>
            <a:r>
              <a:rPr lang="en-US" sz="2200" dirty="0"/>
              <a:t> </a:t>
            </a:r>
            <a:r>
              <a:rPr lang="en-US" sz="2200" dirty="0" err="1"/>
              <a:t>dept_total</a:t>
            </a:r>
            <a:r>
              <a:rPr lang="en-US" sz="2200" dirty="0"/>
              <a:t> &gt;</a:t>
            </a:r>
          </a:p>
          <a:p>
            <a:pPr marL="0" indent="0">
              <a:buNone/>
            </a:pPr>
            <a:r>
              <a:rPr lang="en-US" sz="2200" dirty="0"/>
              <a:t>(</a:t>
            </a:r>
            <a:r>
              <a:rPr lang="en-US" sz="2200" b="1" dirty="0"/>
              <a:t>SELECT</a:t>
            </a:r>
            <a:r>
              <a:rPr lang="en-US" sz="2200" dirty="0"/>
              <a:t> </a:t>
            </a:r>
            <a:r>
              <a:rPr lang="en-US" sz="2200" dirty="0" err="1"/>
              <a:t>dept_avg</a:t>
            </a:r>
            <a:r>
              <a:rPr lang="en-US" sz="2200" dirty="0"/>
              <a:t> </a:t>
            </a:r>
            <a:r>
              <a:rPr lang="en-US" sz="2200" b="1" dirty="0"/>
              <a:t>FROM</a:t>
            </a:r>
            <a:r>
              <a:rPr lang="en-US" sz="2200" dirty="0"/>
              <a:t> </a:t>
            </a:r>
            <a:r>
              <a:rPr lang="en-US" sz="2200" dirty="0" err="1"/>
              <a:t>avg_cost</a:t>
            </a:r>
            <a:r>
              <a:rPr lang="en-US" sz="2200" dirty="0"/>
              <a:t>)</a:t>
            </a:r>
            <a:r>
              <a:rPr lang="ru-RU" sz="2200" dirty="0"/>
              <a:t> </a:t>
            </a:r>
            <a:r>
              <a:rPr lang="en-US" sz="2200" b="1" dirty="0"/>
              <a:t>ORDER BY</a:t>
            </a:r>
            <a:r>
              <a:rPr lang="en-US" sz="2200" dirty="0"/>
              <a:t> </a:t>
            </a:r>
            <a:r>
              <a:rPr lang="en-US" sz="2200" dirty="0" err="1"/>
              <a:t>department_name</a:t>
            </a:r>
            <a:r>
              <a:rPr lang="en-US" sz="2200" dirty="0" smtClean="0"/>
              <a:t>;</a:t>
            </a:r>
            <a:endParaRPr lang="ru-RU" sz="2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11971" y="1129799"/>
            <a:ext cx="11306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Отступление о пользе отступов</a:t>
            </a:r>
          </a:p>
        </p:txBody>
      </p:sp>
    </p:spTree>
    <p:extLst>
      <p:ext uri="{BB962C8B-B14F-4D97-AF65-F5344CB8AC3E}">
        <p14:creationId xmlns:p14="http://schemas.microsoft.com/office/powerpoint/2010/main" val="2381898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870824" y="1026042"/>
            <a:ext cx="6749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Как работает рекурсивный </a:t>
            </a:r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26818" y="1690182"/>
            <a:ext cx="102131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</a:rPr>
              <a:t>Общая форма записи рекурсивного запроса с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</a:rPr>
              <a:t>сначала </a:t>
            </a:r>
            <a:r>
              <a:rPr lang="ru-RU" dirty="0" err="1">
                <a:solidFill>
                  <a:srgbClr val="0070C0"/>
                </a:solidFill>
              </a:rPr>
              <a:t>нерекурсивная</a:t>
            </a:r>
            <a:r>
              <a:rPr lang="ru-RU" dirty="0">
                <a:solidFill>
                  <a:srgbClr val="0070C0"/>
                </a:solidFill>
              </a:rPr>
              <a:t> часть подзапроса,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</a:rPr>
              <a:t>затем фраза, указывающая способ рекурсивного накопления результата (UNION, UNION ALL и др.),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</a:rPr>
              <a:t>затем рекурсивная часть, в которой содержится ссылка на свой запрос.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</a:rPr>
              <a:t>затем вмещающий (основной) запрос.</a:t>
            </a:r>
          </a:p>
          <a:p>
            <a:endParaRPr lang="ru-RU" dirty="0">
              <a:solidFill>
                <a:srgbClr val="0070C0"/>
              </a:solidFill>
            </a:endParaRPr>
          </a:p>
          <a:p>
            <a:r>
              <a:rPr lang="ru-RU" b="1" dirty="0">
                <a:solidFill>
                  <a:srgbClr val="7030A0"/>
                </a:solidFill>
              </a:rPr>
              <a:t>     Рекурсивный запрос выполняется так: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</a:rPr>
              <a:t>Выполняется не-рекурсивный запрос, его результат включается в ОТВ.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</a:rPr>
              <a:t>Остальные строки ОТВ получаются из результатов рекурсивного запроса с указанной операцией связи.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70C0"/>
                </a:solidFill>
              </a:rPr>
              <a:t>Пока рабочая таблица не окажется пустой, повторяются следующие шаги:</a:t>
            </a:r>
          </a:p>
          <a:p>
            <a:r>
              <a:rPr lang="ru-RU" dirty="0">
                <a:solidFill>
                  <a:srgbClr val="0070C0"/>
                </a:solidFill>
              </a:rPr>
              <a:t>      -- Выполняется рекурсивная часть, текущее содержимое рабочей таблицы подставляется для рекурсивной ссылки на саму себя. Для </a:t>
            </a:r>
            <a:r>
              <a:rPr lang="ru-RU" b="1" dirty="0">
                <a:solidFill>
                  <a:srgbClr val="0070C0"/>
                </a:solidFill>
              </a:rPr>
              <a:t>UNION</a:t>
            </a:r>
            <a:r>
              <a:rPr lang="ru-RU" dirty="0">
                <a:solidFill>
                  <a:srgbClr val="0070C0"/>
                </a:solidFill>
              </a:rPr>
              <a:t> (но не для </a:t>
            </a:r>
            <a:r>
              <a:rPr lang="ru-RU" b="1" dirty="0">
                <a:solidFill>
                  <a:srgbClr val="0070C0"/>
                </a:solidFill>
              </a:rPr>
              <a:t>UNION ALL</a:t>
            </a:r>
            <a:r>
              <a:rPr lang="ru-RU" dirty="0">
                <a:solidFill>
                  <a:srgbClr val="0070C0"/>
                </a:solidFill>
              </a:rPr>
              <a:t>), отбрасываются текущие дублирующие строки и строки, дублирующие любые предыдущие строки. Все строки результата рекурсивного запроса также помещаются во временную промежуточную таблицу.</a:t>
            </a:r>
          </a:p>
          <a:p>
            <a:endParaRPr lang="ru-RU" dirty="0">
              <a:solidFill>
                <a:srgbClr val="0070C0"/>
              </a:solidFill>
            </a:endParaRPr>
          </a:p>
          <a:p>
            <a:r>
              <a:rPr lang="ru-RU" dirty="0">
                <a:solidFill>
                  <a:srgbClr val="0070C0"/>
                </a:solidFill>
              </a:rPr>
              <a:t>     После выполнения основного запроса промежуточная таблица очищается.</a:t>
            </a:r>
          </a:p>
        </p:txBody>
      </p:sp>
    </p:spTree>
    <p:extLst>
      <p:ext uri="{BB962C8B-B14F-4D97-AF65-F5344CB8AC3E}">
        <p14:creationId xmlns:p14="http://schemas.microsoft.com/office/powerpoint/2010/main" val="3392172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118224" y="0"/>
            <a:ext cx="56607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>
                <a:solidFill>
                  <a:srgbClr val="C00000"/>
                </a:solidFill>
              </a:rPr>
              <a:t>Вспоминаем функцию </a:t>
            </a:r>
            <a:r>
              <a:rPr lang="en-US" sz="3200" b="1" dirty="0">
                <a:solidFill>
                  <a:srgbClr val="C00000"/>
                </a:solidFill>
              </a:rPr>
              <a:t>INSTR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13424" y="762000"/>
            <a:ext cx="636026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sz="2000" dirty="0"/>
              <a:t>SQL&gt; </a:t>
            </a:r>
            <a:r>
              <a:rPr lang="en-US" sz="2000" b="1" dirty="0"/>
              <a:t>SELECT</a:t>
            </a:r>
            <a:r>
              <a:rPr lang="en-US" sz="2000" dirty="0"/>
              <a:t> INSTR('</a:t>
            </a:r>
            <a:r>
              <a:rPr lang="ru-RU" sz="2000" dirty="0"/>
              <a:t>На дворе трава', 'а') </a:t>
            </a:r>
            <a:r>
              <a:rPr lang="en-US" sz="2000" b="1" dirty="0"/>
              <a:t>FROM</a:t>
            </a:r>
            <a:r>
              <a:rPr lang="en-US" sz="2000" dirty="0"/>
              <a:t> DUAL;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INSTR('</a:t>
            </a:r>
            <a:r>
              <a:rPr lang="ru-RU" sz="2000" dirty="0"/>
              <a:t>НАДВОРЕТРАВА','А')</a:t>
            </a:r>
          </a:p>
          <a:p>
            <a:pPr>
              <a:lnSpc>
                <a:spcPct val="70000"/>
              </a:lnSpc>
            </a:pPr>
            <a:r>
              <a:rPr lang="ru-RU" sz="2000" dirty="0"/>
              <a:t>-------------------------</a:t>
            </a:r>
          </a:p>
          <a:p>
            <a:pPr>
              <a:lnSpc>
                <a:spcPct val="70000"/>
              </a:lnSpc>
            </a:pPr>
            <a:r>
              <a:rPr lang="ru-RU" sz="2000" dirty="0"/>
              <a:t>                        2</a:t>
            </a:r>
          </a:p>
          <a:p>
            <a:pPr>
              <a:lnSpc>
                <a:spcPct val="70000"/>
              </a:lnSpc>
            </a:pPr>
            <a:r>
              <a:rPr lang="ru-RU" sz="2000" dirty="0"/>
              <a:t> </a:t>
            </a:r>
            <a:r>
              <a:rPr lang="en-US" sz="2000" dirty="0"/>
              <a:t>SQL&gt; </a:t>
            </a:r>
            <a:r>
              <a:rPr lang="en-US" sz="2000" b="1" dirty="0"/>
              <a:t>SELECT</a:t>
            </a:r>
            <a:r>
              <a:rPr lang="en-US" sz="2000" dirty="0"/>
              <a:t> INSTR('</a:t>
            </a:r>
            <a:r>
              <a:rPr lang="ru-RU" sz="2000" dirty="0"/>
              <a:t>На дворе трава', 'а', 1, 1) </a:t>
            </a:r>
            <a:r>
              <a:rPr lang="en-US" sz="2000" b="1" dirty="0"/>
              <a:t>FROM</a:t>
            </a:r>
            <a:r>
              <a:rPr lang="en-US" sz="2000" dirty="0"/>
              <a:t> DUAL;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INSTR('</a:t>
            </a:r>
            <a:r>
              <a:rPr lang="ru-RU" sz="2000" dirty="0"/>
              <a:t>НАДВОРЕТРАВА','А',1,1)</a:t>
            </a:r>
          </a:p>
          <a:p>
            <a:pPr>
              <a:lnSpc>
                <a:spcPct val="70000"/>
              </a:lnSpc>
            </a:pPr>
            <a:r>
              <a:rPr lang="ru-RU" sz="2000" dirty="0"/>
              <a:t>-----------------------------</a:t>
            </a:r>
          </a:p>
          <a:p>
            <a:pPr>
              <a:lnSpc>
                <a:spcPct val="70000"/>
              </a:lnSpc>
            </a:pPr>
            <a:r>
              <a:rPr lang="ru-RU" sz="2000" dirty="0"/>
              <a:t>                            2</a:t>
            </a:r>
          </a:p>
          <a:p>
            <a:pPr>
              <a:lnSpc>
                <a:spcPct val="70000"/>
              </a:lnSpc>
            </a:pPr>
            <a:r>
              <a:rPr lang="ru-RU" sz="2000" dirty="0"/>
              <a:t> </a:t>
            </a:r>
            <a:r>
              <a:rPr lang="en-US" sz="2000" dirty="0"/>
              <a:t>SQL&gt; </a:t>
            </a:r>
            <a:r>
              <a:rPr lang="en-US" sz="2000" b="1" dirty="0"/>
              <a:t>SELECT</a:t>
            </a:r>
            <a:r>
              <a:rPr lang="en-US" sz="2000" dirty="0"/>
              <a:t> INSTR('</a:t>
            </a:r>
            <a:r>
              <a:rPr lang="ru-RU" sz="2000" dirty="0"/>
              <a:t>На дворе трава', 'а', 1, 2) </a:t>
            </a:r>
            <a:r>
              <a:rPr lang="en-US" sz="2000" b="1" dirty="0"/>
              <a:t>FROM</a:t>
            </a:r>
            <a:r>
              <a:rPr lang="en-US" sz="2000" dirty="0"/>
              <a:t> DUAL;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INSTR('</a:t>
            </a:r>
            <a:r>
              <a:rPr lang="ru-RU" sz="2000" dirty="0"/>
              <a:t>НАДВОРЕТРАВА','А',1,2)</a:t>
            </a:r>
          </a:p>
          <a:p>
            <a:pPr>
              <a:lnSpc>
                <a:spcPct val="70000"/>
              </a:lnSpc>
            </a:pPr>
            <a:r>
              <a:rPr lang="ru-RU" sz="2000" dirty="0"/>
              <a:t>-----------------------------</a:t>
            </a:r>
          </a:p>
          <a:p>
            <a:pPr>
              <a:lnSpc>
                <a:spcPct val="70000"/>
              </a:lnSpc>
            </a:pPr>
            <a:r>
              <a:rPr lang="ru-RU" sz="2000" dirty="0"/>
              <a:t>                           12</a:t>
            </a:r>
          </a:p>
          <a:p>
            <a:pPr>
              <a:lnSpc>
                <a:spcPct val="70000"/>
              </a:lnSpc>
            </a:pPr>
            <a:r>
              <a:rPr lang="ru-RU" sz="2000" dirty="0"/>
              <a:t> </a:t>
            </a:r>
            <a:r>
              <a:rPr lang="en-US" sz="2000" dirty="0"/>
              <a:t>SQL&gt; </a:t>
            </a:r>
            <a:r>
              <a:rPr lang="en-US" sz="2000" b="1" dirty="0"/>
              <a:t>SELECT</a:t>
            </a:r>
            <a:r>
              <a:rPr lang="en-US" sz="2000" dirty="0"/>
              <a:t> INSTR('</a:t>
            </a:r>
            <a:r>
              <a:rPr lang="ru-RU" sz="2000" dirty="0"/>
              <a:t>На дворе трава', 'а', 1, 3) </a:t>
            </a:r>
            <a:r>
              <a:rPr lang="en-US" sz="2000" b="1" dirty="0"/>
              <a:t>FROM</a:t>
            </a:r>
            <a:r>
              <a:rPr lang="en-US" sz="2000" dirty="0"/>
              <a:t> DUAL;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INSTR('</a:t>
            </a:r>
            <a:r>
              <a:rPr lang="ru-RU" sz="2000" dirty="0"/>
              <a:t>НАДВОРЕТРАВА','А',1,3)</a:t>
            </a:r>
          </a:p>
          <a:p>
            <a:pPr>
              <a:lnSpc>
                <a:spcPct val="70000"/>
              </a:lnSpc>
            </a:pPr>
            <a:r>
              <a:rPr lang="ru-RU" sz="2000" dirty="0"/>
              <a:t>-----------------------------</a:t>
            </a:r>
          </a:p>
          <a:p>
            <a:pPr>
              <a:lnSpc>
                <a:spcPct val="70000"/>
              </a:lnSpc>
            </a:pPr>
            <a:r>
              <a:rPr lang="ru-RU" sz="2000" dirty="0"/>
              <a:t>                           14</a:t>
            </a:r>
          </a:p>
          <a:p>
            <a:pPr>
              <a:lnSpc>
                <a:spcPct val="70000"/>
              </a:lnSpc>
            </a:pPr>
            <a:r>
              <a:rPr lang="ru-RU" sz="2000" dirty="0"/>
              <a:t> 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SQL&gt; </a:t>
            </a:r>
            <a:r>
              <a:rPr lang="en-US" sz="2000" b="1" dirty="0"/>
              <a:t>SELECT</a:t>
            </a:r>
            <a:r>
              <a:rPr lang="en-US" sz="2000" dirty="0"/>
              <a:t> INSTR('</a:t>
            </a:r>
            <a:r>
              <a:rPr lang="ru-RU" sz="2000" dirty="0"/>
              <a:t>На дворе трава', 'а', -3, 2) </a:t>
            </a:r>
            <a:r>
              <a:rPr lang="en-US" sz="2000" b="1" dirty="0"/>
              <a:t>FROM</a:t>
            </a:r>
            <a:r>
              <a:rPr lang="en-US" sz="2000" dirty="0"/>
              <a:t> DUAL;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INSTR('</a:t>
            </a:r>
            <a:r>
              <a:rPr lang="ru-RU" sz="2000" dirty="0"/>
              <a:t>НАДВОРЕТРАВА','А',-3,2)</a:t>
            </a:r>
          </a:p>
          <a:p>
            <a:pPr>
              <a:lnSpc>
                <a:spcPct val="70000"/>
              </a:lnSpc>
            </a:pPr>
            <a:r>
              <a:rPr lang="ru-RU" sz="2000" dirty="0"/>
              <a:t>------------------------------</a:t>
            </a:r>
          </a:p>
          <a:p>
            <a:pPr>
              <a:lnSpc>
                <a:spcPct val="70000"/>
              </a:lnSpc>
            </a:pPr>
            <a:r>
              <a:rPr lang="ru-RU" sz="2000" dirty="0"/>
              <a:t>                             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556937" y="6240423"/>
            <a:ext cx="3944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http://oracleplsql.ru/instr-function.html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431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359194" y="883259"/>
            <a:ext cx="70896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>
                <a:solidFill>
                  <a:srgbClr val="C00000"/>
                </a:solidFill>
              </a:rPr>
              <a:t>Фраза WITH в рекурсивном запросе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23257" y="1325251"/>
            <a:ext cx="956854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WITH</a:t>
            </a:r>
          </a:p>
          <a:p>
            <a:r>
              <a:rPr lang="en-US" sz="2000" dirty="0"/>
              <a:t>numbers ( n ) AS (</a:t>
            </a:r>
          </a:p>
          <a:p>
            <a:r>
              <a:rPr lang="en-US" sz="2000" dirty="0"/>
              <a:t>   </a:t>
            </a:r>
            <a:r>
              <a:rPr lang="en-US" sz="2000" b="1" dirty="0"/>
              <a:t>SELECT</a:t>
            </a:r>
            <a:r>
              <a:rPr lang="en-US" sz="2000" dirty="0"/>
              <a:t> 1 AS n </a:t>
            </a:r>
            <a:r>
              <a:rPr lang="en-US" sz="2000" b="1" dirty="0"/>
              <a:t>FROM</a:t>
            </a:r>
            <a:r>
              <a:rPr lang="en-US" sz="2000" dirty="0"/>
              <a:t> dual</a:t>
            </a:r>
            <a:r>
              <a:rPr lang="ru-RU" sz="2000" dirty="0"/>
              <a:t> 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-- </a:t>
            </a:r>
            <a:r>
              <a:rPr lang="ru-RU" sz="2000" dirty="0">
                <a:solidFill>
                  <a:srgbClr val="00B050"/>
                </a:solidFill>
              </a:rPr>
              <a:t>исходное множество – опорный запрос -- одна строка</a:t>
            </a:r>
          </a:p>
          <a:p>
            <a:r>
              <a:rPr lang="ru-RU" sz="2000" dirty="0"/>
              <a:t>   </a:t>
            </a:r>
            <a:r>
              <a:rPr lang="en-US" sz="2000" b="1" dirty="0"/>
              <a:t>UNION ALL                        </a:t>
            </a:r>
            <a:r>
              <a:rPr lang="ru-RU" sz="2000" b="1" dirty="0"/>
              <a:t> </a:t>
            </a:r>
            <a:r>
              <a:rPr lang="en-US" sz="2000" b="1" dirty="0"/>
              <a:t>  </a:t>
            </a:r>
            <a:r>
              <a:rPr lang="ru-RU" sz="2000" b="1" dirty="0"/>
              <a:t> </a:t>
            </a:r>
            <a:r>
              <a:rPr lang="en-US" sz="2000" b="1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-- </a:t>
            </a:r>
            <a:r>
              <a:rPr lang="ru-RU" sz="2000" dirty="0">
                <a:solidFill>
                  <a:srgbClr val="00B050"/>
                </a:solidFill>
              </a:rPr>
              <a:t>символическое «объединение» строк</a:t>
            </a:r>
          </a:p>
          <a:p>
            <a:r>
              <a:rPr lang="ru-RU" sz="2000" dirty="0"/>
              <a:t>   </a:t>
            </a:r>
            <a:r>
              <a:rPr lang="en-US" sz="2000" b="1" dirty="0"/>
              <a:t>SELECT</a:t>
            </a:r>
            <a:r>
              <a:rPr lang="en-US" sz="2000" dirty="0"/>
              <a:t> n + 1 AS n             </a:t>
            </a:r>
            <a:r>
              <a:rPr lang="ru-RU" sz="2000" dirty="0"/>
              <a:t> </a:t>
            </a:r>
            <a:r>
              <a:rPr lang="en-US" sz="2000" dirty="0"/>
              <a:t> </a:t>
            </a:r>
            <a:r>
              <a:rPr lang="ru-RU" sz="2000" dirty="0"/>
              <a:t> 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-- </a:t>
            </a:r>
            <a:r>
              <a:rPr lang="ru-RU" sz="2000" dirty="0">
                <a:solidFill>
                  <a:srgbClr val="00B050"/>
                </a:solidFill>
              </a:rPr>
              <a:t>рекурсия: добавок к предыдущему результату</a:t>
            </a:r>
          </a:p>
          <a:p>
            <a:r>
              <a:rPr lang="ru-RU" sz="2000" dirty="0"/>
              <a:t>   </a:t>
            </a:r>
            <a:r>
              <a:rPr lang="en-US" sz="2000" b="1" dirty="0"/>
              <a:t>FROM</a:t>
            </a:r>
            <a:r>
              <a:rPr lang="en-US" sz="2000" dirty="0"/>
              <a:t>   numbers           </a:t>
            </a:r>
            <a:r>
              <a:rPr lang="ru-RU" sz="2000" dirty="0"/>
              <a:t>  </a:t>
            </a:r>
            <a:r>
              <a:rPr lang="en-US" sz="2000" dirty="0"/>
              <a:t>   </a:t>
            </a:r>
            <a:r>
              <a:rPr lang="ru-RU" sz="2000" dirty="0"/>
              <a:t> </a:t>
            </a:r>
            <a:r>
              <a:rPr lang="en-US" sz="2000" dirty="0"/>
              <a:t>  </a:t>
            </a:r>
            <a:r>
              <a:rPr lang="en-US" sz="2000" dirty="0">
                <a:solidFill>
                  <a:srgbClr val="00B050"/>
                </a:solidFill>
              </a:rPr>
              <a:t>-- </a:t>
            </a:r>
            <a:r>
              <a:rPr lang="ru-RU" sz="2000" dirty="0">
                <a:solidFill>
                  <a:srgbClr val="00B050"/>
                </a:solidFill>
              </a:rPr>
              <a:t>предыдущий результат в качестве источника данных</a:t>
            </a:r>
          </a:p>
          <a:p>
            <a:r>
              <a:rPr lang="ru-RU" sz="2000" dirty="0"/>
              <a:t>   </a:t>
            </a:r>
            <a:r>
              <a:rPr lang="en-US" sz="2000" b="1" dirty="0"/>
              <a:t>WHERE</a:t>
            </a:r>
            <a:r>
              <a:rPr lang="en-US" sz="2000" dirty="0"/>
              <a:t>  n &lt; 5                   </a:t>
            </a:r>
            <a:r>
              <a:rPr lang="ru-RU" sz="2000" dirty="0"/>
              <a:t> </a:t>
            </a:r>
            <a:r>
              <a:rPr lang="en-US" sz="2000" dirty="0"/>
              <a:t>     </a:t>
            </a:r>
            <a:r>
              <a:rPr lang="en-US" sz="2000" dirty="0">
                <a:solidFill>
                  <a:srgbClr val="00B050"/>
                </a:solidFill>
              </a:rPr>
              <a:t>-- </a:t>
            </a:r>
            <a:r>
              <a:rPr lang="ru-RU" sz="2000" dirty="0">
                <a:solidFill>
                  <a:srgbClr val="00B050"/>
                </a:solidFill>
              </a:rPr>
              <a:t>если не ограничить, будет бесконечная рекурсия</a:t>
            </a:r>
          </a:p>
          <a:p>
            <a:r>
              <a:rPr lang="ru-RU" sz="2000" dirty="0"/>
              <a:t>)</a:t>
            </a:r>
          </a:p>
          <a:p>
            <a:r>
              <a:rPr lang="en-US" sz="2000" b="1" dirty="0"/>
              <a:t>SELECT </a:t>
            </a:r>
            <a:r>
              <a:rPr lang="en-US" sz="2000" dirty="0"/>
              <a:t>n </a:t>
            </a:r>
            <a:r>
              <a:rPr lang="en-US" sz="2000" b="1" dirty="0"/>
              <a:t>FROM</a:t>
            </a:r>
            <a:r>
              <a:rPr lang="en-US" sz="2000" dirty="0"/>
              <a:t> numbers     </a:t>
            </a:r>
            <a:r>
              <a:rPr lang="en-US" sz="2000" dirty="0">
                <a:solidFill>
                  <a:srgbClr val="00B050"/>
                </a:solidFill>
              </a:rPr>
              <a:t>-- </a:t>
            </a:r>
            <a:r>
              <a:rPr lang="ru-RU" sz="2000" dirty="0">
                <a:solidFill>
                  <a:srgbClr val="00B050"/>
                </a:solidFill>
              </a:rPr>
              <a:t>основной запрос</a:t>
            </a:r>
          </a:p>
          <a:p>
            <a:r>
              <a:rPr lang="ru-RU" sz="2000" dirty="0"/>
              <a:t>;</a:t>
            </a:r>
          </a:p>
          <a:p>
            <a:pPr algn="just"/>
            <a:r>
              <a:rPr lang="ru-RU" sz="2000" dirty="0">
                <a:solidFill>
                  <a:srgbClr val="0070C0"/>
                </a:solidFill>
              </a:rPr>
              <a:t>Строка с n = 1 получена из опорного запроса, а остальные строки из рекурсивного. Возможно зацикливание. При рекурсии с фразой </a:t>
            </a:r>
            <a:r>
              <a:rPr lang="ru-RU" sz="2000" b="1" dirty="0">
                <a:solidFill>
                  <a:srgbClr val="0070C0"/>
                </a:solidFill>
              </a:rPr>
              <a:t>CONNECT BY</a:t>
            </a:r>
            <a:r>
              <a:rPr lang="ru-RU" sz="2000" dirty="0">
                <a:solidFill>
                  <a:srgbClr val="0070C0"/>
                </a:solidFill>
              </a:rPr>
              <a:t> это невозможно. </a:t>
            </a:r>
          </a:p>
          <a:p>
            <a:pPr algn="just"/>
            <a:r>
              <a:rPr lang="ru-RU" sz="2000" dirty="0">
                <a:solidFill>
                  <a:srgbClr val="0070C0"/>
                </a:solidFill>
              </a:rPr>
              <a:t>Рекурсивный подзапрос с </a:t>
            </a:r>
            <a:r>
              <a:rPr lang="en-US" sz="2000" b="1" dirty="0">
                <a:solidFill>
                  <a:srgbClr val="0070C0"/>
                </a:solidFill>
              </a:rPr>
              <a:t>WITH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применим не только к иерархически организованным данным.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hlinkClick r:id="rId3"/>
              </a:rPr>
              <a:t>http://citforum.ru/database/oracle/recursive/</a:t>
            </a:r>
            <a:endParaRPr lang="ru-RU" sz="2000" dirty="0">
              <a:solidFill>
                <a:srgbClr val="00B050"/>
              </a:solidFill>
            </a:endParaRPr>
          </a:p>
          <a:p>
            <a:endParaRPr lang="ru-RU" sz="2000" u="sng" dirty="0"/>
          </a:p>
          <a:p>
            <a:r>
              <a:rPr lang="ru-RU" sz="2000" b="1" u="sng" dirty="0">
                <a:solidFill>
                  <a:srgbClr val="C00000"/>
                </a:solidFill>
              </a:rPr>
              <a:t>Замечание</a:t>
            </a:r>
            <a:r>
              <a:rPr lang="ru-RU" sz="2000" b="1" dirty="0">
                <a:solidFill>
                  <a:srgbClr val="C00000"/>
                </a:solidFill>
              </a:rPr>
              <a:t>: </a:t>
            </a:r>
            <a:r>
              <a:rPr lang="ru-RU" sz="2000" dirty="0">
                <a:solidFill>
                  <a:srgbClr val="0070C0"/>
                </a:solidFill>
              </a:rPr>
              <a:t>Кто сказал, что </a:t>
            </a:r>
            <a:r>
              <a:rPr lang="en-US" sz="2000" dirty="0">
                <a:solidFill>
                  <a:srgbClr val="0070C0"/>
                </a:solidFill>
              </a:rPr>
              <a:t>SQL </a:t>
            </a:r>
            <a:r>
              <a:rPr lang="ru-RU" sz="2000" dirty="0">
                <a:solidFill>
                  <a:srgbClr val="0070C0"/>
                </a:solidFill>
              </a:rPr>
              <a:t>декларативный язык?</a:t>
            </a:r>
          </a:p>
        </p:txBody>
      </p:sp>
    </p:spTree>
    <p:extLst>
      <p:ext uri="{BB962C8B-B14F-4D97-AF65-F5344CB8AC3E}">
        <p14:creationId xmlns:p14="http://schemas.microsoft.com/office/powerpoint/2010/main" val="2228768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567938"/>
            <a:ext cx="9628094" cy="5885061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WITH</a:t>
            </a:r>
            <a:r>
              <a:rPr lang="en-US" sz="2000" dirty="0"/>
              <a:t> Factorial (operand,</a:t>
            </a:r>
            <a:r>
              <a:rPr lang="ru-RU" sz="2000" dirty="0"/>
              <a:t> </a:t>
            </a:r>
            <a:r>
              <a:rPr lang="en-US" sz="2000" dirty="0" err="1"/>
              <a:t>total_so_far</a:t>
            </a:r>
            <a:r>
              <a:rPr lang="en-US" sz="2000" dirty="0"/>
              <a:t>) AS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SELECT</a:t>
            </a:r>
            <a:r>
              <a:rPr lang="en-US" sz="2000" dirty="0"/>
              <a:t> 5 operand, 5 </a:t>
            </a:r>
            <a:r>
              <a:rPr lang="en-US" sz="2000" dirty="0" err="1"/>
              <a:t>total_so_far</a:t>
            </a:r>
            <a:r>
              <a:rPr lang="en-US" sz="2000" dirty="0"/>
              <a:t> </a:t>
            </a:r>
            <a:r>
              <a:rPr lang="en-US" sz="2000" b="1" dirty="0"/>
              <a:t>FROM</a:t>
            </a:r>
            <a:r>
              <a:rPr lang="en-US" sz="2000" dirty="0"/>
              <a:t> dual    </a:t>
            </a:r>
            <a:r>
              <a:rPr lang="en-US" sz="2000" dirty="0">
                <a:solidFill>
                  <a:srgbClr val="00B050"/>
                </a:solidFill>
              </a:rPr>
              <a:t>-- Using anchor member to pass in "5"</a:t>
            </a:r>
          </a:p>
          <a:p>
            <a:pPr marL="0" indent="0">
              <a:buNone/>
            </a:pPr>
            <a:r>
              <a:rPr lang="en-US" sz="2000" b="1" dirty="0"/>
              <a:t>UNION ALL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operand-1, </a:t>
            </a:r>
            <a:r>
              <a:rPr lang="en-US" sz="2000" dirty="0" err="1"/>
              <a:t>total_so_far</a:t>
            </a:r>
            <a:r>
              <a:rPr lang="en-US" sz="2000" dirty="0"/>
              <a:t> * (operand-1) </a:t>
            </a:r>
            <a:r>
              <a:rPr lang="en-US" sz="2000" b="1" dirty="0"/>
              <a:t>FROM</a:t>
            </a:r>
            <a:r>
              <a:rPr lang="en-US" sz="2000" dirty="0"/>
              <a:t> Factorial</a:t>
            </a:r>
          </a:p>
          <a:p>
            <a:pPr marL="0" indent="0">
              <a:buNone/>
            </a:pPr>
            <a:r>
              <a:rPr lang="en-US" sz="2000" b="1" dirty="0"/>
              <a:t>WHERE</a:t>
            </a:r>
            <a:r>
              <a:rPr lang="en-US" sz="2000" dirty="0"/>
              <a:t> operand &gt; 1)</a:t>
            </a:r>
          </a:p>
          <a:p>
            <a:pPr marL="0" indent="0">
              <a:buNone/>
            </a:pPr>
            <a:r>
              <a:rPr lang="en-US" sz="2000" b="1" dirty="0"/>
              <a:t>SELECT</a:t>
            </a:r>
            <a:r>
              <a:rPr lang="en-US" sz="2000" dirty="0"/>
              <a:t> * </a:t>
            </a:r>
            <a:r>
              <a:rPr lang="en-US" sz="2000" b="1" dirty="0"/>
              <a:t>FROM</a:t>
            </a:r>
            <a:r>
              <a:rPr lang="en-US" sz="2000" dirty="0"/>
              <a:t> Factorial;</a:t>
            </a:r>
            <a:endParaRPr lang="ru-RU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0" y="-37619"/>
            <a:ext cx="86432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Факториал с промежуточными результатами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847665"/>
            <a:ext cx="10037621" cy="40103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172" y="4287669"/>
            <a:ext cx="7494901" cy="25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29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46314" y="32904"/>
            <a:ext cx="74784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Факториал без промежуточных результатов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40871" y="1110122"/>
            <a:ext cx="80391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WITH</a:t>
            </a:r>
            <a:r>
              <a:rPr lang="en-US" sz="2000" dirty="0"/>
              <a:t> Factorial (operand,</a:t>
            </a:r>
            <a:r>
              <a:rPr lang="ru-RU" sz="2000" dirty="0"/>
              <a:t> </a:t>
            </a:r>
            <a:r>
              <a:rPr lang="en-US" sz="2000" dirty="0" err="1"/>
              <a:t>total_so_far</a:t>
            </a:r>
            <a:r>
              <a:rPr lang="en-US" sz="2000" dirty="0"/>
              <a:t>) AS</a:t>
            </a:r>
          </a:p>
          <a:p>
            <a:r>
              <a:rPr lang="en-US" sz="2000" dirty="0"/>
              <a:t>(</a:t>
            </a:r>
            <a:r>
              <a:rPr lang="en-US" sz="2000" b="1" dirty="0"/>
              <a:t>SELECT</a:t>
            </a:r>
            <a:r>
              <a:rPr lang="en-US" sz="2000" dirty="0"/>
              <a:t> 5 operand, 5 </a:t>
            </a:r>
            <a:r>
              <a:rPr lang="en-US" sz="2000" dirty="0" err="1"/>
              <a:t>total_so_far</a:t>
            </a:r>
            <a:r>
              <a:rPr lang="en-US" sz="2000" dirty="0"/>
              <a:t> </a:t>
            </a:r>
            <a:r>
              <a:rPr lang="en-US" sz="2000" b="1" dirty="0"/>
              <a:t>FROM</a:t>
            </a:r>
            <a:r>
              <a:rPr lang="en-US" sz="2000" dirty="0"/>
              <a:t> dual    </a:t>
            </a:r>
            <a:r>
              <a:rPr lang="en-US" sz="2000" dirty="0">
                <a:solidFill>
                  <a:srgbClr val="00B050"/>
                </a:solidFill>
              </a:rPr>
              <a:t>-- Find the factorial of 5</a:t>
            </a:r>
          </a:p>
          <a:p>
            <a:r>
              <a:rPr lang="en-US" sz="2000" b="1" dirty="0"/>
              <a:t>UNION ALL</a:t>
            </a:r>
          </a:p>
          <a:p>
            <a:r>
              <a:rPr lang="en-US" sz="2000" b="1" dirty="0"/>
              <a:t>SELECT</a:t>
            </a:r>
            <a:r>
              <a:rPr lang="en-US" sz="2000" dirty="0"/>
              <a:t> operand-1, </a:t>
            </a:r>
            <a:r>
              <a:rPr lang="en-US" sz="2000" dirty="0" err="1"/>
              <a:t>total_so_far</a:t>
            </a:r>
            <a:r>
              <a:rPr lang="en-US" sz="2000" dirty="0"/>
              <a:t> * (operand-1) </a:t>
            </a:r>
            <a:r>
              <a:rPr lang="en-US" sz="2000" b="1" dirty="0"/>
              <a:t>FROM</a:t>
            </a:r>
            <a:r>
              <a:rPr lang="en-US" sz="2000" dirty="0"/>
              <a:t> Factorial</a:t>
            </a:r>
          </a:p>
          <a:p>
            <a:r>
              <a:rPr lang="en-US" sz="2000" b="1" dirty="0"/>
              <a:t>WHERE</a:t>
            </a:r>
            <a:r>
              <a:rPr lang="en-US" sz="2000" dirty="0"/>
              <a:t> operand &gt; 1)</a:t>
            </a:r>
          </a:p>
          <a:p>
            <a:r>
              <a:rPr lang="en-US" sz="2000" b="1" dirty="0"/>
              <a:t>SELECT</a:t>
            </a:r>
            <a:r>
              <a:rPr lang="en-US" sz="2000" dirty="0"/>
              <a:t> MAX(operand) || '! = ' || MAX(</a:t>
            </a:r>
            <a:r>
              <a:rPr lang="en-US" sz="2000" dirty="0" err="1"/>
              <a:t>total_so_far</a:t>
            </a:r>
            <a:r>
              <a:rPr lang="en-US" sz="2000" dirty="0"/>
              <a:t>) AS RESULT FROM Factorial;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4" y="3323680"/>
            <a:ext cx="10263233" cy="351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15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13424" y="500990"/>
            <a:ext cx="6958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>
                <a:solidFill>
                  <a:srgbClr val="C00000"/>
                </a:solidFill>
              </a:rPr>
              <a:t>Ещё один поясняющий пример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13424" y="1275701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WITH</a:t>
            </a:r>
          </a:p>
          <a:p>
            <a:r>
              <a:rPr lang="en-US" sz="2000" dirty="0"/>
              <a:t>      anchor1234 ( n ) AS (   -- </a:t>
            </a:r>
            <a:r>
              <a:rPr lang="en-US" sz="2000" dirty="0" err="1"/>
              <a:t>обычный</a:t>
            </a:r>
            <a:r>
              <a:rPr lang="ru-RU" sz="2000" dirty="0"/>
              <a:t> подзапрос</a:t>
            </a:r>
            <a:endParaRPr lang="en-US" sz="2000" dirty="0"/>
          </a:p>
          <a:p>
            <a:r>
              <a:rPr lang="en-US" sz="2000" dirty="0"/>
              <a:t>         </a:t>
            </a:r>
            <a:r>
              <a:rPr lang="en-US" sz="2000" b="1" dirty="0"/>
              <a:t>SELECT</a:t>
            </a:r>
            <a:r>
              <a:rPr lang="en-US" sz="2000" dirty="0"/>
              <a:t> 1 </a:t>
            </a:r>
            <a:r>
              <a:rPr lang="en-US" sz="2000" b="1" dirty="0"/>
              <a:t>FROM</a:t>
            </a:r>
            <a:r>
              <a:rPr lang="en-US" sz="2000" dirty="0"/>
              <a:t> dual </a:t>
            </a:r>
            <a:r>
              <a:rPr lang="en-US" sz="2000" b="1" dirty="0"/>
              <a:t>UNION ALL</a:t>
            </a:r>
          </a:p>
          <a:p>
            <a:r>
              <a:rPr lang="en-US" sz="2000" dirty="0"/>
              <a:t>         </a:t>
            </a:r>
            <a:r>
              <a:rPr lang="en-US" sz="2000" b="1" dirty="0"/>
              <a:t>SELECT</a:t>
            </a:r>
            <a:r>
              <a:rPr lang="en-US" sz="2000" dirty="0"/>
              <a:t> 2 </a:t>
            </a:r>
            <a:r>
              <a:rPr lang="en-US" sz="2000" b="1" dirty="0"/>
              <a:t>FROM</a:t>
            </a:r>
            <a:r>
              <a:rPr lang="en-US" sz="2000" dirty="0"/>
              <a:t> dual </a:t>
            </a:r>
            <a:r>
              <a:rPr lang="en-US" sz="2000" b="1" dirty="0"/>
              <a:t>UNION ALL</a:t>
            </a:r>
          </a:p>
          <a:p>
            <a:r>
              <a:rPr lang="en-US" sz="2000" dirty="0"/>
              <a:t>         </a:t>
            </a:r>
            <a:r>
              <a:rPr lang="en-US" sz="2000" b="1" dirty="0"/>
              <a:t>SELECT</a:t>
            </a:r>
            <a:r>
              <a:rPr lang="en-US" sz="2000" dirty="0"/>
              <a:t> 3 </a:t>
            </a:r>
            <a:r>
              <a:rPr lang="en-US" sz="2000" b="1" dirty="0"/>
              <a:t>FROM</a:t>
            </a:r>
            <a:r>
              <a:rPr lang="en-US" sz="2000" dirty="0"/>
              <a:t> dual </a:t>
            </a:r>
            <a:r>
              <a:rPr lang="en-US" sz="2000" b="1" dirty="0"/>
              <a:t>UNION ALL</a:t>
            </a:r>
          </a:p>
          <a:p>
            <a:r>
              <a:rPr lang="en-US" sz="2000" dirty="0"/>
              <a:t>         </a:t>
            </a:r>
            <a:r>
              <a:rPr lang="en-US" sz="2000" b="1" dirty="0"/>
              <a:t>SELECT</a:t>
            </a:r>
            <a:r>
              <a:rPr lang="en-US" sz="2000" dirty="0"/>
              <a:t> 4 </a:t>
            </a:r>
            <a:r>
              <a:rPr lang="en-US" sz="2000" b="1" dirty="0"/>
              <a:t>FROM</a:t>
            </a:r>
            <a:r>
              <a:rPr lang="en-US" sz="2000" dirty="0"/>
              <a:t> dual</a:t>
            </a:r>
          </a:p>
          <a:p>
            <a:r>
              <a:rPr lang="en-US" sz="2000" dirty="0"/>
              <a:t>      )</a:t>
            </a:r>
          </a:p>
          <a:p>
            <a:r>
              <a:rPr lang="en-US" sz="2000" dirty="0"/>
              <a:t>    , numbers ( n ) AS (   </a:t>
            </a:r>
            <a:r>
              <a:rPr lang="en-US" sz="2000" dirty="0">
                <a:solidFill>
                  <a:srgbClr val="00B050"/>
                </a:solidFill>
              </a:rPr>
              <a:t>-- </a:t>
            </a:r>
            <a:r>
              <a:rPr lang="en-US" sz="2000" dirty="0" err="1">
                <a:solidFill>
                  <a:srgbClr val="00B050"/>
                </a:solidFill>
              </a:rPr>
              <a:t>рекурсивный</a:t>
            </a:r>
            <a:r>
              <a:rPr lang="ru-RU" sz="2000" dirty="0">
                <a:solidFill>
                  <a:srgbClr val="00B050"/>
                </a:solidFill>
              </a:rPr>
              <a:t> подзапрос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/>
              <a:t>         </a:t>
            </a:r>
            <a:r>
              <a:rPr lang="en-US" sz="2000" b="1" dirty="0"/>
              <a:t>SELECT</a:t>
            </a:r>
            <a:r>
              <a:rPr lang="en-US" sz="2000" dirty="0"/>
              <a:t> n </a:t>
            </a:r>
            <a:r>
              <a:rPr lang="en-US" sz="2000" b="1" dirty="0"/>
              <a:t>FROM</a:t>
            </a:r>
            <a:r>
              <a:rPr lang="en-US" sz="2000" dirty="0"/>
              <a:t> anchor1234</a:t>
            </a:r>
          </a:p>
          <a:p>
            <a:r>
              <a:rPr lang="en-US" sz="2000" dirty="0"/>
              <a:t>           </a:t>
            </a:r>
            <a:r>
              <a:rPr lang="en-US" sz="2000" b="1" dirty="0"/>
              <a:t>UNION ALL</a:t>
            </a:r>
          </a:p>
          <a:p>
            <a:r>
              <a:rPr lang="en-US" sz="2000" dirty="0"/>
              <a:t>        </a:t>
            </a:r>
            <a:r>
              <a:rPr lang="en-US" sz="2000" b="1" dirty="0"/>
              <a:t>SELECT</a:t>
            </a:r>
            <a:r>
              <a:rPr lang="en-US" sz="2000" dirty="0"/>
              <a:t> n + 1 AS n</a:t>
            </a:r>
          </a:p>
          <a:p>
            <a:r>
              <a:rPr lang="en-US" sz="2000" dirty="0"/>
              <a:t>        </a:t>
            </a:r>
            <a:r>
              <a:rPr lang="en-US" sz="2000" b="1" dirty="0"/>
              <a:t>FROM</a:t>
            </a:r>
            <a:r>
              <a:rPr lang="en-US" sz="2000" dirty="0"/>
              <a:t>   numbers</a:t>
            </a:r>
          </a:p>
          <a:p>
            <a:r>
              <a:rPr lang="en-US" sz="2000" dirty="0"/>
              <a:t>        </a:t>
            </a:r>
            <a:r>
              <a:rPr lang="en-US" sz="2000" b="1" dirty="0"/>
              <a:t>WHERE</a:t>
            </a:r>
            <a:r>
              <a:rPr lang="en-US" sz="2000" dirty="0"/>
              <a:t> n &lt; 5</a:t>
            </a:r>
          </a:p>
          <a:p>
            <a:r>
              <a:rPr lang="en-US" sz="2000" dirty="0"/>
              <a:t>     )</a:t>
            </a:r>
          </a:p>
          <a:p>
            <a:r>
              <a:rPr lang="en-US" sz="2000" dirty="0"/>
              <a:t>   </a:t>
            </a:r>
            <a:r>
              <a:rPr lang="en-US" sz="2000" b="1" dirty="0"/>
              <a:t>SELECT </a:t>
            </a:r>
            <a:r>
              <a:rPr lang="en-US" sz="2000" dirty="0"/>
              <a:t>n </a:t>
            </a:r>
            <a:r>
              <a:rPr lang="en-US" sz="2000" b="1" dirty="0"/>
              <a:t>FROM</a:t>
            </a:r>
            <a:r>
              <a:rPr lang="en-US" sz="2000" dirty="0"/>
              <a:t> numbers</a:t>
            </a:r>
          </a:p>
          <a:p>
            <a:r>
              <a:rPr lang="en-US" sz="2000" dirty="0"/>
              <a:t>   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51157" y="6459456"/>
            <a:ext cx="4505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http://citforum.ru/database/oracle/recursive/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476" y="1129848"/>
            <a:ext cx="4792415" cy="544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1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130595" y="209262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Пример с псевдографикой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18457" y="806983"/>
            <a:ext cx="6096000" cy="56046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emp_data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ename,empno,mgr,l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AS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(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ename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empno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mgr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lvl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mgr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NULL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UNION ALL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emp.ename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emp.empno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emp.mgr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ed.l+1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emp_data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emp.mgr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ed.empno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)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SEARCH DEPTH FIRST BY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ename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order_by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lpad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('*' ,2*l, '*')||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ename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nm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emp_data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order_by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343" y="1144753"/>
            <a:ext cx="5856514" cy="58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83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790683" y="87639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Рекурсия по дате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27314" y="672414"/>
            <a:ext cx="4528457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WITH </a:t>
            </a:r>
            <a:r>
              <a:rPr lang="en-US" sz="2000" dirty="0"/>
              <a:t>data(r)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AS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(</a:t>
            </a:r>
            <a:r>
              <a:rPr lang="en-US" sz="2000" b="1" dirty="0"/>
              <a:t>SELECT</a:t>
            </a:r>
            <a:r>
              <a:rPr lang="en-US" sz="2000" dirty="0"/>
              <a:t> 1 r </a:t>
            </a:r>
            <a:r>
              <a:rPr lang="en-US" sz="2000" b="1" dirty="0"/>
              <a:t>FROM</a:t>
            </a:r>
            <a:r>
              <a:rPr lang="en-US" sz="2000" dirty="0"/>
              <a:t> dual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</a:t>
            </a:r>
            <a:r>
              <a:rPr lang="en-US" sz="2000" b="1" dirty="0"/>
              <a:t>UNION ALL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</a:t>
            </a:r>
            <a:r>
              <a:rPr lang="en-US" sz="2000" b="1" dirty="0"/>
              <a:t>SELECT</a:t>
            </a:r>
            <a:r>
              <a:rPr lang="en-US" sz="2000" dirty="0"/>
              <a:t> r+1 </a:t>
            </a:r>
            <a:r>
              <a:rPr lang="en-US" sz="2000" b="1" dirty="0"/>
              <a:t>FROM</a:t>
            </a:r>
            <a:r>
              <a:rPr lang="en-US" sz="2000" dirty="0"/>
              <a:t> data </a:t>
            </a:r>
            <a:r>
              <a:rPr lang="en-US" sz="2000" b="1" dirty="0"/>
              <a:t>WHERE</a:t>
            </a:r>
            <a:r>
              <a:rPr lang="en-US" sz="2000" dirty="0"/>
              <a:t> r &lt; 5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  )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SELECT</a:t>
            </a:r>
            <a:r>
              <a:rPr lang="en-US" sz="2000" dirty="0"/>
              <a:t> r, </a:t>
            </a:r>
            <a:r>
              <a:rPr lang="en-US" sz="2000" dirty="0" err="1"/>
              <a:t>sysdate</a:t>
            </a:r>
            <a:r>
              <a:rPr lang="en-US" sz="2000" dirty="0"/>
              <a:t> + r </a:t>
            </a:r>
            <a:r>
              <a:rPr lang="en-US" sz="2000" b="1" dirty="0"/>
              <a:t>FROM</a:t>
            </a:r>
            <a:r>
              <a:rPr lang="en-US" sz="2000" dirty="0"/>
              <a:t> data;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    </a:t>
            </a:r>
          </a:p>
          <a:p>
            <a:pPr>
              <a:lnSpc>
                <a:spcPct val="90000"/>
              </a:lnSpc>
            </a:pPr>
            <a:r>
              <a:rPr lang="ru-RU" sz="2000" dirty="0"/>
              <a:t>   Что изменится в запросе ?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data(r)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endParaRPr lang="ru-RU" sz="20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(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r 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dual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UNION ALL</a:t>
            </a:r>
            <a:endParaRPr lang="ru-RU" sz="20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r+1 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r &lt; 5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)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r,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sysdate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+ r 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data;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186" y="1055572"/>
            <a:ext cx="5310826" cy="492879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27314" y="5865820"/>
            <a:ext cx="4528457" cy="923330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Установки для работы с датами: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b="1" dirty="0"/>
              <a:t>ALTER SESSION SET </a:t>
            </a:r>
            <a:r>
              <a:rPr lang="en-US" dirty="0" err="1"/>
              <a:t>nls_territory</a:t>
            </a:r>
            <a:r>
              <a:rPr lang="en-US" dirty="0"/>
              <a:t>='RUSSIA';</a:t>
            </a:r>
          </a:p>
          <a:p>
            <a:r>
              <a:rPr lang="en-US" b="1" dirty="0"/>
              <a:t>ALTER SESSION SET </a:t>
            </a:r>
            <a:r>
              <a:rPr lang="en-US" dirty="0" err="1"/>
              <a:t>nls_language</a:t>
            </a:r>
            <a:r>
              <a:rPr lang="en-US" dirty="0"/>
              <a:t>='RUSSIAN';</a:t>
            </a:r>
          </a:p>
        </p:txBody>
      </p:sp>
    </p:spTree>
    <p:extLst>
      <p:ext uri="{BB962C8B-B14F-4D97-AF65-F5344CB8AC3E}">
        <p14:creationId xmlns:p14="http://schemas.microsoft.com/office/powerpoint/2010/main" val="36694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74132" y="1896035"/>
            <a:ext cx="90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  <a:p>
            <a:endParaRPr lang="ru-RU" sz="2400" dirty="0">
              <a:solidFill>
                <a:srgbClr val="2C5292"/>
              </a:solidFill>
              <a:latin typeface="Co Text Corp" panose="020B050306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4132" y="180181"/>
            <a:ext cx="75486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C00000"/>
                </a:solidFill>
              </a:rPr>
              <a:t>Построение запроса с подзапросом методом нисходящего проектирования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24502" y="1368602"/>
            <a:ext cx="1031361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u="sng" dirty="0">
                <a:solidFill>
                  <a:srgbClr val="C00000"/>
                </a:solidFill>
              </a:rPr>
              <a:t>Пример</a:t>
            </a:r>
            <a:r>
              <a:rPr lang="ru-RU" sz="2000" b="1" dirty="0">
                <a:solidFill>
                  <a:srgbClr val="C00000"/>
                </a:solidFill>
              </a:rPr>
              <a:t>: </a:t>
            </a:r>
            <a:r>
              <a:rPr lang="ru-RU" sz="2000" dirty="0">
                <a:solidFill>
                  <a:srgbClr val="0070C0"/>
                </a:solidFill>
              </a:rPr>
              <a:t>Найдите сотрудников (столбцы </a:t>
            </a:r>
            <a:r>
              <a:rPr lang="en-US" sz="2000" dirty="0">
                <a:solidFill>
                  <a:srgbClr val="0070C0"/>
                </a:solidFill>
              </a:rPr>
              <a:t>JOB, ENAME, SAL</a:t>
            </a:r>
            <a:r>
              <a:rPr lang="ru-RU" sz="2000" dirty="0">
                <a:solidFill>
                  <a:srgbClr val="0070C0"/>
                </a:solidFill>
              </a:rPr>
              <a:t>), которые получают зарплату, максимальную для их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ru-RU" sz="2000" dirty="0">
                <a:solidFill>
                  <a:srgbClr val="0070C0"/>
                </a:solidFill>
              </a:rPr>
              <a:t>должности. Отсортируйте результат в порядке убывания зарплаты.</a:t>
            </a:r>
          </a:p>
          <a:p>
            <a:r>
              <a:rPr lang="ru-RU" sz="2000" dirty="0">
                <a:solidFill>
                  <a:srgbClr val="0070C0"/>
                </a:solidFill>
              </a:rPr>
              <a:t>Если бы уже был составлен список </a:t>
            </a:r>
            <a:r>
              <a:rPr lang="en-US" sz="2000" dirty="0">
                <a:solidFill>
                  <a:srgbClr val="0070C0"/>
                </a:solidFill>
              </a:rPr>
              <a:t>LIST </a:t>
            </a:r>
            <a:r>
              <a:rPr lang="ru-RU" sz="2000" dirty="0">
                <a:solidFill>
                  <a:srgbClr val="0070C0"/>
                </a:solidFill>
              </a:rPr>
              <a:t>максимальных зарплат по каждой должности </a:t>
            </a:r>
            <a:r>
              <a:rPr lang="ru-RU" sz="2000" dirty="0"/>
              <a:t>LIST=(MAX1(</a:t>
            </a:r>
            <a:r>
              <a:rPr lang="ru-RU" sz="2000" dirty="0" err="1"/>
              <a:t>sal</a:t>
            </a:r>
            <a:r>
              <a:rPr lang="ru-RU" sz="2000" dirty="0"/>
              <a:t>),  job1, .....), </a:t>
            </a:r>
          </a:p>
          <a:p>
            <a:r>
              <a:rPr lang="ru-RU" sz="2000" dirty="0">
                <a:solidFill>
                  <a:srgbClr val="0070C0"/>
                </a:solidFill>
              </a:rPr>
              <a:t>то достаточно было бы написать  запрос</a:t>
            </a:r>
          </a:p>
          <a:p>
            <a:r>
              <a:rPr lang="ru-RU" sz="2000" dirty="0">
                <a:solidFill>
                  <a:srgbClr val="0070C0"/>
                </a:solidFill>
              </a:rPr>
              <a:t>     </a:t>
            </a:r>
            <a:r>
              <a:rPr lang="ru-RU" sz="2000" b="1" dirty="0"/>
              <a:t>SELECT</a:t>
            </a:r>
            <a:r>
              <a:rPr lang="ru-RU" sz="2000" dirty="0"/>
              <a:t>  </a:t>
            </a:r>
            <a:r>
              <a:rPr lang="ru-RU" sz="2000" dirty="0" err="1"/>
              <a:t>job</a:t>
            </a:r>
            <a:r>
              <a:rPr lang="ru-RU" sz="2000" dirty="0"/>
              <a:t>, </a:t>
            </a:r>
            <a:r>
              <a:rPr lang="ru-RU" sz="2000" dirty="0" err="1"/>
              <a:t>ename</a:t>
            </a:r>
            <a:r>
              <a:rPr lang="ru-RU" sz="2000" dirty="0"/>
              <a:t>, </a:t>
            </a:r>
            <a:r>
              <a:rPr lang="ru-RU" sz="2000" dirty="0" err="1"/>
              <a:t>sal</a:t>
            </a:r>
            <a:endParaRPr lang="ru-RU" sz="2000" dirty="0"/>
          </a:p>
          <a:p>
            <a:r>
              <a:rPr lang="ru-RU" sz="2000" dirty="0"/>
              <a:t>     </a:t>
            </a:r>
            <a:r>
              <a:rPr lang="ru-RU" sz="2000" b="1" dirty="0"/>
              <a:t>FROM</a:t>
            </a:r>
            <a:r>
              <a:rPr lang="ru-RU" sz="2000" dirty="0"/>
              <a:t>  EMP</a:t>
            </a:r>
          </a:p>
          <a:p>
            <a:r>
              <a:rPr lang="ru-RU" sz="2000" dirty="0"/>
              <a:t>     </a:t>
            </a:r>
            <a:r>
              <a:rPr lang="ru-RU" sz="2000" b="1" dirty="0"/>
              <a:t>WHERE</a:t>
            </a:r>
            <a:r>
              <a:rPr lang="ru-RU" sz="2000" dirty="0"/>
              <a:t>  (</a:t>
            </a:r>
            <a:r>
              <a:rPr lang="ru-RU" sz="2000" dirty="0" err="1"/>
              <a:t>sal</a:t>
            </a:r>
            <a:r>
              <a:rPr lang="ru-RU" sz="2000" dirty="0"/>
              <a:t>, </a:t>
            </a:r>
            <a:r>
              <a:rPr lang="ru-RU" sz="2000" dirty="0" err="1"/>
              <a:t>job</a:t>
            </a:r>
            <a:r>
              <a:rPr lang="ru-RU" sz="2000" dirty="0"/>
              <a:t>)  </a:t>
            </a:r>
            <a:r>
              <a:rPr lang="ru-RU" sz="2000" b="1" dirty="0"/>
              <a:t>IN</a:t>
            </a:r>
            <a:r>
              <a:rPr lang="ru-RU" sz="2000" dirty="0"/>
              <a:t>  LIST  </a:t>
            </a:r>
          </a:p>
          <a:p>
            <a:r>
              <a:rPr lang="ru-RU" sz="2000" dirty="0"/>
              <a:t>     </a:t>
            </a:r>
            <a:r>
              <a:rPr lang="ru-RU" sz="2000" b="1" dirty="0"/>
              <a:t>ORDER  BY  </a:t>
            </a:r>
            <a:r>
              <a:rPr lang="ru-RU" sz="2000" dirty="0" err="1"/>
              <a:t>sal</a:t>
            </a:r>
            <a:r>
              <a:rPr lang="ru-RU" sz="2000" dirty="0"/>
              <a:t>  </a:t>
            </a:r>
            <a:r>
              <a:rPr lang="ru-RU" sz="2000" b="1" dirty="0"/>
              <a:t>DESC</a:t>
            </a:r>
            <a:r>
              <a:rPr lang="ru-RU" sz="2000" dirty="0"/>
              <a:t>;</a:t>
            </a:r>
          </a:p>
          <a:p>
            <a:r>
              <a:rPr lang="ru-RU" sz="2000" dirty="0">
                <a:solidFill>
                  <a:srgbClr val="0070C0"/>
                </a:solidFill>
              </a:rPr>
              <a:t>           Пишем запрос  получающий  этот самый список  LIST:</a:t>
            </a:r>
          </a:p>
          <a:p>
            <a:r>
              <a:rPr lang="ru-RU" sz="2000" b="1" dirty="0">
                <a:solidFill>
                  <a:srgbClr val="0070C0"/>
                </a:solidFill>
              </a:rPr>
              <a:t>     </a:t>
            </a:r>
            <a:r>
              <a:rPr lang="ru-RU" sz="2000" b="1" dirty="0"/>
              <a:t>SELECT  </a:t>
            </a:r>
            <a:r>
              <a:rPr lang="ru-RU" sz="2000" dirty="0"/>
              <a:t>MAX(</a:t>
            </a:r>
            <a:r>
              <a:rPr lang="ru-RU" sz="2000" dirty="0" err="1"/>
              <a:t>sal</a:t>
            </a:r>
            <a:r>
              <a:rPr lang="ru-RU" sz="2000" dirty="0"/>
              <a:t>),  </a:t>
            </a:r>
            <a:r>
              <a:rPr lang="ru-RU" sz="2000" dirty="0" err="1"/>
              <a:t>job</a:t>
            </a:r>
            <a:endParaRPr lang="ru-RU" sz="2000" dirty="0"/>
          </a:p>
          <a:p>
            <a:r>
              <a:rPr lang="ru-RU" sz="2000" dirty="0"/>
              <a:t>    </a:t>
            </a:r>
            <a:r>
              <a:rPr lang="ru-RU" sz="2000" b="1" dirty="0"/>
              <a:t> FROM  </a:t>
            </a:r>
            <a:r>
              <a:rPr lang="ru-RU" sz="2000" dirty="0"/>
              <a:t>EMP</a:t>
            </a:r>
          </a:p>
          <a:p>
            <a:r>
              <a:rPr lang="ru-RU" sz="2000" dirty="0"/>
              <a:t>     </a:t>
            </a:r>
            <a:r>
              <a:rPr lang="ru-RU" sz="2000" b="1" dirty="0"/>
              <a:t>GROUP  BY  </a:t>
            </a:r>
            <a:r>
              <a:rPr lang="ru-RU" sz="2000" dirty="0" err="1"/>
              <a:t>job</a:t>
            </a:r>
            <a:r>
              <a:rPr lang="ru-RU" sz="2000" dirty="0"/>
              <a:t>;</a:t>
            </a:r>
          </a:p>
          <a:p>
            <a:r>
              <a:rPr lang="ru-RU" sz="2000" dirty="0">
                <a:solidFill>
                  <a:srgbClr val="0070C0"/>
                </a:solidFill>
              </a:rPr>
              <a:t>             Остается  вставить  этот  запрос  в  предыдущий  вместо  заглушки  LIST.</a:t>
            </a:r>
          </a:p>
          <a:p>
            <a:r>
              <a:rPr lang="ru-RU" sz="2000" b="1" u="sng" dirty="0">
                <a:solidFill>
                  <a:srgbClr val="C00000"/>
                </a:solidFill>
              </a:rPr>
              <a:t>Замечание</a:t>
            </a:r>
            <a:r>
              <a:rPr lang="ru-RU" sz="2000" b="1" dirty="0">
                <a:solidFill>
                  <a:srgbClr val="C00000"/>
                </a:solidFill>
              </a:rPr>
              <a:t>: </a:t>
            </a:r>
            <a:r>
              <a:rPr lang="ru-RU" sz="2000" dirty="0">
                <a:solidFill>
                  <a:srgbClr val="0070C0"/>
                </a:solidFill>
              </a:rPr>
              <a:t>Если мы хотим иметь запрос, работающий на всех стадиях его разработки, </a:t>
            </a:r>
          </a:p>
          <a:p>
            <a:r>
              <a:rPr lang="ru-RU" sz="2000" dirty="0">
                <a:solidFill>
                  <a:srgbClr val="0070C0"/>
                </a:solidFill>
              </a:rPr>
              <a:t>вместо LIST следует написать конкретный список.</a:t>
            </a:r>
          </a:p>
        </p:txBody>
      </p:sp>
    </p:spTree>
    <p:extLst>
      <p:ext uri="{BB962C8B-B14F-4D97-AF65-F5344CB8AC3E}">
        <p14:creationId xmlns:p14="http://schemas.microsoft.com/office/powerpoint/2010/main" val="3489888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20" y="180109"/>
            <a:ext cx="4609152" cy="6677891"/>
          </a:xfrm>
          <a:prstGeom prst="rect">
            <a:avLst/>
          </a:prstGeom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2916104" y="2093977"/>
            <a:ext cx="8167532" cy="17103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0070C0"/>
                </a:solidFill>
              </a:rPr>
              <a:t>Запрос: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SELECT</a:t>
            </a:r>
            <a:r>
              <a:rPr lang="en-US" sz="2000" dirty="0"/>
              <a:t> TRUNC(SYSDATE, 'MM') + ROWNUM - 1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FROM</a:t>
            </a:r>
            <a:r>
              <a:rPr lang="en-US" sz="2000" dirty="0"/>
              <a:t> </a:t>
            </a:r>
            <a:r>
              <a:rPr lang="en-US" sz="2000" dirty="0" err="1"/>
              <a:t>all_objects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WHERE </a:t>
            </a:r>
            <a:r>
              <a:rPr lang="en-US" sz="2000" dirty="0"/>
              <a:t>ROWNUM &lt;= TO_NUMBER(TO_CHAR(LAST_DAY(SYSDATE), 'DD'))</a:t>
            </a:r>
            <a:r>
              <a:rPr lang="ru-RU" sz="2000" dirty="0" smtClean="0"/>
              <a:t>;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75346" y="1349481"/>
            <a:ext cx="81641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Даты текущего месяца без рекурсии</a:t>
            </a:r>
          </a:p>
        </p:txBody>
      </p:sp>
    </p:spTree>
    <p:extLst>
      <p:ext uri="{BB962C8B-B14F-4D97-AF65-F5344CB8AC3E}">
        <p14:creationId xmlns:p14="http://schemas.microsoft.com/office/powerpoint/2010/main" val="912103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623751" y="493980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Календарь на текущий год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60582" y="108580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SELECT </a:t>
            </a:r>
            <a:r>
              <a:rPr lang="en-US" sz="2000" dirty="0"/>
              <a:t>TRUNC (SYSDATE, '</a:t>
            </a:r>
            <a:r>
              <a:rPr lang="en-US" sz="2000" dirty="0" err="1"/>
              <a:t>yyyy</a:t>
            </a:r>
            <a:r>
              <a:rPr lang="en-US" sz="2000" dirty="0"/>
              <a:t>') + LEVEL - 1 AS </a:t>
            </a:r>
            <a:r>
              <a:rPr lang="en-US" sz="2000" dirty="0" err="1"/>
              <a:t>this_year</a:t>
            </a:r>
            <a:r>
              <a:rPr lang="ru-RU" sz="2000" dirty="0"/>
              <a:t> </a:t>
            </a:r>
            <a:r>
              <a:rPr lang="en-US" sz="2000" b="1" dirty="0"/>
              <a:t>FROM </a:t>
            </a:r>
            <a:r>
              <a:rPr lang="en-US" sz="2000" dirty="0"/>
              <a:t>dual</a:t>
            </a:r>
          </a:p>
          <a:p>
            <a:r>
              <a:rPr lang="en-US" sz="2000" b="1" dirty="0"/>
              <a:t>CONNECT BY </a:t>
            </a:r>
            <a:r>
              <a:rPr lang="en-US" sz="2000" dirty="0"/>
              <a:t>LEVEL &lt;</a:t>
            </a:r>
          </a:p>
          <a:p>
            <a:r>
              <a:rPr lang="en-US" sz="2000" dirty="0"/>
              <a:t>  ADD_MONTHS (TRUNC (SYSDATE, '</a:t>
            </a:r>
            <a:r>
              <a:rPr lang="en-US" sz="2000" dirty="0" err="1"/>
              <a:t>yyyy</a:t>
            </a:r>
            <a:r>
              <a:rPr lang="en-US" sz="2000" dirty="0"/>
              <a:t>'), 12)</a:t>
            </a:r>
          </a:p>
          <a:p>
            <a:r>
              <a:rPr lang="en-US" sz="2000" dirty="0"/>
              <a:t>  - TRUNC (SYSDATE, '</a:t>
            </a:r>
            <a:r>
              <a:rPr lang="en-US" sz="2000" dirty="0" err="1"/>
              <a:t>yyyy</a:t>
            </a:r>
            <a:r>
              <a:rPr lang="en-US" sz="2000" dirty="0"/>
              <a:t>') + 1;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SELECT </a:t>
            </a:r>
            <a:r>
              <a:rPr lang="en-US" sz="2000" dirty="0"/>
              <a:t>ADD_MONTHS(TRUNC(SYSDATE,'</a:t>
            </a:r>
            <a:r>
              <a:rPr lang="en-US" sz="2000" dirty="0" err="1"/>
              <a:t>yyyy</a:t>
            </a:r>
            <a:r>
              <a:rPr lang="en-US" sz="2000" dirty="0"/>
              <a:t>'),level-1) d</a:t>
            </a:r>
          </a:p>
          <a:p>
            <a:r>
              <a:rPr lang="en-US" sz="2000" b="1" dirty="0"/>
              <a:t>   FROM </a:t>
            </a:r>
            <a:r>
              <a:rPr lang="en-US" sz="2000" dirty="0"/>
              <a:t>dual</a:t>
            </a:r>
          </a:p>
          <a:p>
            <a:r>
              <a:rPr lang="en-US" sz="2000" b="1" dirty="0"/>
              <a:t>   CONNECT BY </a:t>
            </a:r>
            <a:r>
              <a:rPr lang="en-US" sz="2000" dirty="0"/>
              <a:t>level&lt;=12;</a:t>
            </a:r>
          </a:p>
          <a:p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079" y="1399328"/>
            <a:ext cx="6154921" cy="24139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802" y="3255175"/>
            <a:ext cx="4244100" cy="384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00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12739" y="239069"/>
            <a:ext cx="682834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А планы исполнения в ОТВ сложнее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073" y="1085765"/>
            <a:ext cx="9726158" cy="577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8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78883" y="526319"/>
            <a:ext cx="68392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3200" b="1" dirty="0">
                <a:solidFill>
                  <a:srgbClr val="CE2816"/>
                </a:solidFill>
              </a:rPr>
              <a:t>Коррелированные подзапросы</a:t>
            </a:r>
            <a:endParaRPr lang="ru-RU" sz="3200" b="1" dirty="0">
              <a:solidFill>
                <a:srgbClr val="2C529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96783" y="955307"/>
            <a:ext cx="1103023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/>
            <a:r>
              <a:rPr lang="ru-RU" altLang="ru-RU" sz="2000" dirty="0">
                <a:solidFill>
                  <a:srgbClr val="0070C0"/>
                </a:solidFill>
              </a:rPr>
              <a:t>Обычный подзапрос выполняется</a:t>
            </a:r>
            <a:r>
              <a:rPr lang="ru-RU" altLang="ru-RU" sz="2000" b="1" dirty="0">
                <a:solidFill>
                  <a:srgbClr val="0070C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первым, внешний запрос вторым.</a:t>
            </a:r>
          </a:p>
          <a:p>
            <a:pPr indent="360000" algn="just"/>
            <a:r>
              <a:rPr lang="ru-RU" altLang="ru-RU" sz="2000" b="1" dirty="0">
                <a:solidFill>
                  <a:srgbClr val="C00000"/>
                </a:solidFill>
              </a:rPr>
              <a:t>Коррелированными</a:t>
            </a:r>
            <a:r>
              <a:rPr lang="ru-RU" altLang="ru-RU" sz="2000" dirty="0">
                <a:solidFill>
                  <a:srgbClr val="C00000"/>
                </a:solidFill>
              </a:rPr>
              <a:t> </a:t>
            </a:r>
            <a:r>
              <a:rPr lang="ru-RU" altLang="ru-RU" sz="2000" dirty="0">
                <a:solidFill>
                  <a:srgbClr val="0070C0"/>
                </a:solidFill>
              </a:rPr>
              <a:t> называются  подзапросы,  </a:t>
            </a:r>
            <a:r>
              <a:rPr lang="ru-RU" altLang="ru-RU" sz="2000" dirty="0">
                <a:solidFill>
                  <a:srgbClr val="7030A0"/>
                </a:solidFill>
              </a:rPr>
              <a:t>выполняющиеся для</a:t>
            </a:r>
            <a:r>
              <a:rPr lang="en-US" altLang="ru-RU" sz="2000" dirty="0">
                <a:solidFill>
                  <a:srgbClr val="7030A0"/>
                </a:solidFill>
              </a:rPr>
              <a:t> </a:t>
            </a:r>
            <a:r>
              <a:rPr lang="ru-RU" altLang="ru-RU" sz="2000" dirty="0">
                <a:solidFill>
                  <a:srgbClr val="7030A0"/>
                </a:solidFill>
              </a:rPr>
              <a:t>каждой  строки-кандидата  </a:t>
            </a:r>
            <a:r>
              <a:rPr lang="ru-RU" altLang="ru-RU" sz="2000" dirty="0">
                <a:solidFill>
                  <a:srgbClr val="0070C0"/>
                </a:solidFill>
              </a:rPr>
              <a:t>из  внешнего  запроса</a:t>
            </a:r>
            <a:r>
              <a:rPr lang="ru-RU" altLang="ru-RU" sz="2000" dirty="0" smtClean="0">
                <a:solidFill>
                  <a:srgbClr val="0070C0"/>
                </a:solidFill>
              </a:rPr>
              <a:t>.</a:t>
            </a:r>
          </a:p>
          <a:p>
            <a:pPr indent="360000" algn="just"/>
            <a:endParaRPr lang="ru-RU" altLang="ru-RU" sz="2000" dirty="0">
              <a:solidFill>
                <a:srgbClr val="0070C0"/>
              </a:solidFill>
            </a:endParaRPr>
          </a:p>
          <a:p>
            <a:pPr indent="360000" algn="just"/>
            <a:r>
              <a:rPr lang="ru-RU" altLang="ru-RU" sz="2000" dirty="0">
                <a:solidFill>
                  <a:srgbClr val="0070C0"/>
                </a:solidFill>
              </a:rPr>
              <a:t>Отсюда  вытекает необходимый  признак: </a:t>
            </a:r>
            <a:endParaRPr lang="en-US" altLang="ru-RU" sz="2000" dirty="0">
              <a:solidFill>
                <a:srgbClr val="0070C0"/>
              </a:solidFill>
            </a:endParaRPr>
          </a:p>
          <a:p>
            <a:pPr indent="360000" algn="just"/>
            <a:r>
              <a:rPr lang="ru-RU" altLang="ru-RU" sz="2000" i="1" dirty="0">
                <a:solidFill>
                  <a:srgbClr val="0070C0"/>
                </a:solidFill>
              </a:rPr>
              <a:t>Коррелированный  подзапрос</a:t>
            </a:r>
            <a:r>
              <a:rPr lang="en-US" altLang="ru-RU" sz="2000" i="1" dirty="0">
                <a:solidFill>
                  <a:srgbClr val="0070C0"/>
                </a:solidFill>
              </a:rPr>
              <a:t> </a:t>
            </a:r>
            <a:r>
              <a:rPr lang="ru-RU" altLang="ru-RU" sz="2000" i="1" dirty="0">
                <a:solidFill>
                  <a:srgbClr val="0070C0"/>
                </a:solidFill>
              </a:rPr>
              <a:t>содержит  столбец  из  внешнего  запроса</a:t>
            </a:r>
            <a:r>
              <a:rPr lang="ru-RU" altLang="ru-RU" sz="2000" dirty="0" smtClean="0">
                <a:solidFill>
                  <a:srgbClr val="0070C0"/>
                </a:solidFill>
              </a:rPr>
              <a:t>.</a:t>
            </a:r>
          </a:p>
          <a:p>
            <a:pPr indent="360000" algn="just"/>
            <a:endParaRPr lang="ru-RU" altLang="ru-RU" sz="2000" dirty="0">
              <a:solidFill>
                <a:srgbClr val="0070C0"/>
              </a:solidFill>
            </a:endParaRPr>
          </a:p>
          <a:p>
            <a:pPr indent="360000" algn="just"/>
            <a:r>
              <a:rPr lang="ru-RU" altLang="ru-RU" sz="2000" dirty="0" smtClean="0">
                <a:solidFill>
                  <a:srgbClr val="0070C0"/>
                </a:solidFill>
              </a:rPr>
              <a:t>Процесс </a:t>
            </a:r>
            <a:r>
              <a:rPr lang="ru-RU" altLang="ru-RU" sz="2000" dirty="0">
                <a:solidFill>
                  <a:srgbClr val="0070C0"/>
                </a:solidFill>
              </a:rPr>
              <a:t>выполнения  коррелированного  запроса: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123282" y="3511440"/>
            <a:ext cx="7342187" cy="3190875"/>
            <a:chOff x="431" y="1933"/>
            <a:chExt cx="4625" cy="2010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431" y="1933"/>
              <a:ext cx="4445" cy="2010"/>
              <a:chOff x="431" y="1936"/>
              <a:chExt cx="4445" cy="2010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612" y="2625"/>
                <a:ext cx="999" cy="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Aft>
                    <a:spcPct val="0"/>
                  </a:spcAft>
                  <a:buFontTx/>
                  <a:buNone/>
                </a:pPr>
                <a:r>
                  <a:rPr lang="ru-RU" altLang="ru-RU" sz="1600" dirty="0">
                    <a:solidFill>
                      <a:srgbClr val="7030A0"/>
                    </a:solidFill>
                  </a:rPr>
                  <a:t>Выбор строки-</a:t>
                </a:r>
              </a:p>
              <a:p>
                <a:pPr fontAlgn="base">
                  <a:spcAft>
                    <a:spcPct val="0"/>
                  </a:spcAft>
                  <a:buFontTx/>
                  <a:buNone/>
                </a:pPr>
                <a:r>
                  <a:rPr lang="ru-RU" altLang="ru-RU" sz="1600" dirty="0">
                    <a:solidFill>
                      <a:srgbClr val="7030A0"/>
                    </a:solidFill>
                  </a:rPr>
                  <a:t>кандидата </a:t>
                </a:r>
              </a:p>
              <a:p>
                <a:pPr fontAlgn="base">
                  <a:spcAft>
                    <a:spcPct val="0"/>
                  </a:spcAft>
                  <a:buFontTx/>
                  <a:buNone/>
                </a:pPr>
                <a:r>
                  <a:rPr lang="ru-RU" altLang="ru-RU" sz="1600" dirty="0">
                    <a:solidFill>
                      <a:srgbClr val="7030A0"/>
                    </a:solidFill>
                  </a:rPr>
                  <a:t>(</a:t>
                </a:r>
                <a:r>
                  <a:rPr lang="ru-RU" altLang="ru-RU" sz="1600" dirty="0" err="1">
                    <a:solidFill>
                      <a:srgbClr val="7030A0"/>
                    </a:solidFill>
                  </a:rPr>
                  <a:t>внеш.запрос</a:t>
                </a:r>
                <a:r>
                  <a:rPr lang="ru-RU" altLang="ru-RU" sz="1600" dirty="0">
                    <a:solidFill>
                      <a:srgbClr val="7030A0"/>
                    </a:solidFill>
                  </a:rPr>
                  <a:t>)</a:t>
                </a:r>
              </a:p>
            </p:txBody>
          </p:sp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1066" y="1936"/>
                <a:ext cx="1602" cy="473"/>
              </a:xfrm>
              <a:prstGeom prst="wedgeRoundRectCallout">
                <a:avLst>
                  <a:gd name="adj1" fmla="val -4806"/>
                  <a:gd name="adj2" fmla="val 108560"/>
                  <a:gd name="adj3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ru-RU" altLang="ru-RU" sz="1600" b="1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Данные  из  внешнего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ru-RU" altLang="ru-RU" sz="1600" b="1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запроса во внутренний</a:t>
                </a:r>
              </a:p>
            </p:txBody>
          </p:sp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431" y="2625"/>
                <a:ext cx="4445" cy="1321"/>
                <a:chOff x="431" y="2625"/>
                <a:chExt cx="4445" cy="1321"/>
              </a:xfrm>
            </p:grpSpPr>
            <p:sp>
              <p:nvSpPr>
                <p:cNvPr id="12" name="Rectangle 11"/>
                <p:cNvSpPr>
                  <a:spLocks noChangeArrowheads="1"/>
                </p:cNvSpPr>
                <p:nvPr/>
              </p:nvSpPr>
              <p:spPr bwMode="auto">
                <a:xfrm>
                  <a:off x="1973" y="2625"/>
                  <a:ext cx="1270" cy="77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marL="342900" indent="-34290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fontAlgn="base">
                    <a:spcAft>
                      <a:spcPct val="0"/>
                    </a:spcAft>
                    <a:buFontTx/>
                    <a:buNone/>
                  </a:pPr>
                  <a:r>
                    <a:rPr lang="ru-RU" altLang="ru-RU" sz="1600" dirty="0">
                      <a:solidFill>
                        <a:srgbClr val="7030A0"/>
                      </a:solidFill>
                    </a:rPr>
                    <a:t>Подзапрос для </a:t>
                  </a:r>
                  <a:r>
                    <a:rPr lang="ru-RU" altLang="ru-RU" sz="1600" dirty="0" err="1">
                      <a:solidFill>
                        <a:srgbClr val="7030A0"/>
                      </a:solidFill>
                    </a:rPr>
                    <a:t>зна</a:t>
                  </a:r>
                  <a:endParaRPr lang="ru-RU" altLang="ru-RU" sz="1600" dirty="0">
                    <a:solidFill>
                      <a:srgbClr val="7030A0"/>
                    </a:solidFill>
                  </a:endParaRPr>
                </a:p>
                <a:p>
                  <a:pPr fontAlgn="base">
                    <a:spcAft>
                      <a:spcPct val="0"/>
                    </a:spcAft>
                    <a:buFontTx/>
                    <a:buNone/>
                  </a:pPr>
                  <a:r>
                    <a:rPr lang="ru-RU" altLang="ru-RU" sz="1600" dirty="0" err="1">
                      <a:solidFill>
                        <a:srgbClr val="7030A0"/>
                      </a:solidFill>
                    </a:rPr>
                    <a:t>чений</a:t>
                  </a:r>
                  <a:r>
                    <a:rPr lang="ru-RU" altLang="ru-RU" sz="1600" dirty="0">
                      <a:solidFill>
                        <a:srgbClr val="7030A0"/>
                      </a:solidFill>
                    </a:rPr>
                    <a:t>, полученных</a:t>
                  </a:r>
                </a:p>
                <a:p>
                  <a:pPr fontAlgn="base">
                    <a:spcAft>
                      <a:spcPct val="0"/>
                    </a:spcAft>
                    <a:buFontTx/>
                    <a:buNone/>
                  </a:pPr>
                  <a:r>
                    <a:rPr lang="ru-RU" altLang="ru-RU" sz="1600" dirty="0" err="1">
                      <a:solidFill>
                        <a:srgbClr val="7030A0"/>
                      </a:solidFill>
                    </a:rPr>
                    <a:t>внешним.запросом</a:t>
                  </a:r>
                  <a:r>
                    <a:rPr lang="ru-RU" altLang="ru-RU" sz="1600" dirty="0">
                      <a:solidFill>
                        <a:srgbClr val="7030A0"/>
                      </a:solidFill>
                    </a:rPr>
                    <a:t> </a:t>
                  </a:r>
                </a:p>
              </p:txBody>
            </p:sp>
            <p:sp>
              <p:nvSpPr>
                <p:cNvPr id="13" name="Rectangle 12"/>
                <p:cNvSpPr>
                  <a:spLocks noChangeArrowheads="1"/>
                </p:cNvSpPr>
                <p:nvPr/>
              </p:nvSpPr>
              <p:spPr bwMode="auto">
                <a:xfrm>
                  <a:off x="3515" y="2625"/>
                  <a:ext cx="1180" cy="77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marL="342900" indent="-34290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fontAlgn="base">
                    <a:spcAft>
                      <a:spcPct val="0"/>
                    </a:spcAft>
                    <a:buFontTx/>
                    <a:buNone/>
                  </a:pPr>
                  <a:r>
                    <a:rPr lang="ru-RU" altLang="ru-RU" sz="1600" dirty="0">
                      <a:solidFill>
                        <a:srgbClr val="7030A0"/>
                      </a:solidFill>
                    </a:rPr>
                    <a:t>Использование </a:t>
                  </a:r>
                </a:p>
                <a:p>
                  <a:pPr fontAlgn="base">
                    <a:spcAft>
                      <a:spcPct val="0"/>
                    </a:spcAft>
                    <a:buFontTx/>
                    <a:buNone/>
                  </a:pPr>
                  <a:r>
                    <a:rPr lang="ru-RU" altLang="ru-RU" sz="1600" dirty="0">
                      <a:solidFill>
                        <a:srgbClr val="7030A0"/>
                      </a:solidFill>
                    </a:rPr>
                    <a:t>рез-та </a:t>
                  </a:r>
                  <a:r>
                    <a:rPr lang="ru-RU" altLang="ru-RU" sz="1600" dirty="0" err="1">
                      <a:solidFill>
                        <a:srgbClr val="7030A0"/>
                      </a:solidFill>
                    </a:rPr>
                    <a:t>внутр.зап</a:t>
                  </a:r>
                  <a:r>
                    <a:rPr lang="ru-RU" altLang="ru-RU" sz="1600" dirty="0">
                      <a:solidFill>
                        <a:srgbClr val="7030A0"/>
                      </a:solidFill>
                    </a:rPr>
                    <a:t>-</a:t>
                  </a:r>
                </a:p>
                <a:p>
                  <a:pPr fontAlgn="base">
                    <a:spcAft>
                      <a:spcPct val="0"/>
                    </a:spcAft>
                    <a:buFontTx/>
                    <a:buNone/>
                  </a:pPr>
                  <a:r>
                    <a:rPr lang="ru-RU" altLang="ru-RU" sz="1600" dirty="0">
                      <a:solidFill>
                        <a:srgbClr val="7030A0"/>
                      </a:solidFill>
                    </a:rPr>
                    <a:t>роса во внешнем </a:t>
                  </a:r>
                </a:p>
                <a:p>
                  <a:pPr fontAlgn="base">
                    <a:spcAft>
                      <a:spcPct val="0"/>
                    </a:spcAft>
                    <a:buFontTx/>
                    <a:buNone/>
                  </a:pPr>
                  <a:r>
                    <a:rPr lang="ru-RU" altLang="ru-RU" sz="1600" dirty="0">
                      <a:solidFill>
                        <a:srgbClr val="7030A0"/>
                      </a:solidFill>
                    </a:rPr>
                    <a:t>(с проверкой)</a:t>
                  </a:r>
                </a:p>
              </p:txBody>
            </p:sp>
            <p:sp>
              <p:nvSpPr>
                <p:cNvPr id="14" name="Line 13"/>
                <p:cNvSpPr>
                  <a:spLocks noChangeShapeType="1"/>
                </p:cNvSpPr>
                <p:nvPr/>
              </p:nvSpPr>
              <p:spPr bwMode="auto">
                <a:xfrm>
                  <a:off x="431" y="2925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2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Line 14"/>
                <p:cNvSpPr>
                  <a:spLocks noChangeShapeType="1"/>
                </p:cNvSpPr>
                <p:nvPr/>
              </p:nvSpPr>
              <p:spPr bwMode="auto">
                <a:xfrm>
                  <a:off x="1610" y="3043"/>
                  <a:ext cx="3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2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Line 15"/>
                <p:cNvSpPr>
                  <a:spLocks noChangeShapeType="1"/>
                </p:cNvSpPr>
                <p:nvPr/>
              </p:nvSpPr>
              <p:spPr bwMode="auto">
                <a:xfrm>
                  <a:off x="3243" y="3043"/>
                  <a:ext cx="27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2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" name="Line 16"/>
                <p:cNvSpPr>
                  <a:spLocks noChangeShapeType="1"/>
                </p:cNvSpPr>
                <p:nvPr/>
              </p:nvSpPr>
              <p:spPr bwMode="auto">
                <a:xfrm>
                  <a:off x="4694" y="3043"/>
                  <a:ext cx="18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2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" name="Line 17"/>
                <p:cNvSpPr>
                  <a:spLocks noChangeShapeType="1"/>
                </p:cNvSpPr>
                <p:nvPr/>
              </p:nvSpPr>
              <p:spPr bwMode="auto">
                <a:xfrm>
                  <a:off x="4875" y="3043"/>
                  <a:ext cx="1" cy="59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2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431" y="3634"/>
                  <a:ext cx="4445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2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31" y="3280"/>
                  <a:ext cx="1" cy="35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2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Line 20"/>
                <p:cNvSpPr>
                  <a:spLocks noChangeShapeType="1"/>
                </p:cNvSpPr>
                <p:nvPr/>
              </p:nvSpPr>
              <p:spPr bwMode="auto">
                <a:xfrm>
                  <a:off x="431" y="3280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2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" name="Line 21"/>
                <p:cNvSpPr>
                  <a:spLocks noChangeShapeType="1"/>
                </p:cNvSpPr>
                <p:nvPr/>
              </p:nvSpPr>
              <p:spPr bwMode="auto">
                <a:xfrm>
                  <a:off x="1066" y="3397"/>
                  <a:ext cx="1" cy="35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ru-RU" sz="2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68" y="3696"/>
                  <a:ext cx="8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lang="ru-RU" altLang="ru-RU" sz="20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</a:rPr>
                    <a:t>Выход</a:t>
                  </a:r>
                </a:p>
              </p:txBody>
            </p:sp>
          </p:grpSp>
        </p:grpSp>
        <p:sp>
          <p:nvSpPr>
            <p:cNvPr id="8" name="AutoShape 23"/>
            <p:cNvSpPr>
              <a:spLocks noChangeArrowheads="1"/>
            </p:cNvSpPr>
            <p:nvPr/>
          </p:nvSpPr>
          <p:spPr bwMode="auto">
            <a:xfrm>
              <a:off x="3016" y="1933"/>
              <a:ext cx="2040" cy="454"/>
            </a:xfrm>
            <a:prstGeom prst="wedgeRoundRectCallout">
              <a:avLst>
                <a:gd name="adj1" fmla="val -33495"/>
                <a:gd name="adj2" fmla="val 104185"/>
                <a:gd name="adj3" fmla="val 1666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Aft>
                  <a:spcPct val="0"/>
                </a:spcAft>
                <a:buFontTx/>
                <a:buNone/>
              </a:pPr>
              <a:r>
                <a:rPr lang="ru-RU" altLang="ru-RU" sz="1600" b="1" dirty="0">
                  <a:solidFill>
                    <a:srgbClr val="00B050"/>
                  </a:solidFill>
                </a:rPr>
                <a:t>Данные из подзапроса </a:t>
              </a:r>
            </a:p>
            <a:p>
              <a:pPr algn="ctr" fontAlgn="base">
                <a:spcAft>
                  <a:spcPct val="0"/>
                </a:spcAft>
                <a:buFontTx/>
                <a:buNone/>
              </a:pPr>
              <a:r>
                <a:rPr lang="ru-RU" altLang="ru-RU" sz="1600" b="1" dirty="0">
                  <a:solidFill>
                    <a:srgbClr val="00B050"/>
                  </a:solidFill>
                </a:rPr>
                <a:t>для вставки во внеш. запрос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88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67860" y="34242"/>
            <a:ext cx="72585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3200" b="1" dirty="0">
                <a:solidFill>
                  <a:srgbClr val="CE2816"/>
                </a:solidFill>
              </a:rPr>
              <a:t>Пример коррелированного подзапроса</a:t>
            </a:r>
            <a:endParaRPr lang="ru-RU" sz="3200" b="1" dirty="0">
              <a:solidFill>
                <a:srgbClr val="2C529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600" y="573965"/>
            <a:ext cx="1119925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dirty="0">
                <a:solidFill>
                  <a:srgbClr val="0070C0"/>
                </a:solidFill>
              </a:rPr>
              <a:t>В </a:t>
            </a:r>
            <a:r>
              <a:rPr lang="en-US" altLang="ru-RU" sz="2000" dirty="0">
                <a:solidFill>
                  <a:srgbClr val="0070C0"/>
                </a:solidFill>
              </a:rPr>
              <a:t>CDB</a:t>
            </a:r>
            <a:r>
              <a:rPr lang="ru-RU" altLang="ru-RU" sz="2000" dirty="0">
                <a:solidFill>
                  <a:srgbClr val="0070C0"/>
                </a:solidFill>
              </a:rPr>
              <a:t> пользователем </a:t>
            </a:r>
            <a:r>
              <a:rPr lang="en-US" altLang="ru-RU" sz="2000" dirty="0">
                <a:solidFill>
                  <a:srgbClr val="0070C0"/>
                </a:solidFill>
              </a:rPr>
              <a:t>system </a:t>
            </a:r>
            <a:r>
              <a:rPr lang="ru-RU" altLang="ru-RU" sz="2000" dirty="0">
                <a:solidFill>
                  <a:srgbClr val="0070C0"/>
                </a:solidFill>
              </a:rPr>
              <a:t>устанавливаем параметр</a:t>
            </a:r>
            <a:r>
              <a:rPr lang="en-US" altLang="ru-RU" sz="2000" dirty="0">
                <a:solidFill>
                  <a:srgbClr val="0070C0"/>
                </a:solidFill>
              </a:rPr>
              <a:t> autotrace</a:t>
            </a:r>
            <a:r>
              <a:rPr lang="ru-RU" altLang="ru-RU" sz="2000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ru-RU" sz="2000" dirty="0">
                <a:solidFill>
                  <a:srgbClr val="0070C0"/>
                </a:solidFill>
              </a:rPr>
              <a:t>SET autotrace </a:t>
            </a:r>
            <a:r>
              <a:rPr lang="en-US" altLang="ru-RU" sz="2000" dirty="0" err="1">
                <a:solidFill>
                  <a:srgbClr val="0070C0"/>
                </a:solidFill>
              </a:rPr>
              <a:t>taceonly</a:t>
            </a:r>
            <a:r>
              <a:rPr lang="en-US" altLang="ru-RU" sz="2000" dirty="0">
                <a:solidFill>
                  <a:srgbClr val="0070C0"/>
                </a:solidFill>
              </a:rPr>
              <a:t>.</a:t>
            </a:r>
            <a:r>
              <a:rPr lang="ru-RU" altLang="ru-RU" sz="2000" dirty="0">
                <a:solidFill>
                  <a:srgbClr val="0070C0"/>
                </a:solidFill>
              </a:rPr>
              <a:t> </a:t>
            </a:r>
            <a:endParaRPr lang="en-US" altLang="ru-RU" sz="2000" dirty="0">
              <a:solidFill>
                <a:srgbClr val="0070C0"/>
              </a:solidFill>
            </a:endParaRPr>
          </a:p>
          <a:p>
            <a:r>
              <a:rPr lang="ru-RU" altLang="ru-RU" sz="2000" dirty="0">
                <a:solidFill>
                  <a:srgbClr val="0070C0"/>
                </a:solidFill>
              </a:rPr>
              <a:t>Запрос: Найдите всех работников, </a:t>
            </a:r>
          </a:p>
          <a:p>
            <a:r>
              <a:rPr lang="ru-RU" altLang="ru-RU" sz="2000" dirty="0">
                <a:solidFill>
                  <a:srgbClr val="0070C0"/>
                </a:solidFill>
              </a:rPr>
              <a:t>которые получают зарплату </a:t>
            </a:r>
          </a:p>
          <a:p>
            <a:r>
              <a:rPr lang="ru-RU" altLang="ru-RU" sz="2000" dirty="0">
                <a:solidFill>
                  <a:srgbClr val="0070C0"/>
                </a:solidFill>
              </a:rPr>
              <a:t>выше средней в своем отделе</a:t>
            </a:r>
            <a:r>
              <a:rPr lang="en-US" altLang="ru-RU" sz="2000" dirty="0">
                <a:solidFill>
                  <a:srgbClr val="0070C0"/>
                </a:solidFill>
              </a:rPr>
              <a:t>:</a:t>
            </a:r>
            <a:endParaRPr lang="ru-RU" altLang="ru-RU" sz="2000" dirty="0">
              <a:solidFill>
                <a:srgbClr val="0070C0"/>
              </a:solidFill>
            </a:endParaRPr>
          </a:p>
          <a:p>
            <a:endParaRPr lang="ru-RU" altLang="ru-RU" sz="2000" dirty="0">
              <a:solidFill>
                <a:srgbClr val="0070C0"/>
              </a:solidFill>
            </a:endParaRPr>
          </a:p>
          <a:p>
            <a:r>
              <a:rPr lang="en-US" altLang="ru-RU" b="1" dirty="0"/>
              <a:t>SELECT</a:t>
            </a:r>
            <a:r>
              <a:rPr lang="en-US" altLang="ru-RU" dirty="0"/>
              <a:t>  ENAME,  SAL  SALARY,  DEPTNO</a:t>
            </a:r>
          </a:p>
          <a:p>
            <a:r>
              <a:rPr lang="en-US" altLang="ru-RU" dirty="0"/>
              <a:t> </a:t>
            </a:r>
            <a:r>
              <a:rPr lang="ru-RU" altLang="ru-RU" dirty="0"/>
              <a:t> </a:t>
            </a:r>
            <a:r>
              <a:rPr lang="en-US" altLang="ru-RU" b="1" dirty="0"/>
              <a:t>FROM</a:t>
            </a:r>
            <a:r>
              <a:rPr lang="en-US" altLang="ru-RU" dirty="0"/>
              <a:t>  </a:t>
            </a:r>
            <a:r>
              <a:rPr lang="en-US" altLang="ru-RU" b="1" dirty="0"/>
              <a:t>EMP </a:t>
            </a:r>
            <a:r>
              <a:rPr lang="en-US" altLang="ru-RU" b="1" dirty="0">
                <a:solidFill>
                  <a:srgbClr val="00B050"/>
                </a:solidFill>
              </a:rPr>
              <a:t> E</a:t>
            </a:r>
          </a:p>
          <a:p>
            <a:r>
              <a:rPr lang="ru-RU" altLang="ru-RU" dirty="0"/>
              <a:t> </a:t>
            </a:r>
            <a:r>
              <a:rPr lang="en-US" altLang="ru-RU" dirty="0"/>
              <a:t> </a:t>
            </a:r>
            <a:r>
              <a:rPr lang="en-US" altLang="ru-RU" b="1" dirty="0"/>
              <a:t>WHERE</a:t>
            </a:r>
            <a:r>
              <a:rPr lang="ru-RU" altLang="ru-RU" dirty="0"/>
              <a:t>  </a:t>
            </a:r>
            <a:r>
              <a:rPr lang="en-US" altLang="ru-RU" dirty="0"/>
              <a:t>SAL</a:t>
            </a:r>
            <a:r>
              <a:rPr lang="ru-RU" altLang="ru-RU" dirty="0"/>
              <a:t>&gt; (</a:t>
            </a:r>
            <a:r>
              <a:rPr lang="en-US" altLang="ru-RU" b="1" dirty="0"/>
              <a:t>SELECT</a:t>
            </a:r>
            <a:r>
              <a:rPr lang="en-US" altLang="ru-RU" dirty="0"/>
              <a:t>  AVG(SAL)  </a:t>
            </a:r>
            <a:r>
              <a:rPr lang="en-US" altLang="ru-RU" b="1" dirty="0"/>
              <a:t>FROM</a:t>
            </a:r>
            <a:r>
              <a:rPr lang="en-US" altLang="ru-RU" dirty="0"/>
              <a:t>  EMP</a:t>
            </a:r>
            <a:r>
              <a:rPr lang="ru-RU" altLang="ru-RU" dirty="0"/>
              <a:t> </a:t>
            </a:r>
          </a:p>
          <a:p>
            <a:r>
              <a:rPr lang="ru-RU" altLang="ru-RU" dirty="0"/>
              <a:t>                          </a:t>
            </a:r>
            <a:r>
              <a:rPr lang="en-US" altLang="ru-RU" dirty="0"/>
              <a:t>  </a:t>
            </a:r>
            <a:r>
              <a:rPr lang="en-US" altLang="ru-RU" b="1" dirty="0"/>
              <a:t>WHERE</a:t>
            </a:r>
            <a:r>
              <a:rPr lang="en-US" altLang="ru-RU" dirty="0"/>
              <a:t>  DEPTNO=</a:t>
            </a:r>
            <a:r>
              <a:rPr lang="en-US" altLang="ru-RU" dirty="0">
                <a:solidFill>
                  <a:srgbClr val="00B050"/>
                </a:solidFill>
              </a:rPr>
              <a:t>E.DEPTNO</a:t>
            </a:r>
            <a:r>
              <a:rPr lang="ru-RU" altLang="ru-RU" dirty="0"/>
              <a:t>)</a:t>
            </a:r>
            <a:r>
              <a:rPr lang="ru-RU" altLang="ru-RU" b="1" dirty="0"/>
              <a:t>   </a:t>
            </a:r>
          </a:p>
          <a:p>
            <a:r>
              <a:rPr lang="ru-RU" altLang="ru-RU" dirty="0"/>
              <a:t>  </a:t>
            </a:r>
            <a:r>
              <a:rPr lang="en-US" altLang="ru-RU" b="1" dirty="0"/>
              <a:t>ORDER</a:t>
            </a:r>
            <a:r>
              <a:rPr lang="ru-RU" altLang="ru-RU" b="1" dirty="0"/>
              <a:t>  </a:t>
            </a:r>
            <a:r>
              <a:rPr lang="en-US" altLang="ru-RU" b="1" dirty="0"/>
              <a:t>B</a:t>
            </a:r>
            <a:r>
              <a:rPr lang="en-US" altLang="ru-RU" dirty="0"/>
              <a:t>Y</a:t>
            </a:r>
            <a:r>
              <a:rPr lang="ru-RU" altLang="ru-RU" dirty="0"/>
              <a:t>  </a:t>
            </a:r>
            <a:r>
              <a:rPr lang="en-US" altLang="ru-RU" dirty="0" smtClean="0"/>
              <a:t>DEPTNO</a:t>
            </a:r>
            <a:r>
              <a:rPr lang="ru-RU" altLang="ru-RU" sz="2000" dirty="0"/>
              <a:t>;</a:t>
            </a:r>
          </a:p>
          <a:p>
            <a:endParaRPr lang="ru-RU" altLang="ru-RU" sz="2000" dirty="0">
              <a:solidFill>
                <a:srgbClr val="0070C0"/>
              </a:solidFill>
            </a:endParaRPr>
          </a:p>
          <a:p>
            <a:endParaRPr lang="ru-RU" altLang="ru-RU" sz="2000" dirty="0">
              <a:solidFill>
                <a:srgbClr val="0070C0"/>
              </a:solidFill>
            </a:endParaRPr>
          </a:p>
          <a:p>
            <a:endParaRPr lang="ru-RU" altLang="ru-RU" sz="2000" dirty="0">
              <a:solidFill>
                <a:srgbClr val="0070C0"/>
              </a:solidFill>
            </a:endParaRPr>
          </a:p>
          <a:p>
            <a:endParaRPr lang="ru-RU" altLang="ru-RU" sz="2000" dirty="0">
              <a:solidFill>
                <a:srgbClr val="0070C0"/>
              </a:solidFill>
            </a:endParaRPr>
          </a:p>
          <a:p>
            <a:r>
              <a:rPr lang="ru-RU" altLang="ru-RU" sz="2000" b="1" u="sng" dirty="0">
                <a:solidFill>
                  <a:srgbClr val="C00000"/>
                </a:solidFill>
              </a:rPr>
              <a:t>Замечание</a:t>
            </a:r>
            <a:r>
              <a:rPr lang="ru-RU" altLang="ru-RU" sz="2000" b="1" dirty="0">
                <a:solidFill>
                  <a:srgbClr val="C00000"/>
                </a:solidFill>
              </a:rPr>
              <a:t>: </a:t>
            </a:r>
            <a:r>
              <a:rPr lang="ru-RU" altLang="ru-RU" sz="2000" dirty="0">
                <a:solidFill>
                  <a:srgbClr val="0070C0"/>
                </a:solidFill>
              </a:rPr>
              <a:t>Наличие в подзапросе столбца из вмещающего запроса – характерный признак коррелированного подзапроса.</a:t>
            </a:r>
          </a:p>
          <a:p>
            <a:r>
              <a:rPr lang="ru-RU" altLang="ru-RU" sz="2000" u="sng" dirty="0">
                <a:solidFill>
                  <a:srgbClr val="0070C0"/>
                </a:solidFill>
              </a:rPr>
              <a:t>Задание для самостоятельной работы</a:t>
            </a:r>
            <a:r>
              <a:rPr lang="ru-RU" altLang="ru-RU" sz="2000" dirty="0">
                <a:solidFill>
                  <a:srgbClr val="0070C0"/>
                </a:solidFill>
              </a:rPr>
              <a:t>: Найдите всех работников, которые получают зарплату равную средней зарплате в своем отделе. </a:t>
            </a:r>
          </a:p>
          <a:p>
            <a:r>
              <a:rPr lang="ru-RU" altLang="ru-RU" sz="2000" dirty="0">
                <a:solidFill>
                  <a:srgbClr val="0070C0"/>
                </a:solidFill>
              </a:rPr>
              <a:t>     Получите ответ. Разберитесь с семантикой запроса.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A708FF-C656-43A4-8F9C-B996A1B8E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38" y="1137443"/>
            <a:ext cx="7177560" cy="395555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6738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996473" y="52269"/>
            <a:ext cx="5130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200" b="1" dirty="0">
                <a:solidFill>
                  <a:srgbClr val="C00000"/>
                </a:solidFill>
              </a:rPr>
              <a:t>Какой запрос лучше?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7591" y="1024830"/>
            <a:ext cx="9090837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SELECT</a:t>
            </a:r>
            <a:r>
              <a:rPr lang="en-US" dirty="0"/>
              <a:t> ENAME, SAL SALARY, DEPTNO</a:t>
            </a:r>
          </a:p>
          <a:p>
            <a:r>
              <a:rPr lang="en-US" dirty="0"/>
              <a:t>      </a:t>
            </a:r>
            <a:r>
              <a:rPr lang="en-US" b="1" dirty="0"/>
              <a:t>FROM</a:t>
            </a:r>
            <a:r>
              <a:rPr lang="en-US" dirty="0"/>
              <a:t> EMP E</a:t>
            </a:r>
          </a:p>
          <a:p>
            <a:r>
              <a:rPr lang="en-US" dirty="0"/>
              <a:t>      </a:t>
            </a:r>
            <a:r>
              <a:rPr lang="en-US" b="1" dirty="0"/>
              <a:t>WHERE</a:t>
            </a:r>
            <a:r>
              <a:rPr lang="en-US" dirty="0"/>
              <a:t> SAL=(</a:t>
            </a:r>
            <a:r>
              <a:rPr lang="en-US" b="1" dirty="0"/>
              <a:t>SELECT</a:t>
            </a:r>
            <a:r>
              <a:rPr lang="en-US" dirty="0"/>
              <a:t> MAX(SAL) FROM EMP</a:t>
            </a:r>
          </a:p>
          <a:p>
            <a:r>
              <a:rPr lang="en-US" dirty="0"/>
              <a:t>                                 </a:t>
            </a:r>
            <a:r>
              <a:rPr lang="en-US" b="1" dirty="0"/>
              <a:t>WHERE</a:t>
            </a:r>
            <a:r>
              <a:rPr lang="en-US" dirty="0"/>
              <a:t> DEPTNO=E.DEPTNO)</a:t>
            </a:r>
          </a:p>
          <a:p>
            <a:r>
              <a:rPr lang="en-US" dirty="0"/>
              <a:t>     </a:t>
            </a:r>
            <a:r>
              <a:rPr lang="en-US" b="1" dirty="0"/>
              <a:t>ORDER BY</a:t>
            </a:r>
            <a:r>
              <a:rPr lang="en-US" dirty="0"/>
              <a:t> DEPTNO;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en-US" b="1" dirty="0"/>
              <a:t>SELECT</a:t>
            </a:r>
            <a:r>
              <a:rPr lang="en-US" dirty="0"/>
              <a:t> ENAME, SAL SALARY, DEPTNO</a:t>
            </a:r>
          </a:p>
          <a:p>
            <a:r>
              <a:rPr lang="en-US" dirty="0"/>
              <a:t>      </a:t>
            </a:r>
            <a:r>
              <a:rPr lang="en-US" b="1" dirty="0"/>
              <a:t>FROM</a:t>
            </a:r>
            <a:r>
              <a:rPr lang="en-US" dirty="0"/>
              <a:t> EMP E</a:t>
            </a:r>
          </a:p>
          <a:p>
            <a:r>
              <a:rPr lang="en-US" dirty="0"/>
              <a:t>      </a:t>
            </a:r>
            <a:r>
              <a:rPr lang="en-US" b="1" dirty="0"/>
              <a:t>WHERE</a:t>
            </a:r>
            <a:r>
              <a:rPr lang="en-US" dirty="0"/>
              <a:t> (DEPTNO, SAL) </a:t>
            </a:r>
            <a:endParaRPr lang="ru-RU" dirty="0"/>
          </a:p>
          <a:p>
            <a:r>
              <a:rPr lang="ru-RU" dirty="0"/>
              <a:t>        </a:t>
            </a:r>
            <a:r>
              <a:rPr lang="en-US" dirty="0"/>
              <a:t>IN (SELECT DEPTNO, MAX(SAL) FROM EMP</a:t>
            </a:r>
          </a:p>
          <a:p>
            <a:r>
              <a:rPr lang="en-US" dirty="0"/>
              <a:t>                                 GROUP BY DEPTNO)</a:t>
            </a:r>
          </a:p>
          <a:p>
            <a:r>
              <a:rPr lang="en-US" dirty="0"/>
              <a:t>     </a:t>
            </a:r>
            <a:r>
              <a:rPr lang="en-US" b="1" dirty="0"/>
              <a:t>ORDER BY </a:t>
            </a:r>
            <a:r>
              <a:rPr lang="en-US" dirty="0"/>
              <a:t>DEPTNO;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rgbClr val="0070C0"/>
                </a:solidFill>
              </a:rPr>
              <a:t>Результат один и тот же !!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F5A9CB-F74B-47AD-8FB7-04A2BEBF9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380" y="1087884"/>
            <a:ext cx="6396033" cy="234522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8CEDC5D-2501-4A8C-A193-0C56728C3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380" y="3683879"/>
            <a:ext cx="6179731" cy="304653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1168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450848" y="753"/>
            <a:ext cx="636509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ru-RU" sz="3200" b="1" dirty="0">
                <a:solidFill>
                  <a:srgbClr val="C00000"/>
                </a:solidFill>
              </a:rPr>
              <a:t>Сравнение коррелированных и обычных подзапросов</a:t>
            </a:r>
            <a:r>
              <a:rPr lang="en-US" sz="3200" b="1" dirty="0">
                <a:solidFill>
                  <a:srgbClr val="C00000"/>
                </a:solidFill>
              </a:rPr>
              <a:t> 1/2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30777" y="1022121"/>
            <a:ext cx="10189028" cy="1963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95000"/>
              </a:lnSpc>
            </a:pPr>
            <a:r>
              <a:rPr lang="ru-RU" dirty="0">
                <a:solidFill>
                  <a:srgbClr val="0070C0"/>
                </a:solidFill>
              </a:rPr>
              <a:t>Для каждого менеджера выведите его порядковый номер, имя и наиболее высоко-</a:t>
            </a:r>
          </a:p>
          <a:p>
            <a:pPr>
              <a:lnSpc>
                <a:spcPct val="95000"/>
              </a:lnSpc>
            </a:pPr>
            <a:r>
              <a:rPr lang="ru-RU" dirty="0">
                <a:solidFill>
                  <a:srgbClr val="0070C0"/>
                </a:solidFill>
              </a:rPr>
              <a:t>оплачиваемого подчинённого. Сотрудники не имеющие менеджера не учитываются:</a:t>
            </a:r>
          </a:p>
          <a:p>
            <a:pPr indent="457200">
              <a:lnSpc>
                <a:spcPct val="95000"/>
              </a:lnSpc>
            </a:pPr>
            <a:r>
              <a:rPr lang="ru-RU" dirty="0">
                <a:solidFill>
                  <a:srgbClr val="0070C0"/>
                </a:solidFill>
              </a:rPr>
              <a:t>Коррелированный подзапрос:</a:t>
            </a:r>
          </a:p>
          <a:p>
            <a:pPr>
              <a:lnSpc>
                <a:spcPct val="95000"/>
              </a:lnSpc>
            </a:pPr>
            <a:r>
              <a:rPr lang="en-US" b="1" dirty="0"/>
              <a:t>SELECT</a:t>
            </a:r>
            <a:r>
              <a:rPr lang="en-US" dirty="0"/>
              <a:t> e1.employee_id, e1.first_name, e2.first_name, e2.salary</a:t>
            </a:r>
          </a:p>
          <a:p>
            <a:pPr>
              <a:lnSpc>
                <a:spcPct val="95000"/>
              </a:lnSpc>
            </a:pPr>
            <a:r>
              <a:rPr lang="en-US" b="1" dirty="0"/>
              <a:t>FROM</a:t>
            </a:r>
            <a:r>
              <a:rPr lang="ru-RU" dirty="0"/>
              <a:t> </a:t>
            </a:r>
            <a:r>
              <a:rPr lang="en-US" dirty="0"/>
              <a:t>employees e1 </a:t>
            </a:r>
            <a:r>
              <a:rPr lang="en-US" b="1" dirty="0"/>
              <a:t>JOIN</a:t>
            </a:r>
            <a:r>
              <a:rPr lang="en-US" dirty="0"/>
              <a:t> employees e2 </a:t>
            </a:r>
            <a:r>
              <a:rPr lang="en-US" b="1" dirty="0"/>
              <a:t>ON</a:t>
            </a:r>
            <a:r>
              <a:rPr lang="en-US" dirty="0"/>
              <a:t> (e1.employee_id=e2.manager_id)</a:t>
            </a:r>
          </a:p>
          <a:p>
            <a:pPr>
              <a:lnSpc>
                <a:spcPct val="95000"/>
              </a:lnSpc>
            </a:pPr>
            <a:r>
              <a:rPr lang="en-US" b="1" dirty="0"/>
              <a:t>WHERE</a:t>
            </a:r>
            <a:r>
              <a:rPr lang="ru-RU" dirty="0"/>
              <a:t> </a:t>
            </a:r>
            <a:r>
              <a:rPr lang="en-US" dirty="0"/>
              <a:t>e2.salary =</a:t>
            </a:r>
          </a:p>
          <a:p>
            <a:pPr>
              <a:lnSpc>
                <a:spcPct val="95000"/>
              </a:lnSpc>
            </a:pPr>
            <a:r>
              <a:rPr lang="en-US" dirty="0"/>
              <a:t>(</a:t>
            </a:r>
            <a:r>
              <a:rPr lang="en-US" b="1" dirty="0"/>
              <a:t>SELECT</a:t>
            </a:r>
            <a:r>
              <a:rPr lang="en-US" dirty="0"/>
              <a:t> max(e3.salary) </a:t>
            </a:r>
            <a:r>
              <a:rPr lang="en-US" b="1" dirty="0"/>
              <a:t>FROM</a:t>
            </a:r>
            <a:r>
              <a:rPr lang="en-US" dirty="0"/>
              <a:t> employees e3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e3.manager</a:t>
            </a:r>
            <a:r>
              <a:rPr lang="en-US" sz="2000" dirty="0"/>
              <a:t>_id = e1.employee_id)</a:t>
            </a:r>
            <a:r>
              <a:rPr lang="ru-RU" sz="2000" dirty="0"/>
              <a:t>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B408E2-3AFD-4AD3-BF90-39FA49C7D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848" y="2985735"/>
            <a:ext cx="8807408" cy="370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1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969445" y="1610817"/>
            <a:ext cx="52846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ru-RU" sz="3000" b="1" dirty="0">
                <a:solidFill>
                  <a:srgbClr val="C00000"/>
                </a:solidFill>
              </a:rPr>
              <a:t>Сравнение коррелированных и обычных подзапросов</a:t>
            </a:r>
            <a:r>
              <a:rPr lang="en-US" sz="3000" b="1" dirty="0">
                <a:solidFill>
                  <a:srgbClr val="C00000"/>
                </a:solidFill>
              </a:rPr>
              <a:t> 2/2</a:t>
            </a:r>
            <a:endParaRPr lang="ru-RU" sz="3000" b="1" dirty="0">
              <a:solidFill>
                <a:srgbClr val="C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600" y="67609"/>
            <a:ext cx="10189028" cy="2453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95000"/>
              </a:lnSpc>
            </a:pPr>
            <a:r>
              <a:rPr lang="ru-RU" dirty="0">
                <a:solidFill>
                  <a:srgbClr val="0070C0"/>
                </a:solidFill>
              </a:rPr>
              <a:t>Та же задача, но обычный подзапрос:</a:t>
            </a:r>
          </a:p>
          <a:p>
            <a:pPr>
              <a:lnSpc>
                <a:spcPct val="80000"/>
              </a:lnSpc>
            </a:pPr>
            <a:r>
              <a:rPr lang="en-US" sz="1700" b="1" dirty="0"/>
              <a:t>SELECT</a:t>
            </a:r>
            <a:r>
              <a:rPr lang="en-US" sz="1700" dirty="0"/>
              <a:t> e3.first_name, e4.first_name, e4.salary</a:t>
            </a:r>
          </a:p>
          <a:p>
            <a:pPr>
              <a:lnSpc>
                <a:spcPct val="80000"/>
              </a:lnSpc>
            </a:pPr>
            <a:r>
              <a:rPr lang="en-US" sz="1700" b="1" dirty="0"/>
              <a:t>FROM</a:t>
            </a:r>
            <a:r>
              <a:rPr lang="en-US" sz="1700" dirty="0"/>
              <a:t> (</a:t>
            </a:r>
          </a:p>
          <a:p>
            <a:pPr>
              <a:lnSpc>
                <a:spcPct val="80000"/>
              </a:lnSpc>
            </a:pPr>
            <a:r>
              <a:rPr lang="ru-RU" sz="1700" dirty="0"/>
              <a:t>    </a:t>
            </a:r>
            <a:r>
              <a:rPr lang="en-US" sz="1700" b="1" dirty="0"/>
              <a:t>SELECT</a:t>
            </a:r>
            <a:r>
              <a:rPr lang="en-US" sz="1700" dirty="0"/>
              <a:t> e1.employee_id, MAX(e2.salary) </a:t>
            </a:r>
            <a:r>
              <a:rPr lang="en-US" sz="1700" b="1" dirty="0"/>
              <a:t>AS</a:t>
            </a:r>
            <a:r>
              <a:rPr lang="en-US" sz="1700" dirty="0"/>
              <a:t> </a:t>
            </a:r>
            <a:r>
              <a:rPr lang="en-US" sz="1700" dirty="0" err="1"/>
              <a:t>maxsalary</a:t>
            </a:r>
            <a:endParaRPr lang="en-US" sz="1700" dirty="0"/>
          </a:p>
          <a:p>
            <a:pPr>
              <a:lnSpc>
                <a:spcPct val="80000"/>
              </a:lnSpc>
            </a:pPr>
            <a:r>
              <a:rPr lang="ru-RU" sz="1700" dirty="0"/>
              <a:t>    </a:t>
            </a:r>
            <a:r>
              <a:rPr lang="en-US" sz="1700" b="1" dirty="0"/>
              <a:t>FROM</a:t>
            </a:r>
            <a:r>
              <a:rPr lang="en-US" sz="1700" dirty="0"/>
              <a:t> </a:t>
            </a:r>
            <a:r>
              <a:rPr lang="en-US" sz="1700" dirty="0" err="1"/>
              <a:t>hr.employees</a:t>
            </a:r>
            <a:r>
              <a:rPr lang="en-US" sz="1700" dirty="0"/>
              <a:t> e1 </a:t>
            </a:r>
            <a:r>
              <a:rPr lang="en-US" sz="1700" b="1" dirty="0"/>
              <a:t>JOIN</a:t>
            </a:r>
            <a:r>
              <a:rPr lang="en-US" sz="1700" dirty="0"/>
              <a:t> </a:t>
            </a:r>
            <a:r>
              <a:rPr lang="en-US" sz="1700" dirty="0" err="1"/>
              <a:t>hr.employees</a:t>
            </a:r>
            <a:r>
              <a:rPr lang="en-US" sz="1700" dirty="0"/>
              <a:t> e2 </a:t>
            </a:r>
            <a:r>
              <a:rPr lang="en-US" sz="1700" b="1" dirty="0" smtClean="0"/>
              <a:t>ON</a:t>
            </a:r>
            <a:r>
              <a:rPr lang="en-US" sz="1700" dirty="0" smtClean="0"/>
              <a:t> (</a:t>
            </a:r>
            <a:r>
              <a:rPr lang="en-US" sz="1700" dirty="0"/>
              <a:t>e1.employee_id = e2.manager_id)</a:t>
            </a:r>
          </a:p>
          <a:p>
            <a:pPr>
              <a:lnSpc>
                <a:spcPct val="80000"/>
              </a:lnSpc>
            </a:pPr>
            <a:r>
              <a:rPr lang="ru-RU" sz="1700" dirty="0"/>
              <a:t>    </a:t>
            </a:r>
            <a:r>
              <a:rPr lang="en-US" sz="1700" b="1" dirty="0"/>
              <a:t>GROUP BY</a:t>
            </a:r>
            <a:r>
              <a:rPr lang="en-US" sz="1700" dirty="0"/>
              <a:t> e1.employee_id ) </a:t>
            </a:r>
            <a:r>
              <a:rPr lang="en-US" sz="1700" dirty="0" err="1"/>
              <a:t>ntable</a:t>
            </a:r>
            <a:r>
              <a:rPr lang="en-US" sz="1700" dirty="0"/>
              <a:t> /* </a:t>
            </a:r>
            <a:r>
              <a:rPr lang="ru-RU" sz="1700" dirty="0"/>
              <a:t>Подзапрос выполнится один раз*/</a:t>
            </a:r>
          </a:p>
          <a:p>
            <a:pPr>
              <a:lnSpc>
                <a:spcPct val="80000"/>
              </a:lnSpc>
            </a:pPr>
            <a:r>
              <a:rPr lang="ru-RU" sz="1700" b="1" dirty="0"/>
              <a:t>        </a:t>
            </a:r>
            <a:r>
              <a:rPr lang="en-US" sz="1700" b="1" dirty="0"/>
              <a:t>INNER JOIN </a:t>
            </a:r>
            <a:endParaRPr lang="ru-RU" sz="1700" b="1" dirty="0"/>
          </a:p>
          <a:p>
            <a:pPr>
              <a:lnSpc>
                <a:spcPct val="80000"/>
              </a:lnSpc>
            </a:pPr>
            <a:r>
              <a:rPr lang="ru-RU" sz="1700" dirty="0"/>
              <a:t>            </a:t>
            </a:r>
            <a:r>
              <a:rPr lang="en-US" sz="1700" dirty="0" err="1"/>
              <a:t>hr.employees</a:t>
            </a:r>
            <a:r>
              <a:rPr lang="en-US" sz="1700" dirty="0"/>
              <a:t> e3 </a:t>
            </a:r>
            <a:r>
              <a:rPr lang="en-US" sz="1700" b="1" dirty="0"/>
              <a:t>ON</a:t>
            </a:r>
            <a:r>
              <a:rPr lang="en-US" sz="1700" dirty="0"/>
              <a:t> (</a:t>
            </a:r>
            <a:r>
              <a:rPr lang="en-US" sz="1700" dirty="0" err="1"/>
              <a:t>ntable.employee_id</a:t>
            </a:r>
            <a:r>
              <a:rPr lang="en-US" sz="1700" dirty="0"/>
              <a:t>=e3.employee_id) </a:t>
            </a:r>
            <a:endParaRPr lang="ru-RU" sz="1700" dirty="0"/>
          </a:p>
          <a:p>
            <a:pPr>
              <a:lnSpc>
                <a:spcPct val="80000"/>
              </a:lnSpc>
            </a:pPr>
            <a:r>
              <a:rPr lang="ru-RU" sz="1700" b="1" dirty="0"/>
              <a:t>        </a:t>
            </a:r>
            <a:r>
              <a:rPr lang="en-US" sz="1700" b="1" dirty="0"/>
              <a:t>INNER JOIN</a:t>
            </a:r>
          </a:p>
          <a:p>
            <a:pPr>
              <a:lnSpc>
                <a:spcPct val="80000"/>
              </a:lnSpc>
            </a:pPr>
            <a:r>
              <a:rPr lang="ru-RU" sz="1700" dirty="0"/>
              <a:t>            </a:t>
            </a:r>
            <a:r>
              <a:rPr lang="en-US" sz="1700" dirty="0" err="1"/>
              <a:t>hr.employees</a:t>
            </a:r>
            <a:r>
              <a:rPr lang="en-US" sz="1700" dirty="0"/>
              <a:t> e4 </a:t>
            </a:r>
            <a:r>
              <a:rPr lang="en-US" sz="1700" b="1" dirty="0" smtClean="0"/>
              <a:t>ON</a:t>
            </a:r>
            <a:r>
              <a:rPr lang="en-US" sz="1700" dirty="0" smtClean="0"/>
              <a:t> (</a:t>
            </a:r>
            <a:r>
              <a:rPr lang="en-US" sz="1700" dirty="0"/>
              <a:t>e3.employee_id = e4.manager_id)</a:t>
            </a:r>
          </a:p>
          <a:p>
            <a:pPr>
              <a:lnSpc>
                <a:spcPct val="80000"/>
              </a:lnSpc>
            </a:pPr>
            <a:r>
              <a:rPr lang="ru-RU" sz="1700" dirty="0"/>
              <a:t>   </a:t>
            </a:r>
            <a:r>
              <a:rPr lang="ru-RU" sz="1700" b="1" dirty="0"/>
              <a:t> </a:t>
            </a:r>
            <a:r>
              <a:rPr lang="en-US" sz="1700" b="1" dirty="0"/>
              <a:t>WHERE </a:t>
            </a:r>
            <a:r>
              <a:rPr lang="en-US" sz="1700" dirty="0" err="1"/>
              <a:t>ntable.maxsalary</a:t>
            </a:r>
            <a:r>
              <a:rPr lang="en-US" sz="1700" dirty="0"/>
              <a:t> = e4.salary;</a:t>
            </a:r>
            <a:endParaRPr lang="ru-RU" sz="17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D81B145-1F18-48C1-ADF0-E24973DE3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05" y="2555412"/>
            <a:ext cx="8570968" cy="423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3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 txBox="1">
            <a:spLocks/>
          </p:cNvSpPr>
          <p:nvPr/>
        </p:nvSpPr>
        <p:spPr>
          <a:xfrm>
            <a:off x="228600" y="1610817"/>
            <a:ext cx="9628094" cy="496004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13423" y="500990"/>
            <a:ext cx="6825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altLang="ru-RU" sz="3200" b="1" dirty="0">
                <a:solidFill>
                  <a:srgbClr val="C00000"/>
                </a:solidFill>
              </a:rPr>
              <a:t>Соединения в стандарте </a:t>
            </a:r>
            <a:r>
              <a:rPr lang="en-US" altLang="ru-RU" sz="3200" b="1" dirty="0">
                <a:solidFill>
                  <a:srgbClr val="C00000"/>
                </a:solidFill>
              </a:rPr>
              <a:t>SQL92</a:t>
            </a:r>
            <a:r>
              <a:rPr lang="ru-RU" altLang="ru-RU" sz="3200" b="1" dirty="0">
                <a:solidFill>
                  <a:srgbClr val="C00000"/>
                </a:solidFill>
              </a:rPr>
              <a:t> (1/2)</a:t>
            </a:r>
            <a:endParaRPr lang="ru-RU" sz="32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3417" y="1237451"/>
            <a:ext cx="104740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spcBef>
                <a:spcPct val="0"/>
              </a:spcBef>
              <a:buNone/>
            </a:pPr>
            <a:r>
              <a:rPr lang="en-US" altLang="ru-RU" dirty="0"/>
              <a:t>	</a:t>
            </a:r>
            <a:r>
              <a:rPr lang="ru-RU" altLang="ru-RU" dirty="0">
                <a:solidFill>
                  <a:srgbClr val="0070C0"/>
                </a:solidFill>
              </a:rPr>
              <a:t>В стандарте </a:t>
            </a:r>
            <a:r>
              <a:rPr lang="en-US" altLang="ru-RU" dirty="0">
                <a:solidFill>
                  <a:srgbClr val="0070C0"/>
                </a:solidFill>
              </a:rPr>
              <a:t>SQL92</a:t>
            </a:r>
            <a:r>
              <a:rPr lang="ru-RU" altLang="ru-RU" dirty="0">
                <a:solidFill>
                  <a:srgbClr val="0070C0"/>
                </a:solidFill>
              </a:rPr>
              <a:t> внешние соединения определяются во фразе</a:t>
            </a:r>
            <a:r>
              <a:rPr lang="en-US" altLang="ru-RU" dirty="0">
                <a:solidFill>
                  <a:srgbClr val="0070C0"/>
                </a:solidFill>
              </a:rPr>
              <a:t> FROM</a:t>
            </a:r>
            <a:r>
              <a:rPr lang="ru-RU" altLang="ru-RU" dirty="0">
                <a:solidFill>
                  <a:srgbClr val="0070C0"/>
                </a:solidFill>
              </a:rPr>
              <a:t>, которая получает сложный синтаксис. Мы рассмотрим основные частные случаи.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ru-RU" altLang="ru-RU" b="1" dirty="0">
                <a:solidFill>
                  <a:srgbClr val="C00000"/>
                </a:solidFill>
              </a:rPr>
              <a:t>1.  </a:t>
            </a:r>
            <a:r>
              <a:rPr lang="ru-RU" altLang="ru-RU" b="1" u="sng" dirty="0">
                <a:solidFill>
                  <a:srgbClr val="C00000"/>
                </a:solidFill>
              </a:rPr>
              <a:t>Внутреннее соединение</a:t>
            </a:r>
            <a:r>
              <a:rPr lang="ru-RU" altLang="ru-RU" b="1" dirty="0">
                <a:solidFill>
                  <a:srgbClr val="C00000"/>
                </a:solidFill>
              </a:rPr>
              <a:t>. Основной вариант. Синтаксис: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ru-RU" b="1" dirty="0"/>
              <a:t>SELECT</a:t>
            </a:r>
            <a:r>
              <a:rPr lang="en-US" altLang="ru-RU" dirty="0"/>
              <a:t> </a:t>
            </a:r>
            <a:r>
              <a:rPr lang="ru-RU" altLang="ru-RU" dirty="0"/>
              <a:t>список_</a:t>
            </a:r>
            <a:r>
              <a:rPr lang="en-US" altLang="ru-RU" dirty="0"/>
              <a:t>SELECT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ru-RU" b="1" dirty="0"/>
              <a:t>FROM</a:t>
            </a:r>
            <a:r>
              <a:rPr lang="en-US" altLang="ru-RU" dirty="0"/>
              <a:t> </a:t>
            </a:r>
            <a:r>
              <a:rPr lang="ru-RU" altLang="ru-RU" dirty="0" err="1"/>
              <a:t>имя_таблицы</a:t>
            </a:r>
            <a:r>
              <a:rPr lang="ru-RU" altLang="ru-RU" dirty="0"/>
              <a:t> </a:t>
            </a:r>
            <a:r>
              <a:rPr lang="en-US" altLang="ru-RU" b="1" dirty="0"/>
              <a:t>INNER</a:t>
            </a:r>
            <a:r>
              <a:rPr lang="en-US" altLang="ru-RU" dirty="0"/>
              <a:t> </a:t>
            </a:r>
            <a:r>
              <a:rPr lang="en-US" altLang="ru-RU" b="1" dirty="0"/>
              <a:t>JOIN</a:t>
            </a:r>
            <a:r>
              <a:rPr lang="ru-RU" altLang="ru-RU" dirty="0"/>
              <a:t> </a:t>
            </a:r>
            <a:r>
              <a:rPr lang="ru-RU" altLang="ru-RU" dirty="0" err="1"/>
              <a:t>имя_таблицы</a:t>
            </a:r>
            <a:endParaRPr lang="ru-RU" altLang="ru-RU" dirty="0"/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ru-RU" dirty="0"/>
              <a:t>    </a:t>
            </a:r>
            <a:r>
              <a:rPr lang="en-US" altLang="ru-RU" b="1" dirty="0"/>
              <a:t>ON</a:t>
            </a:r>
            <a:r>
              <a:rPr lang="ru-RU" altLang="ru-RU" dirty="0"/>
              <a:t> условие</a:t>
            </a:r>
            <a:r>
              <a:rPr lang="en-US" altLang="ru-RU" dirty="0"/>
              <a:t>_</a:t>
            </a:r>
            <a:r>
              <a:rPr lang="ru-RU" altLang="ru-RU" dirty="0"/>
              <a:t>соединения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ru-RU" altLang="ru-RU" b="1" u="sng" dirty="0">
                <a:solidFill>
                  <a:srgbClr val="0070C0"/>
                </a:solidFill>
              </a:rPr>
              <a:t>Пример</a:t>
            </a:r>
            <a:r>
              <a:rPr lang="ru-RU" altLang="ru-RU" b="1" dirty="0">
                <a:solidFill>
                  <a:srgbClr val="0070C0"/>
                </a:solidFill>
              </a:rPr>
              <a:t>:</a:t>
            </a:r>
          </a:p>
          <a:p>
            <a:pPr marL="609600" indent="-609600">
              <a:spcBef>
                <a:spcPct val="0"/>
              </a:spcBef>
              <a:buNone/>
            </a:pPr>
            <a:endParaRPr lang="ru-RU" altLang="ru-RU" dirty="0">
              <a:solidFill>
                <a:srgbClr val="0070C0"/>
              </a:solidFill>
            </a:endParaRPr>
          </a:p>
          <a:p>
            <a:pPr marL="609600" indent="-609600">
              <a:spcBef>
                <a:spcPct val="0"/>
              </a:spcBef>
              <a:buNone/>
            </a:pPr>
            <a:endParaRPr lang="ru-RU" altLang="ru-RU" dirty="0">
              <a:solidFill>
                <a:srgbClr val="0070C0"/>
              </a:solidFill>
            </a:endParaRPr>
          </a:p>
          <a:p>
            <a:pPr marL="609600" indent="-609600">
              <a:spcBef>
                <a:spcPct val="0"/>
              </a:spcBef>
              <a:buNone/>
            </a:pPr>
            <a:endParaRPr lang="ru-RU" altLang="ru-RU" dirty="0">
              <a:solidFill>
                <a:srgbClr val="0070C0"/>
              </a:solidFill>
            </a:endParaRPr>
          </a:p>
          <a:p>
            <a:pPr marL="609600" indent="-609600">
              <a:spcBef>
                <a:spcPct val="0"/>
              </a:spcBef>
              <a:buNone/>
            </a:pPr>
            <a:endParaRPr lang="ru-RU" altLang="ru-RU" dirty="0">
              <a:solidFill>
                <a:srgbClr val="0070C0"/>
              </a:solidFill>
            </a:endParaRPr>
          </a:p>
          <a:p>
            <a:pPr marL="609600" indent="-609600">
              <a:spcBef>
                <a:spcPct val="0"/>
              </a:spcBef>
              <a:buNone/>
            </a:pPr>
            <a:endParaRPr lang="ru-RU" altLang="ru-RU" dirty="0">
              <a:solidFill>
                <a:srgbClr val="0070C0"/>
              </a:solidFill>
            </a:endParaRPr>
          </a:p>
          <a:p>
            <a:pPr marL="609600" indent="-609600">
              <a:spcBef>
                <a:spcPct val="0"/>
              </a:spcBef>
              <a:buNone/>
            </a:pPr>
            <a:endParaRPr lang="ru-RU" altLang="ru-RU" dirty="0">
              <a:solidFill>
                <a:srgbClr val="0070C0"/>
              </a:solidFill>
            </a:endParaRPr>
          </a:p>
          <a:p>
            <a:pPr marL="609600" indent="-609600">
              <a:spcBef>
                <a:spcPct val="0"/>
              </a:spcBef>
              <a:buNone/>
            </a:pPr>
            <a:endParaRPr lang="ru-RU" altLang="ru-RU" dirty="0">
              <a:solidFill>
                <a:srgbClr val="0070C0"/>
              </a:solidFill>
            </a:endParaRPr>
          </a:p>
          <a:p>
            <a:pPr marL="609600" indent="-609600">
              <a:spcBef>
                <a:spcPct val="0"/>
              </a:spcBef>
              <a:buNone/>
            </a:pPr>
            <a:r>
              <a:rPr lang="ru-RU" altLang="ru-RU" b="1" dirty="0">
                <a:solidFill>
                  <a:srgbClr val="C00000"/>
                </a:solidFill>
              </a:rPr>
              <a:t>2.  </a:t>
            </a:r>
            <a:r>
              <a:rPr lang="ru-RU" altLang="ru-RU" b="1" u="sng" dirty="0">
                <a:solidFill>
                  <a:srgbClr val="C00000"/>
                </a:solidFill>
              </a:rPr>
              <a:t>Естественное внутреннее соединение</a:t>
            </a:r>
            <a:r>
              <a:rPr lang="en-US" altLang="ru-RU" b="1" dirty="0">
                <a:solidFill>
                  <a:srgbClr val="C00000"/>
                </a:solidFill>
              </a:rPr>
              <a:t>. </a:t>
            </a:r>
            <a:r>
              <a:rPr lang="ru-RU" altLang="ru-RU" b="1" dirty="0">
                <a:solidFill>
                  <a:srgbClr val="C00000"/>
                </a:solidFill>
              </a:rPr>
              <a:t>Синтаксис: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ru-RU" b="1" dirty="0"/>
              <a:t>SELECT</a:t>
            </a:r>
            <a:r>
              <a:rPr lang="en-US" altLang="ru-RU" dirty="0"/>
              <a:t> </a:t>
            </a:r>
            <a:r>
              <a:rPr lang="ru-RU" altLang="ru-RU" dirty="0"/>
              <a:t>список_</a:t>
            </a:r>
            <a:r>
              <a:rPr lang="en-US" altLang="ru-RU" dirty="0"/>
              <a:t>SELECT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en-US" altLang="ru-RU" b="1" dirty="0"/>
              <a:t>FROM</a:t>
            </a:r>
            <a:r>
              <a:rPr lang="en-US" altLang="ru-RU" dirty="0"/>
              <a:t> </a:t>
            </a:r>
            <a:r>
              <a:rPr lang="ru-RU" altLang="ru-RU" dirty="0" err="1"/>
              <a:t>имя_таблицы</a:t>
            </a:r>
            <a:r>
              <a:rPr lang="ru-RU" altLang="ru-RU" dirty="0"/>
              <a:t> </a:t>
            </a:r>
            <a:r>
              <a:rPr lang="en-US" altLang="ru-RU" b="1" dirty="0"/>
              <a:t>INNER JOIN</a:t>
            </a:r>
            <a:r>
              <a:rPr lang="ru-RU" altLang="ru-RU" dirty="0"/>
              <a:t> </a:t>
            </a:r>
            <a:r>
              <a:rPr lang="ru-RU" altLang="ru-RU" dirty="0" err="1"/>
              <a:t>имя_таблицы</a:t>
            </a:r>
            <a:endParaRPr lang="ru-RU" altLang="ru-RU" dirty="0"/>
          </a:p>
          <a:p>
            <a:pPr marL="609600" indent="-609600">
              <a:spcBef>
                <a:spcPct val="0"/>
              </a:spcBef>
              <a:buNone/>
            </a:pPr>
            <a:r>
              <a:rPr lang="ru-RU" altLang="ru-RU" dirty="0"/>
              <a:t>    </a:t>
            </a:r>
            <a:r>
              <a:rPr lang="en-US" altLang="ru-RU" b="1" dirty="0"/>
              <a:t>USING</a:t>
            </a:r>
            <a:r>
              <a:rPr lang="en-US" altLang="ru-RU" dirty="0"/>
              <a:t> </a:t>
            </a:r>
            <a:r>
              <a:rPr lang="ru-RU" altLang="ru-RU" dirty="0" err="1"/>
              <a:t>список_столбцов</a:t>
            </a:r>
            <a:endParaRPr lang="en-US" altLang="ru-RU" dirty="0"/>
          </a:p>
          <a:p>
            <a:pPr marL="609600" indent="-609600">
              <a:spcBef>
                <a:spcPct val="0"/>
              </a:spcBef>
              <a:buNone/>
            </a:pPr>
            <a:r>
              <a:rPr lang="ru-RU" altLang="ru-RU" dirty="0" smtClean="0">
                <a:solidFill>
                  <a:srgbClr val="0070C0"/>
                </a:solidFill>
              </a:rPr>
              <a:t>В </a:t>
            </a:r>
            <a:r>
              <a:rPr lang="ru-RU" altLang="ru-RU" dirty="0">
                <a:solidFill>
                  <a:srgbClr val="0070C0"/>
                </a:solidFill>
              </a:rPr>
              <a:t>рассматриваемом примере используется </a:t>
            </a:r>
          </a:p>
          <a:p>
            <a:pPr marL="609600" indent="-609600">
              <a:spcBef>
                <a:spcPct val="0"/>
              </a:spcBef>
              <a:buNone/>
            </a:pPr>
            <a:r>
              <a:rPr lang="ru-RU" altLang="ru-RU" dirty="0">
                <a:solidFill>
                  <a:srgbClr val="0070C0"/>
                </a:solidFill>
              </a:rPr>
              <a:t>естественное соединение. Перепишем запрос: 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120" y="2984934"/>
            <a:ext cx="8376630" cy="1700931"/>
          </a:xfrm>
          <a:prstGeom prst="rect">
            <a:avLst/>
          </a:prstGeom>
        </p:spPr>
      </p:pic>
      <p:sp>
        <p:nvSpPr>
          <p:cNvPr id="7" name="Скругленная прямоугольная выноска 6"/>
          <p:cNvSpPr/>
          <p:nvPr/>
        </p:nvSpPr>
        <p:spPr bwMode="auto">
          <a:xfrm>
            <a:off x="7416078" y="2099733"/>
            <a:ext cx="3246277" cy="721979"/>
          </a:xfrm>
          <a:prstGeom prst="wedgeRoundRectCallout">
            <a:avLst>
              <a:gd name="adj1" fmla="val -10740"/>
              <a:gd name="adj2" fmla="val 96121"/>
              <a:gd name="adj3" fmla="val 16667"/>
            </a:avLst>
          </a:prstGeom>
          <a:solidFill>
            <a:schemeClr val="bg2">
              <a:lumMod val="90000"/>
              <a:alpha val="74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ru-RU" sz="1600" b="1" dirty="0">
                <a:solidFill>
                  <a:srgbClr val="00B050"/>
                </a:solidFill>
                <a:latin typeface="Arial" charset="0"/>
              </a:rPr>
              <a:t>Условие соединения здесь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ru-RU" sz="1600" b="1" dirty="0">
                <a:solidFill>
                  <a:srgbClr val="00B050"/>
                </a:solidFill>
                <a:latin typeface="Arial" charset="0"/>
              </a:rPr>
              <a:t>перенесено во фразу </a:t>
            </a:r>
            <a:r>
              <a:rPr lang="en-US" sz="1600" b="1" dirty="0">
                <a:solidFill>
                  <a:srgbClr val="00B050"/>
                </a:solidFill>
                <a:latin typeface="Arial" charset="0"/>
              </a:rPr>
              <a:t>FROM</a:t>
            </a:r>
            <a:endParaRPr lang="ru-RU" sz="1600" b="1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8" name="Rectangle 66"/>
          <p:cNvSpPr>
            <a:spLocks noChangeArrowheads="1"/>
          </p:cNvSpPr>
          <p:nvPr/>
        </p:nvSpPr>
        <p:spPr bwMode="auto">
          <a:xfrm>
            <a:off x="6435536" y="5059231"/>
            <a:ext cx="4480820" cy="10080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ru-RU" altLang="ru-RU" sz="1800" dirty="0"/>
          </a:p>
          <a:p>
            <a:pPr eaLnBrk="1" hangingPunct="1">
              <a:buFontTx/>
              <a:buNone/>
            </a:pPr>
            <a:r>
              <a:rPr lang="en-US" altLang="ru-RU" sz="1800" b="1" dirty="0">
                <a:solidFill>
                  <a:srgbClr val="7030A0"/>
                </a:solidFill>
              </a:rPr>
              <a:t>SELECT</a:t>
            </a:r>
            <a:r>
              <a:rPr lang="en-US" altLang="ru-RU" sz="1800" dirty="0">
                <a:solidFill>
                  <a:srgbClr val="7030A0"/>
                </a:solidFill>
              </a:rPr>
              <a:t> </a:t>
            </a:r>
            <a:r>
              <a:rPr lang="en-US" altLang="ru-RU" sz="1800" dirty="0" err="1">
                <a:solidFill>
                  <a:srgbClr val="7030A0"/>
                </a:solidFill>
              </a:rPr>
              <a:t>ename</a:t>
            </a:r>
            <a:r>
              <a:rPr lang="en-US" altLang="ru-RU" sz="1800" dirty="0">
                <a:solidFill>
                  <a:srgbClr val="7030A0"/>
                </a:solidFill>
              </a:rPr>
              <a:t>, </a:t>
            </a:r>
            <a:r>
              <a:rPr lang="en-US" altLang="ru-RU" sz="1800" dirty="0" err="1">
                <a:solidFill>
                  <a:srgbClr val="7030A0"/>
                </a:solidFill>
              </a:rPr>
              <a:t>dept.deptno</a:t>
            </a:r>
            <a:r>
              <a:rPr lang="en-US" altLang="ru-RU" sz="1800" dirty="0">
                <a:solidFill>
                  <a:srgbClr val="7030A0"/>
                </a:solidFill>
              </a:rPr>
              <a:t>, </a:t>
            </a:r>
            <a:r>
              <a:rPr lang="en-US" altLang="ru-RU" sz="1800" dirty="0" err="1">
                <a:solidFill>
                  <a:srgbClr val="7030A0"/>
                </a:solidFill>
              </a:rPr>
              <a:t>dname</a:t>
            </a:r>
            <a:endParaRPr lang="ru-RU" altLang="ru-RU" sz="1800" dirty="0">
              <a:solidFill>
                <a:srgbClr val="7030A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ru-RU" sz="1800" b="1" dirty="0">
                <a:solidFill>
                  <a:srgbClr val="7030A0"/>
                </a:solidFill>
              </a:rPr>
              <a:t>FROM</a:t>
            </a:r>
            <a:r>
              <a:rPr lang="en-US" altLang="ru-RU" sz="1800" dirty="0">
                <a:solidFill>
                  <a:srgbClr val="7030A0"/>
                </a:solidFill>
              </a:rPr>
              <a:t> </a:t>
            </a:r>
            <a:r>
              <a:rPr lang="en-US" altLang="ru-RU" sz="1800" dirty="0" err="1">
                <a:solidFill>
                  <a:srgbClr val="7030A0"/>
                </a:solidFill>
              </a:rPr>
              <a:t>emp</a:t>
            </a:r>
            <a:r>
              <a:rPr lang="en-US" altLang="ru-RU" sz="1800" dirty="0">
                <a:solidFill>
                  <a:srgbClr val="7030A0"/>
                </a:solidFill>
              </a:rPr>
              <a:t> </a:t>
            </a:r>
            <a:r>
              <a:rPr lang="en-US" altLang="ru-RU" sz="1800" b="1" dirty="0">
                <a:solidFill>
                  <a:srgbClr val="7030A0"/>
                </a:solidFill>
              </a:rPr>
              <a:t>INNER JOIN</a:t>
            </a:r>
            <a:r>
              <a:rPr lang="en-US" altLang="ru-RU" sz="1800" dirty="0">
                <a:solidFill>
                  <a:srgbClr val="7030A0"/>
                </a:solidFill>
              </a:rPr>
              <a:t> </a:t>
            </a:r>
            <a:r>
              <a:rPr lang="en-US" altLang="ru-RU" sz="1800" dirty="0" err="1">
                <a:solidFill>
                  <a:srgbClr val="7030A0"/>
                </a:solidFill>
              </a:rPr>
              <a:t>dept</a:t>
            </a:r>
            <a:endParaRPr lang="en-US" altLang="ru-RU" sz="1800" dirty="0">
              <a:solidFill>
                <a:srgbClr val="7030A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ru-RU" sz="1800" dirty="0">
                <a:solidFill>
                  <a:srgbClr val="7030A0"/>
                </a:solidFill>
              </a:rPr>
              <a:t>    USING (</a:t>
            </a:r>
            <a:r>
              <a:rPr lang="en-US" altLang="ru-RU" sz="1800" dirty="0" err="1">
                <a:solidFill>
                  <a:srgbClr val="7030A0"/>
                </a:solidFill>
              </a:rPr>
              <a:t>deptno</a:t>
            </a:r>
            <a:r>
              <a:rPr lang="en-US" altLang="ru-RU" sz="1800" dirty="0">
                <a:solidFill>
                  <a:srgbClr val="7030A0"/>
                </a:solidFill>
              </a:rPr>
              <a:t>)</a:t>
            </a:r>
            <a:endParaRPr lang="ru-RU" altLang="ru-RU" sz="1800" dirty="0">
              <a:solidFill>
                <a:srgbClr val="7030A0"/>
              </a:solidFill>
            </a:endParaRPr>
          </a:p>
          <a:p>
            <a:pPr eaLnBrk="1" hangingPunct="1">
              <a:buFontTx/>
              <a:buNone/>
            </a:pPr>
            <a:endParaRPr lang="ru-RU" altLang="ru-RU" sz="1800" dirty="0"/>
          </a:p>
        </p:txBody>
      </p:sp>
    </p:spTree>
    <p:extLst>
      <p:ext uri="{BB962C8B-B14F-4D97-AF65-F5344CB8AC3E}">
        <p14:creationId xmlns:p14="http://schemas.microsoft.com/office/powerpoint/2010/main" val="21348174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Пользовательские 7">
      <a:dk1>
        <a:srgbClr val="000000"/>
      </a:dk1>
      <a:lt1>
        <a:srgbClr val="FFFFFF"/>
      </a:lt1>
      <a:dk2>
        <a:srgbClr val="FEFFFE"/>
      </a:dk2>
      <a:lt2>
        <a:srgbClr val="EBEBEB"/>
      </a:lt2>
      <a:accent1>
        <a:srgbClr val="C14AE4"/>
      </a:accent1>
      <a:accent2>
        <a:srgbClr val="FEFFFE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772CEC475D848A418044E411EFC80EB5" ma:contentTypeVersion="8" ma:contentTypeDescription="Создание документа." ma:contentTypeScope="" ma:versionID="0f1e24dd9a89cbd2b73fab61be4e3c77">
  <xsd:schema xmlns:xsd="http://www.w3.org/2001/XMLSchema" xmlns:xs="http://www.w3.org/2001/XMLSchema" xmlns:p="http://schemas.microsoft.com/office/2006/metadata/properties" xmlns:ns2="337a2a6a-eeca-42a1-a72c-b3e3433a690f" targetNamespace="http://schemas.microsoft.com/office/2006/metadata/properties" ma:root="true" ma:fieldsID="cbf43cf810dbbca20ffdc0e377f6fe9c" ns2:_="">
    <xsd:import namespace="337a2a6a-eeca-42a1-a72c-b3e3433a69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7a2a6a-eeca-42a1-a72c-b3e3433a69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48884B-B30B-4E1E-BD69-14C4DCC7FB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5CF18A-35F4-4971-BCEF-405C336FE90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6C8F55-EE7F-4C29-B823-EA145BFC4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7a2a6a-eeca-42a1-a72c-b3e3433a69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3793</TotalTime>
  <Words>2258</Words>
  <Application>Microsoft Office PowerPoint</Application>
  <PresentationFormat>Широкоэкранный</PresentationFormat>
  <Paragraphs>470</Paragraphs>
  <Slides>32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Co Text Corp</vt:lpstr>
      <vt:lpstr>Tahoma</vt:lpstr>
      <vt:lpstr>Times New Roman</vt:lpstr>
      <vt:lpstr>Verdana</vt:lpstr>
      <vt:lpstr>Тема Office</vt:lpstr>
      <vt:lpstr>Запросы. Подзапросы.  ОТВ. WITH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Что такое обобщенное табличное  выражение?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EA</cp:lastModifiedBy>
  <cp:revision>128</cp:revision>
  <dcterms:created xsi:type="dcterms:W3CDTF">2020-02-06T11:13:24Z</dcterms:created>
  <dcterms:modified xsi:type="dcterms:W3CDTF">2022-12-07T10:46:59Z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0x010100772CEC475D848A418044E411EFC80EB5</vt:lpwstr>
  </property>
</Properties>
</file>