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7" r:id="rId5"/>
    <p:sldId id="279" r:id="rId6"/>
    <p:sldId id="291" r:id="rId7"/>
    <p:sldId id="295" r:id="rId8"/>
    <p:sldId id="297" r:id="rId9"/>
    <p:sldId id="296" r:id="rId10"/>
    <p:sldId id="294" r:id="rId11"/>
    <p:sldId id="293" r:id="rId12"/>
    <p:sldId id="292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4" r:id="rId23"/>
    <p:sldId id="303" r:id="rId24"/>
    <p:sldId id="302" r:id="rId25"/>
    <p:sldId id="300" r:id="rId26"/>
    <p:sldId id="299" r:id="rId27"/>
    <p:sldId id="298" r:id="rId28"/>
    <p:sldId id="289" r:id="rId29"/>
    <p:sldId id="307" r:id="rId30"/>
    <p:sldId id="306" r:id="rId31"/>
    <p:sldId id="305" r:id="rId32"/>
    <p:sldId id="309" r:id="rId33"/>
    <p:sldId id="311" r:id="rId34"/>
    <p:sldId id="310" r:id="rId35"/>
    <p:sldId id="30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292"/>
    <a:srgbClr val="2D5291"/>
    <a:srgbClr val="015086"/>
    <a:srgbClr val="D9212A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12.12.2022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4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434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0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8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27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3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09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8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49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9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25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83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10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06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72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55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77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3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92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52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9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8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5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69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464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897" y="4854388"/>
            <a:ext cx="6547432" cy="1490994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Группирование. 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Аналитические функции</a:t>
            </a: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103827"/>
            <a:ext cx="731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Пример. Аналитическая функция </a:t>
            </a:r>
            <a:r>
              <a:rPr lang="en-US" altLang="ru-RU" sz="3200" b="1" dirty="0">
                <a:solidFill>
                  <a:srgbClr val="C00000"/>
                </a:solidFill>
              </a:rPr>
              <a:t>SUM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998" y="1271970"/>
            <a:ext cx="9995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, </a:t>
            </a:r>
          </a:p>
          <a:p>
            <a:r>
              <a:rPr lang="en-US" altLang="ru-RU" sz="2000" dirty="0"/>
              <a:t>  </a:t>
            </a:r>
            <a:r>
              <a:rPr lang="ru-RU" altLang="ru-RU" sz="2000" dirty="0"/>
              <a:t>   </a:t>
            </a:r>
            <a:r>
              <a:rPr lang="en-US" altLang="ru-RU" sz="2000" dirty="0"/>
              <a:t>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</a:t>
            </a:r>
            <a:r>
              <a:rPr lang="en-US" altLang="ru-RU" sz="2000" b="1" dirty="0"/>
              <a:t>ORDER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running_total</a:t>
            </a:r>
            <a:r>
              <a:rPr lang="en-US" altLang="ru-RU" sz="2000" dirty="0"/>
              <a:t>,    </a:t>
            </a:r>
          </a:p>
          <a:p>
            <a:r>
              <a:rPr lang="en-US" altLang="ru-RU" sz="2000" dirty="0"/>
              <a:t>    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</a:t>
            </a:r>
            <a:r>
              <a:rPr lang="en-US" altLang="ru-RU" sz="2000" b="1" dirty="0"/>
              <a:t> OVER </a:t>
            </a:r>
            <a:r>
              <a:rPr lang="en-US" altLang="ru-RU" sz="2000" dirty="0"/>
              <a:t>(</a:t>
            </a:r>
            <a:r>
              <a:rPr lang="en-US" altLang="ru-RU" sz="2000" b="1" dirty="0"/>
              <a:t>PARTITION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 </a:t>
            </a:r>
            <a:r>
              <a:rPr lang="en-US" altLang="ru-RU" sz="2000" b="1" dirty="0"/>
              <a:t>ORDER BY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department_total</a:t>
            </a:r>
            <a:r>
              <a:rPr lang="en-US" altLang="ru-RU" sz="2000" dirty="0"/>
              <a:t>,</a:t>
            </a:r>
          </a:p>
          <a:p>
            <a:r>
              <a:rPr lang="en-US" altLang="ru-RU" sz="2000" dirty="0"/>
              <a:t>     ROW_NUMBER() </a:t>
            </a:r>
            <a:r>
              <a:rPr lang="en-US" altLang="ru-RU" sz="2000" b="1" dirty="0" smtClean="0"/>
              <a:t>OVER</a:t>
            </a:r>
            <a:r>
              <a:rPr lang="en-US" altLang="ru-RU" sz="2000" dirty="0" smtClean="0"/>
              <a:t> (</a:t>
            </a:r>
            <a:r>
              <a:rPr lang="en-US" altLang="ru-RU" sz="2000" b="1" dirty="0" smtClean="0"/>
              <a:t>PARTITION </a:t>
            </a:r>
            <a:r>
              <a:rPr lang="en-US" altLang="ru-RU" sz="2000" b="1" dirty="0"/>
              <a:t>BY</a:t>
            </a:r>
            <a:r>
              <a:rPr lang="en-US" altLang="ru-RU" sz="2000" dirty="0"/>
              <a:t>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 </a:t>
            </a:r>
            <a:r>
              <a:rPr lang="en-US" altLang="ru-RU" sz="2000" b="1" dirty="0"/>
              <a:t>ORDER BY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seq</a:t>
            </a:r>
            <a:endParaRPr lang="en-US" altLang="ru-RU" sz="2000" dirty="0"/>
          </a:p>
          <a:p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endParaRPr lang="en-US" altLang="ru-RU" sz="2000" dirty="0"/>
          </a:p>
          <a:p>
            <a:r>
              <a:rPr lang="en-US" altLang="ru-RU" sz="2000" b="1" dirty="0"/>
              <a:t>ORDER BY </a:t>
            </a:r>
            <a:r>
              <a:rPr lang="en-US" altLang="ru-RU" sz="2000" dirty="0" err="1"/>
              <a:t>deptno,ename</a:t>
            </a:r>
            <a:r>
              <a:rPr lang="en-US" altLang="ru-RU" sz="2000" dirty="0"/>
              <a:t>;</a:t>
            </a:r>
            <a:endParaRPr lang="ru-RU" altLang="ru-RU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93" y="2486025"/>
            <a:ext cx="57245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1751" y="3431135"/>
            <a:ext cx="2663825" cy="1079500"/>
          </a:xfrm>
          <a:prstGeom prst="wedgeRoundRectCallout">
            <a:avLst>
              <a:gd name="adj1" fmla="val 22287"/>
              <a:gd name="adj2" fmla="val -7602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7030A0"/>
                </a:solidFill>
              </a:rPr>
              <a:t>Как всегда, задаёт упорядочение строк  результата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13703" y="793694"/>
            <a:ext cx="4870560" cy="647700"/>
          </a:xfrm>
          <a:prstGeom prst="wedgeRoundRectCallout">
            <a:avLst>
              <a:gd name="adj1" fmla="val -27778"/>
              <a:gd name="adj2" fmla="val 884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7030A0"/>
                </a:solidFill>
              </a:rPr>
              <a:t>Упорядочение в столбце </a:t>
            </a:r>
            <a:r>
              <a:rPr lang="en-US" altLang="ru-RU" sz="1800" dirty="0" err="1">
                <a:solidFill>
                  <a:srgbClr val="7030A0"/>
                </a:solidFill>
              </a:rPr>
              <a:t>running_total</a:t>
            </a:r>
            <a:r>
              <a:rPr lang="ru-RU" altLang="ru-RU" sz="1800" dirty="0">
                <a:solidFill>
                  <a:srgbClr val="7030A0"/>
                </a:solidFill>
              </a:rPr>
              <a:t> для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7030A0"/>
                </a:solidFill>
              </a:rPr>
              <a:t>единственной группы – всей таблицы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789839" y="2792905"/>
            <a:ext cx="503238" cy="3984625"/>
          </a:xfrm>
          <a:prstGeom prst="rect">
            <a:avLst/>
          </a:prstGeom>
          <a:solidFill>
            <a:schemeClr val="bg1">
              <a:alpha val="1294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115282" y="2846847"/>
            <a:ext cx="2160587" cy="792163"/>
          </a:xfrm>
          <a:prstGeom prst="rect">
            <a:avLst/>
          </a:prstGeom>
          <a:solidFill>
            <a:schemeClr val="bg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123940" y="3682194"/>
            <a:ext cx="2160587" cy="1368425"/>
          </a:xfrm>
          <a:prstGeom prst="rect">
            <a:avLst/>
          </a:prstGeom>
          <a:solidFill>
            <a:schemeClr val="bg1">
              <a:alpha val="1294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123939" y="5136859"/>
            <a:ext cx="2160587" cy="1654175"/>
          </a:xfrm>
          <a:prstGeom prst="rect">
            <a:avLst/>
          </a:prstGeom>
          <a:solidFill>
            <a:schemeClr val="bg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47288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1487" y="0"/>
            <a:ext cx="8068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Аналитические функции. </a:t>
            </a:r>
            <a:endParaRPr lang="en-US" altLang="ru-RU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altLang="ru-RU" sz="3200" b="1" dirty="0" smtClean="0">
                <a:solidFill>
                  <a:srgbClr val="C00000"/>
                </a:solidFill>
              </a:rPr>
              <a:t>Основной </a:t>
            </a:r>
            <a:r>
              <a:rPr lang="ru-RU" altLang="ru-RU" sz="3200" b="1" dirty="0">
                <a:solidFill>
                  <a:srgbClr val="C00000"/>
                </a:solidFill>
              </a:rPr>
              <a:t>раздел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2645" y="999733"/>
            <a:ext cx="10797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Где используются аналитические функции? Только в предложениях </a:t>
            </a:r>
            <a:r>
              <a:rPr lang="en-US" altLang="ru-RU" sz="2000" b="1" dirty="0"/>
              <a:t>SELECT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и </a:t>
            </a:r>
            <a:r>
              <a:rPr lang="en-US" altLang="ru-RU" sz="2000" b="1" dirty="0"/>
              <a:t>ORDER BY</a:t>
            </a:r>
            <a:r>
              <a:rPr lang="ru-RU" altLang="ru-RU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Аналитические функции не могут использоваться внутри фразы аналитической функции (</a:t>
            </a:r>
            <a:r>
              <a:rPr lang="ru-RU" altLang="ru-RU" sz="2000" b="1" dirty="0" err="1"/>
              <a:t>analytic_clause</a:t>
            </a:r>
            <a:r>
              <a:rPr lang="ru-RU" altLang="ru-RU" sz="2000" b="1" dirty="0">
                <a:solidFill>
                  <a:srgbClr val="0070C0"/>
                </a:solidFill>
              </a:rPr>
              <a:t>), </a:t>
            </a:r>
            <a:r>
              <a:rPr lang="ru-RU" altLang="ru-RU" sz="2000" dirty="0">
                <a:solidFill>
                  <a:srgbClr val="0070C0"/>
                </a:solidFill>
              </a:rPr>
              <a:t>то есть </a:t>
            </a:r>
            <a:r>
              <a:rPr lang="ru-RU" altLang="ru-RU" sz="2000" dirty="0">
                <a:solidFill>
                  <a:srgbClr val="7030A0"/>
                </a:solidFill>
              </a:rPr>
              <a:t>аналитические функции не могут вкладываться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>
              <a:defRPr/>
            </a:pPr>
            <a:r>
              <a:rPr lang="ru-RU" altLang="ru-RU" sz="2000" dirty="0">
                <a:solidFill>
                  <a:srgbClr val="0070C0"/>
                </a:solidFill>
              </a:rPr>
              <a:t>Переходим к детальному изучению </a:t>
            </a:r>
            <a:r>
              <a:rPr lang="ru-RU" altLang="ru-RU" sz="2000" dirty="0" err="1">
                <a:solidFill>
                  <a:srgbClr val="0070C0"/>
                </a:solidFill>
              </a:rPr>
              <a:t>подфраз</a:t>
            </a:r>
            <a:r>
              <a:rPr lang="ru-RU" altLang="ru-RU" sz="2000" dirty="0">
                <a:solidFill>
                  <a:srgbClr val="0070C0"/>
                </a:solidFill>
              </a:rPr>
              <a:t> фразы аналитической функции (</a:t>
            </a:r>
            <a:r>
              <a:rPr lang="ru-RU" altLang="ru-RU" sz="2000" b="1" dirty="0" err="1">
                <a:solidFill>
                  <a:srgbClr val="0070C0"/>
                </a:solidFill>
              </a:rPr>
              <a:t>analytic_clause</a:t>
            </a:r>
            <a:r>
              <a:rPr lang="ru-RU" altLang="ru-RU" sz="2000" b="1" dirty="0">
                <a:solidFill>
                  <a:srgbClr val="0070C0"/>
                </a:solidFill>
              </a:rPr>
              <a:t>).</a:t>
            </a:r>
            <a:endParaRPr lang="ru-RU" sz="2000" dirty="0">
              <a:solidFill>
                <a:srgbClr val="0070C0"/>
              </a:solidFill>
            </a:endParaRPr>
          </a:p>
          <a:p>
            <a:pPr indent="360000" algn="just"/>
            <a:r>
              <a:rPr lang="ru-RU" altLang="ru-RU" sz="2000" b="1" dirty="0">
                <a:solidFill>
                  <a:srgbClr val="7030A0"/>
                </a:solidFill>
              </a:rPr>
              <a:t>Аналитические функции </a:t>
            </a:r>
            <a:r>
              <a:rPr lang="ru-RU" altLang="ru-RU" sz="2000" dirty="0">
                <a:solidFill>
                  <a:srgbClr val="7030A0"/>
                </a:solidFill>
              </a:rPr>
              <a:t>позволяют создавать запросы, которые могут определять внутренние соотношения между группированными данными.</a:t>
            </a:r>
          </a:p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На обычном языке </a:t>
            </a:r>
            <a:r>
              <a:rPr lang="en-US" altLang="ru-RU" sz="2000" dirty="0">
                <a:solidFill>
                  <a:srgbClr val="0070C0"/>
                </a:solidFill>
              </a:rPr>
              <a:t>SQL</a:t>
            </a:r>
            <a:r>
              <a:rPr lang="en-US" altLang="ru-RU" sz="2000" b="1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легко создаются запросы, выводящие данные для отдельных объектов и их групп, выделяемых по значениям некоторых столбцов. Но, даже для получения общего итога в этом случае пришлось как на слайде 5 написать ещё один запрос, группирующий все объекты в одну группу, и соединить его с предыдущим запросом с помощью </a:t>
            </a:r>
            <a:r>
              <a:rPr lang="en-US" altLang="ru-RU" sz="2000" dirty="0">
                <a:solidFill>
                  <a:srgbClr val="0070C0"/>
                </a:solidFill>
              </a:rPr>
              <a:t>UNION. </a:t>
            </a:r>
            <a:r>
              <a:rPr lang="ru-RU" altLang="ru-RU" sz="2000" dirty="0">
                <a:solidFill>
                  <a:srgbClr val="0070C0"/>
                </a:solidFill>
              </a:rPr>
              <a:t>Ещё более сложны запросы, в которых создаются несколько группирований. </a:t>
            </a:r>
          </a:p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Например, легко вывести данные только о </a:t>
            </a:r>
            <a:r>
              <a:rPr lang="ru-RU" altLang="ru-RU" sz="2000" dirty="0" smtClean="0">
                <a:solidFill>
                  <a:srgbClr val="0070C0"/>
                </a:solidFill>
              </a:rPr>
              <a:t>зарплате </a:t>
            </a:r>
            <a:r>
              <a:rPr lang="ru-RU" altLang="ru-RU" sz="2000" dirty="0">
                <a:solidFill>
                  <a:srgbClr val="0070C0"/>
                </a:solidFill>
              </a:rPr>
              <a:t>каждого сотрудника </a:t>
            </a:r>
            <a:r>
              <a:rPr lang="ru-RU" altLang="ru-RU" sz="2000" dirty="0" smtClean="0">
                <a:solidFill>
                  <a:srgbClr val="0070C0"/>
                </a:solidFill>
              </a:rPr>
              <a:t>или </a:t>
            </a:r>
            <a:r>
              <a:rPr lang="ru-RU" altLang="ru-RU" sz="2000" dirty="0">
                <a:solidFill>
                  <a:srgbClr val="0070C0"/>
                </a:solidFill>
              </a:rPr>
              <a:t>только о средней зарплате по подразделениям одного уровня, например, отделам. Однако, запрос</a:t>
            </a:r>
            <a:r>
              <a:rPr lang="ru-RU" altLang="ru-RU" sz="2000" b="1" dirty="0">
                <a:solidFill>
                  <a:srgbClr val="0070C0"/>
                </a:solidFill>
              </a:rPr>
              <a:t>, </a:t>
            </a:r>
            <a:r>
              <a:rPr lang="ru-RU" altLang="ru-RU" sz="2000" dirty="0">
                <a:solidFill>
                  <a:srgbClr val="0070C0"/>
                </a:solidFill>
              </a:rPr>
              <a:t>который бы вычислял для каждого сотрудника соотношение между его собственной зарплатой и </a:t>
            </a:r>
            <a:r>
              <a:rPr lang="ru-RU" altLang="ru-RU" sz="2000" dirty="0" smtClean="0">
                <a:solidFill>
                  <a:srgbClr val="0070C0"/>
                </a:solidFill>
              </a:rPr>
              <a:t>зарплатой </a:t>
            </a:r>
            <a:r>
              <a:rPr lang="ru-RU" altLang="ru-RU" sz="2000" dirty="0">
                <a:solidFill>
                  <a:srgbClr val="0070C0"/>
                </a:solidFill>
              </a:rPr>
              <a:t>средней по его подразделению уже требует создания коррелированного подзапроса. </a:t>
            </a:r>
          </a:p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Планы исполнения у таких сложных подзапросов как правило, очень плохие.</a:t>
            </a:r>
          </a:p>
          <a:p>
            <a:pPr indent="360000" algn="just"/>
            <a:r>
              <a:rPr lang="ru-RU" altLang="ru-RU" sz="2000" b="1" u="sng" dirty="0">
                <a:solidFill>
                  <a:srgbClr val="C00000"/>
                </a:solidFill>
              </a:rPr>
              <a:t>Важно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Кроме того, функции агрегирования уменьшают степень детализации результатов запроса, а аналитические функции нет</a:t>
            </a:r>
            <a:r>
              <a:rPr lang="ru-RU" altLang="ru-RU" sz="2000" dirty="0" smtClean="0">
                <a:solidFill>
                  <a:srgbClr val="0070C0"/>
                </a:solidFill>
              </a:rPr>
              <a:t>.</a:t>
            </a:r>
            <a:endParaRPr lang="ru-RU" alt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8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6173" y="555382"/>
            <a:ext cx="7519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Преимущества аналитических функций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6173" y="1610817"/>
            <a:ext cx="10353964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solidFill>
                  <a:srgbClr val="C00000"/>
                </a:solidFill>
              </a:rPr>
              <a:t>Преимущества: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7030A0"/>
                </a:solidFill>
              </a:rPr>
              <a:t>Простая формулировка</a:t>
            </a:r>
            <a:r>
              <a:rPr lang="ru-RU" altLang="ru-RU" sz="2000" dirty="0">
                <a:solidFill>
                  <a:srgbClr val="7030A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Многие запросы с группированием в обычном </a:t>
            </a:r>
            <a:r>
              <a:rPr lang="en-US" altLang="ru-RU" sz="2000" dirty="0">
                <a:solidFill>
                  <a:srgbClr val="0070C0"/>
                </a:solidFill>
              </a:rPr>
              <a:t>SQL</a:t>
            </a:r>
            <a:r>
              <a:rPr lang="ru-RU" altLang="ru-RU" sz="2000" dirty="0">
                <a:solidFill>
                  <a:srgbClr val="0070C0"/>
                </a:solidFill>
              </a:rPr>
              <a:t> слишком сложны, с трудом осмысливаются и плохо отлаживаются.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7030A0"/>
                </a:solidFill>
              </a:rPr>
              <a:t>Снижение нагрузки на сеть</a:t>
            </a:r>
            <a:r>
              <a:rPr lang="ru-RU" altLang="ru-RU" sz="2000" dirty="0">
                <a:solidFill>
                  <a:srgbClr val="7030A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Вместо набора запросов в обычном </a:t>
            </a:r>
            <a:r>
              <a:rPr lang="en-US" altLang="ru-RU" sz="2000" dirty="0">
                <a:solidFill>
                  <a:srgbClr val="0070C0"/>
                </a:solidFill>
              </a:rPr>
              <a:t>SQL</a:t>
            </a:r>
            <a:r>
              <a:rPr lang="ru-RU" altLang="ru-RU" sz="2000" dirty="0">
                <a:solidFill>
                  <a:srgbClr val="0070C0"/>
                </a:solidFill>
              </a:rPr>
              <a:t> получается один запрос. По сети отправляется сам запрос и окончательный результат.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7030A0"/>
                </a:solidFill>
              </a:rPr>
              <a:t>Перенос вычислений на сервер</a:t>
            </a:r>
            <a:r>
              <a:rPr lang="ru-RU" altLang="ru-RU" sz="2000" dirty="0">
                <a:solidFill>
                  <a:srgbClr val="7030A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С использованием аналитических функций не нужны расчеты на клиенте; они полностью проводятся на сервере, который, скорее всего более приспособлен для обработки больших объемов данных.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7030A0"/>
                </a:solidFill>
              </a:rPr>
              <a:t>Лучшая эффективность обработки запросов</a:t>
            </a:r>
            <a:r>
              <a:rPr lang="ru-RU" altLang="ru-RU" sz="2000" dirty="0">
                <a:solidFill>
                  <a:srgbClr val="7030A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Для аналитических функций разработаны быстрые алгоритмы вычисления, которые связаны со специальными планами обработки исполнения запросов.</a:t>
            </a:r>
            <a:endParaRPr lang="en-US" altLang="ru-RU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endParaRPr lang="ru-RU" altLang="ru-RU" sz="1200" dirty="0"/>
          </a:p>
        </p:txBody>
      </p:sp>
    </p:spTree>
    <p:extLst>
      <p:ext uri="{BB962C8B-B14F-4D97-AF65-F5344CB8AC3E}">
        <p14:creationId xmlns:p14="http://schemas.microsoft.com/office/powerpoint/2010/main" val="38344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3565" y="8547"/>
            <a:ext cx="70005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Отличия групповых и аналитических функций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5765"/>
            <a:ext cx="1020797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500990"/>
            <a:ext cx="7074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Синтаксис аналитических функций 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57746" y="1295317"/>
            <a:ext cx="91624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altLang="ru-RU" sz="2000" dirty="0">
                <a:solidFill>
                  <a:srgbClr val="0070C0"/>
                </a:solidFill>
              </a:rPr>
              <a:t>Вспоминаем, что аналитические функции имеют общую форму:</a:t>
            </a:r>
          </a:p>
          <a:p>
            <a:pPr>
              <a:lnSpc>
                <a:spcPct val="90000"/>
              </a:lnSpc>
            </a:pPr>
            <a:r>
              <a:rPr lang="en-US" altLang="ru-RU" sz="2000" b="1" dirty="0" err="1"/>
              <a:t>analytic_function</a:t>
            </a:r>
            <a:r>
              <a:rPr lang="en-US" altLang="ru-RU" sz="2000" b="1" dirty="0"/>
              <a:t>([ arguments ]) OVER ([</a:t>
            </a:r>
            <a:r>
              <a:rPr lang="en-US" altLang="ru-RU" sz="2000" b="1" dirty="0" err="1"/>
              <a:t>analytic_clause</a:t>
            </a:r>
            <a:r>
              <a:rPr lang="en-US" altLang="ru-RU" sz="2000" b="1" dirty="0"/>
              <a:t>])</a:t>
            </a:r>
            <a:r>
              <a:rPr lang="ru-RU" altLang="ru-RU" sz="2000" dirty="0"/>
              <a:t> </a:t>
            </a:r>
          </a:p>
          <a:p>
            <a:pPr>
              <a:lnSpc>
                <a:spcPct val="90000"/>
              </a:lnSpc>
            </a:pP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     </a:t>
            </a:r>
          </a:p>
          <a:p>
            <a:pPr indent="457200"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Аргументы могут быть </a:t>
            </a:r>
            <a:r>
              <a:rPr lang="ru-RU" altLang="ru-RU" sz="2000" b="1" dirty="0">
                <a:solidFill>
                  <a:srgbClr val="7030A0"/>
                </a:solidFill>
              </a:rPr>
              <a:t>любого арифметического типа </a:t>
            </a:r>
            <a:r>
              <a:rPr lang="ru-RU" altLang="ru-RU" sz="2000" dirty="0">
                <a:solidFill>
                  <a:srgbClr val="0070C0"/>
                </a:solidFill>
              </a:rPr>
              <a:t>или любого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типа, который может быть неявно преобразован в арифметический тип. </a:t>
            </a:r>
          </a:p>
          <a:p>
            <a:pPr indent="457200"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Возвращаемый результат приводится к типу приоритетного аргумента,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за исключением случаев, когда иное указывается  для отдельных функций.</a:t>
            </a:r>
          </a:p>
          <a:p>
            <a:pPr>
              <a:lnSpc>
                <a:spcPct val="90000"/>
              </a:lnSpc>
            </a:pPr>
            <a:endParaRPr lang="ru-RU" altLang="ru-RU" sz="20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000" b="1" dirty="0" err="1"/>
              <a:t>analytic_clause</a:t>
            </a:r>
            <a:r>
              <a:rPr lang="en-US" altLang="ru-RU" sz="2000" b="1" dirty="0"/>
              <a:t>::= [ </a:t>
            </a:r>
            <a:r>
              <a:rPr lang="en-US" altLang="ru-RU" sz="2000" b="1" dirty="0" err="1"/>
              <a:t>query_partition_clause</a:t>
            </a:r>
            <a:r>
              <a:rPr lang="en-US" altLang="ru-RU" sz="2000" b="1" dirty="0"/>
              <a:t> ][ </a:t>
            </a:r>
            <a:r>
              <a:rPr lang="en-US" altLang="ru-RU" sz="2000" b="1" dirty="0" err="1"/>
              <a:t>order_by_clause</a:t>
            </a:r>
            <a:r>
              <a:rPr lang="en-US" altLang="ru-RU" sz="2000" b="1" dirty="0"/>
              <a:t> [ </a:t>
            </a:r>
            <a:r>
              <a:rPr lang="ru-RU" altLang="ru-RU" sz="2000" b="1" dirty="0"/>
              <a:t>			      </a:t>
            </a:r>
            <a:r>
              <a:rPr lang="en-US" altLang="ru-RU" sz="2000" b="1" dirty="0" err="1"/>
              <a:t>windowing_clause</a:t>
            </a:r>
            <a:r>
              <a:rPr lang="en-US" altLang="ru-RU" sz="2000" b="1" dirty="0"/>
              <a:t> ] ]</a:t>
            </a:r>
            <a:r>
              <a:rPr lang="ru-RU" altLang="ru-RU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     Предложение  </a:t>
            </a:r>
            <a:r>
              <a:rPr lang="ru-RU" altLang="ru-RU" sz="2000" b="1" dirty="0"/>
              <a:t>OVER ([</a:t>
            </a:r>
            <a:r>
              <a:rPr lang="ru-RU" altLang="ru-RU" sz="2000" b="1" i="1" dirty="0" err="1"/>
              <a:t>analytic_clause</a:t>
            </a:r>
            <a:r>
              <a:rPr lang="ru-RU" altLang="ru-RU" sz="2000" b="1" dirty="0"/>
              <a:t>]) </a:t>
            </a:r>
            <a:r>
              <a:rPr lang="ru-RU" altLang="ru-RU" sz="2000" dirty="0">
                <a:solidFill>
                  <a:srgbClr val="0070C0"/>
                </a:solidFill>
              </a:rPr>
              <a:t>указывает,</a:t>
            </a:r>
            <a:r>
              <a:rPr lang="ru-RU" altLang="ru-RU" sz="2000" b="1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что функция будет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обрабатывать результирующее множество, возвращаемое запросом. </a:t>
            </a:r>
          </a:p>
          <a:p>
            <a:pPr>
              <a:lnSpc>
                <a:spcPct val="9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То есть, </a:t>
            </a:r>
            <a:r>
              <a:rPr lang="ru-RU" altLang="ru-RU" sz="2000" dirty="0">
                <a:solidFill>
                  <a:srgbClr val="7030A0"/>
                </a:solidFill>
              </a:rPr>
              <a:t>аналитические функции обрабатывают данные </a:t>
            </a:r>
            <a:r>
              <a:rPr lang="ru-RU" altLang="ru-RU" sz="2000" b="1" dirty="0">
                <a:solidFill>
                  <a:srgbClr val="7030A0"/>
                </a:solidFill>
              </a:rPr>
              <a:t>после </a:t>
            </a:r>
          </a:p>
          <a:p>
            <a:pPr>
              <a:lnSpc>
                <a:spcPct val="90000"/>
              </a:lnSpc>
            </a:pPr>
            <a:r>
              <a:rPr lang="ru-RU" altLang="ru-RU" sz="2000" b="1" dirty="0">
                <a:solidFill>
                  <a:srgbClr val="7030A0"/>
                </a:solidFill>
              </a:rPr>
              <a:t>выполнения</a:t>
            </a:r>
            <a:r>
              <a:rPr lang="ru-RU" altLang="ru-RU" sz="2000" dirty="0">
                <a:solidFill>
                  <a:srgbClr val="7030A0"/>
                </a:solidFill>
              </a:rPr>
              <a:t>  фраз запроса FROM, WHERE, GROUP BY и HAVING.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38288" y="2239486"/>
            <a:ext cx="2879725" cy="358775"/>
          </a:xfrm>
          <a:prstGeom prst="wedgeRoundRectCallout">
            <a:avLst>
              <a:gd name="adj1" fmla="val -22092"/>
              <a:gd name="adj2" fmla="val -1306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B050"/>
                </a:solidFill>
              </a:rPr>
              <a:t>Имя </a:t>
            </a:r>
            <a:r>
              <a:rPr lang="ru-RU" altLang="ru-RU" sz="1800" dirty="0" err="1">
                <a:solidFill>
                  <a:srgbClr val="00B050"/>
                </a:solidFill>
              </a:rPr>
              <a:t>аналит</a:t>
            </a:r>
            <a:r>
              <a:rPr lang="ru-RU" altLang="ru-RU" sz="1800" dirty="0">
                <a:solidFill>
                  <a:srgbClr val="00B050"/>
                </a:solidFill>
              </a:rPr>
              <a:t>. функции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49863" y="2161429"/>
            <a:ext cx="3024187" cy="431800"/>
          </a:xfrm>
          <a:prstGeom prst="wedgeRoundRectCallout">
            <a:avLst>
              <a:gd name="adj1" fmla="val -9949"/>
              <a:gd name="adj2" fmla="val -10782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B050"/>
                </a:solidFill>
              </a:rPr>
              <a:t>Фраза </a:t>
            </a:r>
            <a:r>
              <a:rPr lang="ru-RU" altLang="ru-RU" sz="1800" dirty="0" err="1">
                <a:solidFill>
                  <a:srgbClr val="00B050"/>
                </a:solidFill>
              </a:rPr>
              <a:t>аналит</a:t>
            </a:r>
            <a:r>
              <a:rPr lang="ru-RU" altLang="ru-RU" sz="1800" dirty="0">
                <a:solidFill>
                  <a:srgbClr val="00B050"/>
                </a:solidFill>
              </a:rPr>
              <a:t>.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906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12555" y="458199"/>
            <a:ext cx="7398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Фраза разбиения: </a:t>
            </a:r>
            <a:r>
              <a:rPr lang="ru-RU" altLang="ru-RU" sz="3200" b="1" dirty="0" err="1">
                <a:solidFill>
                  <a:srgbClr val="C00000"/>
                </a:solidFill>
              </a:rPr>
              <a:t>query_partition_clause</a:t>
            </a:r>
            <a:r>
              <a:rPr lang="ru-RU" altLang="ru-RU" sz="3600" b="1" dirty="0">
                <a:solidFill>
                  <a:srgbClr val="C00000"/>
                </a:solidFill>
              </a:rPr>
              <a:t> 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5926" y="1610817"/>
            <a:ext cx="106310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altLang="ru-RU" sz="2000" dirty="0">
                <a:solidFill>
                  <a:srgbClr val="0070C0"/>
                </a:solidFill>
              </a:rPr>
              <a:t>Для разбиения данных результирующего запроса на секции (группы) записей используется предложение </a:t>
            </a:r>
            <a:r>
              <a:rPr lang="ru-RU" altLang="ru-RU" sz="2000" b="1" dirty="0"/>
              <a:t>PARTITION BY</a:t>
            </a:r>
            <a:r>
              <a:rPr lang="ru-RU" altLang="ru-RU" sz="2000" b="1" dirty="0">
                <a:solidFill>
                  <a:srgbClr val="0070C0"/>
                </a:solidFill>
              </a:rPr>
              <a:t>,</a:t>
            </a:r>
            <a:r>
              <a:rPr lang="ru-RU" altLang="ru-RU" sz="2000" dirty="0">
                <a:solidFill>
                  <a:srgbClr val="0070C0"/>
                </a:solidFill>
              </a:rPr>
              <a:t>  содержащее одно или несколько  выражений. Синтаксис фразы секционирования аналогичен синтаксису конструкции </a:t>
            </a:r>
            <a:r>
              <a:rPr lang="ru-RU" altLang="ru-RU" sz="2000" dirty="0"/>
              <a:t>GROUP BY </a:t>
            </a:r>
            <a:r>
              <a:rPr lang="ru-RU" altLang="ru-RU" sz="2000" dirty="0">
                <a:solidFill>
                  <a:srgbClr val="0070C0"/>
                </a:solidFill>
              </a:rPr>
              <a:t>в обычных SQL-запросах: </a:t>
            </a:r>
          </a:p>
          <a:p>
            <a:pPr>
              <a:lnSpc>
                <a:spcPct val="80000"/>
              </a:lnSpc>
            </a:pP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sz="2000" dirty="0"/>
              <a:t>PARTITION BY выражение [, выражение] [,выражение]…. </a:t>
            </a:r>
          </a:p>
          <a:p>
            <a:pPr indent="457200"/>
            <a:r>
              <a:rPr lang="ru-RU" altLang="ru-RU" sz="2000" dirty="0">
                <a:solidFill>
                  <a:srgbClr val="0070C0"/>
                </a:solidFill>
              </a:rPr>
              <a:t>Если предложение </a:t>
            </a:r>
            <a:r>
              <a:rPr lang="ru-RU" altLang="ru-RU" sz="2000" b="1" dirty="0"/>
              <a:t>PARTITION BY</a:t>
            </a:r>
            <a:r>
              <a:rPr lang="ru-RU" altLang="ru-RU" sz="2000" dirty="0">
                <a:solidFill>
                  <a:srgbClr val="0070C0"/>
                </a:solidFill>
              </a:rPr>
              <a:t> отсутствует, то все данные представляют одну секцию.</a:t>
            </a:r>
          </a:p>
          <a:p>
            <a:pPr indent="457200"/>
            <a:r>
              <a:rPr lang="ru-RU" altLang="ru-RU" sz="2000" dirty="0">
                <a:solidFill>
                  <a:srgbClr val="0070C0"/>
                </a:solidFill>
              </a:rPr>
              <a:t>В запросе можно использовать несколько аналитических функций со своими разбиениями  данных результата на секции.</a:t>
            </a:r>
          </a:p>
          <a:p>
            <a:pPr indent="457200"/>
            <a:r>
              <a:rPr lang="ru-RU" altLang="ru-RU" sz="2000" i="1" dirty="0">
                <a:solidFill>
                  <a:srgbClr val="0070C0"/>
                </a:solidFill>
              </a:rPr>
              <a:t>В предложении </a:t>
            </a:r>
            <a:r>
              <a:rPr lang="ru-RU" altLang="ru-RU" sz="2000" b="1" i="1" dirty="0"/>
              <a:t>PARTITION BY</a:t>
            </a:r>
            <a:r>
              <a:rPr lang="ru-RU" altLang="ru-RU" sz="2000" i="1" dirty="0"/>
              <a:t> </a:t>
            </a:r>
            <a:r>
              <a:rPr lang="ru-RU" altLang="ru-RU" sz="2000" i="1" dirty="0">
                <a:solidFill>
                  <a:srgbClr val="0070C0"/>
                </a:solidFill>
              </a:rPr>
              <a:t>могут использоваться константы, столбцы таблиц, неаналитические функции, выражения, содержащие функции, или выражений, содержащие комбинацию из перечисленных элементов. </a:t>
            </a:r>
          </a:p>
          <a:p>
            <a:pPr>
              <a:lnSpc>
                <a:spcPct val="80000"/>
              </a:lnSpc>
            </a:pP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sz="2000" u="sng" dirty="0">
                <a:solidFill>
                  <a:srgbClr val="0070C0"/>
                </a:solidFill>
              </a:rPr>
              <a:t>Пример</a:t>
            </a:r>
            <a:r>
              <a:rPr lang="ru-RU" altLang="ru-RU" sz="2000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job,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() </a:t>
            </a:r>
            <a:r>
              <a:rPr lang="en-US" altLang="ru-RU" sz="2000" dirty="0" err="1"/>
              <a:t>sum_sal</a:t>
            </a:r>
            <a:r>
              <a:rPr lang="ru-RU" altLang="ru-RU" sz="2000" dirty="0"/>
              <a:t> </a:t>
            </a:r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r>
              <a:rPr lang="en-US" altLang="ru-RU" sz="2000" dirty="0"/>
              <a:t>;</a:t>
            </a:r>
            <a:endParaRPr lang="ru-RU" altLang="ru-RU" sz="2000" dirty="0"/>
          </a:p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rgbClr val="00B050"/>
                </a:solidFill>
              </a:rPr>
              <a:t>(единственной группой в ответе будет полный набор строк)</a:t>
            </a:r>
          </a:p>
          <a:p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job,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</a:t>
            </a:r>
            <a:r>
              <a:rPr lang="en-US" altLang="ru-RU" sz="2000" b="1" dirty="0"/>
              <a:t>PARTITION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</a:t>
            </a:r>
            <a:r>
              <a:rPr lang="ru-RU" altLang="ru-RU" sz="2000" dirty="0"/>
              <a:t>						</a:t>
            </a:r>
            <a:r>
              <a:rPr lang="en-US" altLang="ru-RU" sz="2000" dirty="0"/>
              <a:t>job) </a:t>
            </a:r>
            <a:r>
              <a:rPr lang="en-US" altLang="ru-RU" sz="2000" dirty="0" err="1"/>
              <a:t>sum_sal</a:t>
            </a:r>
            <a:r>
              <a:rPr lang="en-US" altLang="ru-RU" sz="2000" dirty="0"/>
              <a:t> </a:t>
            </a:r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r>
              <a:rPr lang="en-US" altLang="ru-RU" sz="2000" dirty="0"/>
              <a:t>;</a:t>
            </a:r>
            <a:endParaRPr lang="ru-RU" alt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6775" y="4868862"/>
            <a:ext cx="5081443" cy="2889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dirty="0">
                <a:solidFill>
                  <a:srgbClr val="7030A0"/>
                </a:solidFill>
              </a:rPr>
              <a:t>Синтаксис </a:t>
            </a:r>
            <a:r>
              <a:rPr lang="en-US" sz="2000" dirty="0">
                <a:solidFill>
                  <a:srgbClr val="7030A0"/>
                </a:solidFill>
              </a:rPr>
              <a:t>Partition by </a:t>
            </a:r>
            <a:r>
              <a:rPr lang="ru-RU" sz="2000" dirty="0">
                <a:solidFill>
                  <a:srgbClr val="7030A0"/>
                </a:solidFill>
              </a:rPr>
              <a:t>аналогичен </a:t>
            </a:r>
            <a:r>
              <a:rPr lang="en-US" sz="2000" dirty="0">
                <a:solidFill>
                  <a:srgbClr val="7030A0"/>
                </a:solidFill>
              </a:rPr>
              <a:t>Group by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90978" y="17669"/>
            <a:ext cx="4933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Фраза упорядочения </a:t>
            </a:r>
            <a:endParaRPr lang="en-US" altLang="ru-RU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altLang="ru-RU" sz="3200" b="1" dirty="0" smtClean="0">
                <a:solidFill>
                  <a:srgbClr val="C00000"/>
                </a:solidFill>
              </a:rPr>
              <a:t>(</a:t>
            </a:r>
            <a:r>
              <a:rPr lang="ru-RU" altLang="ru-RU" sz="3200" b="1" dirty="0" err="1">
                <a:solidFill>
                  <a:srgbClr val="C00000"/>
                </a:solidFill>
              </a:rPr>
              <a:t>order_by_clause</a:t>
            </a:r>
            <a:r>
              <a:rPr lang="ru-RU" altLang="ru-RU" sz="3200" b="1" dirty="0">
                <a:solidFill>
                  <a:srgbClr val="C00000"/>
                </a:solidFill>
              </a:rPr>
              <a:t>) (1/2)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5349" y="1193129"/>
            <a:ext cx="95411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Определяет упорядочение данных внутри группы.</a:t>
            </a:r>
            <a:endParaRPr lang="ru-RU" altLang="ru-RU" sz="2000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     Базовый синтаксис:</a:t>
            </a:r>
          </a:p>
          <a:p>
            <a:pPr>
              <a:lnSpc>
                <a:spcPct val="110000"/>
              </a:lnSpc>
            </a:pPr>
            <a:r>
              <a:rPr lang="en-US" altLang="ru-RU" sz="2000" b="1" dirty="0"/>
              <a:t>ORDER BY </a:t>
            </a:r>
            <a:r>
              <a:rPr lang="en-US" altLang="ru-RU" sz="2000" dirty="0"/>
              <a:t>&lt;</a:t>
            </a:r>
            <a:r>
              <a:rPr lang="ru-RU" altLang="ru-RU" sz="2000" dirty="0"/>
              <a:t>выражение</a:t>
            </a:r>
            <a:r>
              <a:rPr lang="en-US" altLang="ru-RU" sz="2000" dirty="0"/>
              <a:t>&gt;[</a:t>
            </a:r>
            <a:r>
              <a:rPr lang="en-US" altLang="ru-RU" sz="2000" b="1" u="sng" dirty="0"/>
              <a:t>ASC</a:t>
            </a:r>
            <a:r>
              <a:rPr lang="en-US" altLang="ru-RU" sz="2000" dirty="0"/>
              <a:t>|</a:t>
            </a:r>
            <a:r>
              <a:rPr lang="en-US" altLang="ru-RU" sz="2000" b="1" dirty="0"/>
              <a:t>DESC</a:t>
            </a:r>
            <a:r>
              <a:rPr lang="en-US" altLang="ru-RU" sz="2000" dirty="0"/>
              <a:t>]</a:t>
            </a:r>
            <a:r>
              <a:rPr lang="en-US" altLang="ru-RU" sz="2000" b="1" dirty="0"/>
              <a:t> </a:t>
            </a:r>
            <a:r>
              <a:rPr lang="en-US" altLang="ru-RU" sz="2000" dirty="0"/>
              <a:t>[</a:t>
            </a:r>
            <a:r>
              <a:rPr lang="en-US" altLang="ru-RU" sz="2000" b="1" dirty="0"/>
              <a:t>NULLS FIRST</a:t>
            </a:r>
            <a:r>
              <a:rPr lang="en-US" altLang="ru-RU" sz="2000" dirty="0"/>
              <a:t>|</a:t>
            </a:r>
            <a:r>
              <a:rPr lang="en-US" altLang="ru-RU" sz="2000" b="1" dirty="0"/>
              <a:t>NULLS LAST</a:t>
            </a:r>
            <a:r>
              <a:rPr lang="en-US" altLang="ru-RU" sz="2000" dirty="0"/>
              <a:t>]</a:t>
            </a:r>
            <a:endParaRPr lang="ru-RU" altLang="ru-RU" sz="2000" dirty="0"/>
          </a:p>
          <a:p>
            <a:pPr>
              <a:lnSpc>
                <a:spcPct val="11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где:</a:t>
            </a:r>
            <a:endParaRPr lang="en-US" altLang="ru-RU" sz="20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ru-RU" sz="2000" b="1" dirty="0">
                <a:solidFill>
                  <a:srgbClr val="0070C0"/>
                </a:solidFill>
              </a:rPr>
              <a:t>ASC|DESC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определяет порядок сортировки. По умолчанию </a:t>
            </a:r>
            <a:r>
              <a:rPr lang="en-US" altLang="ru-RU" sz="2000" b="1" dirty="0">
                <a:solidFill>
                  <a:srgbClr val="0070C0"/>
                </a:solidFill>
              </a:rPr>
              <a:t>ASC</a:t>
            </a:r>
            <a:r>
              <a:rPr lang="en-US" altLang="ru-RU" sz="2000" dirty="0">
                <a:solidFill>
                  <a:srgbClr val="0070C0"/>
                </a:solidFill>
              </a:rPr>
              <a:t>.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070C0"/>
                </a:solidFill>
              </a:rPr>
              <a:t>оператор </a:t>
            </a:r>
            <a:r>
              <a:rPr lang="en-US" altLang="ru-RU" sz="2000" b="1" dirty="0">
                <a:solidFill>
                  <a:srgbClr val="0070C0"/>
                </a:solidFill>
              </a:rPr>
              <a:t>NULLS FIRST</a:t>
            </a:r>
            <a:r>
              <a:rPr lang="en-US" altLang="ru-RU" sz="2000" dirty="0">
                <a:solidFill>
                  <a:srgbClr val="0070C0"/>
                </a:solidFill>
              </a:rPr>
              <a:t>|</a:t>
            </a:r>
            <a:r>
              <a:rPr lang="en-US" altLang="ru-RU" sz="2000" b="1" dirty="0">
                <a:solidFill>
                  <a:srgbClr val="0070C0"/>
                </a:solidFill>
              </a:rPr>
              <a:t>NULLS LAST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определяет позицию группы значений </a:t>
            </a:r>
            <a:r>
              <a:rPr lang="en-US" altLang="ru-RU" sz="2000" dirty="0">
                <a:solidFill>
                  <a:srgbClr val="0070C0"/>
                </a:solidFill>
              </a:rPr>
              <a:t>NULL</a:t>
            </a:r>
            <a:r>
              <a:rPr lang="ru-RU" altLang="ru-RU" sz="2000" dirty="0">
                <a:solidFill>
                  <a:srgbClr val="0070C0"/>
                </a:solidFill>
              </a:rPr>
              <a:t> в порядке</a:t>
            </a:r>
            <a:r>
              <a:rPr lang="en-US" altLang="ru-RU" sz="2000" dirty="0">
                <a:solidFill>
                  <a:srgbClr val="0070C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Если этот оператор отсутствует, то позиция значений </a:t>
            </a:r>
            <a:r>
              <a:rPr lang="en-US" altLang="ru-RU" sz="2000" dirty="0">
                <a:solidFill>
                  <a:srgbClr val="0070C0"/>
                </a:solidFill>
              </a:rPr>
              <a:t>NULL </a:t>
            </a:r>
            <a:r>
              <a:rPr lang="ru-RU" altLang="ru-RU" sz="2000" dirty="0">
                <a:solidFill>
                  <a:srgbClr val="0070C0"/>
                </a:solidFill>
              </a:rPr>
              <a:t>зависит от аргумента </a:t>
            </a:r>
            <a:r>
              <a:rPr lang="en-US" altLang="ru-RU" sz="2000" b="1" dirty="0">
                <a:solidFill>
                  <a:srgbClr val="0070C0"/>
                </a:solidFill>
              </a:rPr>
              <a:t>ASC</a:t>
            </a:r>
            <a:r>
              <a:rPr lang="ru-RU" altLang="ru-RU" sz="2000" b="1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или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en-US" altLang="ru-RU" sz="2000" b="1" dirty="0">
                <a:solidFill>
                  <a:srgbClr val="0070C0"/>
                </a:solidFill>
              </a:rPr>
              <a:t>DESC</a:t>
            </a:r>
            <a:r>
              <a:rPr lang="en-US" altLang="ru-RU" sz="2000" dirty="0">
                <a:solidFill>
                  <a:srgbClr val="0070C0"/>
                </a:solidFill>
              </a:rPr>
              <a:t>. 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070C0"/>
                </a:solidFill>
              </a:rPr>
              <a:t>По умолчанию </a:t>
            </a:r>
            <a:r>
              <a:rPr lang="en-US" altLang="ru-RU" sz="2000" dirty="0">
                <a:solidFill>
                  <a:srgbClr val="0070C0"/>
                </a:solidFill>
              </a:rPr>
              <a:t>NULL</a:t>
            </a:r>
            <a:r>
              <a:rPr lang="ru-RU" altLang="ru-RU" sz="2000" dirty="0">
                <a:solidFill>
                  <a:srgbClr val="0070C0"/>
                </a:solidFill>
              </a:rPr>
              <a:t> больше чем любое другое значение.</a:t>
            </a:r>
          </a:p>
          <a:p>
            <a:pPr lvl="1">
              <a:lnSpc>
                <a:spcPct val="110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Присутствие </a:t>
            </a:r>
            <a:r>
              <a:rPr lang="en-US" altLang="ru-RU" sz="2000" dirty="0">
                <a:solidFill>
                  <a:srgbClr val="0070C0"/>
                </a:solidFill>
              </a:rPr>
              <a:t>ORDER BY </a:t>
            </a:r>
            <a:r>
              <a:rPr lang="ru-RU" altLang="ru-RU" sz="2000" dirty="0">
                <a:solidFill>
                  <a:srgbClr val="0070C0"/>
                </a:solidFill>
              </a:rPr>
              <a:t>влияет на порядок вычисления аналитических функций: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070C0"/>
                </a:solidFill>
              </a:rPr>
              <a:t>С</a:t>
            </a:r>
            <a:r>
              <a:rPr lang="en-US" altLang="ru-RU" sz="2000" dirty="0">
                <a:solidFill>
                  <a:srgbClr val="0070C0"/>
                </a:solidFill>
              </a:rPr>
              <a:t> ORDER BY</a:t>
            </a:r>
            <a:r>
              <a:rPr lang="ru-RU" altLang="ru-RU" sz="2000" dirty="0">
                <a:solidFill>
                  <a:srgbClr val="0070C0"/>
                </a:solidFill>
              </a:rPr>
              <a:t> множество строк, используемых при вычислении – текущая строка и все предшествующие строки в группе,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rgbClr val="0070C0"/>
                </a:solidFill>
              </a:rPr>
              <a:t>Без </a:t>
            </a:r>
            <a:r>
              <a:rPr lang="en-US" altLang="ru-RU" sz="2000" dirty="0">
                <a:solidFill>
                  <a:srgbClr val="0070C0"/>
                </a:solidFill>
              </a:rPr>
              <a:t>ORDER BY</a:t>
            </a:r>
            <a:r>
              <a:rPr lang="ru-RU" altLang="ru-RU" sz="2000" dirty="0">
                <a:solidFill>
                  <a:srgbClr val="0070C0"/>
                </a:solidFill>
              </a:rPr>
              <a:t> при вычислении используются все строки группы.</a:t>
            </a:r>
            <a:endParaRPr lang="en-US" alt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7464" y="561631"/>
            <a:ext cx="8198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 smtClean="0">
                <a:solidFill>
                  <a:srgbClr val="C00000"/>
                </a:solidFill>
              </a:rPr>
              <a:t>Фраза упорядочения (</a:t>
            </a:r>
            <a:r>
              <a:rPr lang="ru-RU" altLang="ru-RU" sz="3200" b="1" dirty="0" err="1" smtClean="0">
                <a:solidFill>
                  <a:srgbClr val="C00000"/>
                </a:solidFill>
              </a:rPr>
              <a:t>order_by_clause</a:t>
            </a:r>
            <a:r>
              <a:rPr lang="ru-RU" altLang="ru-RU" sz="3200" b="1" dirty="0" smtClean="0">
                <a:solidFill>
                  <a:srgbClr val="C00000"/>
                </a:solidFill>
              </a:rPr>
              <a:t>) (2/2)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473" y="1213193"/>
            <a:ext cx="1057142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Фраза </a:t>
            </a:r>
            <a:r>
              <a:rPr lang="ru-RU" altLang="ru-RU" sz="2000" dirty="0">
                <a:solidFill>
                  <a:srgbClr val="0070C0"/>
                </a:solidFill>
              </a:rPr>
              <a:t>ORDER BY имеет следующий синтаксис:</a:t>
            </a:r>
          </a:p>
          <a:p>
            <a:pPr indent="360000" algn="just">
              <a:lnSpc>
                <a:spcPct val="110000"/>
              </a:lnSpc>
              <a:defRPr/>
            </a:pPr>
            <a:r>
              <a:rPr lang="en-US" altLang="ru-RU" sz="2000" b="1" dirty="0"/>
              <a:t>ORDER BY </a:t>
            </a:r>
            <a:r>
              <a:rPr lang="ru-RU" altLang="ru-RU" sz="2000" b="1" dirty="0"/>
              <a:t>выражение</a:t>
            </a:r>
            <a:r>
              <a:rPr lang="en-US" altLang="ru-RU" sz="2000" b="1" dirty="0"/>
              <a:t> [ASC | DESC] [NULLS FIRST | NULLS LAST]</a:t>
            </a:r>
            <a:r>
              <a:rPr lang="ru-RU" altLang="ru-RU" sz="2000" b="1" dirty="0"/>
              <a:t> </a:t>
            </a:r>
            <a:endParaRPr lang="en-US" altLang="ru-RU" sz="2000" b="1" dirty="0" smtClean="0"/>
          </a:p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Необходимо </a:t>
            </a:r>
            <a:r>
              <a:rPr lang="ru-RU" altLang="ru-RU" sz="2000" dirty="0">
                <a:solidFill>
                  <a:srgbClr val="0070C0"/>
                </a:solidFill>
              </a:rPr>
              <a:t>учитывать, что строки будут упорядочены только в </a:t>
            </a:r>
            <a:r>
              <a:rPr lang="ru-RU" altLang="ru-RU" sz="2000" dirty="0" smtClean="0">
                <a:solidFill>
                  <a:srgbClr val="0070C0"/>
                </a:solidFill>
              </a:rPr>
              <a:t>пределах </a:t>
            </a:r>
            <a:r>
              <a:rPr lang="ru-RU" altLang="ru-RU" sz="2000" dirty="0">
                <a:solidFill>
                  <a:srgbClr val="0070C0"/>
                </a:solidFill>
              </a:rPr>
              <a:t>групп. Фраза</a:t>
            </a:r>
            <a:r>
              <a:rPr lang="ru-RU" altLang="ru-RU" sz="2000" b="1" dirty="0">
                <a:solidFill>
                  <a:srgbClr val="0070C0"/>
                </a:solidFill>
              </a:rPr>
              <a:t> NULLS FIRST и NULLS LAST </a:t>
            </a:r>
            <a:r>
              <a:rPr lang="ru-RU" altLang="ru-RU" sz="2000" dirty="0">
                <a:solidFill>
                  <a:srgbClr val="0070C0"/>
                </a:solidFill>
              </a:rPr>
              <a:t>указывает, где при упорядочении помещаются значения</a:t>
            </a:r>
            <a:r>
              <a:rPr lang="ru-RU" altLang="ru-RU" sz="2000" b="1" dirty="0">
                <a:solidFill>
                  <a:srgbClr val="0070C0"/>
                </a:solidFill>
              </a:rPr>
              <a:t> NULL -- </a:t>
            </a:r>
            <a:r>
              <a:rPr lang="ru-RU" altLang="ru-RU" sz="2000" dirty="0">
                <a:solidFill>
                  <a:srgbClr val="0070C0"/>
                </a:solidFill>
              </a:rPr>
              <a:t>в начале или в конце</a:t>
            </a:r>
            <a:r>
              <a:rPr lang="ru-RU" altLang="ru-RU" sz="2000" b="1" dirty="0">
                <a:solidFill>
                  <a:srgbClr val="0070C0"/>
                </a:solidFill>
              </a:rPr>
              <a:t>. </a:t>
            </a:r>
            <a:endParaRPr lang="en-US" altLang="ru-RU" sz="2000" b="1" dirty="0" smtClean="0">
              <a:solidFill>
                <a:srgbClr val="0070C0"/>
              </a:solidFill>
            </a:endParaRPr>
          </a:p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Фраза </a:t>
            </a:r>
            <a:r>
              <a:rPr lang="en-US" altLang="ru-RU" sz="2000" dirty="0">
                <a:solidFill>
                  <a:srgbClr val="0070C0"/>
                </a:solidFill>
              </a:rPr>
              <a:t>o</a:t>
            </a:r>
            <a:r>
              <a:rPr lang="ru-RU" altLang="ru-RU" sz="2000" dirty="0" err="1">
                <a:solidFill>
                  <a:srgbClr val="0070C0"/>
                </a:solidFill>
              </a:rPr>
              <a:t>rder</a:t>
            </a:r>
            <a:r>
              <a:rPr lang="en-US" altLang="ru-RU" sz="2000" dirty="0">
                <a:solidFill>
                  <a:srgbClr val="0070C0"/>
                </a:solidFill>
              </a:rPr>
              <a:t>_</a:t>
            </a:r>
            <a:r>
              <a:rPr lang="ru-RU" altLang="ru-RU" sz="2000" dirty="0" err="1">
                <a:solidFill>
                  <a:srgbClr val="0070C0"/>
                </a:solidFill>
              </a:rPr>
              <a:t>by</a:t>
            </a:r>
            <a:r>
              <a:rPr lang="ru-RU" altLang="ru-RU" sz="2000" dirty="0">
                <a:solidFill>
                  <a:srgbClr val="0070C0"/>
                </a:solidFill>
              </a:rPr>
              <a:t> упорядочивает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данные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внутри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группы</a:t>
            </a:r>
            <a:r>
              <a:rPr lang="en-US" altLang="ru-RU" sz="2000" dirty="0">
                <a:solidFill>
                  <a:srgbClr val="0070C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В отсутствие конструкции ORDER BY среднее значение вычисляется по всей группе, и одно и то же значение выдается для каждой строки (функция используется как итоговая). Когда функция используется с конструкцией ORDER BY, то она применяется по текущей и всем предыдущим строкам (функция используется как оконная). </a:t>
            </a:r>
          </a:p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Для </a:t>
            </a:r>
            <a:r>
              <a:rPr lang="ru-RU" altLang="ru-RU" sz="2000" dirty="0">
                <a:solidFill>
                  <a:srgbClr val="0070C0"/>
                </a:solidFill>
              </a:rPr>
              <a:t>всех аналитических функций за исключением </a:t>
            </a:r>
            <a:endParaRPr lang="en-US" altLang="ru-RU" sz="2000" dirty="0">
              <a:solidFill>
                <a:srgbClr val="0070C0"/>
              </a:solidFill>
            </a:endParaRPr>
          </a:p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b="1" dirty="0">
                <a:solidFill>
                  <a:srgbClr val="0070C0"/>
                </a:solidFill>
              </a:rPr>
              <a:t>PERCENTILE_CONT</a:t>
            </a:r>
            <a:r>
              <a:rPr lang="ru-RU" altLang="ru-RU" sz="2000" dirty="0">
                <a:solidFill>
                  <a:srgbClr val="0070C0"/>
                </a:solidFill>
              </a:rPr>
              <a:t> и </a:t>
            </a:r>
            <a:r>
              <a:rPr lang="ru-RU" altLang="ru-RU" sz="2000" b="1" dirty="0">
                <a:solidFill>
                  <a:srgbClr val="0070C0"/>
                </a:solidFill>
              </a:rPr>
              <a:t>PERCENTILE_DISC</a:t>
            </a:r>
            <a:r>
              <a:rPr lang="ru-RU" altLang="ru-RU" sz="2000" dirty="0">
                <a:solidFill>
                  <a:srgbClr val="0070C0"/>
                </a:solidFill>
              </a:rPr>
              <a:t> (которые допускают только один ключ сортировки), можно использовать ключ сортировки, состоящий из нескольких выражений.</a:t>
            </a:r>
          </a:p>
          <a:p>
            <a:pPr indent="360000" algn="just">
              <a:lnSpc>
                <a:spcPct val="110000"/>
              </a:lnSpc>
              <a:defRPr/>
            </a:pPr>
            <a:r>
              <a:rPr lang="ru-RU" altLang="ru-RU" sz="2000" dirty="0" smtClean="0">
                <a:solidFill>
                  <a:srgbClr val="0070C0"/>
                </a:solidFill>
              </a:rPr>
              <a:t>Для </a:t>
            </a:r>
            <a:r>
              <a:rPr lang="ru-RU" altLang="ru-RU" sz="2000" dirty="0">
                <a:solidFill>
                  <a:srgbClr val="0070C0"/>
                </a:solidFill>
              </a:rPr>
              <a:t>всех записей, имеющих одинаковые значения </a:t>
            </a:r>
            <a:r>
              <a:rPr lang="ru-RU" altLang="ru-RU" sz="2000" dirty="0" err="1">
                <a:solidFill>
                  <a:srgbClr val="0070C0"/>
                </a:solidFill>
              </a:rPr>
              <a:t>order_by_clause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  <a:r>
              <a:rPr lang="ru-RU" altLang="ru-RU" sz="2000" dirty="0" smtClean="0">
                <a:solidFill>
                  <a:srgbClr val="0070C0"/>
                </a:solidFill>
              </a:rPr>
              <a:t>аналитические </a:t>
            </a:r>
            <a:r>
              <a:rPr lang="ru-RU" altLang="ru-RU" sz="2000" dirty="0">
                <a:solidFill>
                  <a:srgbClr val="0070C0"/>
                </a:solidFill>
              </a:rPr>
              <a:t>функции возвращают один результат для всех записей. </a:t>
            </a:r>
            <a:endParaRPr lang="ru-RU" altLang="ru-RU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3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623" y="139034"/>
            <a:ext cx="7861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Пример с фразой упорядочения </a:t>
            </a:r>
            <a:r>
              <a:rPr lang="en-US" altLang="ru-RU" sz="3200" b="1" dirty="0">
                <a:solidFill>
                  <a:srgbClr val="C00000"/>
                </a:solidFill>
              </a:rPr>
              <a:t>ORDER BY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3206" y="742275"/>
            <a:ext cx="7751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/>
              <a:t>SELECT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ename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deptno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job</a:t>
            </a:r>
            <a:r>
              <a:rPr lang="ru-RU" altLang="ru-RU" sz="2000" dirty="0"/>
              <a:t>,</a:t>
            </a:r>
            <a:endParaRPr lang="en-US" altLang="ru-RU" sz="2000" dirty="0"/>
          </a:p>
          <a:p>
            <a:r>
              <a:rPr lang="ru-RU" altLang="ru-RU" sz="2000" dirty="0"/>
              <a:t>SUM(</a:t>
            </a:r>
            <a:r>
              <a:rPr lang="ru-RU" altLang="ru-RU" sz="2000" dirty="0" err="1"/>
              <a:t>sal</a:t>
            </a:r>
            <a:r>
              <a:rPr lang="ru-RU" altLang="ru-RU" sz="2000" dirty="0"/>
              <a:t>) </a:t>
            </a:r>
            <a:r>
              <a:rPr lang="ru-RU" altLang="ru-RU" sz="2000" b="1" dirty="0"/>
              <a:t>OVER</a:t>
            </a:r>
            <a:r>
              <a:rPr lang="ru-RU" altLang="ru-RU" sz="2000" dirty="0"/>
              <a:t> (</a:t>
            </a:r>
            <a:r>
              <a:rPr lang="ru-RU" altLang="ru-RU" sz="2000" b="1" dirty="0"/>
              <a:t>PARTITION BY </a:t>
            </a:r>
            <a:r>
              <a:rPr lang="ru-RU" altLang="ru-RU" sz="2000" dirty="0" err="1"/>
              <a:t>deptno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job</a:t>
            </a:r>
            <a:r>
              <a:rPr lang="ru-RU" altLang="ru-RU" sz="2000" dirty="0"/>
              <a:t> </a:t>
            </a:r>
            <a:r>
              <a:rPr lang="ru-RU" altLang="ru-RU" sz="2000" b="1" dirty="0"/>
              <a:t>ORDER BY </a:t>
            </a:r>
            <a:r>
              <a:rPr lang="ru-RU" altLang="ru-RU" sz="2000" b="1" dirty="0" err="1"/>
              <a:t>hiredate</a:t>
            </a:r>
            <a:r>
              <a:rPr lang="ru-RU" altLang="ru-RU" sz="2000" dirty="0"/>
              <a:t>) </a:t>
            </a:r>
            <a:r>
              <a:rPr lang="ru-RU" altLang="ru-RU" sz="2000" dirty="0" err="1"/>
              <a:t>sum_sal</a:t>
            </a:r>
            <a:endParaRPr lang="en-US" altLang="ru-RU" sz="2000" dirty="0"/>
          </a:p>
          <a:p>
            <a:r>
              <a:rPr lang="ru-RU" altLang="ru-RU" sz="2000" b="1" dirty="0"/>
              <a:t>FROM</a:t>
            </a:r>
            <a:r>
              <a:rPr lang="ru-RU" altLang="ru-RU" sz="2000" dirty="0"/>
              <a:t> </a:t>
            </a:r>
            <a:r>
              <a:rPr lang="ru-RU" altLang="ru-RU" sz="2000" dirty="0" err="1"/>
              <a:t>emp</a:t>
            </a:r>
            <a:r>
              <a:rPr lang="ru-RU" altLang="ru-RU" sz="2000" dirty="0"/>
              <a:t>;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399" y="1477556"/>
            <a:ext cx="4918075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241360" y="2680174"/>
            <a:ext cx="2879725" cy="1296988"/>
          </a:xfrm>
          <a:prstGeom prst="wedgeRoundRectCallout">
            <a:avLst>
              <a:gd name="adj1" fmla="val 74917"/>
              <a:gd name="adj2" fmla="val -163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В новой группе с </a:t>
            </a:r>
            <a:r>
              <a:rPr lang="en-US" altLang="ru-RU" sz="1800" dirty="0" err="1">
                <a:solidFill>
                  <a:srgbClr val="0070C0"/>
                </a:solidFill>
              </a:rPr>
              <a:t>deptno</a:t>
            </a:r>
            <a:r>
              <a:rPr lang="en-US" altLang="ru-RU" sz="1800" dirty="0">
                <a:solidFill>
                  <a:srgbClr val="0070C0"/>
                </a:solidFill>
              </a:rPr>
              <a:t>=20 </a:t>
            </a:r>
            <a:r>
              <a:rPr lang="ru-RU" altLang="ru-RU" sz="1800" dirty="0">
                <a:solidFill>
                  <a:srgbClr val="0070C0"/>
                </a:solidFill>
              </a:rPr>
              <a:t>начинаем новое упорядочение по</a:t>
            </a:r>
            <a:r>
              <a:rPr lang="en-US" altLang="ru-RU" sz="1800" dirty="0">
                <a:solidFill>
                  <a:srgbClr val="0070C0"/>
                </a:solidFill>
              </a:rPr>
              <a:t> job </a:t>
            </a:r>
            <a:r>
              <a:rPr lang="ru-RU" altLang="ru-RU" sz="1800" dirty="0">
                <a:solidFill>
                  <a:srgbClr val="0070C0"/>
                </a:solidFill>
              </a:rPr>
              <a:t>и новый счёт сумм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41360" y="4418132"/>
            <a:ext cx="2879725" cy="1296987"/>
          </a:xfrm>
          <a:prstGeom prst="wedgeRoundRectCallout">
            <a:avLst>
              <a:gd name="adj1" fmla="val 74917"/>
              <a:gd name="adj2" fmla="val -163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В новой группе </a:t>
            </a:r>
            <a:r>
              <a:rPr lang="en-US" altLang="ru-RU" sz="1800" dirty="0">
                <a:solidFill>
                  <a:srgbClr val="0070C0"/>
                </a:solidFill>
              </a:rPr>
              <a:t>c </a:t>
            </a:r>
            <a:r>
              <a:rPr lang="en-US" altLang="ru-RU" sz="1800" dirty="0" err="1">
                <a:solidFill>
                  <a:srgbClr val="0070C0"/>
                </a:solidFill>
              </a:rPr>
              <a:t>deptno</a:t>
            </a:r>
            <a:r>
              <a:rPr lang="en-US" altLang="ru-RU" sz="1800" dirty="0">
                <a:solidFill>
                  <a:srgbClr val="0070C0"/>
                </a:solidFill>
              </a:rPr>
              <a:t>=30 </a:t>
            </a:r>
            <a:r>
              <a:rPr lang="ru-RU" altLang="ru-RU" sz="1800" dirty="0">
                <a:solidFill>
                  <a:srgbClr val="0070C0"/>
                </a:solidFill>
              </a:rPr>
              <a:t>начинаем новое упорядочение по</a:t>
            </a:r>
            <a:r>
              <a:rPr lang="en-US" altLang="ru-RU" sz="1800" dirty="0">
                <a:solidFill>
                  <a:srgbClr val="0070C0"/>
                </a:solidFill>
              </a:rPr>
              <a:t> job </a:t>
            </a:r>
            <a:r>
              <a:rPr lang="ru-RU" altLang="ru-RU" sz="1800" dirty="0">
                <a:solidFill>
                  <a:srgbClr val="0070C0"/>
                </a:solidFill>
              </a:rPr>
              <a:t>и новый счёт сумм</a:t>
            </a:r>
          </a:p>
        </p:txBody>
      </p:sp>
    </p:spTree>
    <p:extLst>
      <p:ext uri="{BB962C8B-B14F-4D97-AF65-F5344CB8AC3E}">
        <p14:creationId xmlns:p14="http://schemas.microsoft.com/office/powerpoint/2010/main" val="171232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42972" y="440325"/>
            <a:ext cx="6617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Ограничения на  фразу </a:t>
            </a:r>
            <a:r>
              <a:rPr lang="en-US" altLang="ru-RU" sz="3200" b="1" dirty="0">
                <a:solidFill>
                  <a:srgbClr val="C00000"/>
                </a:solidFill>
              </a:rPr>
              <a:t>ORDER BY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6978" y="1178805"/>
            <a:ext cx="9726305" cy="498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Внутри </a:t>
            </a:r>
            <a:r>
              <a:rPr lang="ru-RU" altLang="ru-RU" sz="2000" b="1" dirty="0" err="1"/>
              <a:t>order_by_clause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не допускается использование альтернативных имен столбцов и выражений предложения </a:t>
            </a:r>
            <a:r>
              <a:rPr lang="en-US" altLang="ru-RU" sz="2000" dirty="0"/>
              <a:t>SELECT</a:t>
            </a:r>
            <a:r>
              <a:rPr lang="ru-RU" altLang="ru-RU" sz="2000" dirty="0">
                <a:solidFill>
                  <a:srgbClr val="0070C0"/>
                </a:solidFill>
              </a:rPr>
              <a:t>, а также использование номеров по порядку для колонок в предложении </a:t>
            </a:r>
            <a:r>
              <a:rPr lang="en-US" altLang="ru-RU" sz="2000" dirty="0"/>
              <a:t>SELECT</a:t>
            </a:r>
            <a:r>
              <a:rPr lang="ru-RU" altLang="ru-RU" sz="2000" dirty="0">
                <a:solidFill>
                  <a:srgbClr val="0070C0"/>
                </a:solidFill>
              </a:rPr>
              <a:t>. </a:t>
            </a:r>
            <a:endParaRPr lang="ru-RU" altLang="ru-RU" sz="2000" b="1" dirty="0">
              <a:solidFill>
                <a:srgbClr val="0070C0"/>
              </a:solidFill>
            </a:endParaRPr>
          </a:p>
          <a:p>
            <a:pPr indent="360000" algn="just">
              <a:lnSpc>
                <a:spcPct val="114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Аналитические функции, использующие ключевое слово  </a:t>
            </a:r>
            <a:r>
              <a:rPr lang="ru-RU" altLang="ru-RU" sz="2000" b="1" dirty="0"/>
              <a:t>RANGE</a:t>
            </a:r>
            <a:r>
              <a:rPr lang="ru-RU" altLang="ru-RU" sz="2000" b="1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</a:p>
          <a:p>
            <a:pPr indent="360000" algn="just">
              <a:lnSpc>
                <a:spcPct val="114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предложения </a:t>
            </a:r>
            <a:r>
              <a:rPr lang="en-US" altLang="ru-RU" sz="2000" b="1" dirty="0"/>
              <a:t>windowing</a:t>
            </a:r>
            <a:r>
              <a:rPr lang="ru-RU" altLang="ru-RU" sz="2000" b="1" dirty="0"/>
              <a:t>_</a:t>
            </a:r>
            <a:r>
              <a:rPr lang="en-US" altLang="ru-RU" sz="2000" b="1" dirty="0"/>
              <a:t>clause</a:t>
            </a:r>
            <a:r>
              <a:rPr lang="en-US" altLang="ru-RU" sz="2000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(эта конструкция будет детально обсуждаться позже) могут использовать составной ключ внутри </a:t>
            </a:r>
            <a:r>
              <a:rPr lang="ru-RU" altLang="ru-RU" sz="2000" b="1" dirty="0"/>
              <a:t>ORDER BY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предложения, если указывается одно из двух выражений внутри  </a:t>
            </a:r>
            <a:r>
              <a:rPr lang="en-US" altLang="ru-RU" sz="2000" b="1" dirty="0"/>
              <a:t>windowing</a:t>
            </a:r>
            <a:r>
              <a:rPr lang="ru-RU" altLang="ru-RU" sz="2000" b="1" dirty="0"/>
              <a:t>_</a:t>
            </a:r>
            <a:r>
              <a:rPr lang="en-US" altLang="ru-RU" sz="2000" b="1" dirty="0"/>
              <a:t>clause</a:t>
            </a:r>
            <a:r>
              <a:rPr lang="ru-RU" altLang="ru-RU" sz="2000" dirty="0">
                <a:solidFill>
                  <a:srgbClr val="0070C0"/>
                </a:solidFill>
              </a:rPr>
              <a:t>:</a:t>
            </a:r>
          </a:p>
          <a:p>
            <a:pPr marL="342900" lvl="1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000" b="1" dirty="0"/>
              <a:t>RANGE BETWEEN UNBOUNDED PRECEDING AND CURRENT ROW</a:t>
            </a:r>
            <a:r>
              <a:rPr lang="en-US" altLang="ru-RU" sz="2000" b="1" dirty="0"/>
              <a:t>  </a:t>
            </a:r>
            <a:r>
              <a:rPr lang="ru-RU" altLang="ru-RU" sz="2000" dirty="0">
                <a:solidFill>
                  <a:srgbClr val="0070C0"/>
                </a:solidFill>
              </a:rPr>
              <a:t>или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сокращенная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форма </a:t>
            </a:r>
            <a:r>
              <a:rPr lang="ru-RU" altLang="ru-RU" sz="2000" b="1" dirty="0"/>
              <a:t>RANGE UNBOUNDED PRECEDING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  <a:endParaRPr lang="ru-RU" altLang="ru-RU" sz="2000" b="1" dirty="0">
              <a:solidFill>
                <a:srgbClr val="0070C0"/>
              </a:solidFill>
            </a:endParaRPr>
          </a:p>
          <a:p>
            <a:pPr marL="342900" lvl="1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altLang="ru-RU" sz="2000" b="1" dirty="0"/>
              <a:t>RANGE BETWEEN CURRENT ROW AND UNBOUNDED FOLLOWING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или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сокращенная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форма </a:t>
            </a:r>
            <a:r>
              <a:rPr lang="ru-RU" altLang="ru-RU" sz="2000" b="1" dirty="0"/>
              <a:t>RANGE UNBOUNDED FOLLOWING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marL="0" lvl="1" indent="360000" algn="just">
              <a:lnSpc>
                <a:spcPct val="114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Аналитические функции всегда обрабатывают записи в порядке, указанном в  </a:t>
            </a:r>
            <a:r>
              <a:rPr lang="ru-RU" altLang="ru-RU" sz="2000" dirty="0" err="1"/>
              <a:t>order_by_clause</a:t>
            </a:r>
            <a:r>
              <a:rPr lang="ru-RU" altLang="ru-RU" sz="2000" dirty="0">
                <a:solidFill>
                  <a:srgbClr val="0070C0"/>
                </a:solidFill>
              </a:rPr>
              <a:t> функции. </a:t>
            </a:r>
            <a:r>
              <a:rPr lang="ru-RU" altLang="ru-RU" sz="2000" dirty="0">
                <a:solidFill>
                  <a:srgbClr val="00B050"/>
                </a:solidFill>
              </a:rPr>
              <a:t>Однако сортировка данных запроса определяется предложением </a:t>
            </a:r>
            <a:r>
              <a:rPr lang="en-US" altLang="ru-RU" sz="2000" dirty="0">
                <a:solidFill>
                  <a:srgbClr val="00B050"/>
                </a:solidFill>
              </a:rPr>
              <a:t>ORDER BY </a:t>
            </a:r>
            <a:r>
              <a:rPr lang="ru-RU" altLang="ru-RU" sz="2000" dirty="0">
                <a:solidFill>
                  <a:srgbClr val="00B050"/>
                </a:solidFill>
              </a:rPr>
              <a:t>всего запроса, а не аналитических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5796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2126944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00846" y="51048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</a:rPr>
              <a:t>Немного о группировании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26444" y="1427283"/>
            <a:ext cx="8478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0070C0"/>
                </a:solidFill>
              </a:rPr>
              <a:t>Рассмотрим два аспекта групповых функций: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70C0"/>
                </a:solidFill>
              </a:rPr>
              <a:t>восприятие группирования по нескольким столбцам;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70C0"/>
                </a:solidFill>
              </a:rPr>
              <a:t>планы исполнения.</a:t>
            </a:r>
          </a:p>
          <a:p>
            <a:pPr>
              <a:defRPr/>
            </a:pPr>
            <a:endParaRPr lang="ru-RU" sz="20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en-US" sz="2000" b="1" u="sng" dirty="0">
                <a:solidFill>
                  <a:srgbClr val="C00000"/>
                </a:solidFill>
              </a:rPr>
              <a:t> 1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Примеры с таблицей </a:t>
            </a:r>
            <a:r>
              <a:rPr lang="en-US" sz="2000" dirty="0" err="1">
                <a:solidFill>
                  <a:srgbClr val="0070C0"/>
                </a:solidFill>
              </a:rPr>
              <a:t>emp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будем рассматривать без учёта истинной семантики таблицы. Например, считая, что её данные взяты на тот момент времени, когда ни один принятый сотрудник ещё не был переведён или уволен.</a:t>
            </a:r>
          </a:p>
          <a:p>
            <a:pPr>
              <a:defRPr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ru-RU" sz="2000" b="1" u="sng" dirty="0">
                <a:solidFill>
                  <a:srgbClr val="C00000"/>
                </a:solidFill>
              </a:rPr>
              <a:t>Замечание 2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Помните, что глубина вложенности групповых функций не более 2.</a:t>
            </a:r>
          </a:p>
        </p:txBody>
      </p:sp>
    </p:spTree>
    <p:extLst>
      <p:ext uri="{BB962C8B-B14F-4D97-AF65-F5344CB8AC3E}">
        <p14:creationId xmlns:p14="http://schemas.microsoft.com/office/powerpoint/2010/main" val="348988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49901" y="91557"/>
            <a:ext cx="6665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Разбираемся с упорядочениями 1/2</a:t>
            </a:r>
            <a:br>
              <a:rPr lang="ru-RU" altLang="ru-RU" sz="3200" b="1" dirty="0">
                <a:solidFill>
                  <a:srgbClr val="C00000"/>
                </a:solidFill>
              </a:rPr>
            </a:br>
            <a:r>
              <a:rPr lang="ru-RU" altLang="ru-RU" sz="3200" b="1" dirty="0">
                <a:solidFill>
                  <a:srgbClr val="C00000"/>
                </a:solidFill>
              </a:rPr>
              <a:t>Пример со слайда 10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9901" y="1488070"/>
            <a:ext cx="9128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en-US" altLang="ru-RU" dirty="0" err="1"/>
              <a:t>ename</a:t>
            </a:r>
            <a:r>
              <a:rPr lang="en-US" altLang="ru-RU" dirty="0"/>
              <a:t>, </a:t>
            </a:r>
            <a:r>
              <a:rPr lang="en-US" altLang="ru-RU" dirty="0" err="1"/>
              <a:t>deptno</a:t>
            </a:r>
            <a:r>
              <a:rPr lang="en-US" altLang="ru-RU" dirty="0"/>
              <a:t>, </a:t>
            </a:r>
            <a:r>
              <a:rPr lang="en-US" altLang="ru-RU" dirty="0" err="1"/>
              <a:t>sal</a:t>
            </a:r>
            <a:r>
              <a:rPr lang="en-US" altLang="ru-RU" dirty="0"/>
              <a:t>, </a:t>
            </a:r>
          </a:p>
          <a:p>
            <a:r>
              <a:rPr lang="en-US" altLang="ru-RU" dirty="0"/>
              <a:t>  </a:t>
            </a:r>
            <a:r>
              <a:rPr lang="ru-RU" altLang="ru-RU" dirty="0"/>
              <a:t>   </a:t>
            </a:r>
            <a:r>
              <a:rPr lang="en-US" altLang="ru-RU" dirty="0"/>
              <a:t>SUM(</a:t>
            </a:r>
            <a:r>
              <a:rPr lang="en-US" altLang="ru-RU" dirty="0" err="1"/>
              <a:t>sal</a:t>
            </a:r>
            <a:r>
              <a:rPr lang="en-US" altLang="ru-RU" dirty="0"/>
              <a:t>) </a:t>
            </a:r>
            <a:r>
              <a:rPr lang="en-US" altLang="ru-RU" b="1" dirty="0"/>
              <a:t>OVER</a:t>
            </a:r>
            <a:r>
              <a:rPr lang="en-US" altLang="ru-RU" dirty="0"/>
              <a:t> (</a:t>
            </a:r>
            <a:r>
              <a:rPr lang="en-US" altLang="ru-RU" b="1" dirty="0"/>
              <a:t>ORDER BY</a:t>
            </a:r>
            <a:r>
              <a:rPr lang="en-US" altLang="ru-RU" dirty="0"/>
              <a:t> </a:t>
            </a:r>
            <a:r>
              <a:rPr lang="en-US" altLang="ru-RU" dirty="0" err="1"/>
              <a:t>deptno</a:t>
            </a:r>
            <a:r>
              <a:rPr lang="en-US" altLang="ru-RU" dirty="0"/>
              <a:t>, </a:t>
            </a:r>
            <a:r>
              <a:rPr lang="en-US" altLang="ru-RU" dirty="0" err="1"/>
              <a:t>ename</a:t>
            </a:r>
            <a:r>
              <a:rPr lang="en-US" altLang="ru-RU" dirty="0"/>
              <a:t>) </a:t>
            </a:r>
            <a:r>
              <a:rPr lang="en-US" altLang="ru-RU" dirty="0" err="1"/>
              <a:t>running_total</a:t>
            </a:r>
            <a:r>
              <a:rPr lang="en-US" altLang="ru-RU" dirty="0"/>
              <a:t>,    </a:t>
            </a:r>
          </a:p>
          <a:p>
            <a:r>
              <a:rPr lang="en-US" altLang="ru-RU" dirty="0"/>
              <a:t>    </a:t>
            </a:r>
            <a:r>
              <a:rPr lang="ru-RU" altLang="ru-RU" dirty="0"/>
              <a:t> </a:t>
            </a:r>
            <a:r>
              <a:rPr lang="en-US" altLang="ru-RU" dirty="0"/>
              <a:t>SUM(</a:t>
            </a:r>
            <a:r>
              <a:rPr lang="en-US" altLang="ru-RU" dirty="0" err="1"/>
              <a:t>sal</a:t>
            </a:r>
            <a:r>
              <a:rPr lang="en-US" altLang="ru-RU" dirty="0"/>
              <a:t>) </a:t>
            </a:r>
            <a:r>
              <a:rPr lang="en-US" altLang="ru-RU" b="1" dirty="0"/>
              <a:t>OVER</a:t>
            </a:r>
            <a:r>
              <a:rPr lang="en-US" altLang="ru-RU" dirty="0"/>
              <a:t> (</a:t>
            </a:r>
            <a:r>
              <a:rPr lang="en-US" altLang="ru-RU" b="1" dirty="0"/>
              <a:t>PARTITION BY </a:t>
            </a:r>
            <a:r>
              <a:rPr lang="en-US" altLang="ru-RU" dirty="0" err="1"/>
              <a:t>deptno</a:t>
            </a:r>
            <a:r>
              <a:rPr lang="en-US" altLang="ru-RU" dirty="0"/>
              <a:t> ORDER BY </a:t>
            </a:r>
            <a:r>
              <a:rPr lang="en-US" altLang="ru-RU" dirty="0" err="1"/>
              <a:t>ename</a:t>
            </a:r>
            <a:r>
              <a:rPr lang="en-US" altLang="ru-RU" dirty="0"/>
              <a:t>) </a:t>
            </a:r>
            <a:r>
              <a:rPr lang="en-US" altLang="ru-RU" dirty="0" err="1"/>
              <a:t>department_total</a:t>
            </a:r>
            <a:r>
              <a:rPr lang="en-US" altLang="ru-RU" dirty="0"/>
              <a:t>,</a:t>
            </a:r>
          </a:p>
          <a:p>
            <a:r>
              <a:rPr lang="en-US" altLang="ru-RU" dirty="0"/>
              <a:t>     ROW_NUMBER() </a:t>
            </a:r>
            <a:r>
              <a:rPr lang="en-US" altLang="ru-RU" b="1" dirty="0" smtClean="0"/>
              <a:t>OVER</a:t>
            </a:r>
            <a:r>
              <a:rPr lang="en-US" altLang="ru-RU" dirty="0" smtClean="0"/>
              <a:t> (</a:t>
            </a:r>
            <a:r>
              <a:rPr lang="en-US" altLang="ru-RU" b="1" dirty="0"/>
              <a:t>PARTITION BY </a:t>
            </a:r>
            <a:r>
              <a:rPr lang="en-US" altLang="ru-RU" dirty="0" err="1"/>
              <a:t>deptno</a:t>
            </a:r>
            <a:r>
              <a:rPr lang="en-US" altLang="ru-RU" dirty="0"/>
              <a:t> ORDER BY </a:t>
            </a:r>
            <a:r>
              <a:rPr lang="en-US" altLang="ru-RU" dirty="0" err="1"/>
              <a:t>ename</a:t>
            </a:r>
            <a:r>
              <a:rPr lang="en-US" altLang="ru-RU" dirty="0"/>
              <a:t>) </a:t>
            </a:r>
            <a:r>
              <a:rPr lang="en-US" altLang="ru-RU" dirty="0" err="1"/>
              <a:t>seq</a:t>
            </a:r>
            <a:endParaRPr lang="en-US" altLang="ru-RU" dirty="0"/>
          </a:p>
          <a:p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en-US" altLang="ru-RU" dirty="0" err="1"/>
              <a:t>emp</a:t>
            </a:r>
            <a:endParaRPr lang="en-US" altLang="ru-RU" dirty="0"/>
          </a:p>
          <a:p>
            <a:r>
              <a:rPr lang="en-US" altLang="ru-RU" b="1" dirty="0"/>
              <a:t>ORDER BY </a:t>
            </a:r>
            <a:r>
              <a:rPr lang="en-US" altLang="ru-RU" dirty="0" err="1"/>
              <a:t>deptno</a:t>
            </a:r>
            <a:r>
              <a:rPr lang="en-US" altLang="ru-RU" dirty="0"/>
              <a:t>,</a:t>
            </a:r>
            <a:r>
              <a:rPr lang="ru-RU" altLang="ru-RU" dirty="0"/>
              <a:t> </a:t>
            </a:r>
            <a:r>
              <a:rPr lang="en-US" altLang="ru-RU" dirty="0" err="1"/>
              <a:t>ename</a:t>
            </a:r>
            <a:r>
              <a:rPr lang="en-US" altLang="ru-RU" dirty="0"/>
              <a:t>;</a:t>
            </a:r>
            <a:endParaRPr lang="ru-RU" alt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52" y="2638941"/>
            <a:ext cx="5520519" cy="421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83639" y="1065892"/>
            <a:ext cx="5184775" cy="646112"/>
          </a:xfrm>
          <a:prstGeom prst="wedgeRoundRectCallout">
            <a:avLst>
              <a:gd name="adj1" fmla="val -27894"/>
              <a:gd name="adj2" fmla="val 7622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B050"/>
                </a:solidFill>
              </a:rPr>
              <a:t>Упорядочение в столбце </a:t>
            </a:r>
            <a:r>
              <a:rPr lang="en-US" altLang="ru-RU" sz="1800" dirty="0" err="1">
                <a:solidFill>
                  <a:srgbClr val="00B050"/>
                </a:solidFill>
              </a:rPr>
              <a:t>running_total</a:t>
            </a:r>
            <a:r>
              <a:rPr lang="ru-RU" altLang="ru-RU" sz="1800" dirty="0">
                <a:solidFill>
                  <a:srgbClr val="00B050"/>
                </a:solidFill>
              </a:rPr>
              <a:t> для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B050"/>
                </a:solidFill>
              </a:rPr>
              <a:t>единственной группы – всей таблицы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2343" y="3479231"/>
            <a:ext cx="2663825" cy="1079500"/>
          </a:xfrm>
          <a:prstGeom prst="wedgeRoundRectCallout">
            <a:avLst>
              <a:gd name="adj1" fmla="val -6404"/>
              <a:gd name="adj2" fmla="val -8234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Как всегда, задаёт упорядочение строк  результата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52343" y="4838936"/>
            <a:ext cx="3942236" cy="18735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 sz="20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ru-RU" sz="2000" dirty="0">
                <a:solidFill>
                  <a:srgbClr val="C00000"/>
                </a:solidFill>
              </a:rPr>
              <a:t>Поменяйте местами</a:t>
            </a:r>
          </a:p>
          <a:p>
            <a:pPr>
              <a:defRPr/>
            </a:pPr>
            <a:r>
              <a:rPr lang="en-US" altLang="ru-RU" sz="1800" b="1" kern="0" dirty="0">
                <a:solidFill>
                  <a:srgbClr val="C00000"/>
                </a:solidFill>
              </a:rPr>
              <a:t>deptno, </a:t>
            </a:r>
            <a:r>
              <a:rPr lang="en-US" altLang="ru-RU" sz="1800" b="1" kern="0" dirty="0" err="1">
                <a:solidFill>
                  <a:srgbClr val="C00000"/>
                </a:solidFill>
              </a:rPr>
              <a:t>ename</a:t>
            </a:r>
            <a:r>
              <a:rPr lang="ru-RU" altLang="ru-RU" sz="1800" b="1" kern="0" dirty="0">
                <a:solidFill>
                  <a:srgbClr val="C00000"/>
                </a:solidFill>
              </a:rPr>
              <a:t> </a:t>
            </a:r>
            <a:r>
              <a:rPr lang="ru-RU" sz="1800" kern="0" dirty="0">
                <a:solidFill>
                  <a:srgbClr val="C00000"/>
                </a:solidFill>
              </a:rPr>
              <a:t>в строке 2</a:t>
            </a:r>
            <a:r>
              <a:rPr lang="ru-RU" sz="1800" b="1" kern="0" dirty="0">
                <a:solidFill>
                  <a:srgbClr val="C00000"/>
                </a:solidFill>
              </a:rPr>
              <a:t>.</a:t>
            </a:r>
          </a:p>
          <a:p>
            <a:pPr>
              <a:defRPr/>
            </a:pPr>
            <a:r>
              <a:rPr lang="ru-RU" sz="1800" kern="0" dirty="0">
                <a:solidFill>
                  <a:srgbClr val="C00000"/>
                </a:solidFill>
              </a:rPr>
              <a:t>Придите к выводу о том, что несогласованность упорядочений может привести к трудно читаемым результатам</a:t>
            </a:r>
          </a:p>
          <a:p>
            <a:pPr algn="ctr">
              <a:defRPr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541069" y="2927445"/>
            <a:ext cx="503238" cy="3893546"/>
          </a:xfrm>
          <a:prstGeom prst="rect">
            <a:avLst/>
          </a:prstGeom>
          <a:solidFill>
            <a:schemeClr val="bg1">
              <a:alpha val="1294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812881" y="2962462"/>
            <a:ext cx="2160587" cy="792163"/>
          </a:xfrm>
          <a:prstGeom prst="rect">
            <a:avLst/>
          </a:prstGeom>
          <a:solidFill>
            <a:schemeClr val="bg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812881" y="3794317"/>
            <a:ext cx="2160587" cy="1368425"/>
          </a:xfrm>
          <a:prstGeom prst="rect">
            <a:avLst/>
          </a:prstGeom>
          <a:solidFill>
            <a:schemeClr val="bg1">
              <a:alpha val="1294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812881" y="5181200"/>
            <a:ext cx="2160587" cy="1654175"/>
          </a:xfrm>
          <a:prstGeom prst="rect">
            <a:avLst/>
          </a:prstGeom>
          <a:solidFill>
            <a:schemeClr val="bg1">
              <a:alpha val="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216574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18391" y="316745"/>
            <a:ext cx="6610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Разбираемся с упорядочениями 2/2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0231" y="929584"/>
            <a:ext cx="83582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0C0"/>
                </a:solidFill>
              </a:rPr>
              <a:t>В первой сумме меняем столбцы </a:t>
            </a:r>
            <a:r>
              <a:rPr lang="en-US" altLang="ru-RU" sz="2000" dirty="0" err="1"/>
              <a:t>deptno</a:t>
            </a:r>
            <a:r>
              <a:rPr lang="en-US" altLang="ru-RU" sz="2000" dirty="0">
                <a:solidFill>
                  <a:srgbClr val="0070C0"/>
                </a:solidFill>
              </a:rPr>
              <a:t>, </a:t>
            </a:r>
            <a:r>
              <a:rPr lang="en-US" altLang="ru-RU" sz="2000" dirty="0" err="1">
                <a:solidFill>
                  <a:srgbClr val="0070C0"/>
                </a:solidFill>
              </a:rPr>
              <a:t>ename</a:t>
            </a:r>
            <a:r>
              <a:rPr lang="ru-RU" altLang="ru-RU" sz="2000" dirty="0">
                <a:solidFill>
                  <a:srgbClr val="0070C0"/>
                </a:solidFill>
              </a:rPr>
              <a:t> местами, и вместо</a:t>
            </a:r>
          </a:p>
          <a:p>
            <a:r>
              <a:rPr lang="en-US" altLang="ru-RU" sz="2000" b="1" dirty="0"/>
              <a:t>SUM(</a:t>
            </a:r>
            <a:r>
              <a:rPr lang="en-US" altLang="ru-RU" sz="2000" b="1" dirty="0" err="1"/>
              <a:t>sal</a:t>
            </a:r>
            <a:r>
              <a:rPr lang="en-US" altLang="ru-RU" sz="2000" b="1" dirty="0"/>
              <a:t>) OVER (ORDER BY </a:t>
            </a:r>
            <a:r>
              <a:rPr lang="en-US" altLang="ru-RU" sz="2000" b="1" dirty="0" err="1"/>
              <a:t>deptno</a:t>
            </a:r>
            <a:r>
              <a:rPr lang="en-US" altLang="ru-RU" sz="2000" b="1" dirty="0"/>
              <a:t>, </a:t>
            </a:r>
            <a:r>
              <a:rPr lang="en-US" altLang="ru-RU" sz="2000" b="1" dirty="0" err="1"/>
              <a:t>ename</a:t>
            </a:r>
            <a:r>
              <a:rPr lang="en-US" altLang="ru-RU" sz="2000" b="1" dirty="0"/>
              <a:t>) </a:t>
            </a:r>
            <a:r>
              <a:rPr lang="en-US" altLang="ru-RU" sz="2000" b="1" dirty="0" err="1"/>
              <a:t>running_total</a:t>
            </a:r>
            <a:r>
              <a:rPr lang="en-US" altLang="ru-RU" sz="2000" b="1" dirty="0">
                <a:solidFill>
                  <a:srgbClr val="0070C0"/>
                </a:solidFill>
              </a:rPr>
              <a:t>, </a:t>
            </a:r>
            <a:r>
              <a:rPr lang="ru-RU" altLang="ru-RU" sz="2000" dirty="0">
                <a:solidFill>
                  <a:srgbClr val="0070C0"/>
                </a:solidFill>
              </a:rPr>
              <a:t>пишем</a:t>
            </a:r>
          </a:p>
          <a:p>
            <a:r>
              <a:rPr lang="en-US" altLang="ru-RU" sz="2000" b="1" dirty="0"/>
              <a:t>SUM(</a:t>
            </a:r>
            <a:r>
              <a:rPr lang="en-US" altLang="ru-RU" sz="2000" b="1" dirty="0" err="1"/>
              <a:t>sal</a:t>
            </a:r>
            <a:r>
              <a:rPr lang="en-US" altLang="ru-RU" sz="2000" b="1" dirty="0"/>
              <a:t>) OVER (ORDER BY </a:t>
            </a:r>
            <a:r>
              <a:rPr lang="en-US" altLang="ru-RU" sz="2000" b="1" dirty="0" err="1"/>
              <a:t>ename</a:t>
            </a:r>
            <a:r>
              <a:rPr lang="en-US" altLang="ru-RU" sz="2000" b="1" dirty="0"/>
              <a:t>, </a:t>
            </a:r>
            <a:r>
              <a:rPr lang="en-US" altLang="ru-RU" sz="2000" b="1" dirty="0" err="1"/>
              <a:t>deptno</a:t>
            </a:r>
            <a:r>
              <a:rPr lang="en-US" altLang="ru-RU" sz="2000" b="1" dirty="0"/>
              <a:t>) </a:t>
            </a:r>
            <a:r>
              <a:rPr lang="en-US" altLang="ru-RU" sz="2000" b="1" dirty="0" err="1"/>
              <a:t>running_total</a:t>
            </a:r>
            <a:r>
              <a:rPr lang="en-US" altLang="ru-RU" sz="2000" b="1" dirty="0">
                <a:solidFill>
                  <a:srgbClr val="0070C0"/>
                </a:solidFill>
              </a:rPr>
              <a:t>,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и обнаруживаем непонятные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результаты в столбце </a:t>
            </a:r>
          </a:p>
          <a:p>
            <a:r>
              <a:rPr lang="en-US" altLang="ru-RU" sz="2000" b="1" dirty="0" err="1"/>
              <a:t>running_total</a:t>
            </a:r>
            <a:r>
              <a:rPr lang="ru-RU" altLang="ru-RU" sz="2000" b="1" dirty="0">
                <a:solidFill>
                  <a:srgbClr val="0070C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Это правильные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результаты, но относятся они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не к тому упорядочению,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которое обозначено в двух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первых столбцах. Проверьте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это изменив общее </a:t>
            </a:r>
            <a:r>
              <a:rPr lang="ru-RU" altLang="ru-RU" sz="2000" dirty="0" err="1">
                <a:solidFill>
                  <a:srgbClr val="0070C0"/>
                </a:solidFill>
              </a:rPr>
              <a:t>упорядоче</a:t>
            </a:r>
            <a:r>
              <a:rPr lang="ru-RU" altLang="ru-RU" sz="2000" dirty="0">
                <a:solidFill>
                  <a:srgbClr val="0070C0"/>
                </a:solidFill>
              </a:rPr>
              <a:t>-</a:t>
            </a:r>
          </a:p>
          <a:p>
            <a:r>
              <a:rPr lang="ru-RU" altLang="ru-RU" sz="2000" dirty="0" err="1">
                <a:solidFill>
                  <a:srgbClr val="0070C0"/>
                </a:solidFill>
              </a:rPr>
              <a:t>ние</a:t>
            </a:r>
            <a:r>
              <a:rPr lang="ru-RU" altLang="ru-RU" sz="2000" dirty="0">
                <a:solidFill>
                  <a:srgbClr val="0070C0"/>
                </a:solidFill>
              </a:rPr>
              <a:t> в последней стоке.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Если набрать</a:t>
            </a:r>
          </a:p>
          <a:p>
            <a:r>
              <a:rPr lang="ru-RU" altLang="ru-RU" sz="2000" dirty="0"/>
              <a:t>SUM(</a:t>
            </a:r>
            <a:r>
              <a:rPr lang="ru-RU" altLang="ru-RU" sz="2000" dirty="0" err="1"/>
              <a:t>sal</a:t>
            </a:r>
            <a:r>
              <a:rPr lang="ru-RU" altLang="ru-RU" sz="2000" dirty="0"/>
              <a:t>) OVER () </a:t>
            </a:r>
            <a:r>
              <a:rPr lang="ru-RU" altLang="ru-RU" sz="2000" dirty="0" err="1"/>
              <a:t>running_total</a:t>
            </a:r>
            <a:r>
              <a:rPr lang="ru-RU" altLang="ru-RU" sz="2000" dirty="0">
                <a:solidFill>
                  <a:srgbClr val="0070C0"/>
                </a:solidFill>
              </a:rPr>
              <a:t>,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то получим в каждой строке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один и тот же результат</a:t>
            </a:r>
          </a:p>
          <a:p>
            <a:r>
              <a:rPr lang="ru-RU" altLang="ru-RU" sz="2000" dirty="0"/>
              <a:t>29025 – сумму по всей таблице.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04" y="1937662"/>
            <a:ext cx="4399271" cy="492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99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30433" y="1026042"/>
            <a:ext cx="6870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Фраза окна (</a:t>
            </a:r>
            <a:r>
              <a:rPr lang="en-US" altLang="ru-RU" sz="3200" b="1" dirty="0" err="1">
                <a:solidFill>
                  <a:srgbClr val="C00000"/>
                </a:solidFill>
              </a:rPr>
              <a:t>windowing_clause</a:t>
            </a:r>
            <a:r>
              <a:rPr lang="ru-RU" altLang="ru-RU" sz="3200" b="1" dirty="0">
                <a:solidFill>
                  <a:srgbClr val="C00000"/>
                </a:solidFill>
              </a:rPr>
              <a:t>) 1/2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1509" y="1617048"/>
            <a:ext cx="8997487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altLang="ru-RU" dirty="0">
                <a:solidFill>
                  <a:srgbClr val="0070C0"/>
                </a:solidFill>
              </a:rPr>
              <a:t>Фраза окна позволяет задать перемещающееся или жестко привязанное окно (набор, интервал) данных в пределах группы, с которым будет работать аналитическая функция.</a:t>
            </a:r>
          </a:p>
          <a:p>
            <a:pPr indent="457200"/>
            <a:r>
              <a:rPr lang="ru-RU" altLang="ru-RU" dirty="0">
                <a:solidFill>
                  <a:srgbClr val="0070C0"/>
                </a:solidFill>
              </a:rPr>
              <a:t>Синтаксис:</a:t>
            </a:r>
          </a:p>
          <a:p>
            <a:r>
              <a:rPr lang="ru-RU" altLang="ru-RU" dirty="0"/>
              <a:t>{ROWS|RANGE} {{</a:t>
            </a:r>
            <a:r>
              <a:rPr lang="ru-RU" altLang="ru-RU" dirty="0" err="1"/>
              <a:t>UNBOUNDED|выражение</a:t>
            </a:r>
            <a:r>
              <a:rPr lang="ru-RU" altLang="ru-RU" dirty="0"/>
              <a:t>}PRECEDING|CURRENT ROW}</a:t>
            </a:r>
            <a:endParaRPr lang="en-US" altLang="ru-RU" dirty="0"/>
          </a:p>
          <a:p>
            <a:r>
              <a:rPr lang="ru-RU" altLang="ru-RU" dirty="0">
                <a:solidFill>
                  <a:srgbClr val="0070C0"/>
                </a:solidFill>
              </a:rPr>
              <a:t>или</a:t>
            </a:r>
          </a:p>
          <a:p>
            <a:r>
              <a:rPr lang="en-US" altLang="ru-RU" dirty="0"/>
              <a:t>{ROWS|RANGE} </a:t>
            </a:r>
          </a:p>
          <a:p>
            <a:r>
              <a:rPr lang="en-US" altLang="ru-RU" dirty="0"/>
              <a:t>BETWEEN </a:t>
            </a:r>
          </a:p>
          <a:p>
            <a:r>
              <a:rPr lang="en-US" altLang="ru-RU" dirty="0"/>
              <a:t>{{UNBOUNDED PRECEDING | CURRENT ROW | </a:t>
            </a:r>
          </a:p>
          <a:p>
            <a:r>
              <a:rPr lang="en-US" altLang="ru-RU" dirty="0"/>
              <a:t>{UNBOUNDED | </a:t>
            </a:r>
            <a:r>
              <a:rPr lang="ru-RU" altLang="ru-RU" dirty="0"/>
              <a:t>выражение</a:t>
            </a:r>
            <a:r>
              <a:rPr lang="en-US" altLang="ru-RU" dirty="0"/>
              <a:t> 1}{PRECEDING | FOLLOWING}} </a:t>
            </a:r>
            <a:endParaRPr lang="ru-RU" altLang="ru-RU" dirty="0"/>
          </a:p>
          <a:p>
            <a:r>
              <a:rPr lang="en-US" altLang="ru-RU" dirty="0"/>
              <a:t>AND </a:t>
            </a:r>
            <a:endParaRPr lang="ru-RU" altLang="ru-RU" dirty="0"/>
          </a:p>
          <a:p>
            <a:r>
              <a:rPr lang="en-US" altLang="ru-RU" dirty="0"/>
              <a:t>{{UNBOUNDED FOLLOWING | CURRENT ROW | </a:t>
            </a:r>
            <a:endParaRPr lang="ru-RU" altLang="ru-RU" dirty="0"/>
          </a:p>
          <a:p>
            <a:r>
              <a:rPr lang="ru-RU" altLang="ru-RU" dirty="0"/>
              <a:t>{UNBOUNDED | выражение 2}{PRECEDING | FOLLOWING}}</a:t>
            </a:r>
            <a:r>
              <a:rPr lang="ru-RU" altLang="ru-RU" sz="2400" dirty="0"/>
              <a:t> </a:t>
            </a:r>
          </a:p>
          <a:p>
            <a:endParaRPr lang="ru-RU" altLang="ru-RU" sz="900" dirty="0">
              <a:solidFill>
                <a:srgbClr val="0070C0"/>
              </a:solidFill>
            </a:endParaRPr>
          </a:p>
          <a:p>
            <a:pPr indent="457200"/>
            <a:r>
              <a:rPr lang="ru-RU" altLang="ru-RU" dirty="0">
                <a:solidFill>
                  <a:srgbClr val="0070C0"/>
                </a:solidFill>
              </a:rPr>
              <a:t>Плавающий интервал задается либо в терминах упорядоченных строк</a:t>
            </a:r>
          </a:p>
          <a:p>
            <a:r>
              <a:rPr lang="ru-RU" altLang="ru-RU" dirty="0"/>
              <a:t>(ROWS) </a:t>
            </a:r>
            <a:r>
              <a:rPr lang="ru-RU" altLang="ru-RU" dirty="0">
                <a:solidFill>
                  <a:srgbClr val="0070C0"/>
                </a:solidFill>
              </a:rPr>
              <a:t>или либо в терминах значений </a:t>
            </a:r>
            <a:r>
              <a:rPr lang="ru-RU" altLang="ru-RU" dirty="0"/>
              <a:t>(RANGE)</a:t>
            </a:r>
            <a:r>
              <a:rPr lang="ru-RU" altLang="ru-RU" dirty="0">
                <a:solidFill>
                  <a:srgbClr val="0070C0"/>
                </a:solidFill>
              </a:rPr>
              <a:t>, </a:t>
            </a:r>
          </a:p>
          <a:p>
            <a:endParaRPr lang="ru-RU" altLang="ru-RU" sz="1200" u="sng" dirty="0">
              <a:solidFill>
                <a:srgbClr val="0070C0"/>
              </a:solidFill>
            </a:endParaRPr>
          </a:p>
          <a:p>
            <a:r>
              <a:rPr lang="ru-RU" altLang="ru-RU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b="1" dirty="0">
                <a:solidFill>
                  <a:srgbClr val="C00000"/>
                </a:solidFill>
              </a:rPr>
              <a:t>. </a:t>
            </a:r>
            <a:r>
              <a:rPr lang="ru-RU" altLang="ru-RU" dirty="0">
                <a:solidFill>
                  <a:srgbClr val="0070C0"/>
                </a:solidFill>
              </a:rPr>
              <a:t>Конструкция диапазона </a:t>
            </a:r>
            <a:r>
              <a:rPr lang="ru-RU" altLang="ru-RU" b="1" dirty="0">
                <a:solidFill>
                  <a:srgbClr val="0070C0"/>
                </a:solidFill>
              </a:rPr>
              <a:t>RANGE UNBOUNDED PRECEDING</a:t>
            </a:r>
            <a:r>
              <a:rPr lang="ru-RU" altLang="ru-RU" dirty="0">
                <a:solidFill>
                  <a:srgbClr val="0070C0"/>
                </a:solidFill>
              </a:rPr>
              <a:t> означает: "применять аналитическую функцию к каждой строке данной группы, с первой по текущую".</a:t>
            </a:r>
            <a:r>
              <a:rPr lang="ru-RU" altLang="ru-RU" sz="2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30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2523" y="457987"/>
            <a:ext cx="6979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Фраза окна (</a:t>
            </a:r>
            <a:r>
              <a:rPr lang="en-US" altLang="ru-RU" sz="3200" b="1" dirty="0" err="1">
                <a:solidFill>
                  <a:srgbClr val="C00000"/>
                </a:solidFill>
              </a:rPr>
              <a:t>windowing_clause</a:t>
            </a:r>
            <a:r>
              <a:rPr lang="ru-RU" altLang="ru-RU" sz="3200" b="1" dirty="0">
                <a:solidFill>
                  <a:srgbClr val="C00000"/>
                </a:solidFill>
              </a:rPr>
              <a:t>) 2/2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2523" y="1450458"/>
            <a:ext cx="9719481" cy="4811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14000"/>
              </a:lnSpc>
              <a:defRPr/>
            </a:pPr>
            <a:r>
              <a:rPr lang="ru-RU" altLang="ru-RU" dirty="0">
                <a:solidFill>
                  <a:srgbClr val="0070C0"/>
                </a:solidFill>
              </a:rPr>
              <a:t>Стандартное окно, начинается с первой строки группы и </a:t>
            </a:r>
            <a:r>
              <a:rPr lang="ru-RU" altLang="ru-RU" dirty="0" smtClean="0">
                <a:solidFill>
                  <a:srgbClr val="0070C0"/>
                </a:solidFill>
              </a:rPr>
              <a:t>продолжается </a:t>
            </a:r>
            <a:r>
              <a:rPr lang="ru-RU" altLang="ru-RU" dirty="0">
                <a:solidFill>
                  <a:srgbClr val="0070C0"/>
                </a:solidFill>
              </a:rPr>
              <a:t>до текущей строки. </a:t>
            </a:r>
          </a:p>
          <a:p>
            <a:pPr indent="360000">
              <a:lnSpc>
                <a:spcPct val="114000"/>
              </a:lnSpc>
              <a:defRPr/>
            </a:pPr>
            <a:r>
              <a:rPr lang="ru-RU" altLang="ru-RU" b="1" u="sng" dirty="0">
                <a:solidFill>
                  <a:srgbClr val="C00000"/>
                </a:solidFill>
              </a:rPr>
              <a:t>Очень важно</a:t>
            </a:r>
            <a:r>
              <a:rPr lang="ru-RU" altLang="ru-RU" b="1" dirty="0">
                <a:solidFill>
                  <a:srgbClr val="C00000"/>
                </a:solidFill>
              </a:rPr>
              <a:t>: </a:t>
            </a:r>
            <a:r>
              <a:rPr lang="ru-RU" altLang="ru-RU" dirty="0">
                <a:solidFill>
                  <a:srgbClr val="0070C0"/>
                </a:solidFill>
              </a:rPr>
              <a:t>для использования окон необходимо задавать </a:t>
            </a:r>
            <a:r>
              <a:rPr lang="ru-RU" altLang="ru-RU" dirty="0" smtClean="0">
                <a:solidFill>
                  <a:srgbClr val="0070C0"/>
                </a:solidFill>
              </a:rPr>
              <a:t>конструкцию </a:t>
            </a:r>
            <a:r>
              <a:rPr lang="ru-RU" altLang="ru-RU" dirty="0"/>
              <a:t>ORDER BY</a:t>
            </a:r>
            <a:r>
              <a:rPr lang="ru-RU" altLang="ru-RU" dirty="0">
                <a:solidFill>
                  <a:srgbClr val="0070C0"/>
                </a:solidFill>
              </a:rPr>
              <a:t>.</a:t>
            </a:r>
          </a:p>
          <a:p>
            <a:pPr indent="360000">
              <a:lnSpc>
                <a:spcPct val="114000"/>
              </a:lnSpc>
              <a:defRPr/>
            </a:pPr>
            <a:r>
              <a:rPr lang="ru-RU" altLang="ru-RU" dirty="0" smtClean="0">
                <a:solidFill>
                  <a:srgbClr val="0070C0"/>
                </a:solidFill>
              </a:rPr>
              <a:t>Фразы </a:t>
            </a:r>
            <a:r>
              <a:rPr lang="ru-RU" altLang="ru-RU" dirty="0"/>
              <a:t>PRECEDING</a:t>
            </a:r>
            <a:r>
              <a:rPr lang="ru-RU" altLang="ru-RU" dirty="0">
                <a:solidFill>
                  <a:srgbClr val="0070C0"/>
                </a:solidFill>
              </a:rPr>
              <a:t> и </a:t>
            </a:r>
            <a:r>
              <a:rPr lang="ru-RU" altLang="ru-RU" dirty="0"/>
              <a:t>FOLLOWING</a:t>
            </a:r>
            <a:r>
              <a:rPr lang="ru-RU" altLang="ru-RU" dirty="0">
                <a:solidFill>
                  <a:srgbClr val="0070C0"/>
                </a:solidFill>
              </a:rPr>
              <a:t> задают верхнюю и нижнюю </a:t>
            </a:r>
            <a:r>
              <a:rPr lang="ru-RU" altLang="ru-RU" dirty="0" smtClean="0">
                <a:solidFill>
                  <a:srgbClr val="0070C0"/>
                </a:solidFill>
              </a:rPr>
              <a:t>границы </a:t>
            </a:r>
            <a:r>
              <a:rPr lang="ru-RU" altLang="ru-RU" dirty="0">
                <a:solidFill>
                  <a:srgbClr val="0070C0"/>
                </a:solidFill>
              </a:rPr>
              <a:t>агрегирования (то есть интервал строк, "окно" ). </a:t>
            </a:r>
          </a:p>
          <a:p>
            <a:pPr indent="360000">
              <a:lnSpc>
                <a:spcPct val="114000"/>
              </a:lnSpc>
              <a:defRPr/>
            </a:pPr>
            <a:endParaRPr lang="ru-RU" altLang="ru-RU" sz="900" dirty="0">
              <a:solidFill>
                <a:srgbClr val="0070C0"/>
              </a:solidFill>
            </a:endParaRPr>
          </a:p>
          <a:p>
            <a:pPr indent="360000">
              <a:lnSpc>
                <a:spcPct val="114000"/>
              </a:lnSpc>
              <a:defRPr/>
            </a:pPr>
            <a:r>
              <a:rPr lang="ru-RU" altLang="ru-RU" dirty="0" smtClean="0">
                <a:solidFill>
                  <a:srgbClr val="0070C0"/>
                </a:solidFill>
              </a:rPr>
              <a:t>Некоторые </a:t>
            </a:r>
            <a:r>
              <a:rPr lang="ru-RU" altLang="ru-RU" dirty="0">
                <a:solidFill>
                  <a:srgbClr val="0070C0"/>
                </a:solidFill>
              </a:rPr>
              <a:t>варианты окон: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rgbClr val="0070C0"/>
                </a:solidFill>
              </a:rPr>
              <a:t>Если нижняя граница окна фиксирована (совпадает с первой строкой упорядоченной некоторым образом группы строк), а верхняя граница ползет (совпадает с текущей строкой в этой группе), то получаем нарастающий итог (кумулятивный агрегат). Здесь окно расширяется в одну сторону, размер окна меняется и само окно движется.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rgbClr val="0070C0"/>
                </a:solidFill>
              </a:rPr>
              <a:t>Если нижняя и верхняя границы фиксированы (относительно текущей строки в этой группе, например, 1 строка до текущей и 2 строки после текущей), то получаем скользящий агрегат. Здесь размеры окна фиксированы , а само окно движется (скользит). </a:t>
            </a:r>
          </a:p>
          <a:p>
            <a:pPr indent="360000">
              <a:lnSpc>
                <a:spcPct val="114000"/>
              </a:lnSpc>
              <a:defRPr/>
            </a:pPr>
            <a:endParaRPr lang="ru-RU" altLang="ru-RU" sz="800" dirty="0">
              <a:solidFill>
                <a:srgbClr val="0070C0"/>
              </a:solidFill>
            </a:endParaRPr>
          </a:p>
          <a:p>
            <a:pPr indent="360000">
              <a:lnSpc>
                <a:spcPct val="114000"/>
              </a:lnSpc>
              <a:defRPr/>
            </a:pPr>
            <a:r>
              <a:rPr lang="ru-RU" altLang="ru-RU" u="sng" dirty="0" smtClean="0">
                <a:solidFill>
                  <a:srgbClr val="0070C0"/>
                </a:solidFill>
              </a:rPr>
              <a:t>Пример </a:t>
            </a:r>
            <a:r>
              <a:rPr lang="ru-RU" altLang="ru-RU" u="sng" dirty="0">
                <a:solidFill>
                  <a:srgbClr val="0070C0"/>
                </a:solidFill>
              </a:rPr>
              <a:t>варианта 2</a:t>
            </a:r>
            <a:r>
              <a:rPr lang="ru-RU" altLang="ru-RU" dirty="0">
                <a:solidFill>
                  <a:srgbClr val="0070C0"/>
                </a:solidFill>
              </a:rPr>
              <a:t> (скользящий агрегат): Окно симметричное относительно текущей строки (например, 2 строки до текущей и 2 строки после текущей). </a:t>
            </a:r>
          </a:p>
        </p:txBody>
      </p:sp>
    </p:spTree>
    <p:extLst>
      <p:ext uri="{BB962C8B-B14F-4D97-AF65-F5344CB8AC3E}">
        <p14:creationId xmlns:p14="http://schemas.microsoft.com/office/powerpoint/2010/main" val="2859665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1329983" y="-15565"/>
            <a:ext cx="90143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Пример вычислений </a:t>
            </a:r>
            <a:endParaRPr lang="en-US" altLang="ru-RU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ru-RU" altLang="ru-RU" sz="3200" b="1" dirty="0" smtClean="0">
                <a:solidFill>
                  <a:srgbClr val="C00000"/>
                </a:solidFill>
              </a:rPr>
              <a:t>с </a:t>
            </a:r>
            <a:r>
              <a:rPr lang="ru-RU" altLang="ru-RU" sz="3200" b="1" dirty="0">
                <a:solidFill>
                  <a:srgbClr val="C00000"/>
                </a:solidFill>
              </a:rPr>
              <a:t>плавающим интервалом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4198" y="1098479"/>
            <a:ext cx="8143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job,</a:t>
            </a:r>
          </a:p>
          <a:p>
            <a:pPr>
              <a:lnSpc>
                <a:spcPct val="80000"/>
              </a:lnSpc>
            </a:pPr>
            <a:r>
              <a:rPr lang="ru-RU" altLang="ru-RU" sz="2000" dirty="0"/>
              <a:t>    </a:t>
            </a:r>
            <a:r>
              <a:rPr lang="en-US" altLang="ru-RU" sz="2000" dirty="0"/>
              <a:t>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</a:t>
            </a:r>
            <a:r>
              <a:rPr lang="en-US" altLang="ru-RU" sz="2000" b="1" dirty="0"/>
              <a:t>PARTITION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 </a:t>
            </a:r>
            <a:r>
              <a:rPr lang="en-US" altLang="ru-RU" sz="2000" b="1" dirty="0"/>
              <a:t>ORDER BY </a:t>
            </a:r>
            <a:r>
              <a:rPr lang="en-US" altLang="ru-RU" sz="2000" dirty="0" err="1"/>
              <a:t>hiredate</a:t>
            </a:r>
            <a:r>
              <a:rPr lang="en-US" altLang="ru-RU" sz="2000" dirty="0"/>
              <a:t> </a:t>
            </a:r>
          </a:p>
          <a:p>
            <a:pPr>
              <a:lnSpc>
                <a:spcPct val="80000"/>
              </a:lnSpc>
            </a:pPr>
            <a:r>
              <a:rPr lang="ru-RU" altLang="ru-RU" sz="2000" b="1" dirty="0"/>
              <a:t>   </a:t>
            </a:r>
            <a:r>
              <a:rPr lang="en-US" altLang="ru-RU" sz="2000" b="1" dirty="0">
                <a:solidFill>
                  <a:srgbClr val="00B050"/>
                </a:solidFill>
              </a:rPr>
              <a:t>ROWS BETWEEN UNBOUNDED PRECEDING AND CURRENT ROW</a:t>
            </a:r>
            <a:r>
              <a:rPr lang="en-US" altLang="ru-RU" sz="2000" dirty="0"/>
              <a:t>)</a:t>
            </a:r>
            <a:r>
              <a:rPr lang="ru-RU" altLang="ru-RU" sz="2000" dirty="0"/>
              <a:t> </a:t>
            </a:r>
            <a:r>
              <a:rPr lang="en-US" altLang="ru-RU" sz="2000" dirty="0" err="1"/>
              <a:t>sum_sal</a:t>
            </a:r>
            <a:endParaRPr lang="en-US" altLang="ru-RU" sz="2000" dirty="0"/>
          </a:p>
          <a:p>
            <a:pPr>
              <a:lnSpc>
                <a:spcPct val="80000"/>
              </a:lnSpc>
            </a:pPr>
            <a:r>
              <a:rPr lang="en-US" altLang="ru-RU" sz="2000" dirty="0"/>
              <a:t>FROM </a:t>
            </a:r>
            <a:r>
              <a:rPr lang="en-US" altLang="ru-RU" sz="2000" dirty="0" err="1"/>
              <a:t>emp</a:t>
            </a:r>
            <a:r>
              <a:rPr lang="en-US" altLang="ru-RU" sz="2000" dirty="0"/>
              <a:t>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64" y="2182036"/>
            <a:ext cx="39798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353174" y="2175697"/>
            <a:ext cx="4826000" cy="654741"/>
          </a:xfrm>
          <a:prstGeom prst="wedgeRoundRectCallout">
            <a:avLst>
              <a:gd name="adj1" fmla="val -41288"/>
              <a:gd name="adj2" fmla="val -9842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Выделенная фраза подразумевается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по умолчанию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53174" y="2949705"/>
            <a:ext cx="2808288" cy="446884"/>
          </a:xfrm>
          <a:prstGeom prst="wedgeRoundRectCallout">
            <a:avLst>
              <a:gd name="adj1" fmla="val -75202"/>
              <a:gd name="adj2" fmla="val 9698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Зарплата </a:t>
            </a:r>
            <a:r>
              <a:rPr lang="en-US" altLang="ru-RU" sz="1800" dirty="0">
                <a:solidFill>
                  <a:srgbClr val="0070C0"/>
                </a:solidFill>
              </a:rPr>
              <a:t>Ford’</a:t>
            </a:r>
            <a:r>
              <a:rPr lang="ru-RU" altLang="ru-RU" sz="1800" dirty="0">
                <a:solidFill>
                  <a:srgbClr val="0070C0"/>
                </a:solidFill>
              </a:rPr>
              <a:t>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82041" y="3575903"/>
            <a:ext cx="3472347" cy="394812"/>
          </a:xfrm>
          <a:prstGeom prst="wedgeRoundRectCallout">
            <a:avLst>
              <a:gd name="adj1" fmla="val -77538"/>
              <a:gd name="adj2" fmla="val 3818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Сумма для </a:t>
            </a:r>
            <a:r>
              <a:rPr lang="en-US" altLang="ru-RU" sz="1800" dirty="0">
                <a:solidFill>
                  <a:srgbClr val="0070C0"/>
                </a:solidFill>
              </a:rPr>
              <a:t>Ford’</a:t>
            </a:r>
            <a:r>
              <a:rPr lang="ru-RU" altLang="ru-RU" sz="1800" dirty="0">
                <a:solidFill>
                  <a:srgbClr val="0070C0"/>
                </a:solidFill>
              </a:rPr>
              <a:t>а и </a:t>
            </a:r>
            <a:r>
              <a:rPr lang="en-US" altLang="ru-RU" sz="1800" dirty="0">
                <a:solidFill>
                  <a:srgbClr val="0070C0"/>
                </a:solidFill>
              </a:rPr>
              <a:t>Scott’</a:t>
            </a:r>
            <a:r>
              <a:rPr lang="ru-RU" altLang="ru-RU" sz="1800" dirty="0">
                <a:solidFill>
                  <a:srgbClr val="0070C0"/>
                </a:solidFill>
              </a:rPr>
              <a:t>а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31462" y="4120879"/>
            <a:ext cx="2808287" cy="360363"/>
          </a:xfrm>
          <a:prstGeom prst="wedgeRoundRectCallout">
            <a:avLst>
              <a:gd name="adj1" fmla="val -81985"/>
              <a:gd name="adj2" fmla="val -260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Зарплата </a:t>
            </a:r>
            <a:r>
              <a:rPr lang="ru-RU" altLang="ru-RU" sz="1800" dirty="0" err="1">
                <a:solidFill>
                  <a:srgbClr val="0070C0"/>
                </a:solidFill>
              </a:rPr>
              <a:t>SMITH'а</a:t>
            </a:r>
            <a:r>
              <a:rPr lang="ru-RU" altLang="ru-RU" sz="1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01203" y="4900794"/>
            <a:ext cx="2808287" cy="720725"/>
          </a:xfrm>
          <a:prstGeom prst="wedgeRoundRectCallout">
            <a:avLst>
              <a:gd name="adj1" fmla="val -81502"/>
              <a:gd name="adj2" fmla="val -9755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Сумма </a:t>
            </a:r>
            <a:r>
              <a:rPr lang="ru-RU" altLang="ru-RU" sz="1800" dirty="0" err="1">
                <a:solidFill>
                  <a:srgbClr val="0070C0"/>
                </a:solidFill>
              </a:rPr>
              <a:t>SMITH'а</a:t>
            </a:r>
            <a:r>
              <a:rPr lang="ru-RU" altLang="ru-RU" sz="1800" dirty="0">
                <a:solidFill>
                  <a:srgbClr val="0070C0"/>
                </a:solidFill>
              </a:rPr>
              <a:t> и </a:t>
            </a:r>
            <a:r>
              <a:rPr lang="ru-RU" altLang="ru-RU" sz="1800" dirty="0" err="1">
                <a:solidFill>
                  <a:srgbClr val="0070C0"/>
                </a:solidFill>
              </a:rPr>
              <a:t>ADAMS'а</a:t>
            </a:r>
            <a:r>
              <a:rPr lang="ru-RU" altLang="ru-RU" sz="1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501203" y="5771683"/>
            <a:ext cx="2808287" cy="360363"/>
          </a:xfrm>
          <a:prstGeom prst="wedgeRoundRectCallout">
            <a:avLst>
              <a:gd name="adj1" fmla="val -80528"/>
              <a:gd name="adj2" fmla="val -530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Зарплата </a:t>
            </a:r>
            <a:r>
              <a:rPr lang="en-US" altLang="ru-RU" sz="1800" dirty="0">
                <a:solidFill>
                  <a:srgbClr val="0070C0"/>
                </a:solidFill>
              </a:rPr>
              <a:t>ALLEN’</a:t>
            </a:r>
            <a:r>
              <a:rPr lang="ru-RU" altLang="ru-RU" sz="1800" dirty="0">
                <a:solidFill>
                  <a:srgbClr val="0070C0"/>
                </a:solidFill>
              </a:rPr>
              <a:t>а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353174" y="6318841"/>
            <a:ext cx="3930082" cy="402184"/>
          </a:xfrm>
          <a:prstGeom prst="wedgeRoundRectCallout">
            <a:avLst>
              <a:gd name="adj1" fmla="val -67866"/>
              <a:gd name="adj2" fmla="val 386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70C0"/>
                </a:solidFill>
              </a:rPr>
              <a:t>ALLEN+WARD+TURNER+MARTIN</a:t>
            </a:r>
            <a:r>
              <a:rPr lang="ru-RU" alt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6831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6067" y="456953"/>
            <a:ext cx="6583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Интервалы агрегирования 1/2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4108" y="1041728"/>
            <a:ext cx="10182914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Пример иллюстрирующий разницу между </a:t>
            </a:r>
            <a:r>
              <a:rPr lang="ru-RU" altLang="ru-RU" sz="2000" dirty="0"/>
              <a:t>ROWS</a:t>
            </a:r>
            <a:r>
              <a:rPr lang="ru-RU" altLang="ru-RU" sz="2000" dirty="0">
                <a:solidFill>
                  <a:srgbClr val="0070C0"/>
                </a:solidFill>
              </a:rPr>
              <a:t> и </a:t>
            </a:r>
            <a:r>
              <a:rPr lang="ru-RU" altLang="ru-RU" sz="2000" dirty="0" smtClean="0"/>
              <a:t>RANGE</a:t>
            </a:r>
            <a:r>
              <a:rPr lang="ru-RU" altLang="ru-RU" sz="2000" dirty="0" smtClean="0">
                <a:solidFill>
                  <a:srgbClr val="0070C0"/>
                </a:solidFill>
              </a:rPr>
              <a:t>,</a:t>
            </a:r>
            <a:r>
              <a:rPr lang="en-US" altLang="ru-RU" sz="2000" dirty="0" smtClean="0">
                <a:solidFill>
                  <a:srgbClr val="0070C0"/>
                </a:solidFill>
              </a:rPr>
              <a:t> </a:t>
            </a:r>
            <a:r>
              <a:rPr lang="ru-RU" altLang="ru-RU" sz="2000" dirty="0" smtClean="0">
                <a:solidFill>
                  <a:srgbClr val="0070C0"/>
                </a:solidFill>
              </a:rPr>
              <a:t>определяющими </a:t>
            </a:r>
            <a:r>
              <a:rPr lang="ru-RU" altLang="ru-RU" sz="2000" dirty="0">
                <a:solidFill>
                  <a:srgbClr val="0070C0"/>
                </a:solidFill>
              </a:rPr>
              <a:t>"физические" и "логические" интервалы - окна</a:t>
            </a:r>
            <a:r>
              <a:rPr lang="ru-RU" altLang="ru-RU" sz="2000" dirty="0" smtClean="0">
                <a:solidFill>
                  <a:srgbClr val="0070C0"/>
                </a:solidFill>
              </a:rPr>
              <a:t>:</a:t>
            </a:r>
            <a:endParaRPr lang="en-US" altLang="ru-RU" sz="2000" dirty="0" smtClean="0">
              <a:solidFill>
                <a:srgbClr val="0070C0"/>
              </a:solidFill>
            </a:endParaRPr>
          </a:p>
          <a:p>
            <a:pPr indent="360000" algn="just">
              <a:lnSpc>
                <a:spcPct val="114000"/>
              </a:lnSpc>
            </a:pPr>
            <a:endParaRPr lang="ru-RU" altLang="ru-RU" sz="2000" dirty="0"/>
          </a:p>
          <a:p>
            <a:pPr indent="360000">
              <a:lnSpc>
                <a:spcPct val="114000"/>
              </a:lnSpc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ename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hiredate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,</a:t>
            </a:r>
          </a:p>
          <a:p>
            <a:pPr indent="360000">
              <a:lnSpc>
                <a:spcPct val="114000"/>
              </a:lnSpc>
            </a:pPr>
            <a:r>
              <a:rPr lang="en-US" altLang="ru-RU" sz="2000" dirty="0"/>
              <a:t>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</a:t>
            </a:r>
            <a:r>
              <a:rPr lang="ru-RU" altLang="ru-RU" sz="2000" dirty="0"/>
              <a:t>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</a:t>
            </a:r>
            <a:r>
              <a:rPr lang="en-US" altLang="ru-RU" sz="2000" b="1" dirty="0"/>
              <a:t>ORDER BY</a:t>
            </a:r>
            <a:r>
              <a:rPr lang="en-US" altLang="ru-RU" sz="2000" dirty="0"/>
              <a:t> </a:t>
            </a:r>
            <a:r>
              <a:rPr lang="en-US" altLang="ru-RU" sz="2000" dirty="0" err="1"/>
              <a:t>hiredate</a:t>
            </a:r>
            <a:endParaRPr lang="en-US" altLang="ru-RU" sz="2000" dirty="0"/>
          </a:p>
          <a:p>
            <a:pPr indent="360000">
              <a:lnSpc>
                <a:spcPct val="114000"/>
              </a:lnSpc>
            </a:pPr>
            <a:r>
              <a:rPr lang="en-US" altLang="ru-RU" sz="2000" b="1" dirty="0">
                <a:solidFill>
                  <a:srgbClr val="00B050"/>
                </a:solidFill>
              </a:rPr>
              <a:t>ROWS</a:t>
            </a:r>
            <a:r>
              <a:rPr lang="en-US" altLang="ru-RU" sz="2000" dirty="0">
                <a:solidFill>
                  <a:srgbClr val="00B050"/>
                </a:solidFill>
              </a:rPr>
              <a:t> BETWEEN UNBOUNDED PRECEDING AND CURRENT ROW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rows_sal</a:t>
            </a:r>
            <a:r>
              <a:rPr lang="en-US" altLang="ru-RU" sz="2000" dirty="0"/>
              <a:t>,</a:t>
            </a:r>
          </a:p>
          <a:p>
            <a:pPr indent="360000">
              <a:lnSpc>
                <a:spcPct val="114000"/>
              </a:lnSpc>
            </a:pPr>
            <a:r>
              <a:rPr lang="en-US" altLang="ru-RU" sz="2000" dirty="0"/>
              <a:t>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</a:t>
            </a:r>
            <a:r>
              <a:rPr lang="ru-RU" altLang="ru-RU" sz="2000" dirty="0"/>
              <a:t>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(</a:t>
            </a:r>
            <a:r>
              <a:rPr lang="en-US" altLang="ru-RU" sz="2000" b="1" dirty="0"/>
              <a:t>ORDER BY </a:t>
            </a:r>
            <a:r>
              <a:rPr lang="en-US" altLang="ru-RU" sz="2000" dirty="0" err="1"/>
              <a:t>hiredate</a:t>
            </a:r>
            <a:endParaRPr lang="en-US" altLang="ru-RU" sz="2000" dirty="0"/>
          </a:p>
          <a:p>
            <a:pPr indent="360000">
              <a:lnSpc>
                <a:spcPct val="114000"/>
              </a:lnSpc>
            </a:pPr>
            <a:r>
              <a:rPr lang="en-US" altLang="ru-RU" sz="2000" b="1" dirty="0">
                <a:solidFill>
                  <a:srgbClr val="00B050"/>
                </a:solidFill>
              </a:rPr>
              <a:t>RANGE</a:t>
            </a:r>
            <a:r>
              <a:rPr lang="en-US" altLang="ru-RU" sz="2000" dirty="0">
                <a:solidFill>
                  <a:srgbClr val="00B050"/>
                </a:solidFill>
              </a:rPr>
              <a:t> BETWEEN UNBOUNDED PRECEDING AND CURRENT ROW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range_sal</a:t>
            </a:r>
            <a:endParaRPr lang="en-US" altLang="ru-RU" sz="2000" dirty="0"/>
          </a:p>
          <a:p>
            <a:pPr indent="360000">
              <a:lnSpc>
                <a:spcPct val="114000"/>
              </a:lnSpc>
            </a:pPr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r>
              <a:rPr lang="en-US" altLang="ru-RU" sz="2000" dirty="0" smtClean="0"/>
              <a:t>;</a:t>
            </a:r>
            <a:endParaRPr lang="en-US" altLang="ru-RU" sz="2000" dirty="0"/>
          </a:p>
          <a:p>
            <a:pPr indent="360000">
              <a:lnSpc>
                <a:spcPct val="114000"/>
              </a:lnSpc>
            </a:pPr>
            <a:endParaRPr lang="ru-RU" altLang="ru-RU" sz="2000" dirty="0"/>
          </a:p>
          <a:p>
            <a:pPr indent="360000">
              <a:lnSpc>
                <a:spcPct val="114000"/>
              </a:lnSpc>
            </a:pPr>
            <a:endParaRPr lang="ru-RU" altLang="ru-RU" sz="2000" dirty="0"/>
          </a:p>
          <a:p>
            <a:pPr indent="360000" algn="just">
              <a:lnSpc>
                <a:spcPct val="114000"/>
              </a:lnSpc>
            </a:pPr>
            <a:r>
              <a:rPr lang="ru-RU" altLang="ru-RU" sz="2000" dirty="0" smtClean="0">
                <a:solidFill>
                  <a:srgbClr val="0070C0"/>
                </a:solidFill>
              </a:rPr>
              <a:t>В </a:t>
            </a:r>
            <a:r>
              <a:rPr lang="ru-RU" altLang="ru-RU" sz="2000" dirty="0">
                <a:solidFill>
                  <a:srgbClr val="0070C0"/>
                </a:solidFill>
              </a:rPr>
              <a:t>дальнейшем будем говорить об окнах диапазона и окнах строк.</a:t>
            </a:r>
          </a:p>
          <a:p>
            <a:pPr indent="360000" algn="just">
              <a:lnSpc>
                <a:spcPct val="114000"/>
              </a:lnSpc>
            </a:pPr>
            <a:r>
              <a:rPr lang="ru-RU" altLang="ru-RU" sz="2000" b="1" dirty="0" smtClean="0">
                <a:solidFill>
                  <a:srgbClr val="0070C0"/>
                </a:solidFill>
              </a:rPr>
              <a:t>Окна </a:t>
            </a:r>
            <a:r>
              <a:rPr lang="ru-RU" altLang="ru-RU" sz="2000" b="1" dirty="0">
                <a:solidFill>
                  <a:srgbClr val="0070C0"/>
                </a:solidFill>
              </a:rPr>
              <a:t>диапазона </a:t>
            </a:r>
            <a:r>
              <a:rPr lang="ru-RU" altLang="ru-RU" sz="2000" dirty="0">
                <a:solidFill>
                  <a:srgbClr val="0070C0"/>
                </a:solidFill>
              </a:rPr>
              <a:t>это плавающие окна, для задания которых </a:t>
            </a:r>
            <a:r>
              <a:rPr lang="ru-RU" altLang="ru-RU" sz="2000" dirty="0" smtClean="0">
                <a:solidFill>
                  <a:srgbClr val="0070C0"/>
                </a:solidFill>
              </a:rPr>
              <a:t>используется </a:t>
            </a:r>
            <a:r>
              <a:rPr lang="ru-RU" altLang="ru-RU" sz="2000" dirty="0">
                <a:solidFill>
                  <a:srgbClr val="0070C0"/>
                </a:solidFill>
              </a:rPr>
              <a:t>фразой ROWS, которая может применяться только к </a:t>
            </a:r>
            <a:r>
              <a:rPr lang="ru-RU" altLang="ru-RU" sz="2000" dirty="0" smtClean="0">
                <a:solidFill>
                  <a:srgbClr val="0070C0"/>
                </a:solidFill>
              </a:rPr>
              <a:t>столбцам </a:t>
            </a:r>
            <a:r>
              <a:rPr lang="ru-RU" altLang="ru-RU" sz="2000" dirty="0">
                <a:solidFill>
                  <a:srgbClr val="0070C0"/>
                </a:solidFill>
              </a:rPr>
              <a:t>типа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дата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 или </a:t>
            </a:r>
            <a:r>
              <a:rPr lang="en-US" altLang="ru-RU" sz="2000" dirty="0">
                <a:solidFill>
                  <a:srgbClr val="0070C0"/>
                </a:solidFill>
              </a:rPr>
              <a:t>“</a:t>
            </a:r>
            <a:r>
              <a:rPr lang="ru-RU" altLang="ru-RU" sz="2000" dirty="0">
                <a:solidFill>
                  <a:srgbClr val="0070C0"/>
                </a:solidFill>
              </a:rPr>
              <a:t>число</a:t>
            </a:r>
            <a:r>
              <a:rPr lang="en-US" altLang="ru-RU" sz="2000" dirty="0">
                <a:solidFill>
                  <a:srgbClr val="0070C0"/>
                </a:solidFill>
              </a:rPr>
              <a:t>”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indent="360000" algn="just">
              <a:lnSpc>
                <a:spcPct val="114000"/>
              </a:lnSpc>
            </a:pPr>
            <a:r>
              <a:rPr lang="ru-RU" altLang="ru-RU" sz="2000" dirty="0" smtClean="0">
                <a:solidFill>
                  <a:srgbClr val="0070C0"/>
                </a:solidFill>
              </a:rPr>
              <a:t>Размер </a:t>
            </a:r>
            <a:r>
              <a:rPr lang="ru-RU" altLang="ru-RU" sz="2000" b="1" dirty="0">
                <a:solidFill>
                  <a:srgbClr val="0070C0"/>
                </a:solidFill>
              </a:rPr>
              <a:t>окна строк </a:t>
            </a:r>
            <a:r>
              <a:rPr lang="ru-RU" altLang="ru-RU" sz="2000" dirty="0">
                <a:solidFill>
                  <a:srgbClr val="0070C0"/>
                </a:solidFill>
              </a:rPr>
              <a:t>фиксированный, определяется заданием </a:t>
            </a:r>
            <a:r>
              <a:rPr lang="ru-RU" altLang="ru-RU" sz="2000" dirty="0" smtClean="0">
                <a:solidFill>
                  <a:srgbClr val="0070C0"/>
                </a:solidFill>
              </a:rPr>
              <a:t>числа </a:t>
            </a:r>
            <a:r>
              <a:rPr lang="ru-RU" altLang="ru-RU" sz="2000" dirty="0">
                <a:solidFill>
                  <a:srgbClr val="0070C0"/>
                </a:solidFill>
              </a:rPr>
              <a:t>строк. Порядок строк в окне определяется фразой </a:t>
            </a:r>
            <a:r>
              <a:rPr lang="en-US" altLang="ru-RU" sz="2000" dirty="0">
                <a:solidFill>
                  <a:srgbClr val="0070C0"/>
                </a:solidFill>
              </a:rPr>
              <a:t>GROUP BY.</a:t>
            </a:r>
            <a:endParaRPr lang="ru-RU" altLang="ru-RU" sz="20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86236" y="4025425"/>
            <a:ext cx="5616575" cy="792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dirty="0">
                <a:solidFill>
                  <a:srgbClr val="7030A0"/>
                </a:solidFill>
              </a:rPr>
              <a:t>Фразы </a:t>
            </a:r>
            <a:r>
              <a:rPr lang="en-US" sz="2000" dirty="0">
                <a:solidFill>
                  <a:srgbClr val="7030A0"/>
                </a:solidFill>
              </a:rPr>
              <a:t>OVER </a:t>
            </a:r>
            <a:r>
              <a:rPr lang="ru-RU" sz="2000" dirty="0">
                <a:solidFill>
                  <a:srgbClr val="7030A0"/>
                </a:solidFill>
              </a:rPr>
              <a:t>для обеих </a:t>
            </a:r>
            <a:r>
              <a:rPr lang="en-US" sz="2000" dirty="0">
                <a:solidFill>
                  <a:srgbClr val="7030A0"/>
                </a:solidFill>
              </a:rPr>
              <a:t>SUM(</a:t>
            </a:r>
            <a:r>
              <a:rPr lang="en-US" sz="2000" dirty="0" err="1">
                <a:solidFill>
                  <a:srgbClr val="7030A0"/>
                </a:solidFill>
              </a:rPr>
              <a:t>sal</a:t>
            </a:r>
            <a:r>
              <a:rPr lang="en-US" sz="2000" dirty="0">
                <a:solidFill>
                  <a:srgbClr val="7030A0"/>
                </a:solidFill>
              </a:rPr>
              <a:t>) </a:t>
            </a:r>
            <a:r>
              <a:rPr lang="ru-RU" sz="2000" dirty="0">
                <a:solidFill>
                  <a:srgbClr val="7030A0"/>
                </a:solidFill>
              </a:rPr>
              <a:t>отличаются</a:t>
            </a:r>
          </a:p>
          <a:p>
            <a:pPr algn="ctr">
              <a:defRPr/>
            </a:pPr>
            <a:r>
              <a:rPr lang="ru-RU" sz="2000" dirty="0">
                <a:solidFill>
                  <a:srgbClr val="7030A0"/>
                </a:solidFill>
              </a:rPr>
              <a:t>только словами </a:t>
            </a:r>
            <a:r>
              <a:rPr lang="en-US" sz="2000" dirty="0">
                <a:solidFill>
                  <a:srgbClr val="7030A0"/>
                </a:solidFill>
              </a:rPr>
              <a:t>RANGE </a:t>
            </a:r>
            <a:r>
              <a:rPr lang="ru-RU" sz="2000" dirty="0">
                <a:solidFill>
                  <a:srgbClr val="7030A0"/>
                </a:solidFill>
              </a:rPr>
              <a:t>и</a:t>
            </a:r>
            <a:r>
              <a:rPr lang="en-US" sz="2000" dirty="0">
                <a:solidFill>
                  <a:srgbClr val="7030A0"/>
                </a:solidFill>
              </a:rPr>
              <a:t> ROWS. </a:t>
            </a:r>
            <a:endParaRPr lang="ru-RU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96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88987" y="500990"/>
            <a:ext cx="6187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Интервалы агрегирования </a:t>
            </a:r>
            <a:r>
              <a:rPr lang="ru-RU" altLang="ru-RU" sz="3600" b="1" dirty="0">
                <a:solidFill>
                  <a:srgbClr val="C00000"/>
                </a:solidFill>
              </a:rPr>
              <a:t>2/2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6388" y="1277642"/>
            <a:ext cx="4826758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dirty="0"/>
              <a:t> </a:t>
            </a:r>
            <a:r>
              <a:rPr lang="ru-RU" altLang="ru-RU" dirty="0"/>
              <a:t>JAMES</a:t>
            </a:r>
            <a:r>
              <a:rPr lang="ru-RU" altLang="ru-RU" dirty="0">
                <a:solidFill>
                  <a:srgbClr val="0070C0"/>
                </a:solidFill>
              </a:rPr>
              <a:t> и </a:t>
            </a:r>
            <a:r>
              <a:rPr lang="ru-RU" altLang="ru-RU" dirty="0"/>
              <a:t>FORD</a:t>
            </a:r>
            <a:r>
              <a:rPr lang="ru-RU" altLang="ru-RU" dirty="0">
                <a:solidFill>
                  <a:srgbClr val="0070C0"/>
                </a:solidFill>
              </a:rPr>
              <a:t> поступили на работу </a:t>
            </a: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одновременно, и с точки зрения интервала суммирования неразличимы. Поэтому суммирование "по значению“</a:t>
            </a:r>
            <a:r>
              <a:rPr lang="en-US" altLang="ru-RU" dirty="0">
                <a:solidFill>
                  <a:srgbClr val="0070C0"/>
                </a:solidFill>
              </a:rPr>
              <a:t> (RANGE)</a:t>
            </a:r>
            <a:r>
              <a:rPr lang="ru-RU" altLang="ru-RU" dirty="0">
                <a:solidFill>
                  <a:srgbClr val="0070C0"/>
                </a:solidFill>
              </a:rPr>
              <a:t> присвоило им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0070C0"/>
                </a:solidFill>
              </a:rPr>
              <a:t>один и тот же общий для "мини-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группы", образованной этой парой, </a:t>
            </a:r>
            <a:endParaRPr lang="en-US" altLang="ru-RU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результат– максимальную сумму, которая при всех возможных порядках перечисления сотрудников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0070C0"/>
                </a:solidFill>
              </a:rPr>
              <a:t>внутри этой пары будет всегда </a:t>
            </a:r>
            <a:endParaRPr lang="en-US" altLang="ru-RU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одинакова. </a:t>
            </a:r>
          </a:p>
          <a:p>
            <a:pPr>
              <a:lnSpc>
                <a:spcPct val="80000"/>
              </a:lnSpc>
            </a:pPr>
            <a:r>
              <a:rPr lang="en-US" altLang="ru-RU" dirty="0">
                <a:solidFill>
                  <a:srgbClr val="0070C0"/>
                </a:solidFill>
              </a:rPr>
              <a:t>    </a:t>
            </a:r>
            <a:r>
              <a:rPr lang="ru-RU" altLang="ru-RU" dirty="0">
                <a:solidFill>
                  <a:srgbClr val="0070C0"/>
                </a:solidFill>
              </a:rPr>
              <a:t>Суммирование "по строкам" (ROWS) </a:t>
            </a: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поступило иначе: оно упорядочило </a:t>
            </a:r>
          </a:p>
          <a:p>
            <a:pPr>
              <a:lnSpc>
                <a:spcPct val="80000"/>
              </a:lnSpc>
            </a:pPr>
            <a:r>
              <a:rPr lang="ru-RU" altLang="ru-RU" dirty="0">
                <a:solidFill>
                  <a:srgbClr val="0070C0"/>
                </a:solidFill>
              </a:rPr>
              <a:t>сотрудников в "мини-группе", образованной равными датами (на самом деле чисто произвольно) и подсчитало суммы, как будто бы у этих сотрудников был задан порядок следования.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8" y="1305884"/>
            <a:ext cx="4606451" cy="511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64" y="5061234"/>
            <a:ext cx="5835650" cy="166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1456" y="4342097"/>
            <a:ext cx="4178300" cy="719137"/>
          </a:xfrm>
          <a:prstGeom prst="rect">
            <a:avLst/>
          </a:prstGeom>
          <a:solidFill>
            <a:srgbClr val="CCFFFF">
              <a:alpha val="3294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381501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39035" y="523686"/>
            <a:ext cx="669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Виды аналитических функций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1790" y="1246326"/>
            <a:ext cx="10549853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dirty="0" smtClean="0">
                <a:solidFill>
                  <a:srgbClr val="0070C0"/>
                </a:solidFill>
              </a:rPr>
              <a:t>Функции </a:t>
            </a:r>
            <a:r>
              <a:rPr lang="ru-RU" sz="2000" b="1" dirty="0" smtClean="0">
                <a:solidFill>
                  <a:srgbClr val="0070C0"/>
                </a:solidFill>
              </a:rPr>
              <a:t>ранжирования</a:t>
            </a:r>
            <a:r>
              <a:rPr lang="ru-RU" sz="2000" dirty="0" smtClean="0">
                <a:solidFill>
                  <a:srgbClr val="0070C0"/>
                </a:solidFill>
              </a:rPr>
              <a:t>, позволяющие строить запросы типа "первых N". Примеры: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ROW_NUMBER(), RANK(), DENSE_RANK().</a:t>
            </a:r>
            <a:endParaRPr lang="ru-RU" sz="2000" dirty="0" smtClean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b="1" dirty="0" smtClean="0">
                <a:solidFill>
                  <a:srgbClr val="0070C0"/>
                </a:solidFill>
              </a:rPr>
              <a:t>Оконные</a:t>
            </a:r>
            <a:r>
              <a:rPr lang="ru-RU" sz="2000" dirty="0" smtClean="0">
                <a:solidFill>
                  <a:srgbClr val="0070C0"/>
                </a:solidFill>
              </a:rPr>
              <a:t> функции, позволяющие вычислять разнообразные агрегаты. Конструкции </a:t>
            </a:r>
            <a:r>
              <a:rPr lang="ru-RU" sz="2000" dirty="0" smtClean="0"/>
              <a:t>ORDER BY</a:t>
            </a:r>
            <a:r>
              <a:rPr lang="ru-RU" sz="2000" dirty="0" smtClean="0">
                <a:solidFill>
                  <a:srgbClr val="0070C0"/>
                </a:solidFill>
              </a:rPr>
              <a:t> в операторе </a:t>
            </a:r>
            <a:r>
              <a:rPr lang="ru-RU" sz="2000" dirty="0" smtClean="0"/>
              <a:t>OVER</a:t>
            </a:r>
            <a:r>
              <a:rPr lang="ru-RU" sz="2000" dirty="0" smtClean="0">
                <a:solidFill>
                  <a:srgbClr val="0070C0"/>
                </a:solidFill>
              </a:rPr>
              <a:t> для них обязательна. Примеры:  </a:t>
            </a:r>
            <a:r>
              <a:rPr lang="ru-RU" sz="2000" dirty="0" smtClean="0"/>
              <a:t>SUM, COUNT, AVG, MIN, МАХ</a:t>
            </a:r>
            <a:r>
              <a:rPr lang="ru-RU" sz="2000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ru-RU" sz="2000" b="1" dirty="0" smtClean="0">
                <a:solidFill>
                  <a:srgbClr val="0070C0"/>
                </a:solidFill>
              </a:rPr>
              <a:t>Итоговые</a:t>
            </a:r>
            <a:r>
              <a:rPr lang="ru-RU" sz="2000" dirty="0" smtClean="0">
                <a:solidFill>
                  <a:srgbClr val="0070C0"/>
                </a:solidFill>
              </a:rPr>
              <a:t> функции. Они похожи на оконные (те же </a:t>
            </a:r>
            <a:r>
              <a:rPr lang="ru-RU" sz="2000" dirty="0" smtClean="0"/>
              <a:t>SUM, COUNT, AVG, MIN, МАХ </a:t>
            </a:r>
            <a:r>
              <a:rPr lang="ru-RU" sz="2000" dirty="0" smtClean="0">
                <a:solidFill>
                  <a:srgbClr val="0070C0"/>
                </a:solidFill>
              </a:rPr>
              <a:t>и т.д.), но работают со всеми строками секции или группы выдавая по одному значению на группу. В отличие от оконных функций у них в </a:t>
            </a:r>
            <a:r>
              <a:rPr lang="ru-RU" sz="2000" dirty="0" smtClean="0"/>
              <a:t>OVER</a:t>
            </a:r>
            <a:r>
              <a:rPr lang="ru-RU" sz="2000" dirty="0" smtClean="0">
                <a:solidFill>
                  <a:srgbClr val="0070C0"/>
                </a:solidFill>
              </a:rPr>
              <a:t> отсутствует конструкция упорядочения </a:t>
            </a:r>
            <a:r>
              <a:rPr lang="ru-RU" sz="2000" dirty="0" smtClean="0"/>
              <a:t>ORDER BY</a:t>
            </a:r>
            <a:r>
              <a:rPr lang="ru-RU" sz="2000" dirty="0" smtClean="0">
                <a:solidFill>
                  <a:srgbClr val="0070C0"/>
                </a:solidFill>
              </a:rPr>
              <a:t>. 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C</a:t>
            </a:r>
            <a:r>
              <a:rPr lang="ru-RU" sz="2000" b="1" dirty="0" err="1" smtClean="0">
                <a:solidFill>
                  <a:srgbClr val="0070C0"/>
                </a:solidFill>
              </a:rPr>
              <a:t>татистические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функции, такие как </a:t>
            </a:r>
            <a:r>
              <a:rPr lang="ru-RU" sz="2000" dirty="0" smtClean="0"/>
              <a:t>VAR_POP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ru-RU" sz="2000" dirty="0" smtClean="0">
                <a:solidFill>
                  <a:srgbClr val="0070C0"/>
                </a:solidFill>
              </a:rPr>
              <a:t>дисперсия совокупности множества чисел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ru-RU" sz="2000" dirty="0" smtClean="0">
                <a:solidFill>
                  <a:srgbClr val="0070C0"/>
                </a:solidFill>
              </a:rPr>
              <a:t>, </a:t>
            </a:r>
            <a:r>
              <a:rPr lang="ru-RU" sz="2000" dirty="0" smtClean="0"/>
              <a:t>STDEV_POP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ru-RU" sz="2000" dirty="0" smtClean="0">
                <a:solidFill>
                  <a:srgbClr val="0070C0"/>
                </a:solidFill>
              </a:rPr>
              <a:t>стандартное отклонение списка чисел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  <a:r>
              <a:rPr lang="ru-RU" sz="2000" dirty="0" smtClean="0">
                <a:solidFill>
                  <a:srgbClr val="0070C0"/>
                </a:solidFill>
              </a:rPr>
              <a:t>, набор функций линейной регрессии и т.п. Функции  вычисляют значения статистических показателей для любой неупорядоченной секции.</a:t>
            </a:r>
          </a:p>
          <a:p>
            <a:pPr>
              <a:lnSpc>
                <a:spcPct val="114000"/>
              </a:lnSpc>
              <a:defRPr/>
            </a:pPr>
            <a:r>
              <a:rPr lang="ru-RU" sz="2000" b="1" u="sng" dirty="0" smtClean="0">
                <a:solidFill>
                  <a:srgbClr val="C00000"/>
                </a:solidFill>
              </a:rPr>
              <a:t>Замечание</a:t>
            </a:r>
            <a:r>
              <a:rPr lang="ru-RU" sz="2000" b="1" dirty="0" smtClean="0">
                <a:solidFill>
                  <a:srgbClr val="C00000"/>
                </a:solidFill>
              </a:rPr>
              <a:t>: </a:t>
            </a:r>
            <a:r>
              <a:rPr lang="ru-RU" sz="2000" dirty="0" smtClean="0">
                <a:solidFill>
                  <a:srgbClr val="0070C0"/>
                </a:solidFill>
              </a:rPr>
              <a:t>При отсутствии конструкции </a:t>
            </a:r>
            <a:r>
              <a:rPr lang="ru-RU" sz="2000" dirty="0" smtClean="0"/>
              <a:t>ORDER BY</a:t>
            </a:r>
            <a:r>
              <a:rPr lang="ru-RU" sz="2000" dirty="0" smtClean="0">
                <a:solidFill>
                  <a:srgbClr val="0070C0"/>
                </a:solidFill>
              </a:rPr>
              <a:t> функция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применяется к каждой строке. При наличии </a:t>
            </a:r>
            <a:r>
              <a:rPr lang="ru-RU" sz="2000" dirty="0" smtClean="0"/>
              <a:t>ORDER BY </a:t>
            </a:r>
            <a:r>
              <a:rPr lang="ru-RU" sz="2000" dirty="0" smtClean="0">
                <a:solidFill>
                  <a:srgbClr val="0070C0"/>
                </a:solidFill>
              </a:rPr>
              <a:t>функция применяется к окну.</a:t>
            </a:r>
          </a:p>
          <a:p>
            <a:pPr>
              <a:lnSpc>
                <a:spcPct val="114000"/>
              </a:lnSpc>
              <a:defRPr/>
            </a:pPr>
            <a:r>
              <a:rPr lang="ru-RU" sz="2000" b="1" u="sng" dirty="0" smtClean="0">
                <a:solidFill>
                  <a:srgbClr val="C00000"/>
                </a:solidFill>
              </a:rPr>
              <a:t>Пример</a:t>
            </a:r>
            <a:r>
              <a:rPr lang="ru-RU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114000"/>
              </a:lnSpc>
              <a:defRPr/>
            </a:pPr>
            <a:r>
              <a:rPr lang="en-US" sz="2000" b="1" dirty="0" smtClean="0"/>
              <a:t>select</a:t>
            </a:r>
            <a:r>
              <a:rPr lang="en-US" sz="2000" dirty="0" smtClean="0"/>
              <a:t> VAR_POP(</a:t>
            </a:r>
            <a:r>
              <a:rPr lang="en-US" sz="2000" dirty="0" err="1" smtClean="0"/>
              <a:t>data_length</a:t>
            </a:r>
            <a:r>
              <a:rPr lang="en-US" sz="2000" dirty="0" smtClean="0"/>
              <a:t>) </a:t>
            </a: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all_tab_columns</a:t>
            </a:r>
            <a:r>
              <a:rPr lang="en-US" sz="2000" dirty="0" smtClean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698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53188" y="450835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Итоговые функции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6409" y="1239338"/>
            <a:ext cx="10323858" cy="428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4000"/>
              </a:lnSpc>
              <a:defRPr/>
            </a:pP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Возможности </a:t>
            </a:r>
            <a:r>
              <a:rPr lang="en-US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обобщению данных расширяются  функциями обеспечивающими несколько уровней итоговых данных в одном запросе:</a:t>
            </a:r>
            <a:endParaRPr lang="en-US" altLang="ru-R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ROLLUP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 вставляет итоги и подитоги в результаты  суммирования, позволяя генерировать промежуточные агрегатные значения (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суперагрегатные строки --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superaggregate rows)</a:t>
            </a:r>
            <a:r>
              <a:rPr 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любом уровне. </a:t>
            </a:r>
            <a:endParaRPr lang="en-US" altLang="ru-R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CUBE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расширение операции </a:t>
            </a:r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ROLLUP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  вычисляет все возможные варианты промежуточных итоговых значений в операции 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GROUPING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позволяет корректно интерпретировать результаты, создаваемые функциями </a:t>
            </a:r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ROLLUP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CUBE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проводя различие между столбцами с суперагрегатными промежуточными и суммарными итоговыми данными и прочими данными в строках</a:t>
            </a:r>
            <a:endParaRPr lang="en-US" altLang="ru-RU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GROUPING SET</a:t>
            </a:r>
            <a:r>
              <a:rPr lang="ru-RU" alt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altLang="ru-RU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позволяет распределять множество наборов столбцов по группам при вычислении агрегатных показателей.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7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052" y="531244"/>
            <a:ext cx="7416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3200" b="1" dirty="0">
                <a:solidFill>
                  <a:srgbClr val="C00000"/>
                </a:solidFill>
              </a:rPr>
              <a:t>ROLLUP</a:t>
            </a:r>
            <a:r>
              <a:rPr lang="ru-RU" altLang="ru-RU" sz="3200" b="1" dirty="0">
                <a:solidFill>
                  <a:srgbClr val="C00000"/>
                </a:solidFill>
              </a:rPr>
              <a:t> </a:t>
            </a:r>
            <a:r>
              <a:rPr lang="ru-RU" altLang="ru-RU" sz="3200" b="1" dirty="0" smtClean="0">
                <a:solidFill>
                  <a:srgbClr val="C00000"/>
                </a:solidFill>
              </a:rPr>
              <a:t>– </a:t>
            </a:r>
            <a:r>
              <a:rPr lang="ru-RU" altLang="ru-RU" sz="3200" b="1" dirty="0">
                <a:solidFill>
                  <a:srgbClr val="C00000"/>
                </a:solidFill>
              </a:rPr>
              <a:t>расширение фразы </a:t>
            </a:r>
            <a:r>
              <a:rPr lang="en-US" altLang="ru-RU" sz="3200" b="1" dirty="0">
                <a:solidFill>
                  <a:srgbClr val="C00000"/>
                </a:solidFill>
              </a:rPr>
              <a:t>GROUP BY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052" y="1428252"/>
            <a:ext cx="8256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C00000"/>
                </a:solidFill>
              </a:rPr>
              <a:t>Фраза </a:t>
            </a:r>
            <a:r>
              <a:rPr lang="en-US" altLang="ru-RU" b="1" dirty="0" smtClean="0">
                <a:solidFill>
                  <a:srgbClr val="C00000"/>
                </a:solidFill>
              </a:rPr>
              <a:t>ROLLUP </a:t>
            </a:r>
            <a:r>
              <a:rPr lang="en-US" altLang="ru-RU" dirty="0" smtClean="0">
                <a:solidFill>
                  <a:srgbClr val="0070C0"/>
                </a:solidFill>
              </a:rPr>
              <a:t>– </a:t>
            </a:r>
            <a:r>
              <a:rPr lang="ru-RU" altLang="ru-RU" dirty="0">
                <a:solidFill>
                  <a:srgbClr val="0070C0"/>
                </a:solidFill>
              </a:rPr>
              <a:t>это расширение фразы </a:t>
            </a:r>
            <a:r>
              <a:rPr lang="en-US" altLang="ru-RU" dirty="0">
                <a:solidFill>
                  <a:srgbClr val="0070C0"/>
                </a:solidFill>
              </a:rPr>
              <a:t>GROUP BY </a:t>
            </a:r>
            <a:r>
              <a:rPr lang="ru-RU" altLang="ru-RU" dirty="0">
                <a:solidFill>
                  <a:srgbClr val="0070C0"/>
                </a:solidFill>
              </a:rPr>
              <a:t>и потому может </a:t>
            </a:r>
          </a:p>
          <a:p>
            <a:r>
              <a:rPr lang="ru-RU" altLang="ru-RU" dirty="0">
                <a:solidFill>
                  <a:srgbClr val="0070C0"/>
                </a:solidFill>
              </a:rPr>
              <a:t>употребляться только в запросе с </a:t>
            </a:r>
            <a:r>
              <a:rPr lang="en-US" altLang="ru-RU" dirty="0">
                <a:solidFill>
                  <a:srgbClr val="0070C0"/>
                </a:solidFill>
              </a:rPr>
              <a:t>GROUP BY</a:t>
            </a:r>
            <a:r>
              <a:rPr lang="ru-RU" altLang="ru-RU" dirty="0">
                <a:solidFill>
                  <a:srgbClr val="0070C0"/>
                </a:solidFill>
              </a:rPr>
              <a:t>. </a:t>
            </a:r>
          </a:p>
          <a:p>
            <a:r>
              <a:rPr lang="en-US" altLang="ru-RU" b="1" dirty="0">
                <a:solidFill>
                  <a:srgbClr val="C00000"/>
                </a:solidFill>
              </a:rPr>
              <a:t>ROLLUP </a:t>
            </a:r>
            <a:r>
              <a:rPr lang="ru-RU" altLang="ru-RU" dirty="0">
                <a:solidFill>
                  <a:srgbClr val="0070C0"/>
                </a:solidFill>
              </a:rPr>
              <a:t>позволяет разбить промежуточный итог на группы по </a:t>
            </a:r>
          </a:p>
          <a:p>
            <a:r>
              <a:rPr lang="ru-RU" altLang="ru-RU" dirty="0">
                <a:solidFill>
                  <a:srgbClr val="0070C0"/>
                </a:solidFill>
              </a:rPr>
              <a:t>значениям одного или многих столбцов.</a:t>
            </a:r>
          </a:p>
          <a:p>
            <a:r>
              <a:rPr lang="ru-RU" altLang="ru-RU" dirty="0" smtClean="0">
                <a:solidFill>
                  <a:srgbClr val="0070C0"/>
                </a:solidFill>
              </a:rPr>
              <a:t>Ещё </a:t>
            </a:r>
            <a:r>
              <a:rPr lang="ru-RU" altLang="ru-RU" dirty="0">
                <a:solidFill>
                  <a:srgbClr val="0070C0"/>
                </a:solidFill>
              </a:rPr>
              <a:t>раз, обычное группирование:</a:t>
            </a:r>
          </a:p>
          <a:p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en-US" altLang="ru-RU" dirty="0" err="1"/>
              <a:t>deptno</a:t>
            </a:r>
            <a:r>
              <a:rPr lang="en-US" altLang="ru-RU" dirty="0"/>
              <a:t>, job, SUM(</a:t>
            </a:r>
            <a:r>
              <a:rPr lang="en-US" altLang="ru-RU" dirty="0" err="1"/>
              <a:t>sal</a:t>
            </a:r>
            <a:r>
              <a:rPr lang="en-US" altLang="ru-RU" dirty="0"/>
              <a:t>)</a:t>
            </a:r>
          </a:p>
          <a:p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en-US" altLang="ru-RU" dirty="0" err="1"/>
              <a:t>emp</a:t>
            </a:r>
            <a:endParaRPr lang="en-US" altLang="ru-RU" dirty="0"/>
          </a:p>
          <a:p>
            <a:r>
              <a:rPr lang="en-US" altLang="ru-RU" b="1" dirty="0"/>
              <a:t>GROUP BY </a:t>
            </a:r>
            <a:r>
              <a:rPr lang="en-US" altLang="ru-RU" dirty="0" err="1"/>
              <a:t>deptno</a:t>
            </a:r>
            <a:r>
              <a:rPr lang="en-US" altLang="ru-RU" dirty="0"/>
              <a:t>, job</a:t>
            </a:r>
          </a:p>
          <a:p>
            <a:r>
              <a:rPr lang="en-US" altLang="ru-RU" b="1" dirty="0"/>
              <a:t>ORDER BY </a:t>
            </a:r>
            <a:r>
              <a:rPr lang="en-US" altLang="ru-RU" dirty="0"/>
              <a:t>1, 2</a:t>
            </a:r>
            <a:r>
              <a:rPr lang="ru-RU" altLang="ru-RU" dirty="0"/>
              <a:t>	</a:t>
            </a:r>
          </a:p>
          <a:p>
            <a:r>
              <a:rPr lang="ru-RU" altLang="ru-RU" dirty="0">
                <a:solidFill>
                  <a:srgbClr val="0070C0"/>
                </a:solidFill>
              </a:rPr>
              <a:t>позволяет получить один уровень </a:t>
            </a:r>
            <a:r>
              <a:rPr lang="ru-RU" altLang="ru-RU" dirty="0" smtClean="0">
                <a:solidFill>
                  <a:srgbClr val="0070C0"/>
                </a:solidFill>
              </a:rPr>
              <a:t>группировки</a:t>
            </a:r>
            <a:r>
              <a:rPr lang="ru-RU" altLang="ru-RU" dirty="0">
                <a:solidFill>
                  <a:srgbClr val="0070C0"/>
                </a:solidFill>
              </a:rPr>
              <a:t>.</a:t>
            </a:r>
          </a:p>
          <a:p>
            <a:r>
              <a:rPr lang="ru-RU" altLang="ru-RU" dirty="0" smtClean="0">
                <a:solidFill>
                  <a:srgbClr val="0070C0"/>
                </a:solidFill>
              </a:rPr>
              <a:t>Для </a:t>
            </a:r>
            <a:r>
              <a:rPr lang="ru-RU" altLang="ru-RU" dirty="0">
                <a:solidFill>
                  <a:srgbClr val="0070C0"/>
                </a:solidFill>
              </a:rPr>
              <a:t>получения итогов по отделам и </a:t>
            </a:r>
            <a:r>
              <a:rPr lang="ru-RU" altLang="ru-RU" dirty="0" smtClean="0">
                <a:solidFill>
                  <a:srgbClr val="0070C0"/>
                </a:solidFill>
              </a:rPr>
              <a:t>общего </a:t>
            </a:r>
            <a:r>
              <a:rPr lang="ru-RU" altLang="ru-RU" dirty="0">
                <a:solidFill>
                  <a:srgbClr val="0070C0"/>
                </a:solidFill>
              </a:rPr>
              <a:t>итога необходимо </a:t>
            </a:r>
            <a:endParaRPr lang="en-US" altLang="ru-RU" dirty="0" smtClean="0">
              <a:solidFill>
                <a:srgbClr val="0070C0"/>
              </a:solidFill>
            </a:endParaRPr>
          </a:p>
          <a:p>
            <a:r>
              <a:rPr lang="ru-RU" altLang="ru-RU" dirty="0" smtClean="0">
                <a:solidFill>
                  <a:srgbClr val="0070C0"/>
                </a:solidFill>
              </a:rPr>
              <a:t>написать </a:t>
            </a:r>
            <a:r>
              <a:rPr lang="ru-RU" altLang="ru-RU" dirty="0">
                <a:solidFill>
                  <a:srgbClr val="0070C0"/>
                </a:solidFill>
              </a:rPr>
              <a:t>ещё </a:t>
            </a:r>
            <a:r>
              <a:rPr lang="ru-RU" altLang="ru-RU" dirty="0" smtClean="0">
                <a:solidFill>
                  <a:srgbClr val="0070C0"/>
                </a:solidFill>
              </a:rPr>
              <a:t>два </a:t>
            </a:r>
            <a:r>
              <a:rPr lang="ru-RU" altLang="ru-RU" dirty="0">
                <a:solidFill>
                  <a:srgbClr val="0070C0"/>
                </a:solidFill>
              </a:rPr>
              <a:t>запроса и соединить их с помощью </a:t>
            </a:r>
            <a:r>
              <a:rPr lang="en-US" altLang="ru-RU" dirty="0" smtClean="0">
                <a:solidFill>
                  <a:srgbClr val="0070C0"/>
                </a:solidFill>
              </a:rPr>
              <a:t>UNION</a:t>
            </a:r>
            <a:r>
              <a:rPr lang="en-US" altLang="ru-RU" dirty="0">
                <a:solidFill>
                  <a:srgbClr val="0070C0"/>
                </a:solidFill>
              </a:rPr>
              <a:t>.</a:t>
            </a:r>
          </a:p>
          <a:p>
            <a:r>
              <a:rPr lang="ru-RU" altLang="ru-RU" dirty="0" smtClean="0">
                <a:solidFill>
                  <a:srgbClr val="0070C0"/>
                </a:solidFill>
              </a:rPr>
              <a:t>А </a:t>
            </a:r>
            <a:r>
              <a:rPr lang="ru-RU" altLang="ru-RU" dirty="0">
                <a:solidFill>
                  <a:srgbClr val="0070C0"/>
                </a:solidFill>
              </a:rPr>
              <a:t>проще использовать опцию </a:t>
            </a:r>
            <a:r>
              <a:rPr lang="en-US" altLang="ru-RU" dirty="0">
                <a:solidFill>
                  <a:srgbClr val="0070C0"/>
                </a:solidFill>
              </a:rPr>
              <a:t>ROLLUP </a:t>
            </a:r>
            <a:r>
              <a:rPr lang="ru-RU" altLang="ru-RU" dirty="0">
                <a:solidFill>
                  <a:srgbClr val="0070C0"/>
                </a:solidFill>
              </a:rPr>
              <a:t>в </a:t>
            </a:r>
            <a:r>
              <a:rPr lang="en-US" altLang="ru-RU" dirty="0">
                <a:solidFill>
                  <a:srgbClr val="0070C0"/>
                </a:solidFill>
              </a:rPr>
              <a:t>GROUP BY: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16" y="1610817"/>
            <a:ext cx="3889375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73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8631" y="451313"/>
            <a:ext cx="7465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Группирование по нескольким столбцам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7527" y="1182231"/>
            <a:ext cx="749069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0C0"/>
                </a:solidFill>
              </a:rPr>
              <a:t>Совершенно понятен результат запроса с группировкой по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одному столбцу, например:</a:t>
            </a:r>
          </a:p>
          <a:p>
            <a:r>
              <a:rPr lang="en-US" altLang="ru-RU" sz="2000" b="1" dirty="0">
                <a:solidFill>
                  <a:srgbClr val="000000"/>
                </a:solidFill>
              </a:rPr>
              <a:t>SELECT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SUM(</a:t>
            </a:r>
            <a:r>
              <a:rPr lang="en-US" altLang="ru-RU" sz="2000" dirty="0" err="1">
                <a:solidFill>
                  <a:srgbClr val="000000"/>
                </a:solidFill>
              </a:rPr>
              <a:t>sal</a:t>
            </a:r>
            <a:r>
              <a:rPr lang="en-US" altLang="ru-RU" sz="2000" dirty="0">
                <a:solidFill>
                  <a:srgbClr val="000000"/>
                </a:solidFill>
              </a:rPr>
              <a:t>) </a:t>
            </a:r>
            <a:r>
              <a:rPr lang="en-US" altLang="ru-RU" sz="2000" dirty="0" err="1">
                <a:solidFill>
                  <a:srgbClr val="000000"/>
                </a:solidFill>
              </a:rPr>
              <a:t>sum_sal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FROM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hr.emp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GROUP BY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;</a:t>
            </a:r>
            <a:endParaRPr lang="ru-RU" altLang="ru-RU" sz="2000" dirty="0">
              <a:solidFill>
                <a:srgbClr val="000000"/>
              </a:solidFill>
            </a:endParaRPr>
          </a:p>
          <a:p>
            <a:endParaRPr lang="ru-RU" altLang="ru-RU" sz="2000" dirty="0">
              <a:solidFill>
                <a:srgbClr val="000000"/>
              </a:solidFill>
            </a:endParaRPr>
          </a:p>
          <a:p>
            <a:r>
              <a:rPr lang="ru-RU" altLang="ru-RU" sz="2000" dirty="0" smtClean="0">
                <a:solidFill>
                  <a:srgbClr val="0070C0"/>
                </a:solidFill>
              </a:rPr>
              <a:t>А </a:t>
            </a:r>
            <a:r>
              <a:rPr lang="ru-RU" altLang="ru-RU" sz="2000" dirty="0">
                <a:solidFill>
                  <a:srgbClr val="0070C0"/>
                </a:solidFill>
              </a:rPr>
              <a:t>вот результат группировки по двум столбцам</a:t>
            </a:r>
          </a:p>
          <a:p>
            <a:r>
              <a:rPr lang="en-US" altLang="ru-RU" sz="2000" b="1" dirty="0">
                <a:solidFill>
                  <a:srgbClr val="000000"/>
                </a:solidFill>
              </a:rPr>
              <a:t>SELECT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job, SUM(</a:t>
            </a:r>
            <a:r>
              <a:rPr lang="en-US" altLang="ru-RU" sz="2000" dirty="0" err="1">
                <a:solidFill>
                  <a:srgbClr val="000000"/>
                </a:solidFill>
              </a:rPr>
              <a:t>sal</a:t>
            </a:r>
            <a:r>
              <a:rPr lang="en-US" altLang="ru-RU" sz="2000" dirty="0">
                <a:solidFill>
                  <a:srgbClr val="000000"/>
                </a:solidFill>
              </a:rPr>
              <a:t>) </a:t>
            </a:r>
            <a:r>
              <a:rPr lang="en-US" altLang="ru-RU" sz="2000" dirty="0" err="1">
                <a:solidFill>
                  <a:srgbClr val="000000"/>
                </a:solidFill>
              </a:rPr>
              <a:t>sum_sal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FROM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hr.emp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GROUP BY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job;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уж больно плохо читается (см. следующий слайд).</a:t>
            </a:r>
          </a:p>
          <a:p>
            <a:endParaRPr lang="ru-RU" altLang="ru-RU" sz="2000" dirty="0">
              <a:solidFill>
                <a:srgbClr val="000000"/>
              </a:solidFill>
            </a:endParaRPr>
          </a:p>
          <a:p>
            <a:r>
              <a:rPr lang="ru-RU" altLang="ru-RU" sz="2000" dirty="0">
                <a:solidFill>
                  <a:srgbClr val="0070C0"/>
                </a:solidFill>
              </a:rPr>
              <a:t>Лучше так:</a:t>
            </a:r>
          </a:p>
          <a:p>
            <a:r>
              <a:rPr lang="en-US" altLang="ru-RU" sz="2000" b="1" dirty="0">
                <a:solidFill>
                  <a:srgbClr val="000000"/>
                </a:solidFill>
              </a:rPr>
              <a:t>SELECT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job, SUM(</a:t>
            </a:r>
            <a:r>
              <a:rPr lang="en-US" altLang="ru-RU" sz="2000" dirty="0" err="1">
                <a:solidFill>
                  <a:srgbClr val="000000"/>
                </a:solidFill>
              </a:rPr>
              <a:t>sal</a:t>
            </a:r>
            <a:r>
              <a:rPr lang="en-US" altLang="ru-RU" sz="2000" dirty="0">
                <a:solidFill>
                  <a:srgbClr val="000000"/>
                </a:solidFill>
              </a:rPr>
              <a:t>) </a:t>
            </a:r>
            <a:r>
              <a:rPr lang="en-US" altLang="ru-RU" sz="2000" dirty="0" err="1">
                <a:solidFill>
                  <a:srgbClr val="000000"/>
                </a:solidFill>
              </a:rPr>
              <a:t>sum_sal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FROM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hr.emp</a:t>
            </a:r>
            <a:endParaRPr lang="en-US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GROUP BY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job</a:t>
            </a:r>
            <a:endParaRPr lang="ru-RU" altLang="ru-RU" sz="2000" dirty="0">
              <a:solidFill>
                <a:srgbClr val="000000"/>
              </a:solidFill>
            </a:endParaRPr>
          </a:p>
          <a:p>
            <a:r>
              <a:rPr lang="en-US" altLang="ru-RU" sz="2000" b="1" dirty="0">
                <a:solidFill>
                  <a:srgbClr val="000000"/>
                </a:solidFill>
              </a:rPr>
              <a:t>ORDER BY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job;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191722" y="5783958"/>
            <a:ext cx="3455987" cy="503237"/>
          </a:xfrm>
          <a:prstGeom prst="wedgeRoundRectCallout">
            <a:avLst>
              <a:gd name="adj1" fmla="val -69835"/>
              <a:gd name="adj2" fmla="val 4704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dirty="0">
                <a:solidFill>
                  <a:schemeClr val="tx1"/>
                </a:solidFill>
              </a:rPr>
              <a:t>Добавлено упорядочение</a:t>
            </a:r>
          </a:p>
        </p:txBody>
      </p:sp>
    </p:spTree>
    <p:extLst>
      <p:ext uri="{BB962C8B-B14F-4D97-AF65-F5344CB8AC3E}">
        <p14:creationId xmlns:p14="http://schemas.microsoft.com/office/powerpoint/2010/main" val="962966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50099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Опция </a:t>
            </a:r>
            <a:r>
              <a:rPr lang="en-US" altLang="ru-RU" sz="3200" b="1" dirty="0">
                <a:solidFill>
                  <a:srgbClr val="C00000"/>
                </a:solidFill>
              </a:rPr>
              <a:t>ROLLUP </a:t>
            </a:r>
            <a:r>
              <a:rPr lang="ru-RU" altLang="ru-RU" sz="3200" b="1" dirty="0">
                <a:solidFill>
                  <a:srgbClr val="C00000"/>
                </a:solidFill>
              </a:rPr>
              <a:t>в </a:t>
            </a:r>
            <a:r>
              <a:rPr lang="en-US" altLang="ru-RU" sz="3200" b="1" dirty="0">
                <a:solidFill>
                  <a:srgbClr val="C00000"/>
                </a:solidFill>
              </a:rPr>
              <a:t>GROUP BY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4012" y="12560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dirty="0"/>
              <a:t>SELECT </a:t>
            </a:r>
            <a:r>
              <a:rPr lang="en-US" altLang="ru-RU" dirty="0" err="1"/>
              <a:t>deptno</a:t>
            </a:r>
            <a:r>
              <a:rPr lang="en-US" altLang="ru-RU" dirty="0"/>
              <a:t>, job, SUM(</a:t>
            </a:r>
            <a:r>
              <a:rPr lang="en-US" altLang="ru-RU" dirty="0" err="1"/>
              <a:t>sal</a:t>
            </a:r>
            <a:r>
              <a:rPr lang="en-US" altLang="ru-RU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FROM </a:t>
            </a:r>
            <a:r>
              <a:rPr lang="en-US" altLang="ru-RU" dirty="0" err="1"/>
              <a:t>emp</a:t>
            </a:r>
            <a:endParaRPr lang="en-US" altLang="ru-RU" dirty="0"/>
          </a:p>
          <a:p>
            <a:pPr>
              <a:spcBef>
                <a:spcPct val="0"/>
              </a:spcBef>
            </a:pPr>
            <a:r>
              <a:rPr lang="en-US" altLang="ru-RU" dirty="0"/>
              <a:t>GROUP BY </a:t>
            </a:r>
            <a:r>
              <a:rPr lang="en-US" altLang="ru-RU" b="1" dirty="0"/>
              <a:t>ROLLUP</a:t>
            </a:r>
            <a:r>
              <a:rPr lang="en-US" altLang="ru-RU" dirty="0"/>
              <a:t>(</a:t>
            </a:r>
            <a:r>
              <a:rPr lang="en-US" altLang="ru-RU" dirty="0" err="1"/>
              <a:t>deptno</a:t>
            </a:r>
            <a:r>
              <a:rPr lang="en-US" altLang="ru-RU" dirty="0"/>
              <a:t>, job)</a:t>
            </a:r>
          </a:p>
          <a:p>
            <a:pPr>
              <a:spcBef>
                <a:spcPct val="0"/>
              </a:spcBef>
            </a:pPr>
            <a:r>
              <a:rPr lang="en-US" altLang="ru-RU" dirty="0"/>
              <a:t>ORDER BY 1, 2</a:t>
            </a:r>
            <a:r>
              <a:rPr lang="ru-RU" altLang="ru-RU" dirty="0"/>
              <a:t>;</a:t>
            </a:r>
          </a:p>
          <a:p>
            <a:pPr>
              <a:spcBef>
                <a:spcPct val="0"/>
              </a:spcBef>
            </a:pPr>
            <a:endParaRPr lang="en-US" altLang="ru-RU" dirty="0"/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И теперь у нас к прежним 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данным добавлены 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итоги по отделам и общий 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итог.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94012" y="4584700"/>
            <a:ext cx="3384550" cy="129698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70C0"/>
                </a:solidFill>
                <a:latin typeface="+mn-lt"/>
              </a:rPr>
              <a:t>ПРАВИЛО</a:t>
            </a:r>
            <a:r>
              <a:rPr lang="ru-RU" altLang="ru-RU" sz="2000" dirty="0">
                <a:solidFill>
                  <a:srgbClr val="0070C0"/>
                </a:solidFill>
                <a:latin typeface="+mn-lt"/>
              </a:rPr>
              <a:t>: Если в </a:t>
            </a:r>
            <a:r>
              <a:rPr lang="en-US" altLang="ru-RU" sz="2000" dirty="0">
                <a:solidFill>
                  <a:srgbClr val="0070C0"/>
                </a:solidFill>
                <a:latin typeface="+mn-lt"/>
              </a:rPr>
              <a:t>ROLLUP </a:t>
            </a:r>
            <a:endParaRPr lang="ru-RU" altLang="ru-RU" sz="2000" dirty="0">
              <a:solidFill>
                <a:srgbClr val="0070C0"/>
              </a:solidFill>
              <a:latin typeface="+mn-lt"/>
            </a:endParaRPr>
          </a:p>
          <a:p>
            <a:pPr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  <a:latin typeface="+mn-lt"/>
              </a:rPr>
              <a:t>входят </a:t>
            </a:r>
            <a:r>
              <a:rPr lang="en-US" altLang="ru-RU" sz="2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ru-RU" altLang="ru-RU" sz="2000" dirty="0">
                <a:solidFill>
                  <a:srgbClr val="0070C0"/>
                </a:solidFill>
                <a:latin typeface="+mn-lt"/>
              </a:rPr>
              <a:t>столбцов, то 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  <a:latin typeface="+mn-lt"/>
              </a:rPr>
              <a:t>выполняется </a:t>
            </a:r>
            <a:r>
              <a:rPr lang="en-US" altLang="ru-RU" sz="2000" dirty="0">
                <a:solidFill>
                  <a:srgbClr val="0070C0"/>
                </a:solidFill>
                <a:latin typeface="+mn-lt"/>
              </a:rPr>
              <a:t>n+1 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  <a:latin typeface="+mn-lt"/>
              </a:rPr>
              <a:t>уровней обобщений.</a:t>
            </a:r>
            <a:endParaRPr lang="en-US" altLang="ru-RU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2488" y="1444081"/>
            <a:ext cx="3398838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259577" y="2599674"/>
            <a:ext cx="1584325" cy="390344"/>
          </a:xfrm>
          <a:prstGeom prst="wedgeRoundRectCallout">
            <a:avLst>
              <a:gd name="adj1" fmla="val 82390"/>
              <a:gd name="adj2" fmla="val 48305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/>
              <a:t>Итог отд.10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263389" y="3917246"/>
            <a:ext cx="1584325" cy="383854"/>
          </a:xfrm>
          <a:prstGeom prst="wedgeRoundRectCallout">
            <a:avLst>
              <a:gd name="adj1" fmla="val 85526"/>
              <a:gd name="adj2" fmla="val 525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/>
              <a:t>Итог отд.20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259576" y="5233194"/>
            <a:ext cx="1584325" cy="366075"/>
          </a:xfrm>
          <a:prstGeom prst="wedgeRoundRectCallout">
            <a:avLst>
              <a:gd name="adj1" fmla="val 82351"/>
              <a:gd name="adj2" fmla="val 43453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/>
              <a:t>Итог отд.30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9575" y="5924800"/>
            <a:ext cx="1584325" cy="398462"/>
          </a:xfrm>
          <a:prstGeom prst="wedgeRoundRectCallout">
            <a:avLst>
              <a:gd name="adj1" fmla="val 81869"/>
              <a:gd name="adj2" fmla="val -48655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/>
              <a:t>Общий итог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412488" y="4492079"/>
            <a:ext cx="3384550" cy="129698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160607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02643" y="31243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Опция </a:t>
            </a:r>
            <a:r>
              <a:rPr lang="en-US" altLang="ru-RU" sz="3200" b="1" dirty="0">
                <a:solidFill>
                  <a:srgbClr val="C00000"/>
                </a:solidFill>
              </a:rPr>
              <a:t>CUBE </a:t>
            </a:r>
            <a:r>
              <a:rPr lang="ru-RU" altLang="ru-RU" sz="3200" b="1" dirty="0">
                <a:solidFill>
                  <a:srgbClr val="C00000"/>
                </a:solidFill>
              </a:rPr>
              <a:t>в </a:t>
            </a:r>
            <a:r>
              <a:rPr lang="en-US" altLang="ru-RU" sz="3200" b="1" dirty="0">
                <a:solidFill>
                  <a:srgbClr val="C00000"/>
                </a:solidFill>
              </a:rPr>
              <a:t>GROUP BY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94421" y="10132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dirty="0">
                <a:solidFill>
                  <a:srgbClr val="0070C0"/>
                </a:solidFill>
              </a:rPr>
              <a:t>Заменяем </a:t>
            </a:r>
            <a:r>
              <a:rPr lang="en-US" altLang="ru-RU" dirty="0">
                <a:solidFill>
                  <a:srgbClr val="0070C0"/>
                </a:solidFill>
              </a:rPr>
              <a:t>ROLLUP </a:t>
            </a:r>
            <a:r>
              <a:rPr lang="ru-RU" altLang="ru-RU" dirty="0">
                <a:solidFill>
                  <a:srgbClr val="0070C0"/>
                </a:solidFill>
              </a:rPr>
              <a:t>на</a:t>
            </a:r>
            <a:r>
              <a:rPr lang="en-US" altLang="ru-RU" dirty="0">
                <a:solidFill>
                  <a:srgbClr val="0070C0"/>
                </a:solidFill>
              </a:rPr>
              <a:t> CUBE:</a:t>
            </a:r>
          </a:p>
          <a:p>
            <a:endParaRPr lang="ru-RU" altLang="ru-RU" dirty="0"/>
          </a:p>
          <a:p>
            <a:r>
              <a:rPr lang="en-US" altLang="ru-RU" dirty="0"/>
              <a:t>SELECT </a:t>
            </a:r>
            <a:r>
              <a:rPr lang="en-US" altLang="ru-RU" dirty="0" err="1"/>
              <a:t>deptno</a:t>
            </a:r>
            <a:r>
              <a:rPr lang="en-US" altLang="ru-RU" dirty="0"/>
              <a:t>, job,  SUM(</a:t>
            </a:r>
            <a:r>
              <a:rPr lang="en-US" altLang="ru-RU" dirty="0" err="1"/>
              <a:t>sal</a:t>
            </a:r>
            <a:r>
              <a:rPr lang="en-US" altLang="ru-RU" dirty="0"/>
              <a:t>)</a:t>
            </a:r>
          </a:p>
          <a:p>
            <a:r>
              <a:rPr lang="en-US" altLang="ru-RU" dirty="0"/>
              <a:t>FROM </a:t>
            </a:r>
            <a:r>
              <a:rPr lang="en-US" altLang="ru-RU" dirty="0" err="1"/>
              <a:t>hr.emp</a:t>
            </a:r>
            <a:endParaRPr lang="en-US" altLang="ru-RU" dirty="0"/>
          </a:p>
          <a:p>
            <a:r>
              <a:rPr lang="en-US" altLang="ru-RU" dirty="0"/>
              <a:t>GROUP BY </a:t>
            </a:r>
            <a:r>
              <a:rPr lang="en-US" altLang="ru-RU" b="1" dirty="0"/>
              <a:t>CUBE</a:t>
            </a:r>
            <a:r>
              <a:rPr lang="en-US" altLang="ru-RU" dirty="0"/>
              <a:t>(</a:t>
            </a:r>
            <a:r>
              <a:rPr lang="en-US" altLang="ru-RU" dirty="0" err="1"/>
              <a:t>deptno</a:t>
            </a:r>
            <a:r>
              <a:rPr lang="en-US" altLang="ru-RU" dirty="0"/>
              <a:t>, job)</a:t>
            </a:r>
          </a:p>
          <a:p>
            <a:r>
              <a:rPr lang="en-US" altLang="ru-RU" dirty="0"/>
              <a:t>ORDER BY 1,2;</a:t>
            </a:r>
            <a:endParaRPr lang="ru-RU" altLang="ru-RU" dirty="0"/>
          </a:p>
          <a:p>
            <a:endParaRPr lang="ru-RU" altLang="ru-RU" dirty="0"/>
          </a:p>
          <a:p>
            <a:r>
              <a:rPr lang="ru-RU" altLang="ru-RU" dirty="0">
                <a:solidFill>
                  <a:srgbClr val="0070C0"/>
                </a:solidFill>
              </a:rPr>
              <a:t>Как это работает?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0070C0"/>
                </a:solidFill>
              </a:rPr>
              <a:t>Сравните</a:t>
            </a:r>
            <a:r>
              <a:rPr lang="ru-RU" altLang="ru-RU" dirty="0" smtClean="0">
                <a:solidFill>
                  <a:srgbClr val="0070C0"/>
                </a:solidFill>
              </a:rPr>
              <a:t>!</a:t>
            </a:r>
            <a:endParaRPr lang="en-US" altLang="ru-RU" dirty="0" smtClean="0">
              <a:solidFill>
                <a:srgbClr val="0070C0"/>
              </a:solidFill>
            </a:endParaRPr>
          </a:p>
          <a:p>
            <a:endParaRPr lang="ru-RU" altLang="ru-RU" dirty="0">
              <a:solidFill>
                <a:srgbClr val="0070C0"/>
              </a:solidFill>
            </a:endParaRPr>
          </a:p>
          <a:p>
            <a:r>
              <a:rPr lang="en-US" altLang="ru-RU" dirty="0"/>
              <a:t>SELECT </a:t>
            </a:r>
            <a:r>
              <a:rPr lang="en-US" altLang="ru-RU" dirty="0" err="1"/>
              <a:t>deptno</a:t>
            </a:r>
            <a:r>
              <a:rPr lang="en-US" altLang="ru-RU" dirty="0"/>
              <a:t>, job,  SUM(</a:t>
            </a:r>
            <a:r>
              <a:rPr lang="en-US" altLang="ru-RU" dirty="0" err="1"/>
              <a:t>sal</a:t>
            </a:r>
            <a:r>
              <a:rPr lang="en-US" altLang="ru-RU" dirty="0"/>
              <a:t>)</a:t>
            </a:r>
          </a:p>
          <a:p>
            <a:r>
              <a:rPr lang="en-US" altLang="ru-RU" dirty="0"/>
              <a:t>FROM </a:t>
            </a:r>
            <a:r>
              <a:rPr lang="en-US" altLang="ru-RU" dirty="0" err="1"/>
              <a:t>hr.emp</a:t>
            </a:r>
            <a:endParaRPr lang="en-US" altLang="ru-RU" dirty="0"/>
          </a:p>
          <a:p>
            <a:r>
              <a:rPr lang="en-US" altLang="ru-RU" dirty="0"/>
              <a:t>GROUP BY CUBE('A'), </a:t>
            </a:r>
            <a:r>
              <a:rPr lang="en-US" altLang="ru-RU" dirty="0" err="1"/>
              <a:t>deptno</a:t>
            </a:r>
            <a:r>
              <a:rPr lang="en-US" altLang="ru-RU" dirty="0"/>
              <a:t>, job</a:t>
            </a:r>
          </a:p>
          <a:p>
            <a:r>
              <a:rPr lang="en-US" altLang="ru-RU" dirty="0"/>
              <a:t>ORDER BY 1,2;</a:t>
            </a:r>
          </a:p>
          <a:p>
            <a:endParaRPr lang="ru-RU" altLang="ru-RU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88" y="1013221"/>
            <a:ext cx="3319463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96821" y="1416179"/>
            <a:ext cx="2592387" cy="3529012"/>
          </a:xfrm>
          <a:prstGeom prst="rect">
            <a:avLst/>
          </a:prstGeom>
          <a:solidFill>
            <a:schemeClr val="bg1">
              <a:alpha val="18823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696821" y="4955583"/>
            <a:ext cx="2592387" cy="1439862"/>
          </a:xfrm>
          <a:prstGeom prst="roundRect">
            <a:avLst>
              <a:gd name="adj" fmla="val 16667"/>
            </a:avLst>
          </a:prstGeom>
          <a:solidFill>
            <a:schemeClr val="bg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513740" y="5462944"/>
            <a:ext cx="2456005" cy="1009650"/>
          </a:xfrm>
          <a:prstGeom prst="wedgeRoundRectCallout">
            <a:avLst>
              <a:gd name="adj1" fmla="val 79995"/>
              <a:gd name="adj2" fmla="val -4088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>
                <a:latin typeface="+mn-lt"/>
              </a:rPr>
              <a:t>CUBE</a:t>
            </a:r>
            <a:r>
              <a:rPr lang="ru-RU" altLang="ru-RU" sz="1800" dirty="0">
                <a:latin typeface="+mn-lt"/>
              </a:rPr>
              <a:t> добавил суммы группированные по второму столбцу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547420" y="4479872"/>
            <a:ext cx="1008062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n-lt"/>
              </a:rPr>
              <a:t>как с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>
                <a:latin typeface="+mn-lt"/>
              </a:rPr>
              <a:t>ROLLUP</a:t>
            </a:r>
            <a:endParaRPr lang="ru-RU" altLang="ru-RU" sz="1800" dirty="0">
              <a:latin typeface="+mn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8289209" y="5005337"/>
            <a:ext cx="1258211" cy="1500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8289209" y="4685898"/>
            <a:ext cx="12582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696822" y="6462911"/>
            <a:ext cx="2592387" cy="215900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3600"/>
          </a:p>
        </p:txBody>
      </p:sp>
    </p:spTree>
    <p:extLst>
      <p:ext uri="{BB962C8B-B14F-4D97-AF65-F5344CB8AC3E}">
        <p14:creationId xmlns:p14="http://schemas.microsoft.com/office/powerpoint/2010/main" val="1647324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4065" y="294842"/>
            <a:ext cx="72101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Функция объединения строк </a:t>
            </a:r>
            <a:r>
              <a:rPr lang="en-US" altLang="ru-RU" sz="3200" b="1" dirty="0">
                <a:solidFill>
                  <a:srgbClr val="C00000"/>
                </a:solidFill>
              </a:rPr>
              <a:t>LISTAGG </a:t>
            </a:r>
            <a:r>
              <a:rPr lang="ru-RU" altLang="ru-RU" sz="3200" b="1" dirty="0">
                <a:solidFill>
                  <a:srgbClr val="C00000"/>
                </a:solidFill>
              </a:rPr>
              <a:t> </a:t>
            </a:r>
            <a:br>
              <a:rPr lang="ru-RU" altLang="ru-RU" sz="3200" b="1" dirty="0">
                <a:solidFill>
                  <a:srgbClr val="C00000"/>
                </a:solidFill>
              </a:rPr>
            </a:br>
            <a:r>
              <a:rPr lang="ru-RU" altLang="ru-RU" sz="3200" b="1" dirty="0">
                <a:solidFill>
                  <a:srgbClr val="C00000"/>
                </a:solidFill>
              </a:rPr>
              <a:t>как агрегатная функция 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94" y="2035061"/>
            <a:ext cx="9144000" cy="13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922605" y="3525182"/>
            <a:ext cx="7470768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ru-RU" dirty="0">
                <a:solidFill>
                  <a:srgbClr val="0070C0"/>
                </a:solidFill>
              </a:rPr>
              <a:t>LISTAGG </a:t>
            </a:r>
            <a:r>
              <a:rPr lang="ru-RU" altLang="ru-RU" dirty="0">
                <a:solidFill>
                  <a:srgbClr val="0070C0"/>
                </a:solidFill>
              </a:rPr>
              <a:t>как агрегатная функция обрабатывает и возвращает данные для каждой группы определенной в GROUP BY :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en-US" altLang="ru-RU" dirty="0" err="1"/>
              <a:t>deptno</a:t>
            </a:r>
            <a:r>
              <a:rPr lang="en-US" altLang="ru-RU" dirty="0"/>
              <a:t>,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ru-RU" dirty="0"/>
              <a:t>       LISTAGG( ENAME, '; ' ) WITHIN GROUP (ORDER BY ENAME) ENAMES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en-US" altLang="ru-RU" dirty="0" err="1"/>
              <a:t>emp</a:t>
            </a:r>
            <a:endParaRPr lang="en-US" altLang="ru-RU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ru-RU" b="1" dirty="0"/>
              <a:t>GROUP BY </a:t>
            </a:r>
            <a:r>
              <a:rPr lang="en-US" altLang="ru-RU" dirty="0" err="1"/>
              <a:t>deptno</a:t>
            </a:r>
            <a:endParaRPr lang="en-US" altLang="ru-RU" dirty="0"/>
          </a:p>
          <a:p>
            <a:pPr marL="609600" indent="-609600">
              <a:lnSpc>
                <a:spcPct val="90000"/>
              </a:lnSpc>
              <a:defRPr/>
            </a:pPr>
            <a:r>
              <a:rPr lang="en-US" altLang="ru-RU" b="1" dirty="0"/>
              <a:t>ORDER BY </a:t>
            </a:r>
            <a:r>
              <a:rPr lang="en-US" altLang="ru-RU" dirty="0" err="1"/>
              <a:t>deptno</a:t>
            </a:r>
            <a:r>
              <a:rPr lang="en-US" altLang="ru-RU" dirty="0" smtClean="0"/>
              <a:t>;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ru-RU" dirty="0"/>
          </a:p>
          <a:p>
            <a:pPr marL="609600" indent="-609600">
              <a:lnSpc>
                <a:spcPct val="70000"/>
              </a:lnSpc>
              <a:defRPr/>
            </a:pPr>
            <a:r>
              <a:rPr lang="en-US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DEPTNO   ENAMES</a:t>
            </a:r>
          </a:p>
          <a:p>
            <a:pPr marL="609600" indent="-609600">
              <a:lnSpc>
                <a:spcPct val="70000"/>
              </a:lnSpc>
              <a:defRPr/>
            </a:pPr>
            <a:r>
              <a:rPr lang="en-US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---------       --------------------  </a:t>
            </a:r>
          </a:p>
          <a:p>
            <a:pPr marL="609600" indent="-609600">
              <a:lnSpc>
                <a:spcPct val="70000"/>
              </a:lnSpc>
              <a:defRPr/>
            </a:pPr>
            <a:r>
              <a:rPr lang="en-US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10             CLARK; KING; MILLER  </a:t>
            </a:r>
          </a:p>
          <a:p>
            <a:pPr marL="609600" indent="-609600">
              <a:lnSpc>
                <a:spcPct val="70000"/>
              </a:lnSpc>
              <a:buFontTx/>
              <a:buAutoNum type="arabicPlain" startAt="20"/>
              <a:defRPr/>
            </a:pPr>
            <a:r>
              <a:rPr lang="en-US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        ADAMS; FORD; JONES; SCOTT; SMITH  </a:t>
            </a:r>
          </a:p>
          <a:p>
            <a:pPr marL="609600" indent="-609600">
              <a:lnSpc>
                <a:spcPct val="70000"/>
              </a:lnSpc>
              <a:defRPr/>
            </a:pPr>
            <a:r>
              <a:rPr lang="en-US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30             ALLEN; BLAKE; JAMES; MARTIN; </a:t>
            </a:r>
            <a:r>
              <a:rPr lang="ru-RU" altLang="ru-RU" i="1" dirty="0">
                <a:latin typeface="Calibri" panose="020F0502020204030204" pitchFamily="34" charset="0"/>
                <a:cs typeface="Calibri" panose="020F0502020204030204" pitchFamily="34" charset="0"/>
              </a:rPr>
              <a:t>TURNER; WARD</a:t>
            </a:r>
            <a:r>
              <a:rPr lang="ru-RU" alt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2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39334" y="1309390"/>
            <a:ext cx="5173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Результаты запросов </a:t>
            </a:r>
          </a:p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предыдущего слайда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596" y="115888"/>
            <a:ext cx="5265738" cy="67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5521293" y="3895351"/>
            <a:ext cx="2503054" cy="612648"/>
          </a:xfrm>
          <a:prstGeom prst="wedgeRoundRectCallout">
            <a:avLst>
              <a:gd name="adj1" fmla="val -90704"/>
              <a:gd name="adj2" fmla="val -1438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dirty="0">
                <a:solidFill>
                  <a:schemeClr val="tx1"/>
                </a:solidFill>
              </a:rPr>
              <a:t>Так понятнее?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28696" y="150008"/>
            <a:ext cx="71390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Несколько группировок в запросе и </a:t>
            </a:r>
            <a:br>
              <a:rPr lang="ru-RU" altLang="ru-RU" sz="3200" b="1" dirty="0">
                <a:solidFill>
                  <a:srgbClr val="C00000"/>
                </a:solidFill>
              </a:rPr>
            </a:br>
            <a:r>
              <a:rPr lang="ru-RU" altLang="ru-RU" sz="3200" b="1" dirty="0">
                <a:solidFill>
                  <a:srgbClr val="C00000"/>
                </a:solidFill>
              </a:rPr>
              <a:t>плохие планы исполнения 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8951" y="1276644"/>
            <a:ext cx="6783387" cy="2232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TO_CHAR(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),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Salary</a:t>
            </a:r>
          </a:p>
          <a:p>
            <a:pPr>
              <a:buFontTx/>
              <a:buNone/>
            </a:pPr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endParaRPr lang="en-US" altLang="ru-RU" sz="2000" dirty="0"/>
          </a:p>
          <a:p>
            <a:pPr>
              <a:buFontTx/>
              <a:buNone/>
            </a:pPr>
            <a:r>
              <a:rPr lang="en-US" altLang="ru-RU" sz="2000" b="1" dirty="0"/>
              <a:t>GROUP BY </a:t>
            </a:r>
            <a:r>
              <a:rPr lang="en-US" altLang="ru-RU" sz="2000" dirty="0" err="1"/>
              <a:t>deptno</a:t>
            </a:r>
            <a:endParaRPr lang="en-US" altLang="ru-RU" sz="2000" dirty="0"/>
          </a:p>
          <a:p>
            <a:pPr>
              <a:buFontTx/>
              <a:buNone/>
            </a:pPr>
            <a:r>
              <a:rPr lang="en-US" altLang="ru-RU" sz="2000" b="1" dirty="0"/>
              <a:t>UNION</a:t>
            </a:r>
          </a:p>
          <a:p>
            <a:pPr>
              <a:buFontTx/>
              <a:buNone/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'</a:t>
            </a:r>
            <a:r>
              <a:rPr lang="en-US" altLang="ru-RU" sz="2000" dirty="0" err="1"/>
              <a:t>Всего</a:t>
            </a:r>
            <a:r>
              <a:rPr lang="en-US" altLang="ru-RU" sz="2000" dirty="0"/>
              <a:t>:',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Salary</a:t>
            </a:r>
          </a:p>
          <a:p>
            <a:pPr>
              <a:buFontTx/>
              <a:buNone/>
            </a:pPr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r>
              <a:rPr lang="en-US" altLang="ru-RU" sz="2000" dirty="0"/>
              <a:t>;</a:t>
            </a:r>
            <a:endParaRPr lang="ru-RU" alt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19363" y="1257451"/>
            <a:ext cx="5952308" cy="622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00B050"/>
                </a:solidFill>
              </a:rPr>
              <a:t>Найдём одним запросом фонд зарплаты по отделам и по всей организации</a:t>
            </a:r>
          </a:p>
        </p:txBody>
      </p:sp>
      <p:pic>
        <p:nvPicPr>
          <p:cNvPr id="7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92" y="1994190"/>
            <a:ext cx="30702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757516" y="2298773"/>
            <a:ext cx="2663825" cy="653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000" dirty="0">
                <a:solidFill>
                  <a:srgbClr val="FF0000"/>
                </a:solidFill>
              </a:rPr>
              <a:t>А если добавить ещё группирование?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0839"/>
            <a:ext cx="5614525" cy="246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9CE878B-99B8-45D0-84C9-52C955FAD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125" y="4240564"/>
            <a:ext cx="6305550" cy="201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0E9DA0-B7BA-4E4E-90B4-A4C7ADFC2207}"/>
              </a:ext>
            </a:extLst>
          </p:cNvPr>
          <p:cNvSpPr txBox="1"/>
          <p:nvPr/>
        </p:nvSpPr>
        <p:spPr>
          <a:xfrm>
            <a:off x="1922585" y="3818529"/>
            <a:ext cx="85109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 в версии 11                                                                                  План в версии 18</a:t>
            </a:r>
            <a:endParaRPr lang="ru-RU" sz="16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224137"/>
            <a:ext cx="75493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Аналитические функции. Пропедевтика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22" y="1031427"/>
            <a:ext cx="8565756" cy="56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16116" y="53915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Простые примеры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2254" y="1123925"/>
            <a:ext cx="9273310" cy="5588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85000"/>
              </a:lnSpc>
            </a:pPr>
            <a:r>
              <a:rPr lang="ru-RU" altLang="ru-RU" sz="2000" b="1" dirty="0">
                <a:solidFill>
                  <a:srgbClr val="7030A0"/>
                </a:solidFill>
              </a:rPr>
              <a:t>Аналитические функции (АФ) </a:t>
            </a:r>
            <a:r>
              <a:rPr lang="ru-RU" altLang="ru-RU" sz="2000" dirty="0">
                <a:solidFill>
                  <a:srgbClr val="0070C0"/>
                </a:solidFill>
              </a:rPr>
              <a:t>агрегируют данные порциями (</a:t>
            </a:r>
            <a:r>
              <a:rPr lang="ru-RU" altLang="ru-RU" sz="2000" dirty="0" err="1">
                <a:solidFill>
                  <a:srgbClr val="0070C0"/>
                </a:solidFill>
              </a:rPr>
              <a:t>partitions</a:t>
            </a:r>
            <a:r>
              <a:rPr lang="ru-RU" altLang="ru-RU" sz="2000" dirty="0">
                <a:solidFill>
                  <a:srgbClr val="0070C0"/>
                </a:solidFill>
              </a:rPr>
              <a:t>). Их количество и размер задаются фразой </a:t>
            </a:r>
            <a:r>
              <a:rPr lang="en-US" altLang="ru-RU" sz="2000" dirty="0">
                <a:solidFill>
                  <a:srgbClr val="7030A0"/>
                </a:solidFill>
              </a:rPr>
              <a:t>OVER</a:t>
            </a:r>
            <a:r>
              <a:rPr lang="ru-RU" altLang="ru-RU" sz="2000" dirty="0">
                <a:solidFill>
                  <a:srgbClr val="0070C0"/>
                </a:solidFill>
              </a:rPr>
              <a:t>. Если </a:t>
            </a:r>
            <a:r>
              <a:rPr lang="ru-RU" altLang="ru-RU" sz="2000" dirty="0" err="1">
                <a:solidFill>
                  <a:srgbClr val="0070C0"/>
                </a:solidFill>
              </a:rPr>
              <a:t>подфраза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7030A0"/>
                </a:solidFill>
              </a:rPr>
              <a:t>PARTITION BY</a:t>
            </a:r>
            <a:r>
              <a:rPr lang="ru-RU" altLang="ru-RU" sz="2000" dirty="0">
                <a:solidFill>
                  <a:srgbClr val="0070C0"/>
                </a:solidFill>
              </a:rPr>
              <a:t> в ней не задана, то группа одна. Образована она всеми строками.</a:t>
            </a:r>
          </a:p>
          <a:p>
            <a:pPr>
              <a:lnSpc>
                <a:spcPct val="85000"/>
              </a:lnSpc>
            </a:pPr>
            <a:r>
              <a:rPr lang="ru-RU" altLang="ru-RU" sz="2000" b="1" u="sng" dirty="0">
                <a:solidFill>
                  <a:srgbClr val="C00000"/>
                </a:solidFill>
              </a:rPr>
              <a:t>Простейший 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altLang="ru-RU" sz="2000" b="1" dirty="0">
                <a:solidFill>
                  <a:srgbClr val="000000"/>
                </a:solidFill>
              </a:rPr>
              <a:t>SELECT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en-US" altLang="ru-RU" sz="2000" dirty="0" err="1">
                <a:solidFill>
                  <a:srgbClr val="000000"/>
                </a:solidFill>
              </a:rPr>
              <a:t>deptno</a:t>
            </a:r>
            <a:r>
              <a:rPr lang="en-US" altLang="ru-RU" sz="2000" dirty="0">
                <a:solidFill>
                  <a:srgbClr val="000000"/>
                </a:solidFill>
              </a:rPr>
              <a:t>, </a:t>
            </a:r>
            <a:r>
              <a:rPr lang="en-US" altLang="ru-RU" sz="2000" dirty="0" err="1">
                <a:solidFill>
                  <a:srgbClr val="000000"/>
                </a:solidFill>
              </a:rPr>
              <a:t>sal</a:t>
            </a:r>
            <a:r>
              <a:rPr lang="en-US" altLang="ru-RU" sz="2000" dirty="0">
                <a:solidFill>
                  <a:srgbClr val="000000"/>
                </a:solidFill>
              </a:rPr>
              <a:t>, SUM(</a:t>
            </a:r>
            <a:r>
              <a:rPr lang="en-US" altLang="ru-RU" sz="2000" dirty="0" err="1">
                <a:solidFill>
                  <a:srgbClr val="000000"/>
                </a:solidFill>
              </a:rPr>
              <a:t>sal</a:t>
            </a:r>
            <a:r>
              <a:rPr lang="en-US" altLang="ru-RU" sz="2000" dirty="0">
                <a:solidFill>
                  <a:srgbClr val="000000"/>
                </a:solidFill>
              </a:rPr>
              <a:t>) </a:t>
            </a:r>
            <a:r>
              <a:rPr lang="en-US" altLang="ru-RU" sz="2000" b="1" dirty="0">
                <a:solidFill>
                  <a:srgbClr val="7030A0"/>
                </a:solidFill>
              </a:rPr>
              <a:t>OVER () </a:t>
            </a:r>
          </a:p>
          <a:p>
            <a:pPr>
              <a:lnSpc>
                <a:spcPct val="85000"/>
              </a:lnSpc>
            </a:pPr>
            <a:r>
              <a:rPr lang="en-US" altLang="ru-RU" sz="2000" b="1" dirty="0">
                <a:solidFill>
                  <a:srgbClr val="000000"/>
                </a:solidFill>
              </a:rPr>
              <a:t>FROM</a:t>
            </a:r>
            <a:r>
              <a:rPr lang="en-US" altLang="ru-RU" sz="2000" dirty="0">
                <a:solidFill>
                  <a:srgbClr val="000000"/>
                </a:solidFill>
              </a:rPr>
              <a:t> EMP;</a:t>
            </a:r>
            <a:r>
              <a:rPr lang="ru-RU" altLang="ru-RU" sz="2000" dirty="0">
                <a:solidFill>
                  <a:srgbClr val="000000"/>
                </a:solidFill>
              </a:rPr>
              <a:t>       </a:t>
            </a:r>
            <a:r>
              <a:rPr lang="ru-RU" altLang="ru-RU" sz="2000" dirty="0">
                <a:solidFill>
                  <a:srgbClr val="00B050"/>
                </a:solidFill>
              </a:rPr>
              <a:t>----      Его результат </a:t>
            </a:r>
            <a:endParaRPr lang="ru-RU" altLang="ru-RU" sz="2000" b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</a:pPr>
            <a:r>
              <a:rPr lang="ru-RU" altLang="ru-RU" sz="2000" dirty="0"/>
              <a:t>     </a:t>
            </a:r>
            <a:r>
              <a:rPr lang="ru-RU" altLang="ru-RU" sz="2000" dirty="0">
                <a:solidFill>
                  <a:srgbClr val="0070C0"/>
                </a:solidFill>
              </a:rPr>
              <a:t>Уберите </a:t>
            </a:r>
            <a:r>
              <a:rPr lang="en-US" altLang="ru-RU" sz="2000" b="1" dirty="0">
                <a:solidFill>
                  <a:srgbClr val="0070C0"/>
                </a:solidFill>
              </a:rPr>
              <a:t>OVER ()</a:t>
            </a:r>
            <a:r>
              <a:rPr lang="ru-RU" altLang="ru-RU" sz="2000" b="1" dirty="0">
                <a:solidFill>
                  <a:srgbClr val="0070C0"/>
                </a:solidFill>
              </a:rPr>
              <a:t>. </a:t>
            </a:r>
            <a:r>
              <a:rPr lang="ru-RU" altLang="ru-RU" sz="2000" dirty="0">
                <a:solidFill>
                  <a:srgbClr val="0070C0"/>
                </a:solidFill>
              </a:rPr>
              <a:t>Что получится?</a:t>
            </a:r>
          </a:p>
          <a:p>
            <a:pPr>
              <a:lnSpc>
                <a:spcPct val="85000"/>
              </a:lnSpc>
            </a:pPr>
            <a:endParaRPr lang="ru-RU" altLang="ru-RU" sz="2000" dirty="0"/>
          </a:p>
          <a:p>
            <a:pPr indent="457200">
              <a:lnSpc>
                <a:spcPct val="85000"/>
              </a:lnSpc>
            </a:pPr>
            <a:r>
              <a:rPr lang="ru-RU" altLang="ru-RU" sz="2000" b="1" dirty="0">
                <a:solidFill>
                  <a:srgbClr val="C00000"/>
                </a:solidFill>
              </a:rPr>
              <a:t>Синтаксис АФ без </a:t>
            </a:r>
            <a:r>
              <a:rPr lang="ru-RU" altLang="ru-RU" sz="2000" b="1" dirty="0" err="1">
                <a:solidFill>
                  <a:srgbClr val="C00000"/>
                </a:solidFill>
              </a:rPr>
              <a:t>подфразы</a:t>
            </a:r>
            <a:r>
              <a:rPr lang="ru-RU" altLang="ru-RU" sz="2000" b="1" dirty="0">
                <a:solidFill>
                  <a:srgbClr val="C00000"/>
                </a:solidFill>
              </a:rPr>
              <a:t> окна: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&lt;</a:t>
            </a:r>
            <a:r>
              <a:rPr lang="ru-RU" altLang="ru-RU" sz="2000" b="1" dirty="0" err="1"/>
              <a:t>имя_функции</a:t>
            </a:r>
            <a:r>
              <a:rPr lang="en-US" altLang="ru-RU" sz="2000" dirty="0"/>
              <a:t>&gt;</a:t>
            </a:r>
            <a:r>
              <a:rPr lang="en-US" altLang="ru-RU" sz="2000" b="1" dirty="0"/>
              <a:t>(</a:t>
            </a:r>
            <a:r>
              <a:rPr lang="ru-RU" altLang="ru-RU" sz="2000" b="1" dirty="0"/>
              <a:t>аргументы</a:t>
            </a:r>
            <a:r>
              <a:rPr lang="en-US" altLang="ru-RU" sz="2000" b="1" dirty="0"/>
              <a:t>) OVER</a:t>
            </a:r>
            <a:r>
              <a:rPr lang="en-US" altLang="ru-RU" sz="2000" dirty="0"/>
              <a:t>  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(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 </a:t>
            </a:r>
            <a:r>
              <a:rPr lang="ru-RU" altLang="ru-RU" sz="2000" dirty="0"/>
              <a:t> </a:t>
            </a:r>
            <a:r>
              <a:rPr lang="en-US" altLang="ru-RU" sz="2000" dirty="0"/>
              <a:t>[</a:t>
            </a:r>
            <a:r>
              <a:rPr lang="en-US" altLang="ru-RU" sz="2000" b="1" dirty="0"/>
              <a:t>PARTITION BY</a:t>
            </a:r>
            <a:r>
              <a:rPr lang="en-US" altLang="ru-RU" sz="2000" dirty="0"/>
              <a:t> &lt;</a:t>
            </a:r>
            <a:r>
              <a:rPr lang="en-US" altLang="ru-RU" sz="2000" i="1" dirty="0"/>
              <a:t>exp1</a:t>
            </a:r>
            <a:r>
              <a:rPr lang="en-US" altLang="ru-RU" sz="2000" dirty="0"/>
              <a:t>&gt; [, …]]   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  [</a:t>
            </a:r>
            <a:r>
              <a:rPr lang="en-US" altLang="ru-RU" sz="2000" b="1" dirty="0"/>
              <a:t>ORDER BY &lt;</a:t>
            </a:r>
            <a:r>
              <a:rPr lang="en-US" altLang="ru-RU" sz="2000" i="1" dirty="0"/>
              <a:t>exp2</a:t>
            </a:r>
            <a:r>
              <a:rPr lang="en-US" altLang="ru-RU" sz="2000" b="1" dirty="0"/>
              <a:t>&gt;</a:t>
            </a:r>
            <a:r>
              <a:rPr lang="en-US" altLang="ru-RU" sz="2000" dirty="0"/>
              <a:t> [</a:t>
            </a:r>
            <a:r>
              <a:rPr lang="en-US" altLang="ru-RU" sz="2000" b="1" u="sng" dirty="0"/>
              <a:t>ASC</a:t>
            </a:r>
            <a:r>
              <a:rPr lang="en-US" altLang="ru-RU" sz="2000" dirty="0"/>
              <a:t>|</a:t>
            </a:r>
            <a:r>
              <a:rPr lang="en-US" altLang="ru-RU" sz="2000" b="1" dirty="0"/>
              <a:t>DESC</a:t>
            </a:r>
            <a:r>
              <a:rPr lang="en-US" altLang="ru-RU" sz="2000" dirty="0"/>
              <a:t>]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    </a:t>
            </a:r>
            <a:r>
              <a:rPr lang="ru-RU" altLang="ru-RU" sz="2000" dirty="0"/>
              <a:t>                  </a:t>
            </a:r>
            <a:r>
              <a:rPr lang="en-US" altLang="ru-RU" sz="2000" dirty="0"/>
              <a:t>[</a:t>
            </a:r>
            <a:r>
              <a:rPr lang="en-US" altLang="ru-RU" sz="2000" b="1" dirty="0"/>
              <a:t>NULLS FIRST</a:t>
            </a:r>
            <a:r>
              <a:rPr lang="en-US" altLang="ru-RU" sz="2000" dirty="0"/>
              <a:t>|</a:t>
            </a:r>
            <a:r>
              <a:rPr lang="en-US" altLang="ru-RU" sz="2000" b="1" dirty="0"/>
              <a:t> LAST</a:t>
            </a:r>
            <a:r>
              <a:rPr lang="en-US" altLang="ru-RU" sz="2000" dirty="0"/>
              <a:t>]]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)</a:t>
            </a:r>
          </a:p>
          <a:p>
            <a:pPr>
              <a:lnSpc>
                <a:spcPct val="85000"/>
              </a:lnSpc>
            </a:pPr>
            <a:r>
              <a:rPr lang="ru-RU" alt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2000" b="1" dirty="0">
                <a:solidFill>
                  <a:srgbClr val="C00000"/>
                </a:solidFill>
              </a:rPr>
              <a:t> (пока без пояснений)</a:t>
            </a:r>
            <a:r>
              <a:rPr lang="en-US" altLang="ru-RU" sz="2000" b="1" dirty="0">
                <a:solidFill>
                  <a:srgbClr val="C00000"/>
                </a:solidFill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, RANK() </a:t>
            </a:r>
            <a:r>
              <a:rPr lang="en-US" altLang="ru-RU" sz="2000" b="1" dirty="0"/>
              <a:t>OVER</a:t>
            </a:r>
            <a:r>
              <a:rPr lang="en-US" altLang="ru-RU" sz="2000" dirty="0"/>
              <a:t> </a:t>
            </a:r>
          </a:p>
          <a:p>
            <a:pPr>
              <a:lnSpc>
                <a:spcPct val="85000"/>
              </a:lnSpc>
            </a:pPr>
            <a:r>
              <a:rPr lang="en-US" altLang="ru-RU" sz="2000" dirty="0"/>
              <a:t>  </a:t>
            </a:r>
            <a:r>
              <a:rPr lang="ru-RU" altLang="ru-RU" sz="2000" dirty="0"/>
              <a:t>     </a:t>
            </a:r>
            <a:r>
              <a:rPr lang="en-US" altLang="ru-RU" sz="2000" dirty="0"/>
              <a:t>(</a:t>
            </a:r>
            <a:r>
              <a:rPr lang="en-US" altLang="ru-RU" sz="2000" b="1" dirty="0"/>
              <a:t>PARTITION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 </a:t>
            </a:r>
            <a:r>
              <a:rPr lang="en-US" altLang="ru-RU" sz="2000" b="1" dirty="0"/>
              <a:t>ORDER BY 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</a:p>
          <a:p>
            <a:pPr>
              <a:lnSpc>
                <a:spcPct val="85000"/>
              </a:lnSpc>
            </a:pPr>
            <a:r>
              <a:rPr lang="en-US" altLang="ru-RU" sz="2000" b="1" dirty="0"/>
              <a:t>FROM</a:t>
            </a:r>
            <a:r>
              <a:rPr lang="en-US" altLang="ru-RU" sz="2000" dirty="0"/>
              <a:t> EMP;</a:t>
            </a:r>
          </a:p>
          <a:p>
            <a:pPr>
              <a:lnSpc>
                <a:spcPct val="85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Попробуйте исполнить этот пример с </a:t>
            </a:r>
          </a:p>
          <a:p>
            <a:pPr>
              <a:lnSpc>
                <a:spcPct val="85000"/>
              </a:lnSpc>
            </a:pPr>
            <a:r>
              <a:rPr lang="ru-RU" altLang="ru-RU" sz="2000" dirty="0">
                <a:solidFill>
                  <a:srgbClr val="0070C0"/>
                </a:solidFill>
              </a:rPr>
              <a:t>пустым </a:t>
            </a:r>
            <a:r>
              <a:rPr lang="en-US" altLang="ru-RU" sz="2000" dirty="0">
                <a:solidFill>
                  <a:srgbClr val="0070C0"/>
                </a:solidFill>
              </a:rPr>
              <a:t>OVER ()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  <a:r>
              <a:rPr lang="en-US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Почему он не работает?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549" y="1719690"/>
            <a:ext cx="35179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5236611" y="2492375"/>
            <a:ext cx="1515171" cy="2159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4333" y="16170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Сравним два запроса</a:t>
            </a:r>
            <a:r>
              <a:rPr lang="en-US" altLang="ru-RU" sz="3200" b="1" dirty="0">
                <a:solidFill>
                  <a:srgbClr val="C00000"/>
                </a:solidFill>
              </a:rPr>
              <a:t> (1</a:t>
            </a:r>
            <a:r>
              <a:rPr lang="ru-RU" altLang="ru-RU" sz="3200" b="1" dirty="0">
                <a:solidFill>
                  <a:srgbClr val="C00000"/>
                </a:solidFill>
              </a:rPr>
              <a:t>/</a:t>
            </a:r>
            <a:r>
              <a:rPr lang="en-US" altLang="ru-RU" sz="3200" b="1" dirty="0">
                <a:solidFill>
                  <a:srgbClr val="C00000"/>
                </a:solidFill>
              </a:rPr>
              <a:t>2)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9091" y="106547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2000" dirty="0">
                <a:solidFill>
                  <a:srgbClr val="0070C0"/>
                </a:solidFill>
              </a:rPr>
              <a:t>Запрос с </a:t>
            </a:r>
            <a:r>
              <a:rPr lang="ru-RU" altLang="ru-RU" sz="2000" b="1" dirty="0">
                <a:solidFill>
                  <a:srgbClr val="0070C0"/>
                </a:solidFill>
              </a:rPr>
              <a:t>агрегирующей функцией </a:t>
            </a:r>
            <a:r>
              <a:rPr lang="en-US" altLang="ru-RU" sz="2000" dirty="0">
                <a:solidFill>
                  <a:srgbClr val="0070C0"/>
                </a:solidFill>
              </a:rPr>
              <a:t>SUM():</a:t>
            </a:r>
          </a:p>
          <a:p>
            <a:r>
              <a:rPr lang="en-US" altLang="ru-RU" sz="2000" b="1" dirty="0"/>
              <a:t>SELECT</a:t>
            </a:r>
            <a:r>
              <a:rPr lang="en-US" altLang="ru-RU" sz="2000" dirty="0"/>
              <a:t>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job, SUM(</a:t>
            </a:r>
            <a:r>
              <a:rPr lang="en-US" altLang="ru-RU" sz="2000" dirty="0" err="1"/>
              <a:t>sal</a:t>
            </a:r>
            <a:r>
              <a:rPr lang="en-US" altLang="ru-RU" sz="2000" dirty="0"/>
              <a:t>) </a:t>
            </a:r>
            <a:r>
              <a:rPr lang="en-US" altLang="ru-RU" sz="2000" dirty="0" err="1"/>
              <a:t>sum_sal</a:t>
            </a:r>
            <a:endParaRPr lang="en-US" altLang="ru-RU" sz="2000" dirty="0"/>
          </a:p>
          <a:p>
            <a:r>
              <a:rPr lang="en-US" altLang="ru-RU" sz="2000" b="1" dirty="0"/>
              <a:t>FROM</a:t>
            </a:r>
            <a:r>
              <a:rPr lang="en-US" altLang="ru-RU" sz="2000" dirty="0"/>
              <a:t> </a:t>
            </a:r>
            <a:r>
              <a:rPr lang="en-US" altLang="ru-RU" sz="2000" dirty="0" err="1"/>
              <a:t>emp</a:t>
            </a:r>
            <a:endParaRPr lang="en-US" altLang="ru-RU" sz="2000" dirty="0"/>
          </a:p>
          <a:p>
            <a:r>
              <a:rPr lang="en-US" altLang="ru-RU" sz="2000" b="1" dirty="0"/>
              <a:t>GROUP BY </a:t>
            </a:r>
            <a:r>
              <a:rPr lang="en-US" altLang="ru-RU" sz="2000" dirty="0" err="1"/>
              <a:t>deptno</a:t>
            </a:r>
            <a:r>
              <a:rPr lang="en-US" altLang="ru-RU" sz="2000" dirty="0"/>
              <a:t>, job;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			</a:t>
            </a:r>
            <a:r>
              <a:rPr lang="en-US" altLang="ru-RU" sz="2000" dirty="0" smtClean="0">
                <a:solidFill>
                  <a:srgbClr val="0070C0"/>
                </a:solidFill>
              </a:rPr>
              <a:t>           </a:t>
            </a:r>
            <a:r>
              <a:rPr lang="ru-RU" altLang="ru-RU" sz="2000" b="1" dirty="0" smtClean="0">
                <a:solidFill>
                  <a:srgbClr val="0070C0"/>
                </a:solidFill>
              </a:rPr>
              <a:t>Результат </a:t>
            </a:r>
            <a:r>
              <a:rPr lang="ru-RU" altLang="ru-RU" sz="2000" b="1" dirty="0">
                <a:solidFill>
                  <a:srgbClr val="0070C0"/>
                </a:solidFill>
              </a:rPr>
              <a:t>исполнения:</a:t>
            </a: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endParaRPr lang="en-US" altLang="ru-RU" sz="2000" dirty="0" smtClean="0">
              <a:solidFill>
                <a:srgbClr val="0070C0"/>
              </a:solidFill>
            </a:endParaRPr>
          </a:p>
          <a:p>
            <a:endParaRPr lang="en-US" altLang="ru-RU" sz="2000" dirty="0">
              <a:solidFill>
                <a:srgbClr val="0070C0"/>
              </a:solidFill>
            </a:endParaRPr>
          </a:p>
          <a:p>
            <a:endParaRPr lang="en-US" altLang="ru-RU" sz="2000" dirty="0" smtClean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r>
              <a:rPr lang="ru-RU" altLang="ru-RU" sz="2000" b="1" dirty="0">
                <a:solidFill>
                  <a:srgbClr val="0070C0"/>
                </a:solidFill>
              </a:rPr>
              <a:t>План исполнения: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10" y="1085694"/>
            <a:ext cx="3317875" cy="38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39091" y="2835800"/>
            <a:ext cx="489743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C00000"/>
                </a:solidFill>
              </a:rPr>
              <a:t>Значения полей, не определяющих группу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C00000"/>
                </a:solidFill>
              </a:rPr>
              <a:t>не доступны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76" y="4945705"/>
            <a:ext cx="889476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83477" y="3716027"/>
            <a:ext cx="2160588" cy="720725"/>
          </a:xfrm>
          <a:prstGeom prst="wedgeRoundRectCallout">
            <a:avLst>
              <a:gd name="adj1" fmla="val 64810"/>
              <a:gd name="adj2" fmla="val -5843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C00000"/>
                </a:solidFill>
              </a:rPr>
              <a:t>Каждая строка это одна группа</a:t>
            </a:r>
          </a:p>
        </p:txBody>
      </p:sp>
    </p:spTree>
    <p:extLst>
      <p:ext uri="{BB962C8B-B14F-4D97-AF65-F5344CB8AC3E}">
        <p14:creationId xmlns:p14="http://schemas.microsoft.com/office/powerpoint/2010/main" val="307163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02951" y="273114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altLang="ru-RU" sz="3200" b="1" dirty="0">
                <a:solidFill>
                  <a:srgbClr val="C00000"/>
                </a:solidFill>
              </a:rPr>
              <a:t>Сравним два запроса</a:t>
            </a:r>
            <a:r>
              <a:rPr lang="en-US" altLang="ru-RU" sz="3200" b="1" dirty="0">
                <a:solidFill>
                  <a:srgbClr val="C00000"/>
                </a:solidFill>
              </a:rPr>
              <a:t> (2</a:t>
            </a:r>
            <a:r>
              <a:rPr lang="ru-RU" altLang="ru-RU" sz="3200" b="1" dirty="0">
                <a:solidFill>
                  <a:srgbClr val="C00000"/>
                </a:solidFill>
              </a:rPr>
              <a:t>/</a:t>
            </a:r>
            <a:r>
              <a:rPr lang="en-US" altLang="ru-RU" sz="3200" b="1" dirty="0">
                <a:solidFill>
                  <a:srgbClr val="C00000"/>
                </a:solidFill>
              </a:rPr>
              <a:t>2)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3423" y="949947"/>
            <a:ext cx="6889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en-US" altLang="ru-RU" dirty="0" err="1"/>
              <a:t>ename</a:t>
            </a:r>
            <a:r>
              <a:rPr lang="en-US" altLang="ru-RU" dirty="0"/>
              <a:t>, </a:t>
            </a:r>
            <a:r>
              <a:rPr lang="en-US" altLang="ru-RU" dirty="0" err="1"/>
              <a:t>deptno</a:t>
            </a:r>
            <a:r>
              <a:rPr lang="en-US" altLang="ru-RU" dirty="0"/>
              <a:t>, job, </a:t>
            </a:r>
            <a:r>
              <a:rPr lang="ru-RU" altLang="ru-RU" dirty="0">
                <a:solidFill>
                  <a:srgbClr val="00B050"/>
                </a:solidFill>
              </a:rPr>
              <a:t>-- запрос с </a:t>
            </a:r>
            <a:r>
              <a:rPr lang="ru-RU" altLang="ru-RU" b="1" dirty="0">
                <a:solidFill>
                  <a:srgbClr val="00B050"/>
                </a:solidFill>
              </a:rPr>
              <a:t>аналитической функцией</a:t>
            </a:r>
            <a:r>
              <a:rPr lang="ru-RU" altLang="ru-RU" dirty="0"/>
              <a:t>	</a:t>
            </a:r>
            <a:endParaRPr lang="en-US" altLang="ru-RU" dirty="0"/>
          </a:p>
          <a:p>
            <a:r>
              <a:rPr lang="en-US" altLang="ru-RU" dirty="0"/>
              <a:t>  </a:t>
            </a:r>
            <a:r>
              <a:rPr lang="ru-RU" altLang="ru-RU" dirty="0"/>
              <a:t>            </a:t>
            </a:r>
            <a:r>
              <a:rPr lang="en-US" altLang="ru-RU" dirty="0"/>
              <a:t>SUM(</a:t>
            </a:r>
            <a:r>
              <a:rPr lang="en-US" altLang="ru-RU" dirty="0" err="1"/>
              <a:t>sal</a:t>
            </a:r>
            <a:r>
              <a:rPr lang="en-US" altLang="ru-RU" dirty="0"/>
              <a:t>) </a:t>
            </a:r>
            <a:r>
              <a:rPr lang="en-US" altLang="ru-RU" b="1" dirty="0"/>
              <a:t>OVER</a:t>
            </a:r>
            <a:r>
              <a:rPr lang="en-US" altLang="ru-RU" dirty="0"/>
              <a:t> (</a:t>
            </a:r>
            <a:r>
              <a:rPr lang="en-US" altLang="ru-RU" b="1" dirty="0"/>
              <a:t>PARTITION BY </a:t>
            </a:r>
            <a:r>
              <a:rPr lang="en-US" altLang="ru-RU" dirty="0" err="1"/>
              <a:t>deptno</a:t>
            </a:r>
            <a:r>
              <a:rPr lang="en-US" altLang="ru-RU" dirty="0"/>
              <a:t>, job) </a:t>
            </a:r>
            <a:r>
              <a:rPr lang="en-US" altLang="ru-RU" dirty="0" err="1"/>
              <a:t>sum_sal</a:t>
            </a:r>
            <a:r>
              <a:rPr lang="en-US" altLang="ru-RU" dirty="0"/>
              <a:t>    </a:t>
            </a:r>
          </a:p>
          <a:p>
            <a:r>
              <a:rPr lang="en-US" altLang="ru-RU" b="1" dirty="0"/>
              <a:t>FROM </a:t>
            </a:r>
            <a:r>
              <a:rPr lang="en-US" altLang="ru-RU" b="1" dirty="0" err="1"/>
              <a:t>emp</a:t>
            </a:r>
            <a:r>
              <a:rPr lang="en-US" altLang="ru-RU" dirty="0"/>
              <a:t>;</a:t>
            </a:r>
            <a:endParaRPr lang="ru-RU" altLang="ru-R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04152" y="1873277"/>
            <a:ext cx="6152430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Уже говорили, что аналитическая функция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/>
              <a:t>SUM()</a:t>
            </a:r>
            <a:r>
              <a:rPr lang="ru-RU" altLang="ru-RU" sz="2000" b="1" dirty="0"/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имеет то же имя, что агрегирующая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функция, но после неё обязательно записывается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фраза </a:t>
            </a:r>
            <a:r>
              <a:rPr lang="en-US" altLang="ru-RU" sz="2000" b="1" dirty="0"/>
              <a:t>OVER()</a:t>
            </a:r>
            <a:r>
              <a:rPr lang="ru-RU" altLang="ru-RU" sz="2000" dirty="0">
                <a:solidFill>
                  <a:srgbClr val="0070C0"/>
                </a:solidFill>
              </a:rPr>
              <a:t>, которая считается транслятором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входящей в состав имени. Для того, чтобы при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распечатке имена столбцов были осмысленными,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70C0"/>
                </a:solidFill>
              </a:rPr>
              <a:t>псевдоним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r>
              <a:rPr lang="ru-RU" altLang="ru-RU" sz="2000" b="1" dirty="0">
                <a:solidFill>
                  <a:srgbClr val="0070C0"/>
                </a:solidFill>
              </a:rPr>
              <a:t>обязателен</a:t>
            </a:r>
            <a:r>
              <a:rPr lang="ru-RU" altLang="ru-RU" sz="2000" dirty="0">
                <a:solidFill>
                  <a:srgbClr val="0070C0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     Значения полей не определяющих группу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70C0"/>
                </a:solidFill>
              </a:rPr>
              <a:t>доступны</a:t>
            </a:r>
            <a:r>
              <a:rPr lang="en-US" altLang="ru-RU" sz="2000" dirty="0">
                <a:solidFill>
                  <a:srgbClr val="0070C0"/>
                </a:solidFill>
              </a:rPr>
              <a:t>!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ru-RU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078" y="1085765"/>
            <a:ext cx="37084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Блок-схема: альтернативный процесс 6"/>
          <p:cNvSpPr/>
          <p:nvPr/>
        </p:nvSpPr>
        <p:spPr>
          <a:xfrm>
            <a:off x="10318750" y="4321897"/>
            <a:ext cx="1753177" cy="79216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800" dirty="0">
                <a:solidFill>
                  <a:schemeClr val="tx1"/>
                </a:solidFill>
              </a:rPr>
              <a:t>Степень детализации не уменьшена!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53" y="5048971"/>
            <a:ext cx="581881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7056582" y="6108928"/>
            <a:ext cx="2661176" cy="647700"/>
          </a:xfrm>
          <a:prstGeom prst="wedgeRoundRectCallout">
            <a:avLst>
              <a:gd name="adj1" fmla="val -65158"/>
              <a:gd name="adj2" fmla="val -1075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7030A0"/>
                </a:solidFill>
              </a:rPr>
              <a:t>Специальный шаг </a:t>
            </a:r>
            <a:r>
              <a:rPr lang="en-US" altLang="ru-RU" sz="1800" dirty="0">
                <a:solidFill>
                  <a:srgbClr val="7030A0"/>
                </a:solidFill>
              </a:rPr>
              <a:t>WINDOW</a:t>
            </a:r>
            <a:r>
              <a:rPr lang="ru-RU" altLang="ru-RU" sz="1800" dirty="0">
                <a:solidFill>
                  <a:srgbClr val="7030A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74611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8" ma:contentTypeDescription="Создание документа." ma:contentTypeScope="" ma:versionID="0f1e24dd9a89cbd2b73fab61be4e3c77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cbf43cf810dbbca20ffdc0e377f6fe9c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09C71-BF1B-4D6E-9A8B-CEE7E9857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a2a6a-eeca-42a1-a72c-b3e3433a69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4F809-3356-4FA5-BF96-59139726EE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88FAB-D598-4DA2-85A1-9E5B9B34A6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2856</Words>
  <Application>Microsoft Office PowerPoint</Application>
  <PresentationFormat>Широкоэкранный</PresentationFormat>
  <Paragraphs>396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 Text Corp</vt:lpstr>
      <vt:lpstr>Symbol</vt:lpstr>
      <vt:lpstr>Times New Roman</vt:lpstr>
      <vt:lpstr>Verdana</vt:lpstr>
      <vt:lpstr>Тема Office</vt:lpstr>
      <vt:lpstr>Группирование.  Аналитические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117</cp:revision>
  <dcterms:created xsi:type="dcterms:W3CDTF">2020-02-06T11:13:24Z</dcterms:created>
  <dcterms:modified xsi:type="dcterms:W3CDTF">2022-12-12T10:25:34Z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