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7" r:id="rId5"/>
    <p:sldId id="291" r:id="rId6"/>
    <p:sldId id="295" r:id="rId7"/>
    <p:sldId id="290" r:id="rId8"/>
    <p:sldId id="298" r:id="rId9"/>
    <p:sldId id="301" r:id="rId10"/>
    <p:sldId id="289" r:id="rId11"/>
    <p:sldId id="288" r:id="rId12"/>
    <p:sldId id="297" r:id="rId13"/>
    <p:sldId id="287" r:id="rId14"/>
    <p:sldId id="286" r:id="rId15"/>
    <p:sldId id="300" r:id="rId16"/>
    <p:sldId id="280" r:id="rId17"/>
    <p:sldId id="285" r:id="rId18"/>
    <p:sldId id="279" r:id="rId19"/>
    <p:sldId id="292" r:id="rId20"/>
    <p:sldId id="293" r:id="rId21"/>
    <p:sldId id="294" r:id="rId22"/>
    <p:sldId id="299"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292"/>
    <a:srgbClr val="2D5291"/>
    <a:srgbClr val="015086"/>
    <a:srgbClr val="D9212A"/>
    <a:srgbClr val="1B3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40" autoAdjust="0"/>
    <p:restoredTop sz="96405"/>
  </p:normalViewPr>
  <p:slideViewPr>
    <p:cSldViewPr snapToGrid="0" snapToObjects="1">
      <p:cViewPr varScale="1">
        <p:scale>
          <a:sx n="108" d="100"/>
          <a:sy n="108" d="100"/>
        </p:scale>
        <p:origin x="5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428D1B3-D95B-C040-BA6A-3E3DB701AC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C6A74D18-5D44-A34F-8999-314620A31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271CD8-A8A1-7B49-B1CB-109F8C2A0D16}" type="datetimeFigureOut">
              <a:rPr lang="ru-RU" smtClean="0"/>
              <a:t>09.12.2022</a:t>
            </a:fld>
            <a:endParaRPr lang="ru-RU"/>
          </a:p>
        </p:txBody>
      </p:sp>
      <p:sp>
        <p:nvSpPr>
          <p:cNvPr id="4" name="Нижний колонтитул 3">
            <a:extLst>
              <a:ext uri="{FF2B5EF4-FFF2-40B4-BE49-F238E27FC236}">
                <a16:creationId xmlns:a16="http://schemas.microsoft.com/office/drawing/2014/main" id="{A544CA84-BB82-1644-AA7B-83F9C73A25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DB84B654-2251-2947-BB4F-8731464DA4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FC6C4F-3991-9140-B345-AD2B3EEA3243}" type="slidenum">
              <a:rPr lang="ru-RU" smtClean="0"/>
              <a:t>‹#›</a:t>
            </a:fld>
            <a:endParaRPr lang="ru-RU"/>
          </a:p>
        </p:txBody>
      </p:sp>
    </p:spTree>
    <p:extLst>
      <p:ext uri="{BB962C8B-B14F-4D97-AF65-F5344CB8AC3E}">
        <p14:creationId xmlns:p14="http://schemas.microsoft.com/office/powerpoint/2010/main" val="108229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783B7-2F14-0E4D-B5AF-0875B2E732DE}" type="datetimeFigureOut">
              <a:rPr lang="ru-RU" smtClean="0"/>
              <a:t>09.12.2022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6B5C0-C4D0-724D-9F55-B431542C9134}" type="slidenum">
              <a:rPr lang="ru-RU" smtClean="0"/>
              <a:t>‹#›</a:t>
            </a:fld>
            <a:endParaRPr lang="ru-RU"/>
          </a:p>
        </p:txBody>
      </p:sp>
    </p:spTree>
    <p:extLst>
      <p:ext uri="{BB962C8B-B14F-4D97-AF65-F5344CB8AC3E}">
        <p14:creationId xmlns:p14="http://schemas.microsoft.com/office/powerpoint/2010/main" val="98635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a:t>
            </a:fld>
            <a:endParaRPr lang="ru-RU"/>
          </a:p>
        </p:txBody>
      </p:sp>
    </p:spTree>
    <p:extLst>
      <p:ext uri="{BB962C8B-B14F-4D97-AF65-F5344CB8AC3E}">
        <p14:creationId xmlns:p14="http://schemas.microsoft.com/office/powerpoint/2010/main" val="254037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11</a:t>
            </a:fld>
            <a:endParaRPr lang="ru-RU"/>
          </a:p>
        </p:txBody>
      </p:sp>
    </p:spTree>
    <p:extLst>
      <p:ext uri="{BB962C8B-B14F-4D97-AF65-F5344CB8AC3E}">
        <p14:creationId xmlns:p14="http://schemas.microsoft.com/office/powerpoint/2010/main" val="400505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12</a:t>
            </a:fld>
            <a:endParaRPr lang="ru-RU"/>
          </a:p>
        </p:txBody>
      </p:sp>
    </p:spTree>
    <p:extLst>
      <p:ext uri="{BB962C8B-B14F-4D97-AF65-F5344CB8AC3E}">
        <p14:creationId xmlns:p14="http://schemas.microsoft.com/office/powerpoint/2010/main" val="177818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13</a:t>
            </a:fld>
            <a:endParaRPr lang="ru-RU"/>
          </a:p>
        </p:txBody>
      </p:sp>
    </p:spTree>
    <p:extLst>
      <p:ext uri="{BB962C8B-B14F-4D97-AF65-F5344CB8AC3E}">
        <p14:creationId xmlns:p14="http://schemas.microsoft.com/office/powerpoint/2010/main" val="3938813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14</a:t>
            </a:fld>
            <a:endParaRPr lang="ru-RU"/>
          </a:p>
        </p:txBody>
      </p:sp>
    </p:spTree>
    <p:extLst>
      <p:ext uri="{BB962C8B-B14F-4D97-AF65-F5344CB8AC3E}">
        <p14:creationId xmlns:p14="http://schemas.microsoft.com/office/powerpoint/2010/main" val="56911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15</a:t>
            </a:fld>
            <a:endParaRPr lang="ru-RU"/>
          </a:p>
        </p:txBody>
      </p:sp>
    </p:spTree>
    <p:extLst>
      <p:ext uri="{BB962C8B-B14F-4D97-AF65-F5344CB8AC3E}">
        <p14:creationId xmlns:p14="http://schemas.microsoft.com/office/powerpoint/2010/main" val="1920143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16</a:t>
            </a:fld>
            <a:endParaRPr lang="ru-RU"/>
          </a:p>
        </p:txBody>
      </p:sp>
    </p:spTree>
    <p:extLst>
      <p:ext uri="{BB962C8B-B14F-4D97-AF65-F5344CB8AC3E}">
        <p14:creationId xmlns:p14="http://schemas.microsoft.com/office/powerpoint/2010/main" val="2344592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17</a:t>
            </a:fld>
            <a:endParaRPr lang="ru-RU"/>
          </a:p>
        </p:txBody>
      </p:sp>
    </p:spTree>
    <p:extLst>
      <p:ext uri="{BB962C8B-B14F-4D97-AF65-F5344CB8AC3E}">
        <p14:creationId xmlns:p14="http://schemas.microsoft.com/office/powerpoint/2010/main" val="2191972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18</a:t>
            </a:fld>
            <a:endParaRPr lang="ru-RU"/>
          </a:p>
        </p:txBody>
      </p:sp>
    </p:spTree>
    <p:extLst>
      <p:ext uri="{BB962C8B-B14F-4D97-AF65-F5344CB8AC3E}">
        <p14:creationId xmlns:p14="http://schemas.microsoft.com/office/powerpoint/2010/main" val="141321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19</a:t>
            </a:fld>
            <a:endParaRPr lang="ru-RU"/>
          </a:p>
        </p:txBody>
      </p:sp>
    </p:spTree>
    <p:extLst>
      <p:ext uri="{BB962C8B-B14F-4D97-AF65-F5344CB8AC3E}">
        <p14:creationId xmlns:p14="http://schemas.microsoft.com/office/powerpoint/2010/main" val="189762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3</a:t>
            </a:fld>
            <a:endParaRPr lang="ru-RU"/>
          </a:p>
        </p:txBody>
      </p:sp>
    </p:spTree>
    <p:extLst>
      <p:ext uri="{BB962C8B-B14F-4D97-AF65-F5344CB8AC3E}">
        <p14:creationId xmlns:p14="http://schemas.microsoft.com/office/powerpoint/2010/main" val="322335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4</a:t>
            </a:fld>
            <a:endParaRPr lang="ru-RU"/>
          </a:p>
        </p:txBody>
      </p:sp>
    </p:spTree>
    <p:extLst>
      <p:ext uri="{BB962C8B-B14F-4D97-AF65-F5344CB8AC3E}">
        <p14:creationId xmlns:p14="http://schemas.microsoft.com/office/powerpoint/2010/main" val="18903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5</a:t>
            </a:fld>
            <a:endParaRPr lang="ru-RU"/>
          </a:p>
        </p:txBody>
      </p:sp>
    </p:spTree>
    <p:extLst>
      <p:ext uri="{BB962C8B-B14F-4D97-AF65-F5344CB8AC3E}">
        <p14:creationId xmlns:p14="http://schemas.microsoft.com/office/powerpoint/2010/main" val="91535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6</a:t>
            </a:fld>
            <a:endParaRPr lang="ru-RU"/>
          </a:p>
        </p:txBody>
      </p:sp>
    </p:spTree>
    <p:extLst>
      <p:ext uri="{BB962C8B-B14F-4D97-AF65-F5344CB8AC3E}">
        <p14:creationId xmlns:p14="http://schemas.microsoft.com/office/powerpoint/2010/main" val="3198081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7</a:t>
            </a:fld>
            <a:endParaRPr lang="ru-RU"/>
          </a:p>
        </p:txBody>
      </p:sp>
    </p:spTree>
    <p:extLst>
      <p:ext uri="{BB962C8B-B14F-4D97-AF65-F5344CB8AC3E}">
        <p14:creationId xmlns:p14="http://schemas.microsoft.com/office/powerpoint/2010/main" val="93027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8</a:t>
            </a:fld>
            <a:endParaRPr lang="ru-RU"/>
          </a:p>
        </p:txBody>
      </p:sp>
    </p:spTree>
    <p:extLst>
      <p:ext uri="{BB962C8B-B14F-4D97-AF65-F5344CB8AC3E}">
        <p14:creationId xmlns:p14="http://schemas.microsoft.com/office/powerpoint/2010/main" val="389099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9</a:t>
            </a:fld>
            <a:endParaRPr lang="ru-RU"/>
          </a:p>
        </p:txBody>
      </p:sp>
    </p:spTree>
    <p:extLst>
      <p:ext uri="{BB962C8B-B14F-4D97-AF65-F5344CB8AC3E}">
        <p14:creationId xmlns:p14="http://schemas.microsoft.com/office/powerpoint/2010/main" val="198731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10</a:t>
            </a:fld>
            <a:endParaRPr lang="ru-RU"/>
          </a:p>
        </p:txBody>
      </p:sp>
    </p:spTree>
    <p:extLst>
      <p:ext uri="{BB962C8B-B14F-4D97-AF65-F5344CB8AC3E}">
        <p14:creationId xmlns:p14="http://schemas.microsoft.com/office/powerpoint/2010/main" val="294679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25" name="Рисунок 24">
            <a:extLst>
              <a:ext uri="{FF2B5EF4-FFF2-40B4-BE49-F238E27FC236}">
                <a16:creationId xmlns:a16="http://schemas.microsoft.com/office/drawing/2014/main" id="{89ADBE38-5B1A-BF44-BFD5-22FC42358221}"/>
              </a:ext>
            </a:extLst>
          </p:cNvPr>
          <p:cNvPicPr>
            <a:picLocks noChangeAspect="1"/>
          </p:cNvPicPr>
          <p:nvPr userDrawn="1"/>
        </p:nvPicPr>
        <p:blipFill>
          <a:blip r:embed="rId2"/>
          <a:stretch>
            <a:fillRect/>
          </a:stretch>
        </p:blipFill>
        <p:spPr>
          <a:xfrm>
            <a:off x="679450" y="589816"/>
            <a:ext cx="4038600" cy="596900"/>
          </a:xfrm>
          <a:prstGeom prst="rect">
            <a:avLst/>
          </a:prstGeom>
        </p:spPr>
      </p:pic>
      <p:cxnSp>
        <p:nvCxnSpPr>
          <p:cNvPr id="11" name="Прямая соединительная линия 10">
            <a:extLst>
              <a:ext uri="{FF2B5EF4-FFF2-40B4-BE49-F238E27FC236}">
                <a16:creationId xmlns:a16="http://schemas.microsoft.com/office/drawing/2014/main" id="{F3C05BBF-08E0-7540-829F-D6B09A49BD35}"/>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Заголовок 11">
            <a:extLst>
              <a:ext uri="{FF2B5EF4-FFF2-40B4-BE49-F238E27FC236}">
                <a16:creationId xmlns:a16="http://schemas.microsoft.com/office/drawing/2014/main" id="{FE62C56F-44DD-204D-B9BA-633EC54B2D35}"/>
              </a:ext>
            </a:extLst>
          </p:cNvPr>
          <p:cNvSpPr>
            <a:spLocks noGrp="1"/>
          </p:cNvSpPr>
          <p:nvPr>
            <p:ph type="title" hasCustomPrompt="1"/>
          </p:nvPr>
        </p:nvSpPr>
        <p:spPr>
          <a:xfrm>
            <a:off x="6585364" y="4801308"/>
            <a:ext cx="10515600" cy="1325563"/>
          </a:xfrm>
          <a:prstGeom prst="rect">
            <a:avLst/>
          </a:prstGeom>
        </p:spPr>
        <p:txBody>
          <a:bodyPr/>
          <a:lstStyle>
            <a:lvl1pPr marL="0" algn="l" defTabSz="914400" rtl="0" eaLnBrk="1" latinLnBrk="0" hangingPunct="1">
              <a:lnSpc>
                <a:spcPts val="5300"/>
              </a:lnSpc>
              <a:spcBef>
                <a:spcPct val="0"/>
              </a:spcBef>
              <a:buNone/>
              <a:defRPr lang="ru-RU" sz="40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spTree>
    <p:extLst>
      <p:ext uri="{BB962C8B-B14F-4D97-AF65-F5344CB8AC3E}">
        <p14:creationId xmlns:p14="http://schemas.microsoft.com/office/powerpoint/2010/main" val="138815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94566-9430-7349-96E8-2D1C2CAFF844}"/>
              </a:ext>
            </a:extLst>
          </p:cNvPr>
          <p:cNvSpPr>
            <a:spLocks noGrp="1"/>
          </p:cNvSpPr>
          <p:nvPr>
            <p:ph type="title"/>
          </p:nvPr>
        </p:nvSpPr>
        <p:spPr>
          <a:xfrm>
            <a:off x="839788" y="457200"/>
            <a:ext cx="3932237" cy="1600200"/>
          </a:xfrm>
          <a:prstGeom prst="rect">
            <a:avLst/>
          </a:prstGeom>
        </p:spPr>
        <p:txBody>
          <a:bodyPr anchor="b"/>
          <a:lstStyle>
            <a:lvl1pPr>
              <a:defRPr sz="3200" b="1" i="0">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ED8A3BA7-7A70-F549-AE54-D176D6276A48}"/>
              </a:ext>
            </a:extLst>
          </p:cNvPr>
          <p:cNvSpPr>
            <a:spLocks noGrp="1"/>
          </p:cNvSpPr>
          <p:nvPr>
            <p:ph idx="1"/>
          </p:nvPr>
        </p:nvSpPr>
        <p:spPr>
          <a:xfrm>
            <a:off x="5183188" y="2277033"/>
            <a:ext cx="6172200" cy="3584017"/>
          </a:xfrm>
          <a:prstGeom prst="rect">
            <a:avLst/>
          </a:prstGeom>
        </p:spPr>
        <p:txBody>
          <a:bodyPr/>
          <a:lstStyle>
            <a:lvl1pPr>
              <a:defRPr sz="3200" b="0" i="0">
                <a:latin typeface="Verdana" panose="020B0604030504040204" pitchFamily="34" charset="0"/>
                <a:ea typeface="Verdana" panose="020B0604030504040204" pitchFamily="34" charset="0"/>
                <a:cs typeface="Verdana" panose="020B0604030504040204" pitchFamily="34" charset="0"/>
              </a:defRPr>
            </a:lvl1pPr>
            <a:lvl2pPr>
              <a:defRPr sz="2800" b="0" i="0">
                <a:latin typeface="Verdana" panose="020B0604030504040204" pitchFamily="34" charset="0"/>
                <a:ea typeface="Verdana" panose="020B0604030504040204" pitchFamily="34" charset="0"/>
                <a:cs typeface="Verdana" panose="020B0604030504040204" pitchFamily="34" charset="0"/>
              </a:defRPr>
            </a:lvl2pPr>
            <a:lvl3pPr>
              <a:defRPr sz="2400" b="0" i="0">
                <a:latin typeface="Verdana" panose="020B0604030504040204" pitchFamily="34" charset="0"/>
                <a:ea typeface="Verdana" panose="020B0604030504040204" pitchFamily="34" charset="0"/>
                <a:cs typeface="Verdana" panose="020B0604030504040204" pitchFamily="34" charset="0"/>
              </a:defRPr>
            </a:lvl3pPr>
            <a:lvl4pPr>
              <a:defRPr sz="2000" b="0" i="0">
                <a:latin typeface="Verdana" panose="020B0604030504040204" pitchFamily="34" charset="0"/>
                <a:ea typeface="Verdana" panose="020B0604030504040204" pitchFamily="34" charset="0"/>
                <a:cs typeface="Verdana" panose="020B0604030504040204" pitchFamily="34" charset="0"/>
              </a:defRPr>
            </a:lvl4pPr>
            <a:lvl5pPr>
              <a:defRPr sz="2000" b="0" i="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a:extLst>
              <a:ext uri="{FF2B5EF4-FFF2-40B4-BE49-F238E27FC236}">
                <a16:creationId xmlns:a16="http://schemas.microsoft.com/office/drawing/2014/main" id="{0B819086-2831-9641-8289-944CD41DFEAA}"/>
              </a:ext>
            </a:extLst>
          </p:cNvPr>
          <p:cNvSpPr>
            <a:spLocks noGrp="1"/>
          </p:cNvSpPr>
          <p:nvPr>
            <p:ph type="body" sz="half" idx="2"/>
          </p:nvPr>
        </p:nvSpPr>
        <p:spPr>
          <a:xfrm>
            <a:off x="839788" y="2277034"/>
            <a:ext cx="3932237" cy="3591953"/>
          </a:xfrm>
          <a:prstGeom prst="rect">
            <a:avLst/>
          </a:prstGeom>
        </p:spPr>
        <p:txBody>
          <a:bodyPr/>
          <a:lstStyle>
            <a:lvl1pPr marL="0" indent="0">
              <a:buNone/>
              <a:defRPr sz="1600" b="0"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pic>
        <p:nvPicPr>
          <p:cNvPr id="8" name="Рисунок 7">
            <a:extLst>
              <a:ext uri="{FF2B5EF4-FFF2-40B4-BE49-F238E27FC236}">
                <a16:creationId xmlns:a16="http://schemas.microsoft.com/office/drawing/2014/main" id="{86A51B85-F1A0-FF4E-A656-40C8407A1F35}"/>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pic>
        <p:nvPicPr>
          <p:cNvPr id="9" name="Рисунок 8">
            <a:extLst>
              <a:ext uri="{FF2B5EF4-FFF2-40B4-BE49-F238E27FC236}">
                <a16:creationId xmlns:a16="http://schemas.microsoft.com/office/drawing/2014/main" id="{AF0B130E-DA8F-2545-9D2D-E700B25D38A6}"/>
              </a:ext>
            </a:extLst>
          </p:cNvPr>
          <p:cNvPicPr>
            <a:picLocks noChangeAspect="1"/>
          </p:cNvPicPr>
          <p:nvPr userDrawn="1"/>
        </p:nvPicPr>
        <p:blipFill>
          <a:blip r:embed="rId3"/>
          <a:stretch>
            <a:fillRect/>
          </a:stretch>
        </p:blipFill>
        <p:spPr>
          <a:xfrm>
            <a:off x="7978775" y="531133"/>
            <a:ext cx="3375025" cy="498824"/>
          </a:xfrm>
          <a:prstGeom prst="rect">
            <a:avLst/>
          </a:prstGeom>
        </p:spPr>
      </p:pic>
    </p:spTree>
    <p:extLst>
      <p:ext uri="{BB962C8B-B14F-4D97-AF65-F5344CB8AC3E}">
        <p14:creationId xmlns:p14="http://schemas.microsoft.com/office/powerpoint/2010/main" val="330539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0" name="Прямоугольный треугольник 19">
            <a:extLst>
              <a:ext uri="{FF2B5EF4-FFF2-40B4-BE49-F238E27FC236}">
                <a16:creationId xmlns:a16="http://schemas.microsoft.com/office/drawing/2014/main" id="{97900449-F9D6-BA44-A31F-D7A168F96441}"/>
              </a:ext>
            </a:extLst>
          </p:cNvPr>
          <p:cNvSpPr/>
          <p:nvPr userDrawn="1"/>
        </p:nvSpPr>
        <p:spPr>
          <a:xfrm flipH="1">
            <a:off x="2270234" y="0"/>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Текст 2">
            <a:extLst>
              <a:ext uri="{FF2B5EF4-FFF2-40B4-BE49-F238E27FC236}">
                <a16:creationId xmlns:a16="http://schemas.microsoft.com/office/drawing/2014/main" id="{972EEFE4-FB9E-BF46-85AA-E18CFB217CDC}"/>
              </a:ext>
            </a:extLst>
          </p:cNvPr>
          <p:cNvSpPr>
            <a:spLocks noGrp="1"/>
          </p:cNvSpPr>
          <p:nvPr>
            <p:ph type="body" idx="1"/>
          </p:nvPr>
        </p:nvSpPr>
        <p:spPr>
          <a:xfrm>
            <a:off x="636586" y="3734977"/>
            <a:ext cx="5365695" cy="1500187"/>
          </a:xfrm>
          <a:prstGeom prst="rect">
            <a:avLst/>
          </a:prstGeom>
        </p:spPr>
        <p:txBody>
          <a:bodyPr/>
          <a:lstStyle>
            <a:lvl1pPr marL="0" indent="0">
              <a:buNone/>
              <a:defRPr lang="ru-RU" sz="14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17" name="Заголовок 1">
            <a:extLst>
              <a:ext uri="{FF2B5EF4-FFF2-40B4-BE49-F238E27FC236}">
                <a16:creationId xmlns:a16="http://schemas.microsoft.com/office/drawing/2014/main" id="{2B037399-DA8A-4C43-9ADA-3486893B04D2}"/>
              </a:ext>
            </a:extLst>
          </p:cNvPr>
          <p:cNvSpPr>
            <a:spLocks noGrp="1"/>
          </p:cNvSpPr>
          <p:nvPr>
            <p:ph type="title" hasCustomPrompt="1"/>
          </p:nvPr>
        </p:nvSpPr>
        <p:spPr>
          <a:xfrm>
            <a:off x="636586" y="1210748"/>
            <a:ext cx="10515600" cy="1500187"/>
          </a:xfrm>
          <a:prstGeom prst="rect">
            <a:avLst/>
          </a:prstGeom>
        </p:spPr>
        <p:txBody>
          <a:bodyPr anchor="b"/>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pic>
        <p:nvPicPr>
          <p:cNvPr id="19" name="Рисунок 18">
            <a:extLst>
              <a:ext uri="{FF2B5EF4-FFF2-40B4-BE49-F238E27FC236}">
                <a16:creationId xmlns:a16="http://schemas.microsoft.com/office/drawing/2014/main" id="{1CB0FE34-6325-F242-B491-EEA6F18F8AA4}"/>
              </a:ext>
            </a:extLst>
          </p:cNvPr>
          <p:cNvPicPr>
            <a:picLocks noChangeAspect="1"/>
          </p:cNvPicPr>
          <p:nvPr userDrawn="1"/>
        </p:nvPicPr>
        <p:blipFill>
          <a:blip r:embed="rId2"/>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967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6" name="Рисунок 45">
            <a:extLst>
              <a:ext uri="{FF2B5EF4-FFF2-40B4-BE49-F238E27FC236}">
                <a16:creationId xmlns:a16="http://schemas.microsoft.com/office/drawing/2014/main" id="{762D76D6-4269-7D47-A382-30DB7F7492D3}"/>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
        <p:nvSpPr>
          <p:cNvPr id="2" name="Заголовок 1">
            <a:extLst>
              <a:ext uri="{FF2B5EF4-FFF2-40B4-BE49-F238E27FC236}">
                <a16:creationId xmlns:a16="http://schemas.microsoft.com/office/drawing/2014/main" id="{4CAED925-7255-184B-B600-AD17A82F6DBA}"/>
              </a:ext>
            </a:extLst>
          </p:cNvPr>
          <p:cNvSpPr>
            <a:spLocks noGrp="1"/>
          </p:cNvSpPr>
          <p:nvPr>
            <p:ph type="title"/>
          </p:nvPr>
        </p:nvSpPr>
        <p:spPr>
          <a:xfrm>
            <a:off x="452304" y="609007"/>
            <a:ext cx="10515600" cy="1325563"/>
          </a:xfrm>
          <a:prstGeom prst="rect">
            <a:avLst/>
          </a:prstGeom>
        </p:spPr>
        <p:txBody>
          <a:bodyPr/>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7" name="Subtitle 2">
            <a:extLst>
              <a:ext uri="{FF2B5EF4-FFF2-40B4-BE49-F238E27FC236}">
                <a16:creationId xmlns:a16="http://schemas.microsoft.com/office/drawing/2014/main" id="{66ADEE23-C350-E04E-B8DD-E4311F8C9A60}"/>
              </a:ext>
            </a:extLst>
          </p:cNvPr>
          <p:cNvSpPr>
            <a:spLocks noGrp="1"/>
          </p:cNvSpPr>
          <p:nvPr>
            <p:ph type="subTitle" idx="1" hasCustomPrompt="1"/>
          </p:nvPr>
        </p:nvSpPr>
        <p:spPr>
          <a:xfrm>
            <a:off x="461857" y="1298703"/>
            <a:ext cx="10622029" cy="5234422"/>
          </a:xfrm>
          <a:prstGeom prst="rect">
            <a:avLst/>
          </a:prstGeom>
        </p:spPr>
        <p:txBody>
          <a:bodyPr>
            <a:normAutofit/>
          </a:bodyPr>
          <a:lstStyle>
            <a:lvl1pPr marL="0" indent="0" algn="l">
              <a:buNone/>
              <a:defRPr sz="2000" b="0" i="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 образец подзаголовка, образец подзаголовка, образец подзаголовка, образец подзаголовка, образец подзаголовка</a:t>
            </a:r>
            <a:endParaRPr lang="en-US" dirty="0"/>
          </a:p>
        </p:txBody>
      </p:sp>
      <p:sp>
        <p:nvSpPr>
          <p:cNvPr id="5" name="Рисунок 4">
            <a:extLst>
              <a:ext uri="{FF2B5EF4-FFF2-40B4-BE49-F238E27FC236}">
                <a16:creationId xmlns:a16="http://schemas.microsoft.com/office/drawing/2014/main" id="{35CED6DD-11F4-3640-9502-226D70475FEE}"/>
              </a:ext>
            </a:extLst>
          </p:cNvPr>
          <p:cNvSpPr>
            <a:spLocks noGrp="1"/>
          </p:cNvSpPr>
          <p:nvPr>
            <p:ph type="pic" sz="quarter" idx="16" hasCustomPrompt="1"/>
          </p:nvPr>
        </p:nvSpPr>
        <p:spPr>
          <a:xfrm>
            <a:off x="500125"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6" name="Текст 13">
            <a:extLst>
              <a:ext uri="{FF2B5EF4-FFF2-40B4-BE49-F238E27FC236}">
                <a16:creationId xmlns:a16="http://schemas.microsoft.com/office/drawing/2014/main" id="{48961DE6-1FA8-9D47-B998-6EDFBDDD0626}"/>
              </a:ext>
            </a:extLst>
          </p:cNvPr>
          <p:cNvSpPr>
            <a:spLocks noGrp="1"/>
          </p:cNvSpPr>
          <p:nvPr>
            <p:ph type="body" sz="quarter" idx="17"/>
          </p:nvPr>
        </p:nvSpPr>
        <p:spPr>
          <a:xfrm>
            <a:off x="477069"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pic>
        <p:nvPicPr>
          <p:cNvPr id="37" name="Рисунок 36">
            <a:extLst>
              <a:ext uri="{FF2B5EF4-FFF2-40B4-BE49-F238E27FC236}">
                <a16:creationId xmlns:a16="http://schemas.microsoft.com/office/drawing/2014/main" id="{132260FE-8AF7-024A-B2CD-5336FDBADABD}"/>
              </a:ext>
            </a:extLst>
          </p:cNvPr>
          <p:cNvPicPr>
            <a:picLocks noChangeAspect="1"/>
          </p:cNvPicPr>
          <p:nvPr userDrawn="1"/>
        </p:nvPicPr>
        <p:blipFill>
          <a:blip r:embed="rId3"/>
          <a:stretch>
            <a:fillRect/>
          </a:stretch>
        </p:blipFill>
        <p:spPr>
          <a:xfrm>
            <a:off x="7978775" y="531133"/>
            <a:ext cx="3375025" cy="498824"/>
          </a:xfrm>
          <a:prstGeom prst="rect">
            <a:avLst/>
          </a:prstGeom>
        </p:spPr>
      </p:pic>
      <p:sp>
        <p:nvSpPr>
          <p:cNvPr id="50" name="Текст 13">
            <a:extLst>
              <a:ext uri="{FF2B5EF4-FFF2-40B4-BE49-F238E27FC236}">
                <a16:creationId xmlns:a16="http://schemas.microsoft.com/office/drawing/2014/main" id="{50707094-0C9A-7E49-9EB0-E95003BA6647}"/>
              </a:ext>
            </a:extLst>
          </p:cNvPr>
          <p:cNvSpPr>
            <a:spLocks noGrp="1"/>
          </p:cNvSpPr>
          <p:nvPr>
            <p:ph type="body" sz="quarter" idx="18" hasCustomPrompt="1"/>
          </p:nvPr>
        </p:nvSpPr>
        <p:spPr>
          <a:xfrm>
            <a:off x="477069"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1" name="Рисунок 4">
            <a:extLst>
              <a:ext uri="{FF2B5EF4-FFF2-40B4-BE49-F238E27FC236}">
                <a16:creationId xmlns:a16="http://schemas.microsoft.com/office/drawing/2014/main" id="{7167CAC5-344B-ED4F-A5EC-0DD8BBBE770B}"/>
              </a:ext>
            </a:extLst>
          </p:cNvPr>
          <p:cNvSpPr>
            <a:spLocks noGrp="1"/>
          </p:cNvSpPr>
          <p:nvPr>
            <p:ph type="pic" sz="quarter" idx="19" hasCustomPrompt="1"/>
          </p:nvPr>
        </p:nvSpPr>
        <p:spPr>
          <a:xfrm>
            <a:off x="3304056" y="2322754"/>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2" name="Текст 13">
            <a:extLst>
              <a:ext uri="{FF2B5EF4-FFF2-40B4-BE49-F238E27FC236}">
                <a16:creationId xmlns:a16="http://schemas.microsoft.com/office/drawing/2014/main" id="{2A2ADEE3-FC11-564A-9F22-A8A30DEA6958}"/>
              </a:ext>
            </a:extLst>
          </p:cNvPr>
          <p:cNvSpPr>
            <a:spLocks noGrp="1"/>
          </p:cNvSpPr>
          <p:nvPr>
            <p:ph type="body" sz="quarter" idx="20"/>
          </p:nvPr>
        </p:nvSpPr>
        <p:spPr>
          <a:xfrm>
            <a:off x="3281000" y="3886691"/>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3" name="Текст 13">
            <a:extLst>
              <a:ext uri="{FF2B5EF4-FFF2-40B4-BE49-F238E27FC236}">
                <a16:creationId xmlns:a16="http://schemas.microsoft.com/office/drawing/2014/main" id="{A4404104-0313-864B-91E7-CAB3405BCB4F}"/>
              </a:ext>
            </a:extLst>
          </p:cNvPr>
          <p:cNvSpPr>
            <a:spLocks noGrp="1"/>
          </p:cNvSpPr>
          <p:nvPr>
            <p:ph type="body" sz="quarter" idx="21" hasCustomPrompt="1"/>
          </p:nvPr>
        </p:nvSpPr>
        <p:spPr>
          <a:xfrm>
            <a:off x="3281000" y="4343400"/>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4" name="Рисунок 4">
            <a:extLst>
              <a:ext uri="{FF2B5EF4-FFF2-40B4-BE49-F238E27FC236}">
                <a16:creationId xmlns:a16="http://schemas.microsoft.com/office/drawing/2014/main" id="{C190F894-EB66-8345-B5F3-3A596960169C}"/>
              </a:ext>
            </a:extLst>
          </p:cNvPr>
          <p:cNvSpPr>
            <a:spLocks noGrp="1"/>
          </p:cNvSpPr>
          <p:nvPr>
            <p:ph type="pic" sz="quarter" idx="22" hasCustomPrompt="1"/>
          </p:nvPr>
        </p:nvSpPr>
        <p:spPr>
          <a:xfrm>
            <a:off x="6078600"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5" name="Текст 13">
            <a:extLst>
              <a:ext uri="{FF2B5EF4-FFF2-40B4-BE49-F238E27FC236}">
                <a16:creationId xmlns:a16="http://schemas.microsoft.com/office/drawing/2014/main" id="{09389D26-0BEF-EA40-A496-312D8C503867}"/>
              </a:ext>
            </a:extLst>
          </p:cNvPr>
          <p:cNvSpPr>
            <a:spLocks noGrp="1"/>
          </p:cNvSpPr>
          <p:nvPr>
            <p:ph type="body" sz="quarter" idx="23"/>
          </p:nvPr>
        </p:nvSpPr>
        <p:spPr>
          <a:xfrm>
            <a:off x="6055544"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6" name="Текст 13">
            <a:extLst>
              <a:ext uri="{FF2B5EF4-FFF2-40B4-BE49-F238E27FC236}">
                <a16:creationId xmlns:a16="http://schemas.microsoft.com/office/drawing/2014/main" id="{89491531-AD0A-1D44-B9EC-2BE6BAC490AC}"/>
              </a:ext>
            </a:extLst>
          </p:cNvPr>
          <p:cNvSpPr>
            <a:spLocks noGrp="1"/>
          </p:cNvSpPr>
          <p:nvPr>
            <p:ph type="body" sz="quarter" idx="24" hasCustomPrompt="1"/>
          </p:nvPr>
        </p:nvSpPr>
        <p:spPr>
          <a:xfrm>
            <a:off x="6055544"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7" name="Рисунок 4">
            <a:extLst>
              <a:ext uri="{FF2B5EF4-FFF2-40B4-BE49-F238E27FC236}">
                <a16:creationId xmlns:a16="http://schemas.microsoft.com/office/drawing/2014/main" id="{259AF906-E5DA-9C4B-A908-BB69647D81FF}"/>
              </a:ext>
            </a:extLst>
          </p:cNvPr>
          <p:cNvSpPr>
            <a:spLocks noGrp="1"/>
          </p:cNvSpPr>
          <p:nvPr>
            <p:ph type="pic" sz="quarter" idx="25" hasCustomPrompt="1"/>
          </p:nvPr>
        </p:nvSpPr>
        <p:spPr>
          <a:xfrm>
            <a:off x="8840331" y="2287473"/>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8" name="Текст 13">
            <a:extLst>
              <a:ext uri="{FF2B5EF4-FFF2-40B4-BE49-F238E27FC236}">
                <a16:creationId xmlns:a16="http://schemas.microsoft.com/office/drawing/2014/main" id="{5D65943B-F02B-B541-A00A-9EA60931A629}"/>
              </a:ext>
            </a:extLst>
          </p:cNvPr>
          <p:cNvSpPr>
            <a:spLocks noGrp="1"/>
          </p:cNvSpPr>
          <p:nvPr>
            <p:ph type="body" sz="quarter" idx="26"/>
          </p:nvPr>
        </p:nvSpPr>
        <p:spPr>
          <a:xfrm>
            <a:off x="8817275" y="3851410"/>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9" name="Текст 13">
            <a:extLst>
              <a:ext uri="{FF2B5EF4-FFF2-40B4-BE49-F238E27FC236}">
                <a16:creationId xmlns:a16="http://schemas.microsoft.com/office/drawing/2014/main" id="{317E742F-17AF-6F4C-B372-B21962C944C2}"/>
              </a:ext>
            </a:extLst>
          </p:cNvPr>
          <p:cNvSpPr>
            <a:spLocks noGrp="1"/>
          </p:cNvSpPr>
          <p:nvPr>
            <p:ph type="body" sz="quarter" idx="27" hasCustomPrompt="1"/>
          </p:nvPr>
        </p:nvSpPr>
        <p:spPr>
          <a:xfrm>
            <a:off x="8817275" y="4308119"/>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Tree>
    <p:extLst>
      <p:ext uri="{BB962C8B-B14F-4D97-AF65-F5344CB8AC3E}">
        <p14:creationId xmlns:p14="http://schemas.microsoft.com/office/powerpoint/2010/main" val="2135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D823FC32-1D4B-0249-BF21-969AAD7AE88B}"/>
              </a:ext>
            </a:extLst>
          </p:cNvPr>
          <p:cNvSpPr/>
          <p:nvPr userDrawn="1"/>
        </p:nvSpPr>
        <p:spPr>
          <a:xfrm>
            <a:off x="-1" y="0"/>
            <a:ext cx="3633019" cy="6872836"/>
          </a:xfrm>
          <a:prstGeom prst="rect">
            <a:avLst/>
          </a:prstGeom>
          <a:solidFill>
            <a:srgbClr val="2D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itle Placeholder 1">
            <a:extLst>
              <a:ext uri="{FF2B5EF4-FFF2-40B4-BE49-F238E27FC236}">
                <a16:creationId xmlns:a16="http://schemas.microsoft.com/office/drawing/2014/main" id="{E70D9CBA-C8C6-8448-9128-B772F8FBAEF8}"/>
              </a:ext>
            </a:extLst>
          </p:cNvPr>
          <p:cNvSpPr>
            <a:spLocks noGrp="1"/>
          </p:cNvSpPr>
          <p:nvPr>
            <p:ph type="title" hasCustomPrompt="1"/>
          </p:nvPr>
        </p:nvSpPr>
        <p:spPr>
          <a:xfrm>
            <a:off x="498129" y="910338"/>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4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Число</a:t>
            </a:r>
            <a:endParaRPr lang="en-US" dirty="0"/>
          </a:p>
        </p:txBody>
      </p:sp>
      <p:pic>
        <p:nvPicPr>
          <p:cNvPr id="7" name="Рисунок 6">
            <a:extLst>
              <a:ext uri="{FF2B5EF4-FFF2-40B4-BE49-F238E27FC236}">
                <a16:creationId xmlns:a16="http://schemas.microsoft.com/office/drawing/2014/main" id="{F789B064-12D4-A64E-A883-31F4F92E6DAD}"/>
              </a:ext>
            </a:extLst>
          </p:cNvPr>
          <p:cNvPicPr>
            <a:picLocks noChangeAspect="1"/>
          </p:cNvPicPr>
          <p:nvPr userDrawn="1"/>
        </p:nvPicPr>
        <p:blipFill>
          <a:blip r:embed="rId2">
            <a:alphaModFix amt="35000"/>
          </a:blip>
          <a:stretch>
            <a:fillRect/>
          </a:stretch>
        </p:blipFill>
        <p:spPr>
          <a:xfrm>
            <a:off x="4127623" y="367011"/>
            <a:ext cx="7662739" cy="4740836"/>
          </a:xfrm>
          <a:prstGeom prst="rect">
            <a:avLst/>
          </a:prstGeom>
        </p:spPr>
      </p:pic>
      <p:sp>
        <p:nvSpPr>
          <p:cNvPr id="15" name="Объект 2">
            <a:extLst>
              <a:ext uri="{FF2B5EF4-FFF2-40B4-BE49-F238E27FC236}">
                <a16:creationId xmlns:a16="http://schemas.microsoft.com/office/drawing/2014/main" id="{C889005E-4F9F-EF45-A776-E0B7B437D6AC}"/>
              </a:ext>
            </a:extLst>
          </p:cNvPr>
          <p:cNvSpPr>
            <a:spLocks noGrp="1"/>
          </p:cNvSpPr>
          <p:nvPr>
            <p:ph sz="half" idx="1"/>
          </p:nvPr>
        </p:nvSpPr>
        <p:spPr>
          <a:xfrm>
            <a:off x="498129" y="2932178"/>
            <a:ext cx="3134889" cy="4351338"/>
          </a:xfrm>
          <a:prstGeom prst="rect">
            <a:avLst/>
          </a:prstGeom>
        </p:spPr>
        <p:txBody>
          <a:bodyPr/>
          <a:lstStyle>
            <a:lvl1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pic>
        <p:nvPicPr>
          <p:cNvPr id="17" name="Рисунок 16">
            <a:extLst>
              <a:ext uri="{FF2B5EF4-FFF2-40B4-BE49-F238E27FC236}">
                <a16:creationId xmlns:a16="http://schemas.microsoft.com/office/drawing/2014/main" id="{42CFAD87-8A55-7E4E-85FB-DEF79F988867}"/>
              </a:ext>
            </a:extLst>
          </p:cNvPr>
          <p:cNvPicPr>
            <a:picLocks noChangeAspect="1"/>
          </p:cNvPicPr>
          <p:nvPr userDrawn="1"/>
        </p:nvPicPr>
        <p:blipFill>
          <a:blip r:embed="rId3"/>
          <a:stretch>
            <a:fillRect/>
          </a:stretch>
        </p:blipFill>
        <p:spPr>
          <a:xfrm>
            <a:off x="7978775" y="531133"/>
            <a:ext cx="3375025" cy="498824"/>
          </a:xfrm>
          <a:prstGeom prst="rect">
            <a:avLst/>
          </a:prstGeom>
        </p:spPr>
      </p:pic>
      <p:pic>
        <p:nvPicPr>
          <p:cNvPr id="10" name="Рисунок 9">
            <a:extLst>
              <a:ext uri="{FF2B5EF4-FFF2-40B4-BE49-F238E27FC236}">
                <a16:creationId xmlns:a16="http://schemas.microsoft.com/office/drawing/2014/main" id="{099C8C40-D39C-BE46-91F6-BDB987412975}"/>
              </a:ext>
            </a:extLst>
          </p:cNvPr>
          <p:cNvPicPr>
            <a:picLocks noChangeAspect="1"/>
          </p:cNvPicPr>
          <p:nvPr userDrawn="1"/>
        </p:nvPicPr>
        <p:blipFill rotWithShape="1">
          <a:blip r:embed="rId4"/>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80314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4" name="Рисунок 13">
            <a:extLst>
              <a:ext uri="{FF2B5EF4-FFF2-40B4-BE49-F238E27FC236}">
                <a16:creationId xmlns:a16="http://schemas.microsoft.com/office/drawing/2014/main" id="{27784804-39F4-7646-A32C-F5EBA6024C4B}"/>
              </a:ext>
            </a:extLst>
          </p:cNvPr>
          <p:cNvSpPr>
            <a:spLocks noGrp="1"/>
          </p:cNvSpPr>
          <p:nvPr>
            <p:ph type="pic" sz="quarter" idx="13"/>
          </p:nvPr>
        </p:nvSpPr>
        <p:spPr>
          <a:xfrm>
            <a:off x="-17826" y="18256"/>
            <a:ext cx="4857750" cy="6858000"/>
          </a:xfrm>
          <a:prstGeom prst="rect">
            <a:avLst/>
          </a:prstGeom>
        </p:spPr>
        <p:txBody>
          <a:bodyPr/>
          <a:lstStyle/>
          <a:p>
            <a:endParaRPr lang="ru-RU"/>
          </a:p>
        </p:txBody>
      </p:sp>
      <p:sp>
        <p:nvSpPr>
          <p:cNvPr id="2" name="Заголовок 1">
            <a:extLst>
              <a:ext uri="{FF2B5EF4-FFF2-40B4-BE49-F238E27FC236}">
                <a16:creationId xmlns:a16="http://schemas.microsoft.com/office/drawing/2014/main" id="{F51205AC-192F-234A-B2DA-E6DAD3DD6FD3}"/>
              </a:ext>
            </a:extLst>
          </p:cNvPr>
          <p:cNvSpPr>
            <a:spLocks noGrp="1"/>
          </p:cNvSpPr>
          <p:nvPr>
            <p:ph type="title" hasCustomPrompt="1"/>
          </p:nvPr>
        </p:nvSpPr>
        <p:spPr>
          <a:xfrm>
            <a:off x="6019966" y="2266969"/>
            <a:ext cx="1619250" cy="1325563"/>
          </a:xfrm>
          <a:prstGeom prst="rect">
            <a:avLst/>
          </a:prstGeom>
        </p:spPr>
        <p:txBody>
          <a:bodyPr/>
          <a:lstStyle>
            <a:lvl1pPr marL="0" algn="l" defTabSz="914400" rtl="0" eaLnBrk="1" latinLnBrk="0" hangingPunct="1">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00</a:t>
            </a:r>
          </a:p>
        </p:txBody>
      </p:sp>
      <p:sp>
        <p:nvSpPr>
          <p:cNvPr id="23" name="Текст 13">
            <a:extLst>
              <a:ext uri="{FF2B5EF4-FFF2-40B4-BE49-F238E27FC236}">
                <a16:creationId xmlns:a16="http://schemas.microsoft.com/office/drawing/2014/main" id="{75B40E99-6245-8949-8F6D-1E6ED389C655}"/>
              </a:ext>
            </a:extLst>
          </p:cNvPr>
          <p:cNvSpPr>
            <a:spLocks noGrp="1"/>
          </p:cNvSpPr>
          <p:nvPr>
            <p:ph type="body" sz="quarter" idx="10" hasCustomPrompt="1"/>
          </p:nvPr>
        </p:nvSpPr>
        <p:spPr>
          <a:xfrm>
            <a:off x="6019966" y="3605876"/>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4" name="Текст 13">
            <a:extLst>
              <a:ext uri="{FF2B5EF4-FFF2-40B4-BE49-F238E27FC236}">
                <a16:creationId xmlns:a16="http://schemas.microsoft.com/office/drawing/2014/main" id="{5BA3E0E6-4A81-F845-8374-48218CF27E47}"/>
              </a:ext>
            </a:extLst>
          </p:cNvPr>
          <p:cNvSpPr>
            <a:spLocks noGrp="1"/>
          </p:cNvSpPr>
          <p:nvPr>
            <p:ph type="body" sz="quarter" idx="14" hasCustomPrompt="1"/>
          </p:nvPr>
        </p:nvSpPr>
        <p:spPr>
          <a:xfrm>
            <a:off x="9158669" y="3611302"/>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6" name="Текст 13">
            <a:extLst>
              <a:ext uri="{FF2B5EF4-FFF2-40B4-BE49-F238E27FC236}">
                <a16:creationId xmlns:a16="http://schemas.microsoft.com/office/drawing/2014/main" id="{17E06DDE-1CD1-834D-8E70-E983BC6A5F17}"/>
              </a:ext>
            </a:extLst>
          </p:cNvPr>
          <p:cNvSpPr>
            <a:spLocks noGrp="1"/>
          </p:cNvSpPr>
          <p:nvPr>
            <p:ph type="body" sz="quarter" idx="15" hasCustomPrompt="1"/>
          </p:nvPr>
        </p:nvSpPr>
        <p:spPr>
          <a:xfrm>
            <a:off x="9158669" y="2266969"/>
            <a:ext cx="5869868" cy="17473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2pPr>
            <a:lvl3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3pPr>
            <a:lvl4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400" rtl="0" eaLnBrk="1" latinLnBrk="0" hangingPunct="1">
              <a:lnSpc>
                <a:spcPct val="90000"/>
              </a:lnSpc>
              <a:spcBef>
                <a:spcPct val="0"/>
              </a:spcBef>
              <a:buFont typeface="Arial" panose="020B0604020202020204" pitchFamily="34" charset="0"/>
              <a:buNone/>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00</a:t>
            </a:r>
          </a:p>
        </p:txBody>
      </p:sp>
      <p:pic>
        <p:nvPicPr>
          <p:cNvPr id="9" name="Рисунок 8">
            <a:extLst>
              <a:ext uri="{FF2B5EF4-FFF2-40B4-BE49-F238E27FC236}">
                <a16:creationId xmlns:a16="http://schemas.microsoft.com/office/drawing/2014/main" id="{6D5F2A84-FB2A-C648-B480-0E6F10B0BC99}"/>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7408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graphicFrame>
        <p:nvGraphicFramePr>
          <p:cNvPr id="10" name="Таблица 9">
            <a:extLst>
              <a:ext uri="{FF2B5EF4-FFF2-40B4-BE49-F238E27FC236}">
                <a16:creationId xmlns:a16="http://schemas.microsoft.com/office/drawing/2014/main" id="{2C4D3B74-5F4F-6C41-A5DC-81E53D7385A8}"/>
              </a:ext>
            </a:extLst>
          </p:cNvPr>
          <p:cNvGraphicFramePr>
            <a:graphicFrameLocks noGrp="1"/>
          </p:cNvGraphicFramePr>
          <p:nvPr userDrawn="1">
            <p:extLst>
              <p:ext uri="{D42A27DB-BD31-4B8C-83A1-F6EECF244321}">
                <p14:modId xmlns:p14="http://schemas.microsoft.com/office/powerpoint/2010/main" val="2687621842"/>
              </p:ext>
            </p:extLst>
          </p:nvPr>
        </p:nvGraphicFramePr>
        <p:xfrm>
          <a:off x="751822" y="3078685"/>
          <a:ext cx="5937107" cy="2400956"/>
        </p:xfrm>
        <a:graphic>
          <a:graphicData uri="http://schemas.openxmlformats.org/drawingml/2006/table">
            <a:tbl>
              <a:tblPr bandRow="1">
                <a:tableStyleId>{C083E6E3-FA7D-4D7B-A595-EF9225AFEA82}</a:tableStyleId>
              </a:tblPr>
              <a:tblGrid>
                <a:gridCol w="3723612">
                  <a:extLst>
                    <a:ext uri="{9D8B030D-6E8A-4147-A177-3AD203B41FA5}">
                      <a16:colId xmlns:a16="http://schemas.microsoft.com/office/drawing/2014/main" val="580105534"/>
                    </a:ext>
                  </a:extLst>
                </a:gridCol>
                <a:gridCol w="2213495">
                  <a:extLst>
                    <a:ext uri="{9D8B030D-6E8A-4147-A177-3AD203B41FA5}">
                      <a16:colId xmlns:a16="http://schemas.microsoft.com/office/drawing/2014/main" val="2055404238"/>
                    </a:ext>
                  </a:extLst>
                </a:gridCol>
              </a:tblGrid>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161074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3288125"/>
                  </a:ext>
                </a:extLst>
              </a:tr>
              <a:tr h="614476">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242583206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10143166"/>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847340754"/>
                  </a:ext>
                </a:extLst>
              </a:tr>
            </a:tbl>
          </a:graphicData>
        </a:graphic>
      </p:graphicFrame>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147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14576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7" name="Рисунок 4">
            <a:extLst>
              <a:ext uri="{FF2B5EF4-FFF2-40B4-BE49-F238E27FC236}">
                <a16:creationId xmlns:a16="http://schemas.microsoft.com/office/drawing/2014/main" id="{C4CA7B46-2F96-614A-838A-2E47CF4A2780}"/>
              </a:ext>
            </a:extLst>
          </p:cNvPr>
          <p:cNvSpPr>
            <a:spLocks noGrp="1"/>
          </p:cNvSpPr>
          <p:nvPr>
            <p:ph type="pic" sz="quarter" idx="16" hasCustomPrompt="1"/>
          </p:nvPr>
        </p:nvSpPr>
        <p:spPr>
          <a:xfrm>
            <a:off x="838200"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9" name="Рисунок 4">
            <a:extLst>
              <a:ext uri="{FF2B5EF4-FFF2-40B4-BE49-F238E27FC236}">
                <a16:creationId xmlns:a16="http://schemas.microsoft.com/office/drawing/2014/main" id="{861579BD-3D10-0F47-A313-C9714E745499}"/>
              </a:ext>
            </a:extLst>
          </p:cNvPr>
          <p:cNvSpPr>
            <a:spLocks noGrp="1"/>
          </p:cNvSpPr>
          <p:nvPr>
            <p:ph type="pic" sz="quarter" idx="17" hasCustomPrompt="1"/>
          </p:nvPr>
        </p:nvSpPr>
        <p:spPr>
          <a:xfrm>
            <a:off x="285005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0" name="Рисунок 4">
            <a:extLst>
              <a:ext uri="{FF2B5EF4-FFF2-40B4-BE49-F238E27FC236}">
                <a16:creationId xmlns:a16="http://schemas.microsoft.com/office/drawing/2014/main" id="{DC15F2C2-6925-9840-A263-A9FE6D0D50A4}"/>
              </a:ext>
            </a:extLst>
          </p:cNvPr>
          <p:cNvSpPr>
            <a:spLocks noGrp="1"/>
          </p:cNvSpPr>
          <p:nvPr>
            <p:ph type="pic" sz="quarter" idx="18" hasCustomPrompt="1"/>
          </p:nvPr>
        </p:nvSpPr>
        <p:spPr>
          <a:xfrm>
            <a:off x="4867917"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1" name="Рисунок 4">
            <a:extLst>
              <a:ext uri="{FF2B5EF4-FFF2-40B4-BE49-F238E27FC236}">
                <a16:creationId xmlns:a16="http://schemas.microsoft.com/office/drawing/2014/main" id="{4310709A-6095-DB44-9B5E-AE7C888858F1}"/>
              </a:ext>
            </a:extLst>
          </p:cNvPr>
          <p:cNvSpPr>
            <a:spLocks noGrp="1"/>
          </p:cNvSpPr>
          <p:nvPr>
            <p:ph type="pic" sz="quarter" idx="19" hasCustomPrompt="1"/>
          </p:nvPr>
        </p:nvSpPr>
        <p:spPr>
          <a:xfrm>
            <a:off x="6879769"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2" name="Рисунок 4">
            <a:extLst>
              <a:ext uri="{FF2B5EF4-FFF2-40B4-BE49-F238E27FC236}">
                <a16:creationId xmlns:a16="http://schemas.microsoft.com/office/drawing/2014/main" id="{8F68A599-0708-514A-BEFB-E7DD1D00615F}"/>
              </a:ext>
            </a:extLst>
          </p:cNvPr>
          <p:cNvSpPr>
            <a:spLocks noGrp="1"/>
          </p:cNvSpPr>
          <p:nvPr>
            <p:ph type="pic" sz="quarter" idx="20" hasCustomPrompt="1"/>
          </p:nvPr>
        </p:nvSpPr>
        <p:spPr>
          <a:xfrm>
            <a:off x="1842953"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3" name="Рисунок 4">
            <a:extLst>
              <a:ext uri="{FF2B5EF4-FFF2-40B4-BE49-F238E27FC236}">
                <a16:creationId xmlns:a16="http://schemas.microsoft.com/office/drawing/2014/main" id="{CD6E9C51-F264-4249-AAA1-46A790EAB21D}"/>
              </a:ext>
            </a:extLst>
          </p:cNvPr>
          <p:cNvSpPr>
            <a:spLocks noGrp="1"/>
          </p:cNvSpPr>
          <p:nvPr>
            <p:ph type="pic" sz="quarter" idx="21" hasCustomPrompt="1"/>
          </p:nvPr>
        </p:nvSpPr>
        <p:spPr>
          <a:xfrm>
            <a:off x="3854805"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4" name="Рисунок 4">
            <a:extLst>
              <a:ext uri="{FF2B5EF4-FFF2-40B4-BE49-F238E27FC236}">
                <a16:creationId xmlns:a16="http://schemas.microsoft.com/office/drawing/2014/main" id="{6E3E01DB-FF7A-504D-8CF4-7F8DB4DF352A}"/>
              </a:ext>
            </a:extLst>
          </p:cNvPr>
          <p:cNvSpPr>
            <a:spLocks noGrp="1"/>
          </p:cNvSpPr>
          <p:nvPr>
            <p:ph type="pic" sz="quarter" idx="22" hasCustomPrompt="1"/>
          </p:nvPr>
        </p:nvSpPr>
        <p:spPr>
          <a:xfrm>
            <a:off x="5872670"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5" name="Рисунок 4">
            <a:extLst>
              <a:ext uri="{FF2B5EF4-FFF2-40B4-BE49-F238E27FC236}">
                <a16:creationId xmlns:a16="http://schemas.microsoft.com/office/drawing/2014/main" id="{10D9CA36-B958-4246-9A18-3E9EB7E1AA45}"/>
              </a:ext>
            </a:extLst>
          </p:cNvPr>
          <p:cNvSpPr>
            <a:spLocks noGrp="1"/>
          </p:cNvSpPr>
          <p:nvPr>
            <p:ph type="pic" sz="quarter" idx="23" hasCustomPrompt="1"/>
          </p:nvPr>
        </p:nvSpPr>
        <p:spPr>
          <a:xfrm>
            <a:off x="7884522"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6" name="Рисунок 4">
            <a:extLst>
              <a:ext uri="{FF2B5EF4-FFF2-40B4-BE49-F238E27FC236}">
                <a16:creationId xmlns:a16="http://schemas.microsoft.com/office/drawing/2014/main" id="{2B1B5766-BA31-B34C-8CE1-E0E3C1E9AAA2}"/>
              </a:ext>
            </a:extLst>
          </p:cNvPr>
          <p:cNvSpPr>
            <a:spLocks noGrp="1"/>
          </p:cNvSpPr>
          <p:nvPr>
            <p:ph type="pic" sz="quarter" idx="24" hasCustomPrompt="1"/>
          </p:nvPr>
        </p:nvSpPr>
        <p:spPr>
          <a:xfrm>
            <a:off x="9968003"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7" name="Рисунок 4">
            <a:extLst>
              <a:ext uri="{FF2B5EF4-FFF2-40B4-BE49-F238E27FC236}">
                <a16:creationId xmlns:a16="http://schemas.microsoft.com/office/drawing/2014/main" id="{22B4A78B-BDA5-074E-BB55-DD84E213CD73}"/>
              </a:ext>
            </a:extLst>
          </p:cNvPr>
          <p:cNvSpPr>
            <a:spLocks noGrp="1"/>
          </p:cNvSpPr>
          <p:nvPr>
            <p:ph type="pic" sz="quarter" idx="25" hasCustomPrompt="1"/>
          </p:nvPr>
        </p:nvSpPr>
        <p:spPr>
          <a:xfrm>
            <a:off x="900847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8" name="Рисунок 4">
            <a:extLst>
              <a:ext uri="{FF2B5EF4-FFF2-40B4-BE49-F238E27FC236}">
                <a16:creationId xmlns:a16="http://schemas.microsoft.com/office/drawing/2014/main" id="{24C92142-AAA2-5642-87F1-E924BCCE3F9F}"/>
              </a:ext>
            </a:extLst>
          </p:cNvPr>
          <p:cNvSpPr>
            <a:spLocks noGrp="1"/>
          </p:cNvSpPr>
          <p:nvPr>
            <p:ph type="pic" sz="quarter" idx="26" hasCustomPrompt="1"/>
          </p:nvPr>
        </p:nvSpPr>
        <p:spPr>
          <a:xfrm>
            <a:off x="790632"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9" name="Рисунок 4">
            <a:extLst>
              <a:ext uri="{FF2B5EF4-FFF2-40B4-BE49-F238E27FC236}">
                <a16:creationId xmlns:a16="http://schemas.microsoft.com/office/drawing/2014/main" id="{A0ECE587-F98A-764D-AF8F-CF6B7E4B8DE4}"/>
              </a:ext>
            </a:extLst>
          </p:cNvPr>
          <p:cNvSpPr>
            <a:spLocks noGrp="1"/>
          </p:cNvSpPr>
          <p:nvPr>
            <p:ph type="pic" sz="quarter" idx="27" hasCustomPrompt="1"/>
          </p:nvPr>
        </p:nvSpPr>
        <p:spPr>
          <a:xfrm>
            <a:off x="280248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0" name="Рисунок 4">
            <a:extLst>
              <a:ext uri="{FF2B5EF4-FFF2-40B4-BE49-F238E27FC236}">
                <a16:creationId xmlns:a16="http://schemas.microsoft.com/office/drawing/2014/main" id="{E117289B-D1D2-B046-AB98-AE0DC118F719}"/>
              </a:ext>
            </a:extLst>
          </p:cNvPr>
          <p:cNvSpPr>
            <a:spLocks noGrp="1"/>
          </p:cNvSpPr>
          <p:nvPr>
            <p:ph type="pic" sz="quarter" idx="28" hasCustomPrompt="1"/>
          </p:nvPr>
        </p:nvSpPr>
        <p:spPr>
          <a:xfrm>
            <a:off x="4820349"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1" name="Рисунок 4">
            <a:extLst>
              <a:ext uri="{FF2B5EF4-FFF2-40B4-BE49-F238E27FC236}">
                <a16:creationId xmlns:a16="http://schemas.microsoft.com/office/drawing/2014/main" id="{E3D0B968-3999-6647-9252-3778A4A2B711}"/>
              </a:ext>
            </a:extLst>
          </p:cNvPr>
          <p:cNvSpPr>
            <a:spLocks noGrp="1"/>
          </p:cNvSpPr>
          <p:nvPr>
            <p:ph type="pic" sz="quarter" idx="29" hasCustomPrompt="1"/>
          </p:nvPr>
        </p:nvSpPr>
        <p:spPr>
          <a:xfrm>
            <a:off x="6832201"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2" name="Рисунок 4">
            <a:extLst>
              <a:ext uri="{FF2B5EF4-FFF2-40B4-BE49-F238E27FC236}">
                <a16:creationId xmlns:a16="http://schemas.microsoft.com/office/drawing/2014/main" id="{6457A155-09BB-0E4A-A38E-CFE33CCF197A}"/>
              </a:ext>
            </a:extLst>
          </p:cNvPr>
          <p:cNvSpPr>
            <a:spLocks noGrp="1"/>
          </p:cNvSpPr>
          <p:nvPr>
            <p:ph type="pic" sz="quarter" idx="30" hasCustomPrompt="1"/>
          </p:nvPr>
        </p:nvSpPr>
        <p:spPr>
          <a:xfrm>
            <a:off x="896090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3" name="Рисунок 4">
            <a:extLst>
              <a:ext uri="{FF2B5EF4-FFF2-40B4-BE49-F238E27FC236}">
                <a16:creationId xmlns:a16="http://schemas.microsoft.com/office/drawing/2014/main" id="{FD5E06E2-1BE4-AC45-80BA-4F68EB147597}"/>
              </a:ext>
            </a:extLst>
          </p:cNvPr>
          <p:cNvSpPr>
            <a:spLocks noGrp="1"/>
          </p:cNvSpPr>
          <p:nvPr>
            <p:ph type="pic" sz="quarter" idx="31" hasCustomPrompt="1"/>
          </p:nvPr>
        </p:nvSpPr>
        <p:spPr>
          <a:xfrm>
            <a:off x="1822943"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4" name="Рисунок 4">
            <a:extLst>
              <a:ext uri="{FF2B5EF4-FFF2-40B4-BE49-F238E27FC236}">
                <a16:creationId xmlns:a16="http://schemas.microsoft.com/office/drawing/2014/main" id="{C729838A-66C9-FF47-BAE8-7CA67D135281}"/>
              </a:ext>
            </a:extLst>
          </p:cNvPr>
          <p:cNvSpPr>
            <a:spLocks noGrp="1"/>
          </p:cNvSpPr>
          <p:nvPr>
            <p:ph type="pic" sz="quarter" idx="32" hasCustomPrompt="1"/>
          </p:nvPr>
        </p:nvSpPr>
        <p:spPr>
          <a:xfrm>
            <a:off x="3834795"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5" name="Рисунок 4">
            <a:extLst>
              <a:ext uri="{FF2B5EF4-FFF2-40B4-BE49-F238E27FC236}">
                <a16:creationId xmlns:a16="http://schemas.microsoft.com/office/drawing/2014/main" id="{0A15CA53-5650-5D4A-8689-61396F7A1AE6}"/>
              </a:ext>
            </a:extLst>
          </p:cNvPr>
          <p:cNvSpPr>
            <a:spLocks noGrp="1"/>
          </p:cNvSpPr>
          <p:nvPr>
            <p:ph type="pic" sz="quarter" idx="33" hasCustomPrompt="1"/>
          </p:nvPr>
        </p:nvSpPr>
        <p:spPr>
          <a:xfrm>
            <a:off x="5852660"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6" name="Рисунок 4">
            <a:extLst>
              <a:ext uri="{FF2B5EF4-FFF2-40B4-BE49-F238E27FC236}">
                <a16:creationId xmlns:a16="http://schemas.microsoft.com/office/drawing/2014/main" id="{62CA8F52-470B-094B-B063-81AF8C842E12}"/>
              </a:ext>
            </a:extLst>
          </p:cNvPr>
          <p:cNvSpPr>
            <a:spLocks noGrp="1"/>
          </p:cNvSpPr>
          <p:nvPr>
            <p:ph type="pic" sz="quarter" idx="34" hasCustomPrompt="1"/>
          </p:nvPr>
        </p:nvSpPr>
        <p:spPr>
          <a:xfrm>
            <a:off x="7864512"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7" name="Рисунок 4">
            <a:extLst>
              <a:ext uri="{FF2B5EF4-FFF2-40B4-BE49-F238E27FC236}">
                <a16:creationId xmlns:a16="http://schemas.microsoft.com/office/drawing/2014/main" id="{777DE816-A309-1642-A67E-532169FC1572}"/>
              </a:ext>
            </a:extLst>
          </p:cNvPr>
          <p:cNvSpPr>
            <a:spLocks noGrp="1"/>
          </p:cNvSpPr>
          <p:nvPr>
            <p:ph type="pic" sz="quarter" idx="35" hasCustomPrompt="1"/>
          </p:nvPr>
        </p:nvSpPr>
        <p:spPr>
          <a:xfrm>
            <a:off x="9947993"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6" name="Заголовок 1">
            <a:extLst>
              <a:ext uri="{FF2B5EF4-FFF2-40B4-BE49-F238E27FC236}">
                <a16:creationId xmlns:a16="http://schemas.microsoft.com/office/drawing/2014/main" id="{F5DEA6EE-0CB7-324D-B494-703C637BDFAD}"/>
              </a:ext>
            </a:extLst>
          </p:cNvPr>
          <p:cNvSpPr>
            <a:spLocks noGrp="1"/>
          </p:cNvSpPr>
          <p:nvPr>
            <p:ph type="title"/>
          </p:nvPr>
        </p:nvSpPr>
        <p:spPr>
          <a:xfrm>
            <a:off x="686657" y="585276"/>
            <a:ext cx="10515600" cy="633475"/>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pic>
        <p:nvPicPr>
          <p:cNvPr id="49" name="Рисунок 48">
            <a:extLst>
              <a:ext uri="{FF2B5EF4-FFF2-40B4-BE49-F238E27FC236}">
                <a16:creationId xmlns:a16="http://schemas.microsoft.com/office/drawing/2014/main" id="{84DCB329-E0C7-D240-AB49-C7A4B6148966}"/>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25" name="Рисунок 24">
            <a:extLst>
              <a:ext uri="{FF2B5EF4-FFF2-40B4-BE49-F238E27FC236}">
                <a16:creationId xmlns:a16="http://schemas.microsoft.com/office/drawing/2014/main" id="{8A8A1FAA-70FD-194B-9AC4-38997F08B610}"/>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615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8518840-F692-C344-A762-DC53AB112ABA}"/>
              </a:ext>
            </a:extLst>
          </p:cNvPr>
          <p:cNvSpPr/>
          <p:nvPr userDrawn="1"/>
        </p:nvSpPr>
        <p:spPr>
          <a:xfrm>
            <a:off x="3511825" y="1792503"/>
            <a:ext cx="6785113" cy="40782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Заголовок 1">
            <a:extLst>
              <a:ext uri="{FF2B5EF4-FFF2-40B4-BE49-F238E27FC236}">
                <a16:creationId xmlns:a16="http://schemas.microsoft.com/office/drawing/2014/main" id="{FC50D203-BD79-2542-B12A-7A2A360CF98A}"/>
              </a:ext>
            </a:extLst>
          </p:cNvPr>
          <p:cNvSpPr>
            <a:spLocks noGrp="1"/>
          </p:cNvSpPr>
          <p:nvPr>
            <p:ph type="title"/>
          </p:nvPr>
        </p:nvSpPr>
        <p:spPr>
          <a:xfrm>
            <a:off x="4476377" y="2160898"/>
            <a:ext cx="5601073" cy="1325563"/>
          </a:xfrm>
          <a:prstGeom prst="rect">
            <a:avLst/>
          </a:prstGeom>
        </p:spPr>
        <p:txBody>
          <a:bodyPr/>
          <a:lstStyle>
            <a:lvl1pPr marL="0" algn="l" defTabSz="802020" rtl="0" eaLnBrk="1" latinLnBrk="0" hangingPunct="1">
              <a:lnSpc>
                <a:spcPct val="90000"/>
              </a:lnSpc>
              <a:spcBef>
                <a:spcPct val="0"/>
              </a:spcBef>
              <a:defRPr lang="ru-RU" sz="3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cxnSp>
        <p:nvCxnSpPr>
          <p:cNvPr id="18" name="Прямая соединительная линия 17">
            <a:extLst>
              <a:ext uri="{FF2B5EF4-FFF2-40B4-BE49-F238E27FC236}">
                <a16:creationId xmlns:a16="http://schemas.microsoft.com/office/drawing/2014/main" id="{3847EF6C-3AC8-6140-908E-6B1BDDF53203}"/>
              </a:ext>
            </a:extLst>
          </p:cNvPr>
          <p:cNvCxnSpPr/>
          <p:nvPr userDrawn="1"/>
        </p:nvCxnSpPr>
        <p:spPr>
          <a:xfrm>
            <a:off x="4600820" y="4737505"/>
            <a:ext cx="1917700" cy="0"/>
          </a:xfrm>
          <a:prstGeom prst="line">
            <a:avLst/>
          </a:prstGeom>
          <a:ln>
            <a:solidFill>
              <a:srgbClr val="D9212A"/>
            </a:solidFill>
          </a:ln>
        </p:spPr>
        <p:style>
          <a:lnRef idx="1">
            <a:schemeClr val="accent1"/>
          </a:lnRef>
          <a:fillRef idx="0">
            <a:schemeClr val="accent1"/>
          </a:fillRef>
          <a:effectRef idx="0">
            <a:schemeClr val="accent1"/>
          </a:effectRef>
          <a:fontRef idx="minor">
            <a:schemeClr val="tx1"/>
          </a:fontRef>
        </p:style>
      </p:cxnSp>
      <p:sp>
        <p:nvSpPr>
          <p:cNvPr id="19" name="Рисунок 7">
            <a:extLst>
              <a:ext uri="{FF2B5EF4-FFF2-40B4-BE49-F238E27FC236}">
                <a16:creationId xmlns:a16="http://schemas.microsoft.com/office/drawing/2014/main" id="{5AB26928-AD67-1143-B951-9BF66C110017}"/>
              </a:ext>
            </a:extLst>
          </p:cNvPr>
          <p:cNvSpPr>
            <a:spLocks noGrp="1"/>
          </p:cNvSpPr>
          <p:nvPr>
            <p:ph type="pic" sz="quarter" idx="13"/>
          </p:nvPr>
        </p:nvSpPr>
        <p:spPr>
          <a:xfrm>
            <a:off x="1403046" y="1706892"/>
            <a:ext cx="1709392" cy="961533"/>
          </a:xfrm>
          <a:prstGeom prst="rect">
            <a:avLst/>
          </a:prstGeom>
        </p:spPr>
        <p:txBody>
          <a:bodyPr/>
          <a:lstStyle/>
          <a:p>
            <a:endParaRPr lang="ru-RU" dirty="0"/>
          </a:p>
        </p:txBody>
      </p:sp>
      <p:sp>
        <p:nvSpPr>
          <p:cNvPr id="23" name="Рисунок 7">
            <a:extLst>
              <a:ext uri="{FF2B5EF4-FFF2-40B4-BE49-F238E27FC236}">
                <a16:creationId xmlns:a16="http://schemas.microsoft.com/office/drawing/2014/main" id="{36F4FB93-D5E9-194A-AD78-EEE1D7EAD9FB}"/>
              </a:ext>
            </a:extLst>
          </p:cNvPr>
          <p:cNvSpPr>
            <a:spLocks noGrp="1"/>
          </p:cNvSpPr>
          <p:nvPr>
            <p:ph type="pic" sz="quarter" idx="14"/>
          </p:nvPr>
        </p:nvSpPr>
        <p:spPr>
          <a:xfrm>
            <a:off x="1403046" y="2844935"/>
            <a:ext cx="1709392" cy="961533"/>
          </a:xfrm>
          <a:prstGeom prst="rect">
            <a:avLst/>
          </a:prstGeom>
        </p:spPr>
        <p:txBody>
          <a:bodyPr/>
          <a:lstStyle/>
          <a:p>
            <a:endParaRPr lang="ru-RU" dirty="0"/>
          </a:p>
        </p:txBody>
      </p:sp>
      <p:sp>
        <p:nvSpPr>
          <p:cNvPr id="24" name="Рисунок 7">
            <a:extLst>
              <a:ext uri="{FF2B5EF4-FFF2-40B4-BE49-F238E27FC236}">
                <a16:creationId xmlns:a16="http://schemas.microsoft.com/office/drawing/2014/main" id="{0FE9FB26-AB25-A448-A185-2B6B5404C12E}"/>
              </a:ext>
            </a:extLst>
          </p:cNvPr>
          <p:cNvSpPr>
            <a:spLocks noGrp="1"/>
          </p:cNvSpPr>
          <p:nvPr>
            <p:ph type="pic" sz="quarter" idx="15"/>
          </p:nvPr>
        </p:nvSpPr>
        <p:spPr>
          <a:xfrm>
            <a:off x="1378590" y="3982978"/>
            <a:ext cx="1709392" cy="961533"/>
          </a:xfrm>
          <a:prstGeom prst="rect">
            <a:avLst/>
          </a:prstGeom>
        </p:spPr>
        <p:txBody>
          <a:bodyPr/>
          <a:lstStyle/>
          <a:p>
            <a:endParaRPr lang="ru-RU" dirty="0"/>
          </a:p>
        </p:txBody>
      </p:sp>
      <p:sp>
        <p:nvSpPr>
          <p:cNvPr id="25" name="Рисунок 7">
            <a:extLst>
              <a:ext uri="{FF2B5EF4-FFF2-40B4-BE49-F238E27FC236}">
                <a16:creationId xmlns:a16="http://schemas.microsoft.com/office/drawing/2014/main" id="{CE184DB0-7FF0-1E43-A657-5880457A29FB}"/>
              </a:ext>
            </a:extLst>
          </p:cNvPr>
          <p:cNvSpPr>
            <a:spLocks noGrp="1"/>
          </p:cNvSpPr>
          <p:nvPr>
            <p:ph type="pic" sz="quarter" idx="16"/>
          </p:nvPr>
        </p:nvSpPr>
        <p:spPr>
          <a:xfrm>
            <a:off x="1378590" y="5121021"/>
            <a:ext cx="1709392" cy="961533"/>
          </a:xfrm>
          <a:prstGeom prst="rect">
            <a:avLst/>
          </a:prstGeom>
        </p:spPr>
        <p:txBody>
          <a:bodyPr/>
          <a:lstStyle/>
          <a:p>
            <a:endParaRPr lang="ru-RU" dirty="0"/>
          </a:p>
        </p:txBody>
      </p:sp>
      <p:sp>
        <p:nvSpPr>
          <p:cNvPr id="27" name="Объект 3">
            <a:extLst>
              <a:ext uri="{FF2B5EF4-FFF2-40B4-BE49-F238E27FC236}">
                <a16:creationId xmlns:a16="http://schemas.microsoft.com/office/drawing/2014/main" id="{33E5C545-0FCB-3A4C-A3EC-EB4BF64B2A83}"/>
              </a:ext>
            </a:extLst>
          </p:cNvPr>
          <p:cNvSpPr>
            <a:spLocks noGrp="1"/>
          </p:cNvSpPr>
          <p:nvPr>
            <p:ph sz="half" idx="2"/>
          </p:nvPr>
        </p:nvSpPr>
        <p:spPr>
          <a:xfrm>
            <a:off x="4495427" y="2992399"/>
            <a:ext cx="5157787" cy="526798"/>
          </a:xfrm>
          <a:prstGeom prst="rect">
            <a:avLst/>
          </a:prstGeom>
        </p:spPr>
        <p:txBody>
          <a:bodyPr/>
          <a:lstStyle>
            <a:lvl1pPr marL="0" indent="0" algn="l" defTabSz="802020" rtl="0" eaLnBrk="1" latinLnBrk="0" hangingPunct="1">
              <a:lnSpc>
                <a:spcPts val="2400"/>
              </a:lnSpc>
              <a:spcBef>
                <a:spcPct val="0"/>
              </a:spcBef>
              <a:buNone/>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p:txBody>
      </p:sp>
      <p:sp>
        <p:nvSpPr>
          <p:cNvPr id="29" name="Объект 3">
            <a:extLst>
              <a:ext uri="{FF2B5EF4-FFF2-40B4-BE49-F238E27FC236}">
                <a16:creationId xmlns:a16="http://schemas.microsoft.com/office/drawing/2014/main" id="{C875A66D-8D48-C746-AA62-EF3E26C1D3CE}"/>
              </a:ext>
            </a:extLst>
          </p:cNvPr>
          <p:cNvSpPr>
            <a:spLocks noGrp="1"/>
          </p:cNvSpPr>
          <p:nvPr>
            <p:ph sz="half" idx="17"/>
          </p:nvPr>
        </p:nvSpPr>
        <p:spPr>
          <a:xfrm>
            <a:off x="4495427" y="4904786"/>
            <a:ext cx="5157787" cy="432469"/>
          </a:xfrm>
          <a:prstGeom prst="rect">
            <a:avLst/>
          </a:prstGeom>
        </p:spPr>
        <p:txBody>
          <a:bodyPr/>
          <a:lstStyle>
            <a:lvl1pPr>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a:lvl2pPr>
            <a:lvl3pPr>
              <a:defRPr/>
            </a:lvl3pPr>
            <a:lvl4pPr>
              <a:defRPr/>
            </a:lvl4pPr>
            <a:lvl5pPr>
              <a:defRPr/>
            </a:lvl5pPr>
          </a:lstStyle>
          <a:p>
            <a:pPr marL="0" lvl="0" indent="0" algn="l" defTabSz="802020" rtl="0" eaLnBrk="1" latinLnBrk="0" hangingPunct="1">
              <a:lnSpc>
                <a:spcPts val="2400"/>
              </a:lnSpc>
              <a:spcBef>
                <a:spcPct val="0"/>
              </a:spcBef>
              <a:buFont typeface="Arial" panose="020B0604020202020204" pitchFamily="34" charset="0"/>
              <a:buNone/>
            </a:pPr>
            <a:r>
              <a:rPr lang="ru-RU" dirty="0"/>
              <a:t>Образец текста</a:t>
            </a:r>
          </a:p>
        </p:txBody>
      </p:sp>
      <p:pic>
        <p:nvPicPr>
          <p:cNvPr id="32" name="Рисунок 31">
            <a:extLst>
              <a:ext uri="{FF2B5EF4-FFF2-40B4-BE49-F238E27FC236}">
                <a16:creationId xmlns:a16="http://schemas.microsoft.com/office/drawing/2014/main" id="{0CFC8C66-826C-B74C-A2F2-27C72A72DDD4}"/>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17" name="Рисунок 16">
            <a:extLst>
              <a:ext uri="{FF2B5EF4-FFF2-40B4-BE49-F238E27FC236}">
                <a16:creationId xmlns:a16="http://schemas.microsoft.com/office/drawing/2014/main" id="{090D2786-A704-B74C-B702-FC4E3DBC85D8}"/>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408396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Нижний колонтитул 4">
            <a:extLst>
              <a:ext uri="{FF2B5EF4-FFF2-40B4-BE49-F238E27FC236}">
                <a16:creationId xmlns:a16="http://schemas.microsoft.com/office/drawing/2014/main" id="{12EA735E-A84F-3D4C-9FD4-F4F3CF08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A7922E-2675-544F-A729-217DD3053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2CB7-09FF-A44F-A2D0-3C8C920D4279}" type="slidenum">
              <a:rPr lang="ru-RU" smtClean="0"/>
              <a:t>‹#›</a:t>
            </a:fld>
            <a:endParaRPr lang="ru-RU"/>
          </a:p>
        </p:txBody>
      </p:sp>
      <p:sp>
        <p:nvSpPr>
          <p:cNvPr id="9" name="Заголовок 1">
            <a:extLst>
              <a:ext uri="{FF2B5EF4-FFF2-40B4-BE49-F238E27FC236}">
                <a16:creationId xmlns:a16="http://schemas.microsoft.com/office/drawing/2014/main" id="{7A068488-A0CD-4749-B6D5-694146F6B729}"/>
              </a:ext>
            </a:extLst>
          </p:cNvPr>
          <p:cNvSpPr txBox="1">
            <a:spLocks/>
          </p:cNvSpPr>
          <p:nvPr userDrawn="1"/>
        </p:nvSpPr>
        <p:spPr>
          <a:xfrm>
            <a:off x="6501245" y="4740210"/>
            <a:ext cx="10515600" cy="1325563"/>
          </a:xfrm>
          <a:prstGeom prst="rect">
            <a:avLst/>
          </a:prstGeom>
        </p:spPr>
        <p:txBody>
          <a:bodyPr>
            <a:noAutofit/>
          </a:bodyPr>
          <a:lstStyle>
            <a:lvl1pPr marL="0" algn="l" defTabSz="914400" rtl="0" eaLnBrk="1" latinLnBrk="0" hangingPunct="1">
              <a:lnSpc>
                <a:spcPts val="5300"/>
              </a:lnSpc>
              <a:spcBef>
                <a:spcPct val="0"/>
              </a:spcBef>
              <a:buNone/>
              <a:defRPr lang="ru-RU" sz="38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sz="4000" dirty="0"/>
              <a:t>Образец </a:t>
            </a:r>
            <a:br>
              <a:rPr lang="ru-RU" sz="4000" dirty="0"/>
            </a:br>
            <a:r>
              <a:rPr lang="ru-RU" sz="4000" dirty="0"/>
              <a:t>заголовка</a:t>
            </a:r>
          </a:p>
        </p:txBody>
      </p:sp>
      <p:cxnSp>
        <p:nvCxnSpPr>
          <p:cNvPr id="10" name="Прямая соединительная линия 9">
            <a:extLst>
              <a:ext uri="{FF2B5EF4-FFF2-40B4-BE49-F238E27FC236}">
                <a16:creationId xmlns:a16="http://schemas.microsoft.com/office/drawing/2014/main" id="{66DCF2DB-BB5F-A146-90E9-E9EB29D40EE3}"/>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65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4" r:id="rId5"/>
    <p:sldLayoutId id="2147483652" r:id="rId6"/>
    <p:sldLayoutId id="2147483662" r:id="rId7"/>
    <p:sldLayoutId id="2147483655" r:id="rId8"/>
    <p:sldLayoutId id="2147483657" r:id="rId9"/>
    <p:sldLayoutId id="214748365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oracle-patches.com/oracle/begin/3029-"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Рисунок 94">
            <a:extLst>
              <a:ext uri="{FF2B5EF4-FFF2-40B4-BE49-F238E27FC236}">
                <a16:creationId xmlns:a16="http://schemas.microsoft.com/office/drawing/2014/main" id="{7907E4B7-32EC-1D4B-8C83-1A08DDA7AD14}"/>
              </a:ext>
            </a:extLst>
          </p:cNvPr>
          <p:cNvPicPr>
            <a:picLocks noChangeAspect="1"/>
          </p:cNvPicPr>
          <p:nvPr/>
        </p:nvPicPr>
        <p:blipFill rotWithShape="1">
          <a:blip r:embed="rId2"/>
          <a:srcRect b="6008"/>
          <a:stretch/>
        </p:blipFill>
        <p:spPr>
          <a:xfrm>
            <a:off x="0" y="-1"/>
            <a:ext cx="12192000" cy="6858001"/>
          </a:xfrm>
          <a:prstGeom prst="rect">
            <a:avLst/>
          </a:prstGeom>
        </p:spPr>
      </p:pic>
      <p:sp>
        <p:nvSpPr>
          <p:cNvPr id="92" name="Прямоугольный треугольник 91">
            <a:extLst>
              <a:ext uri="{FF2B5EF4-FFF2-40B4-BE49-F238E27FC236}">
                <a16:creationId xmlns:a16="http://schemas.microsoft.com/office/drawing/2014/main" id="{63FA5D00-FDCE-0043-9B9D-8BAADC969BFD}"/>
              </a:ext>
            </a:extLst>
          </p:cNvPr>
          <p:cNvSpPr/>
          <p:nvPr/>
        </p:nvSpPr>
        <p:spPr>
          <a:xfrm flipH="1">
            <a:off x="2238703" y="-58428"/>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Заголовок 90">
            <a:extLst>
              <a:ext uri="{FF2B5EF4-FFF2-40B4-BE49-F238E27FC236}">
                <a16:creationId xmlns:a16="http://schemas.microsoft.com/office/drawing/2014/main" id="{A00C5F5F-0EA5-9843-9C20-FA4F49A2D454}"/>
              </a:ext>
            </a:extLst>
          </p:cNvPr>
          <p:cNvSpPr>
            <a:spLocks noGrp="1"/>
          </p:cNvSpPr>
          <p:nvPr>
            <p:ph type="title"/>
          </p:nvPr>
        </p:nvSpPr>
        <p:spPr>
          <a:xfrm>
            <a:off x="5433897" y="4854388"/>
            <a:ext cx="6547432" cy="927847"/>
          </a:xfrm>
        </p:spPr>
        <p:txBody>
          <a:bodyPr/>
          <a:lstStyle/>
          <a:p>
            <a:pPr algn="ctr"/>
            <a:r>
              <a:rPr lang="ru-RU" dirty="0">
                <a:latin typeface="Co Headline Corp" panose="020B0503060202020204" pitchFamily="34" charset="0"/>
              </a:rPr>
              <a:t>Транзакции</a:t>
            </a:r>
          </a:p>
        </p:txBody>
      </p:sp>
      <p:pic>
        <p:nvPicPr>
          <p:cNvPr id="96" name="Рисунок 95">
            <a:extLst>
              <a:ext uri="{FF2B5EF4-FFF2-40B4-BE49-F238E27FC236}">
                <a16:creationId xmlns:a16="http://schemas.microsoft.com/office/drawing/2014/main" id="{5FE4638A-6119-A143-8ACB-62FACA7A6A1A}"/>
              </a:ext>
            </a:extLst>
          </p:cNvPr>
          <p:cNvPicPr>
            <a:picLocks noChangeAspect="1"/>
          </p:cNvPicPr>
          <p:nvPr/>
        </p:nvPicPr>
        <p:blipFill>
          <a:blip r:embed="rId3"/>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45229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289522" y="1022415"/>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Блокировки 1/2</a:t>
            </a:r>
          </a:p>
        </p:txBody>
      </p:sp>
      <p:sp>
        <p:nvSpPr>
          <p:cNvPr id="5" name="TextBox 4">
            <a:extLst>
              <a:ext uri="{FF2B5EF4-FFF2-40B4-BE49-F238E27FC236}">
                <a16:creationId xmlns:a16="http://schemas.microsoft.com/office/drawing/2014/main" id="{1B0A4BD3-A4FA-4DDD-93F6-710A1A58E5D8}"/>
              </a:ext>
            </a:extLst>
          </p:cNvPr>
          <p:cNvSpPr txBox="1"/>
          <p:nvPr/>
        </p:nvSpPr>
        <p:spPr>
          <a:xfrm>
            <a:off x="113019" y="1700126"/>
            <a:ext cx="11008895" cy="4985980"/>
          </a:xfrm>
          <a:prstGeom prst="rect">
            <a:avLst/>
          </a:prstGeom>
          <a:noFill/>
        </p:spPr>
        <p:txBody>
          <a:bodyPr wrap="square">
            <a:spAutoFit/>
          </a:bodyPr>
          <a:lstStyle/>
          <a:p>
            <a:pPr indent="457200" algn="l"/>
            <a:r>
              <a:rPr lang="en-US" sz="2000" b="0" i="0" dirty="0">
                <a:effectLst/>
              </a:rPr>
              <a:t>LOCK TABLE </a:t>
            </a:r>
            <a:r>
              <a:rPr lang="ru-RU" sz="2000" b="0" i="0" dirty="0">
                <a:solidFill>
                  <a:srgbClr val="0070C0"/>
                </a:solidFill>
                <a:effectLst/>
              </a:rPr>
              <a:t>обходит неявные блокировки БД на уровне строк, явно блокируя целиком одну или несколько таблиц в указанном режиме. Синтаксис:</a:t>
            </a:r>
          </a:p>
          <a:p>
            <a:pPr algn="l"/>
            <a:r>
              <a:rPr lang="ru-RU" sz="2000" b="0" i="0" dirty="0">
                <a:solidFill>
                  <a:srgbClr val="0070C0"/>
                </a:solidFill>
                <a:effectLst/>
              </a:rPr>
              <a:t> </a:t>
            </a:r>
          </a:p>
          <a:p>
            <a:pPr algn="l"/>
            <a:r>
              <a:rPr lang="en-US" sz="2000" b="0" i="0" dirty="0">
                <a:effectLst/>
              </a:rPr>
              <a:t>LOCK TABLE </a:t>
            </a:r>
            <a:r>
              <a:rPr lang="ru-RU" sz="2000" b="0" dirty="0" err="1">
                <a:effectLst/>
              </a:rPr>
              <a:t>список_таблиц</a:t>
            </a:r>
            <a:r>
              <a:rPr lang="ru-RU" sz="2000" b="0" dirty="0">
                <a:effectLst/>
              </a:rPr>
              <a:t> </a:t>
            </a:r>
            <a:r>
              <a:rPr lang="en-US" sz="2000" b="0" i="0" dirty="0">
                <a:effectLst/>
              </a:rPr>
              <a:t>IN</a:t>
            </a:r>
            <a:r>
              <a:rPr lang="en-US" sz="2000" b="0" i="1" dirty="0">
                <a:effectLst/>
              </a:rPr>
              <a:t> </a:t>
            </a:r>
            <a:r>
              <a:rPr lang="ru-RU" sz="2000" b="0" dirty="0" err="1">
                <a:effectLst/>
              </a:rPr>
              <a:t>режим_блокировки</a:t>
            </a:r>
            <a:r>
              <a:rPr lang="ru-RU" sz="2000" b="0" dirty="0">
                <a:effectLst/>
              </a:rPr>
              <a:t> </a:t>
            </a:r>
            <a:r>
              <a:rPr lang="en-US" sz="2000" b="0" i="0" dirty="0">
                <a:effectLst/>
              </a:rPr>
              <a:t>MODE [NOWAIT];</a:t>
            </a:r>
          </a:p>
          <a:p>
            <a:pPr algn="l"/>
            <a:r>
              <a:rPr lang="en-US" sz="2000" b="0" i="0" dirty="0">
                <a:solidFill>
                  <a:srgbClr val="0070C0"/>
                </a:solidFill>
                <a:effectLst/>
              </a:rPr>
              <a:t> </a:t>
            </a:r>
          </a:p>
          <a:p>
            <a:pPr algn="l"/>
            <a:r>
              <a:rPr lang="ru-RU" sz="2000" b="0" i="0" dirty="0">
                <a:solidFill>
                  <a:srgbClr val="0070C0"/>
                </a:solidFill>
                <a:effectLst/>
              </a:rPr>
              <a:t>где</a:t>
            </a:r>
            <a:r>
              <a:rPr lang="ru-RU" sz="2000" b="0" i="1" dirty="0">
                <a:solidFill>
                  <a:srgbClr val="0070C0"/>
                </a:solidFill>
                <a:effectLst/>
              </a:rPr>
              <a:t> </a:t>
            </a:r>
            <a:r>
              <a:rPr lang="ru-RU" sz="2000" b="0" dirty="0" err="1">
                <a:effectLst/>
              </a:rPr>
              <a:t>список_таблиц</a:t>
            </a:r>
            <a:r>
              <a:rPr lang="ru-RU" sz="2000" b="0" dirty="0">
                <a:solidFill>
                  <a:srgbClr val="0070C0"/>
                </a:solidFill>
                <a:effectLst/>
              </a:rPr>
              <a:t> </a:t>
            </a:r>
            <a:r>
              <a:rPr lang="ru-RU" sz="2000" b="0" i="0" dirty="0">
                <a:solidFill>
                  <a:srgbClr val="0070C0"/>
                </a:solidFill>
                <a:effectLst/>
              </a:rPr>
              <a:t>– список таблиц, разделенных запятыми; </a:t>
            </a:r>
            <a:r>
              <a:rPr lang="ru-RU" sz="2000" b="0" dirty="0" err="1">
                <a:solidFill>
                  <a:srgbClr val="0070C0"/>
                </a:solidFill>
                <a:effectLst/>
              </a:rPr>
              <a:t>режим_блокировки</a:t>
            </a:r>
            <a:r>
              <a:rPr lang="ru-RU" sz="2000" b="0" dirty="0">
                <a:solidFill>
                  <a:srgbClr val="0070C0"/>
                </a:solidFill>
                <a:effectLst/>
              </a:rPr>
              <a:t> </a:t>
            </a:r>
            <a:r>
              <a:rPr lang="ru-RU" sz="2000" b="0" i="0" dirty="0">
                <a:solidFill>
                  <a:srgbClr val="0070C0"/>
                </a:solidFill>
                <a:effectLst/>
              </a:rPr>
              <a:t>– может принимать значения </a:t>
            </a:r>
            <a:r>
              <a:rPr lang="en-US" sz="2000" b="0" i="0" dirty="0">
                <a:effectLst/>
              </a:rPr>
              <a:t>ROW SHARE (SHARE UPDATE)</a:t>
            </a:r>
            <a:r>
              <a:rPr lang="en-US" sz="2000" b="0" i="0" dirty="0">
                <a:solidFill>
                  <a:srgbClr val="0070C0"/>
                </a:solidFill>
                <a:effectLst/>
              </a:rPr>
              <a:t>, </a:t>
            </a:r>
            <a:r>
              <a:rPr lang="en-US" sz="2000" b="0" i="0" dirty="0">
                <a:effectLst/>
              </a:rPr>
              <a:t>ROW EXCLUSIVE</a:t>
            </a:r>
            <a:r>
              <a:rPr lang="en-US" sz="2000" b="0" i="0" dirty="0">
                <a:solidFill>
                  <a:srgbClr val="0070C0"/>
                </a:solidFill>
                <a:effectLst/>
              </a:rPr>
              <a:t>, </a:t>
            </a:r>
            <a:r>
              <a:rPr lang="en-US" sz="2000" b="0" i="0" dirty="0">
                <a:effectLst/>
              </a:rPr>
              <a:t>SHARE</a:t>
            </a:r>
            <a:r>
              <a:rPr lang="en-US" sz="2000" b="0" i="0" dirty="0">
                <a:solidFill>
                  <a:srgbClr val="0070C0"/>
                </a:solidFill>
                <a:effectLst/>
              </a:rPr>
              <a:t>, </a:t>
            </a:r>
            <a:r>
              <a:rPr lang="en-US" sz="2000" b="0" i="0" dirty="0">
                <a:effectLst/>
              </a:rPr>
              <a:t>SHARE ROW EXCLUSIVE </a:t>
            </a:r>
            <a:r>
              <a:rPr lang="ru-RU" sz="2000" b="0" i="0" dirty="0">
                <a:solidFill>
                  <a:srgbClr val="0070C0"/>
                </a:solidFill>
                <a:effectLst/>
              </a:rPr>
              <a:t>или </a:t>
            </a:r>
            <a:r>
              <a:rPr lang="en-US" sz="2000" b="0" i="0" dirty="0">
                <a:effectLst/>
              </a:rPr>
              <a:t>EXCLUSIVE</a:t>
            </a:r>
            <a:r>
              <a:rPr lang="en-US" sz="2000" b="0" i="0" dirty="0">
                <a:solidFill>
                  <a:srgbClr val="0070C0"/>
                </a:solidFill>
                <a:effectLst/>
              </a:rPr>
              <a:t>.</a:t>
            </a:r>
          </a:p>
          <a:p>
            <a:pPr marL="342900" indent="-342900" algn="l">
              <a:buFont typeface="Arial" panose="020B0604020202020204" pitchFamily="34" charset="0"/>
              <a:buChar char="•"/>
            </a:pPr>
            <a:r>
              <a:rPr lang="en-US" sz="2000" b="0" i="0" dirty="0">
                <a:effectLst/>
              </a:rPr>
              <a:t>ROW SHARE </a:t>
            </a:r>
            <a:r>
              <a:rPr lang="ru-RU" sz="2000" b="0" i="0" dirty="0">
                <a:solidFill>
                  <a:srgbClr val="0070C0"/>
                </a:solidFill>
                <a:effectLst/>
              </a:rPr>
              <a:t>разрешает конкурирующий доступ к заблокированной таблице, но запрещает пользователям блокировать всю таблицу для эксклюзивного доступа </a:t>
            </a:r>
            <a:r>
              <a:rPr lang="ru-RU" sz="2000" b="0" i="0" dirty="0">
                <a:effectLst/>
              </a:rPr>
              <a:t>(</a:t>
            </a:r>
            <a:r>
              <a:rPr lang="en-US" sz="2000" b="0" i="0" dirty="0">
                <a:effectLst/>
              </a:rPr>
              <a:t>EXCLUSIVE)</a:t>
            </a:r>
            <a:r>
              <a:rPr lang="en-US" sz="2000" b="0" i="0" dirty="0">
                <a:solidFill>
                  <a:srgbClr val="0070C0"/>
                </a:solidFill>
                <a:effectLst/>
              </a:rPr>
              <a:t>. </a:t>
            </a:r>
            <a:r>
              <a:rPr lang="en-US" sz="2000" b="0" i="0" dirty="0">
                <a:effectLst/>
              </a:rPr>
              <a:t>ROW SHARE</a:t>
            </a:r>
            <a:r>
              <a:rPr lang="en-US" sz="2000" b="0" i="0" dirty="0">
                <a:solidFill>
                  <a:srgbClr val="0070C0"/>
                </a:solidFill>
                <a:effectLst/>
              </a:rPr>
              <a:t> </a:t>
            </a:r>
            <a:r>
              <a:rPr lang="ru-RU" sz="2000" b="0" i="0" dirty="0">
                <a:solidFill>
                  <a:srgbClr val="0070C0"/>
                </a:solidFill>
                <a:effectLst/>
              </a:rPr>
              <a:t>и </a:t>
            </a:r>
            <a:r>
              <a:rPr lang="en-US" sz="2000" b="0" i="0" dirty="0">
                <a:effectLst/>
              </a:rPr>
              <a:t>SHARE UPDATE </a:t>
            </a:r>
            <a:r>
              <a:rPr lang="ru-RU" sz="2000" b="0" i="0" dirty="0">
                <a:solidFill>
                  <a:srgbClr val="0070C0"/>
                </a:solidFill>
                <a:effectLst/>
              </a:rPr>
              <a:t>это синонимы, используются для совместимости синтаксиса более ранних версий.</a:t>
            </a:r>
          </a:p>
          <a:p>
            <a:pPr marL="342900" indent="-342900" algn="l">
              <a:buFont typeface="Arial" panose="020B0604020202020204" pitchFamily="34" charset="0"/>
              <a:buChar char="•"/>
            </a:pPr>
            <a:r>
              <a:rPr lang="ru-RU" sz="2000" b="0" i="0" dirty="0">
                <a:effectLst/>
              </a:rPr>
              <a:t>ROW EXCLUSIVE</a:t>
            </a:r>
            <a:r>
              <a:rPr lang="ru-RU" sz="2000" b="0" i="0" dirty="0">
                <a:solidFill>
                  <a:srgbClr val="0070C0"/>
                </a:solidFill>
                <a:effectLst/>
              </a:rPr>
              <a:t> аналогично </a:t>
            </a:r>
            <a:r>
              <a:rPr lang="ru-RU" sz="2000" b="0" i="0" dirty="0">
                <a:effectLst/>
              </a:rPr>
              <a:t>ROW SHARE</a:t>
            </a:r>
            <a:r>
              <a:rPr lang="ru-RU" sz="2000" b="0" i="0" dirty="0">
                <a:solidFill>
                  <a:srgbClr val="0070C0"/>
                </a:solidFill>
                <a:effectLst/>
              </a:rPr>
              <a:t>, за исключением того, что дополнительно запрещает блокировать в режиме </a:t>
            </a:r>
            <a:r>
              <a:rPr lang="ru-RU" sz="2000" b="0" i="0" dirty="0">
                <a:effectLst/>
              </a:rPr>
              <a:t>SHARE</a:t>
            </a:r>
            <a:r>
              <a:rPr lang="ru-RU" sz="2000" b="0" i="0" dirty="0">
                <a:solidFill>
                  <a:srgbClr val="0070C0"/>
                </a:solidFill>
                <a:effectLst/>
              </a:rPr>
              <a:t>. </a:t>
            </a:r>
            <a:r>
              <a:rPr lang="ru-RU" sz="2000" b="0" i="0" dirty="0">
                <a:effectLst/>
              </a:rPr>
              <a:t>ROW EXCLUSIVE </a:t>
            </a:r>
            <a:r>
              <a:rPr lang="ru-RU" sz="2000" b="0" i="0" dirty="0">
                <a:solidFill>
                  <a:srgbClr val="0070C0"/>
                </a:solidFill>
                <a:effectLst/>
              </a:rPr>
              <a:t>применяется СУБД автоматически при операциях </a:t>
            </a:r>
            <a:r>
              <a:rPr lang="ru-RU" sz="2000" b="0" i="0" dirty="0">
                <a:effectLst/>
              </a:rPr>
              <a:t>INSERT</a:t>
            </a:r>
            <a:r>
              <a:rPr lang="ru-RU" sz="2000" b="0" i="0" dirty="0">
                <a:solidFill>
                  <a:srgbClr val="0070C0"/>
                </a:solidFill>
                <a:effectLst/>
              </a:rPr>
              <a:t>, </a:t>
            </a:r>
            <a:r>
              <a:rPr lang="ru-RU" sz="2000" b="0" i="0" dirty="0">
                <a:effectLst/>
              </a:rPr>
              <a:t>UPDATE</a:t>
            </a:r>
            <a:r>
              <a:rPr lang="ru-RU" sz="2000" b="0" i="0" dirty="0">
                <a:solidFill>
                  <a:srgbClr val="0070C0"/>
                </a:solidFill>
                <a:effectLst/>
              </a:rPr>
              <a:t>, </a:t>
            </a:r>
            <a:r>
              <a:rPr lang="ru-RU" sz="2000" b="0" i="0" dirty="0">
                <a:effectLst/>
              </a:rPr>
              <a:t>DELETE</a:t>
            </a:r>
            <a:r>
              <a:rPr lang="ru-RU" sz="2000" b="0" i="0" dirty="0">
                <a:solidFill>
                  <a:srgbClr val="0070C0"/>
                </a:solidFill>
                <a:effectLst/>
              </a:rPr>
              <a:t>.</a:t>
            </a:r>
          </a:p>
          <a:p>
            <a:pPr algn="l"/>
            <a:endParaRPr lang="ru-RU" b="0" i="0" dirty="0">
              <a:solidFill>
                <a:srgbClr val="424242"/>
              </a:solidFill>
              <a:effectLst/>
              <a:latin typeface="Verdana" panose="020B0604030504040204" pitchFamily="34" charset="0"/>
            </a:endParaRPr>
          </a:p>
        </p:txBody>
      </p:sp>
    </p:spTree>
    <p:extLst>
      <p:ext uri="{BB962C8B-B14F-4D97-AF65-F5344CB8AC3E}">
        <p14:creationId xmlns:p14="http://schemas.microsoft.com/office/powerpoint/2010/main" val="352365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157174" y="965010"/>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Блокировки 2/2</a:t>
            </a:r>
          </a:p>
        </p:txBody>
      </p:sp>
      <p:sp>
        <p:nvSpPr>
          <p:cNvPr id="5" name="TextBox 4">
            <a:extLst>
              <a:ext uri="{FF2B5EF4-FFF2-40B4-BE49-F238E27FC236}">
                <a16:creationId xmlns:a16="http://schemas.microsoft.com/office/drawing/2014/main" id="{D0D569C4-7AC1-4DED-82BD-70ECE7FAA073}"/>
              </a:ext>
            </a:extLst>
          </p:cNvPr>
          <p:cNvSpPr txBox="1"/>
          <p:nvPr/>
        </p:nvSpPr>
        <p:spPr>
          <a:xfrm>
            <a:off x="904727" y="1665202"/>
            <a:ext cx="10382545" cy="5293757"/>
          </a:xfrm>
          <a:prstGeom prst="rect">
            <a:avLst/>
          </a:prstGeom>
          <a:noFill/>
        </p:spPr>
        <p:txBody>
          <a:bodyPr wrap="square">
            <a:spAutoFit/>
          </a:bodyPr>
          <a:lstStyle/>
          <a:p>
            <a:pPr marL="285750" indent="-285750" algn="l">
              <a:buFont typeface="Arial" panose="020B0604020202020204" pitchFamily="34" charset="0"/>
              <a:buChar char="•"/>
            </a:pPr>
            <a:r>
              <a:rPr lang="ru-RU" sz="2000" b="0" i="0" dirty="0">
                <a:effectLst/>
              </a:rPr>
              <a:t>SHARE</a:t>
            </a:r>
            <a:r>
              <a:rPr lang="ru-RU" sz="2000" b="0" i="0" dirty="0">
                <a:solidFill>
                  <a:srgbClr val="0070C0"/>
                </a:solidFill>
                <a:effectLst/>
              </a:rPr>
              <a:t> разрешает одновременные запросы к таблице, но запрещает обновлять заблокированную таблицу.</a:t>
            </a:r>
          </a:p>
          <a:p>
            <a:pPr marL="285750" indent="-285750" algn="l">
              <a:buFont typeface="Arial" panose="020B0604020202020204" pitchFamily="34" charset="0"/>
              <a:buChar char="•"/>
            </a:pPr>
            <a:r>
              <a:rPr lang="ru-RU" sz="2000" b="0" i="0" dirty="0">
                <a:effectLst/>
              </a:rPr>
              <a:t>SHARE ROW EXCLUSIVE </a:t>
            </a:r>
            <a:r>
              <a:rPr lang="ru-RU" sz="2000" b="0" i="0" dirty="0">
                <a:solidFill>
                  <a:srgbClr val="0070C0"/>
                </a:solidFill>
                <a:effectLst/>
              </a:rPr>
              <a:t>используется для просмотра всей таблицы и разрешения пользователям просматривать строки в таблицы, но запрещает другие блокировки в режиме </a:t>
            </a:r>
            <a:r>
              <a:rPr lang="ru-RU" sz="2000" b="0" i="0" dirty="0">
                <a:effectLst/>
              </a:rPr>
              <a:t>SHARE</a:t>
            </a:r>
            <a:r>
              <a:rPr lang="ru-RU" sz="2000" b="0" i="0" dirty="0">
                <a:solidFill>
                  <a:srgbClr val="0070C0"/>
                </a:solidFill>
                <a:effectLst/>
              </a:rPr>
              <a:t> и запрещает обновлять строки.</a:t>
            </a:r>
          </a:p>
          <a:p>
            <a:pPr marL="285750" indent="-285750" algn="l">
              <a:buFont typeface="Arial" panose="020B0604020202020204" pitchFamily="34" charset="0"/>
              <a:buChar char="•"/>
            </a:pPr>
            <a:r>
              <a:rPr lang="ru-RU" sz="2000" b="0" i="0" dirty="0">
                <a:effectLst/>
              </a:rPr>
              <a:t>EXCLUSIVE</a:t>
            </a:r>
            <a:r>
              <a:rPr lang="ru-RU" sz="2000" b="0" i="0" dirty="0">
                <a:solidFill>
                  <a:srgbClr val="0070C0"/>
                </a:solidFill>
                <a:effectLst/>
              </a:rPr>
              <a:t> разрешает запросы к заблокированной таблице, но запрещает все остальные действия.</a:t>
            </a:r>
          </a:p>
          <a:p>
            <a:pPr marL="285750" indent="-285750" algn="l">
              <a:buFont typeface="Arial" panose="020B0604020202020204" pitchFamily="34" charset="0"/>
              <a:buChar char="•"/>
            </a:pPr>
            <a:r>
              <a:rPr lang="ru-RU" sz="2000" b="0" i="0" dirty="0">
                <a:effectLst/>
              </a:rPr>
              <a:t>NOWAIT</a:t>
            </a:r>
            <a:r>
              <a:rPr lang="ru-RU" sz="2000" b="0" i="0" dirty="0">
                <a:solidFill>
                  <a:srgbClr val="0070C0"/>
                </a:solidFill>
                <a:effectLst/>
              </a:rPr>
              <a:t> означает, что база данных передает управление пользователю или программе данным разделом, подразделом или таблицей незамедлительно, даже если на них наложена блокировка другим пользователем. В этом случае БД возвращает предупреждающее сообщение о том, что другим пользователем уже была наложена блокировка. Если встречается блокировка (и указано ключевое слово </a:t>
            </a:r>
            <a:r>
              <a:rPr lang="ru-RU" sz="2000" b="0" i="0" dirty="0">
                <a:effectLst/>
              </a:rPr>
              <a:t>NOWAIT</a:t>
            </a:r>
            <a:r>
              <a:rPr lang="ru-RU" sz="2000" b="0" i="0" dirty="0">
                <a:solidFill>
                  <a:srgbClr val="0070C0"/>
                </a:solidFill>
                <a:effectLst/>
              </a:rPr>
              <a:t>), то СУБД генерирует исключение: </a:t>
            </a:r>
            <a:r>
              <a:rPr lang="ru-RU" sz="2000" b="0" i="0" dirty="0">
                <a:effectLst/>
              </a:rPr>
              <a:t>ORA-00054: resource busy and acquire with NOWAIT specified</a:t>
            </a:r>
            <a:r>
              <a:rPr lang="ru-RU" sz="2000" b="0" i="0" dirty="0">
                <a:solidFill>
                  <a:srgbClr val="0070C0"/>
                </a:solidFill>
                <a:effectLst/>
              </a:rPr>
              <a:t>.</a:t>
            </a:r>
          </a:p>
          <a:p>
            <a:pPr indent="457200" algn="l"/>
            <a:r>
              <a:rPr lang="ru-RU" sz="2000" b="0" i="0" dirty="0">
                <a:solidFill>
                  <a:srgbClr val="0070C0"/>
                </a:solidFill>
                <a:effectLst/>
              </a:rPr>
              <a:t>Другими словами, </a:t>
            </a:r>
            <a:r>
              <a:rPr lang="ru-RU" sz="2000" b="0" i="0" dirty="0">
                <a:effectLst/>
              </a:rPr>
              <a:t>NOWAIT</a:t>
            </a:r>
            <a:r>
              <a:rPr lang="ru-RU" sz="2000" b="0" i="0" dirty="0">
                <a:solidFill>
                  <a:srgbClr val="0070C0"/>
                </a:solidFill>
                <a:effectLst/>
              </a:rPr>
              <a:t> указывает, что СУБД не должна ждать освобождения блокировки, в то время как по умолчанию при встрече блокировки СУБД бесконечно ждет ее освобождения.</a:t>
            </a:r>
          </a:p>
          <a:p>
            <a:pPr algn="l"/>
            <a:endParaRPr lang="ru-RU" b="0" i="0" dirty="0">
              <a:solidFill>
                <a:srgbClr val="424242"/>
              </a:solidFill>
              <a:effectLst/>
              <a:latin typeface="Verdana" panose="020B0604030504040204" pitchFamily="34" charset="0"/>
            </a:endParaRPr>
          </a:p>
        </p:txBody>
      </p:sp>
    </p:spTree>
    <p:extLst>
      <p:ext uri="{BB962C8B-B14F-4D97-AF65-F5344CB8AC3E}">
        <p14:creationId xmlns:p14="http://schemas.microsoft.com/office/powerpoint/2010/main" val="11980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6682" y="1220741"/>
            <a:ext cx="10558826" cy="5033686"/>
          </a:xfrm>
          <a:prstGeom prst="rect">
            <a:avLst/>
          </a:prstGeom>
        </p:spPr>
        <p:txBody>
          <a:bodyPr wrap="square">
            <a:spAutoFit/>
          </a:bodyPr>
          <a:lstStyle/>
          <a:p>
            <a:pPr indent="360000" algn="just">
              <a:lnSpc>
                <a:spcPct val="114000"/>
              </a:lnSpc>
              <a:spcAft>
                <a:spcPts val="600"/>
              </a:spcAft>
            </a:pPr>
            <a:r>
              <a:rPr lang="ru-RU" b="0" i="0" dirty="0">
                <a:solidFill>
                  <a:srgbClr val="0070C0"/>
                </a:solidFill>
                <a:effectLst/>
                <a:latin typeface="Arial" panose="020B0604020202020204" pitchFamily="34" charset="0"/>
                <a:cs typeface="Arial" panose="020B0604020202020204" pitchFamily="34" charset="0"/>
              </a:rPr>
              <a:t>На  самом деле, механика блокирования значительно сложнее чем описывается в этом разделе. Кроме</a:t>
            </a:r>
            <a:r>
              <a:rPr lang="en-US" b="0" i="0" dirty="0">
                <a:solidFill>
                  <a:srgbClr val="0070C0"/>
                </a:solidFill>
                <a:effectLst/>
                <a:latin typeface="Arial" panose="020B0604020202020204" pitchFamily="34" charset="0"/>
                <a:cs typeface="Arial" panose="020B0604020202020204" pitchFamily="34" charset="0"/>
              </a:rPr>
              <a:t> </a:t>
            </a:r>
            <a:r>
              <a:rPr lang="ru-RU" b="0" i="0" dirty="0">
                <a:effectLst/>
                <a:latin typeface="Arial" panose="020B0604020202020204" pitchFamily="34" charset="0"/>
                <a:cs typeface="Arial" panose="020B0604020202020204" pitchFamily="34" charset="0"/>
              </a:rPr>
              <a:t>locks</a:t>
            </a:r>
            <a:r>
              <a:rPr lang="ru-RU" b="0" i="0" dirty="0">
                <a:solidFill>
                  <a:srgbClr val="0070C0"/>
                </a:solidFill>
                <a:effectLst/>
                <a:latin typeface="Arial" panose="020B0604020202020204" pitchFamily="34" charset="0"/>
                <a:cs typeface="Arial" panose="020B0604020202020204" pitchFamily="34" charset="0"/>
              </a:rPr>
              <a:t> существуют ещё pins, </a:t>
            </a:r>
            <a:r>
              <a:rPr lang="en-US" dirty="0">
                <a:solidFill>
                  <a:srgbClr val="0070C0"/>
                </a:solidFill>
                <a:latin typeface="Arial" panose="020B0604020202020204" pitchFamily="34" charset="0"/>
                <a:cs typeface="Arial" panose="020B0604020202020204" pitchFamily="34" charset="0"/>
              </a:rPr>
              <a:t>latches</a:t>
            </a:r>
            <a:r>
              <a:rPr lang="ru-RU" dirty="0">
                <a:solidFill>
                  <a:srgbClr val="0070C0"/>
                </a:solidFill>
                <a:latin typeface="Arial" panose="020B0604020202020204" pitchFamily="34" charset="0"/>
                <a:cs typeface="Arial" panose="020B0604020202020204" pitchFamily="34" charset="0"/>
              </a:rPr>
              <a:t> и </a:t>
            </a:r>
            <a:r>
              <a:rPr lang="ru-RU" b="0" i="0" dirty="0">
                <a:solidFill>
                  <a:srgbClr val="0070C0"/>
                </a:solidFill>
                <a:effectLst/>
                <a:latin typeface="Arial" panose="020B0604020202020204" pitchFamily="34" charset="0"/>
                <a:cs typeface="Arial" panose="020B0604020202020204" pitchFamily="34" charset="0"/>
              </a:rPr>
              <a:t>mutexes.</a:t>
            </a:r>
          </a:p>
          <a:p>
            <a:pPr indent="360000" algn="just">
              <a:lnSpc>
                <a:spcPct val="114000"/>
              </a:lnSpc>
              <a:spcAft>
                <a:spcPts val="600"/>
              </a:spcAft>
            </a:pPr>
            <a:r>
              <a:rPr lang="ru-RU" b="0" i="0" dirty="0">
                <a:solidFill>
                  <a:srgbClr val="0070C0"/>
                </a:solidFill>
                <a:effectLst/>
                <a:latin typeface="Arial" panose="020B0604020202020204" pitchFamily="34" charset="0"/>
                <a:cs typeface="Arial" panose="020B0604020202020204" pitchFamily="34" charset="0"/>
              </a:rPr>
              <a:t>Ко многим структурам в SGA пытаются одновременно получить доступ несколько процессов. Для предотвращения одновременного доступа или модификации таких структур Oracle использует защелки. Это двоичные переменные, фактически триггеры, которые на короткое время  защищают структуры памяти. Защелка имеет два состояния – занята или свободна. Имеется несколько защелок для защиты одного набора структур данных в SGA. Наиболее известные защелки – </a:t>
            </a:r>
            <a:r>
              <a:rPr lang="ru-RU" b="0" i="0" dirty="0" err="1">
                <a:effectLst/>
                <a:latin typeface="Arial" panose="020B0604020202020204" pitchFamily="34" charset="0"/>
                <a:cs typeface="Arial" panose="020B0604020202020204" pitchFamily="34" charset="0"/>
              </a:rPr>
              <a:t>shared</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pool</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latch</a:t>
            </a:r>
            <a:r>
              <a:rPr lang="ru-RU" b="0" i="0" dirty="0">
                <a:solidFill>
                  <a:srgbClr val="0070C0"/>
                </a:solidFill>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library</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cache</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pin</a:t>
            </a:r>
            <a:r>
              <a:rPr lang="ru-RU" b="0" i="0" dirty="0">
                <a:solidFill>
                  <a:srgbClr val="0070C0"/>
                </a:solidFill>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library</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cache</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lock</a:t>
            </a:r>
            <a:r>
              <a:rPr lang="ru-RU" b="0" i="0" dirty="0">
                <a:solidFill>
                  <a:srgbClr val="0070C0"/>
                </a:solidFill>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cache</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buffer</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chains</a:t>
            </a:r>
            <a:r>
              <a:rPr lang="ru-RU" b="0" i="0" dirty="0">
                <a:solidFill>
                  <a:srgbClr val="0070C0"/>
                </a:solidFill>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redo</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allocation</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latch</a:t>
            </a:r>
            <a:r>
              <a:rPr lang="ru-RU" b="0" i="0" dirty="0">
                <a:solidFill>
                  <a:srgbClr val="0070C0"/>
                </a:solidFill>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redo</a:t>
            </a:r>
            <a:r>
              <a:rPr lang="ru-RU" b="0" i="0" dirty="0">
                <a:effectLst/>
                <a:latin typeface="Arial" panose="020B0604020202020204" pitchFamily="34" charset="0"/>
                <a:cs typeface="Arial" panose="020B0604020202020204" pitchFamily="34" charset="0"/>
              </a:rPr>
              <a:t> </a:t>
            </a:r>
            <a:r>
              <a:rPr lang="ru-RU" b="0" i="0" dirty="0" err="1">
                <a:effectLst/>
                <a:latin typeface="Arial" panose="020B0604020202020204" pitchFamily="34" charset="0"/>
                <a:cs typeface="Arial" panose="020B0604020202020204" pitchFamily="34" charset="0"/>
              </a:rPr>
              <a:t>copy</a:t>
            </a:r>
            <a:r>
              <a:rPr lang="ru-RU" b="0" i="0" dirty="0">
                <a:solidFill>
                  <a:srgbClr val="0070C0"/>
                </a:solidFill>
                <a:effectLst/>
                <a:latin typeface="Arial" panose="020B0604020202020204" pitchFamily="34" charset="0"/>
                <a:cs typeface="Arial" panose="020B0604020202020204" pitchFamily="34" charset="0"/>
              </a:rPr>
              <a:t>.</a:t>
            </a:r>
          </a:p>
          <a:p>
            <a:pPr indent="360000" algn="just">
              <a:lnSpc>
                <a:spcPct val="114000"/>
              </a:lnSpc>
              <a:spcAft>
                <a:spcPts val="600"/>
              </a:spcAft>
            </a:pPr>
            <a:r>
              <a:rPr lang="ru-RU" b="0" i="0" dirty="0">
                <a:solidFill>
                  <a:srgbClr val="0070C0"/>
                </a:solidFill>
                <a:effectLst/>
                <a:latin typeface="Arial" panose="020B0604020202020204" pitchFamily="34" charset="0"/>
                <a:cs typeface="Arial" panose="020B0604020202020204" pitchFamily="34" charset="0"/>
              </a:rPr>
              <a:t>Блокировки в отличие от защёлок налагаются на длительное время и совместно используются несколькими процессами. Большая часть защелок не может применяться совместно.</a:t>
            </a:r>
          </a:p>
          <a:p>
            <a:pPr indent="360000" algn="just">
              <a:lnSpc>
                <a:spcPct val="114000"/>
              </a:lnSpc>
              <a:spcAft>
                <a:spcPts val="600"/>
              </a:spcAft>
            </a:pPr>
            <a:r>
              <a:rPr lang="ru-RU" b="0" i="0" dirty="0">
                <a:solidFill>
                  <a:srgbClr val="0070C0"/>
                </a:solidFill>
                <a:effectLst/>
                <a:latin typeface="Arial" panose="020B0604020202020204" pitchFamily="34" charset="0"/>
                <a:cs typeface="Arial" panose="020B0604020202020204" pitchFamily="34" charset="0"/>
              </a:rPr>
              <a:t>Если процесс приобретает какую-либо защелку, все остальные про­цессы, которым для выполнения идентичных операций требуется та же защелка, вынуждены ждать, пока ее освободит предыдущий процесс. </a:t>
            </a:r>
            <a:endParaRPr lang="ru-RU" dirty="0">
              <a:solidFill>
                <a:srgbClr val="0070C0"/>
              </a:solidFill>
              <a:latin typeface="Arial" panose="020B0604020202020204" pitchFamily="34" charset="0"/>
              <a:cs typeface="Arial" panose="020B0604020202020204" pitchFamily="34" charset="0"/>
            </a:endParaRPr>
          </a:p>
        </p:txBody>
      </p:sp>
      <p:sp>
        <p:nvSpPr>
          <p:cNvPr id="2" name="Прямоугольник 1"/>
          <p:cNvSpPr/>
          <p:nvPr/>
        </p:nvSpPr>
        <p:spPr>
          <a:xfrm>
            <a:off x="-197154" y="493008"/>
            <a:ext cx="8513459" cy="584775"/>
          </a:xfrm>
          <a:prstGeom prst="rect">
            <a:avLst/>
          </a:prstGeom>
        </p:spPr>
        <p:txBody>
          <a:bodyPr wrap="square">
            <a:spAutoFit/>
          </a:bodyPr>
          <a:lstStyle/>
          <a:p>
            <a:pPr algn="ctr"/>
            <a:r>
              <a:rPr lang="ru-RU" sz="3200" b="1" i="0" dirty="0">
                <a:solidFill>
                  <a:srgbClr val="C00000"/>
                </a:solidFill>
                <a:effectLst/>
              </a:rPr>
              <a:t>Блокировки (locks) и защелки (</a:t>
            </a:r>
            <a:r>
              <a:rPr lang="ru-RU" sz="3200" b="1" i="0" dirty="0" err="1">
                <a:solidFill>
                  <a:srgbClr val="C00000"/>
                </a:solidFill>
                <a:effectLst/>
              </a:rPr>
              <a:t>latches</a:t>
            </a:r>
            <a:r>
              <a:rPr lang="ru-RU" sz="3200" b="1" i="0" dirty="0">
                <a:solidFill>
                  <a:srgbClr val="C00000"/>
                </a:solidFill>
                <a:effectLst/>
              </a:rPr>
              <a:t>) 1/2</a:t>
            </a:r>
            <a:endParaRPr lang="ru-RU" sz="3200" b="1" dirty="0">
              <a:solidFill>
                <a:srgbClr val="C00000"/>
              </a:solidFill>
            </a:endParaRPr>
          </a:p>
        </p:txBody>
      </p:sp>
    </p:spTree>
    <p:extLst>
      <p:ext uri="{BB962C8B-B14F-4D97-AF65-F5344CB8AC3E}">
        <p14:creationId xmlns:p14="http://schemas.microsoft.com/office/powerpoint/2010/main" val="22523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2014881" y="1311260"/>
            <a:ext cx="7755468" cy="584775"/>
          </a:xfrm>
          <a:prstGeom prst="rect">
            <a:avLst/>
          </a:prstGeom>
        </p:spPr>
        <p:txBody>
          <a:bodyPr wrap="square">
            <a:spAutoFit/>
          </a:bodyPr>
          <a:lstStyle/>
          <a:p>
            <a:pPr algn="ctr"/>
            <a:r>
              <a:rPr lang="ru-RU" sz="3200" b="1" i="0" dirty="0">
                <a:solidFill>
                  <a:srgbClr val="C00000"/>
                </a:solidFill>
                <a:effectLst/>
              </a:rPr>
              <a:t>Блокировки (locks) и защелки (</a:t>
            </a:r>
            <a:r>
              <a:rPr lang="ru-RU" sz="3200" b="1" i="0" dirty="0" err="1">
                <a:solidFill>
                  <a:srgbClr val="C00000"/>
                </a:solidFill>
                <a:effectLst/>
              </a:rPr>
              <a:t>latches</a:t>
            </a:r>
            <a:r>
              <a:rPr lang="ru-RU" sz="3200" b="1" i="0" dirty="0">
                <a:solidFill>
                  <a:srgbClr val="C00000"/>
                </a:solidFill>
                <a:effectLst/>
              </a:rPr>
              <a:t>) 2/2</a:t>
            </a:r>
            <a:endParaRPr lang="ru-RU" sz="3200" b="1" dirty="0">
              <a:solidFill>
                <a:srgbClr val="C00000"/>
              </a:solidFill>
            </a:endParaRPr>
          </a:p>
        </p:txBody>
      </p:sp>
      <p:sp>
        <p:nvSpPr>
          <p:cNvPr id="5" name="TextBox 4">
            <a:extLst>
              <a:ext uri="{FF2B5EF4-FFF2-40B4-BE49-F238E27FC236}">
                <a16:creationId xmlns:a16="http://schemas.microsoft.com/office/drawing/2014/main" id="{0E3DF161-1133-445F-B682-FCCE11B43348}"/>
              </a:ext>
            </a:extLst>
          </p:cNvPr>
          <p:cNvSpPr txBox="1"/>
          <p:nvPr/>
        </p:nvSpPr>
        <p:spPr>
          <a:xfrm>
            <a:off x="824162" y="2206856"/>
            <a:ext cx="10605838" cy="4401205"/>
          </a:xfrm>
          <a:prstGeom prst="rect">
            <a:avLst/>
          </a:prstGeom>
          <a:noFill/>
        </p:spPr>
        <p:txBody>
          <a:bodyPr wrap="square">
            <a:spAutoFit/>
          </a:bodyPr>
          <a:lstStyle/>
          <a:p>
            <a:pPr indent="457200"/>
            <a:r>
              <a:rPr lang="ru-RU" sz="2000" b="0" i="0" dirty="0">
                <a:solidFill>
                  <a:srgbClr val="0070C0"/>
                </a:solidFill>
                <a:effectLst/>
              </a:rPr>
              <a:t>Блокировки (locks) и закрепления (pins) организуют очередь операций, построенную по принципу </a:t>
            </a:r>
            <a:r>
              <a:rPr lang="en-US" sz="2000" dirty="0">
                <a:solidFill>
                  <a:srgbClr val="0070C0"/>
                </a:solidFill>
              </a:rPr>
              <a:t>”</a:t>
            </a:r>
            <a:r>
              <a:rPr lang="ru-RU" sz="2000" b="0" i="0" dirty="0">
                <a:solidFill>
                  <a:srgbClr val="0070C0"/>
                </a:solidFill>
                <a:effectLst/>
              </a:rPr>
              <a:t>первым пришел – первым обслужен</a:t>
            </a:r>
            <a:r>
              <a:rPr lang="en-US" sz="2000" b="0" i="0" dirty="0">
                <a:solidFill>
                  <a:srgbClr val="0070C0"/>
                </a:solidFill>
                <a:effectLst/>
              </a:rPr>
              <a:t>”</a:t>
            </a:r>
            <a:r>
              <a:rPr lang="ru-RU" sz="2000" b="0" i="0" dirty="0">
                <a:solidFill>
                  <a:srgbClr val="0070C0"/>
                </a:solidFill>
                <a:effectLst/>
              </a:rPr>
              <a:t>, а </a:t>
            </a:r>
            <a:r>
              <a:rPr lang="ru-RU" sz="2000" dirty="0">
                <a:solidFill>
                  <a:srgbClr val="0070C0"/>
                </a:solidFill>
              </a:rPr>
              <a:t>защёлки</a:t>
            </a:r>
            <a:r>
              <a:rPr lang="en-US" sz="2000" dirty="0">
                <a:solidFill>
                  <a:srgbClr val="0070C0"/>
                </a:solidFill>
              </a:rPr>
              <a:t> (Latches) </a:t>
            </a:r>
            <a:r>
              <a:rPr lang="ru-RU" sz="2000" dirty="0">
                <a:solidFill>
                  <a:srgbClr val="0070C0"/>
                </a:solidFill>
              </a:rPr>
              <a:t>и мьютексы реализуют стратегию </a:t>
            </a:r>
            <a:r>
              <a:rPr lang="en-US" sz="2000" dirty="0">
                <a:solidFill>
                  <a:srgbClr val="0070C0"/>
                </a:solidFill>
              </a:rPr>
              <a:t>”</a:t>
            </a:r>
            <a:r>
              <a:rPr lang="ru-RU" sz="2000" dirty="0">
                <a:solidFill>
                  <a:srgbClr val="0070C0"/>
                </a:solidFill>
              </a:rPr>
              <a:t>принудительной блокировки</a:t>
            </a:r>
            <a:r>
              <a:rPr lang="en-US" sz="2000" dirty="0">
                <a:solidFill>
                  <a:srgbClr val="0070C0"/>
                </a:solidFill>
              </a:rPr>
              <a:t>”</a:t>
            </a:r>
            <a:r>
              <a:rPr lang="ru-RU" sz="2000" dirty="0">
                <a:solidFill>
                  <a:srgbClr val="0070C0"/>
                </a:solidFill>
              </a:rPr>
              <a:t> всех</a:t>
            </a:r>
            <a:r>
              <a:rPr lang="ru-RU" sz="2000" b="0" i="0" dirty="0">
                <a:solidFill>
                  <a:srgbClr val="0070C0"/>
                </a:solidFill>
                <a:effectLst/>
              </a:rPr>
              <a:t>, кто пытается приобрести защелку. </a:t>
            </a:r>
          </a:p>
          <a:p>
            <a:pPr indent="457200"/>
            <a:r>
              <a:rPr lang="ru-RU" sz="2000" b="0" i="0" dirty="0">
                <a:solidFill>
                  <a:srgbClr val="0070C0"/>
                </a:solidFill>
                <a:effectLst/>
              </a:rPr>
              <a:t>Блокировки, закрепления и некоторые мьютексы (mutexes) обычно удерживаются значительное время, тогда как защелки (</a:t>
            </a:r>
            <a:r>
              <a:rPr lang="ru-RU" sz="2000" b="0" i="0" dirty="0" err="1">
                <a:solidFill>
                  <a:srgbClr val="0070C0"/>
                </a:solidFill>
                <a:effectLst/>
              </a:rPr>
              <a:t>latches</a:t>
            </a:r>
            <a:r>
              <a:rPr lang="ru-RU" sz="2000" b="0" i="0" dirty="0">
                <a:solidFill>
                  <a:srgbClr val="0070C0"/>
                </a:solidFill>
                <a:effectLst/>
              </a:rPr>
              <a:t>) должны приобретаться только для выполнения очень коротких операций.</a:t>
            </a:r>
          </a:p>
          <a:p>
            <a:pPr indent="457200"/>
            <a:r>
              <a:rPr lang="ru-RU" sz="2000" dirty="0">
                <a:solidFill>
                  <a:srgbClr val="0070C0"/>
                </a:solidFill>
              </a:rPr>
              <a:t>Б</a:t>
            </a:r>
            <a:r>
              <a:rPr lang="ru-RU" sz="2000" b="0" i="0" dirty="0">
                <a:solidFill>
                  <a:srgbClr val="0070C0"/>
                </a:solidFill>
                <a:effectLst/>
              </a:rPr>
              <a:t>локировки обычно защищают объекты, а защелки –разделяемую память. Поэтому защелки используют там, где высока вероятность конкуренции, а операции выполняются очень быстро.</a:t>
            </a:r>
            <a:endParaRPr lang="ru-RU" sz="2000" dirty="0">
              <a:solidFill>
                <a:srgbClr val="0070C0"/>
              </a:solidFill>
            </a:endParaRPr>
          </a:p>
          <a:p>
            <a:pPr indent="457200"/>
            <a:r>
              <a:rPr lang="ru-RU" sz="2000" dirty="0">
                <a:solidFill>
                  <a:srgbClr val="0070C0"/>
                </a:solidFill>
              </a:rPr>
              <a:t>М</a:t>
            </a:r>
            <a:r>
              <a:rPr lang="ru-RU" sz="2000" b="0" i="0" dirty="0">
                <a:solidFill>
                  <a:srgbClr val="0070C0"/>
                </a:solidFill>
                <a:effectLst/>
              </a:rPr>
              <a:t>ьютексы появились в Oracle 10g в основном для замены закреплений (pins) в библиотечном кэше (</a:t>
            </a:r>
            <a:r>
              <a:rPr lang="ru-RU" sz="2000" b="0" i="0" dirty="0" err="1">
                <a:solidFill>
                  <a:srgbClr val="0070C0"/>
                </a:solidFill>
                <a:effectLst/>
              </a:rPr>
              <a:t>library</a:t>
            </a:r>
            <a:r>
              <a:rPr lang="ru-RU" sz="2000" b="0" i="0" dirty="0">
                <a:solidFill>
                  <a:srgbClr val="0070C0"/>
                </a:solidFill>
                <a:effectLst/>
              </a:rPr>
              <a:t> </a:t>
            </a:r>
            <a:r>
              <a:rPr lang="ru-RU" sz="2000" b="0" i="0" dirty="0" err="1">
                <a:solidFill>
                  <a:srgbClr val="0070C0"/>
                </a:solidFill>
                <a:effectLst/>
              </a:rPr>
              <a:t>cache</a:t>
            </a:r>
            <a:r>
              <a:rPr lang="ru-RU" sz="2000" b="0" i="0" dirty="0">
                <a:solidFill>
                  <a:srgbClr val="0070C0"/>
                </a:solidFill>
                <a:effectLst/>
              </a:rPr>
              <a:t>)</a:t>
            </a:r>
            <a:r>
              <a:rPr lang="ru-RU" sz="2000" dirty="0">
                <a:solidFill>
                  <a:srgbClr val="0070C0"/>
                </a:solidFill>
              </a:rPr>
              <a:t>. Они</a:t>
            </a:r>
            <a:r>
              <a:rPr lang="ru-RU" sz="2000" b="0" i="0" dirty="0">
                <a:solidFill>
                  <a:srgbClr val="0070C0"/>
                </a:solidFill>
                <a:effectLst/>
              </a:rPr>
              <a:t> оказываются где-то посередине между блокировками и защелками: сеансы конкурируют за владение мьютексами точно так же, как они конкурировали бы за владение защелками, но мьютексы могут удерживаться достаточно </a:t>
            </a:r>
            <a:r>
              <a:rPr lang="ru-RU" sz="2000" dirty="0">
                <a:solidFill>
                  <a:srgbClr val="0070C0"/>
                </a:solidFill>
              </a:rPr>
              <a:t>долго</a:t>
            </a:r>
            <a:r>
              <a:rPr lang="ru-RU" sz="2000" b="0" i="0" dirty="0">
                <a:solidFill>
                  <a:srgbClr val="0070C0"/>
                </a:solidFill>
                <a:effectLst/>
              </a:rPr>
              <a:t>.</a:t>
            </a:r>
            <a:endParaRPr lang="ru-RU" sz="2000" dirty="0">
              <a:solidFill>
                <a:srgbClr val="0070C0"/>
              </a:solidFill>
            </a:endParaRPr>
          </a:p>
        </p:txBody>
      </p:sp>
    </p:spTree>
    <p:extLst>
      <p:ext uri="{BB962C8B-B14F-4D97-AF65-F5344CB8AC3E}">
        <p14:creationId xmlns:p14="http://schemas.microsoft.com/office/powerpoint/2010/main" val="1344564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254006"/>
            <a:ext cx="11160405" cy="5482014"/>
          </a:xfrm>
          <a:prstGeom prst="rect">
            <a:avLst/>
          </a:prstGeom>
          <a:solidFill>
            <a:schemeClr val="bg1"/>
          </a:solidFill>
        </p:spPr>
        <p:txBody>
          <a:bodyPr wrap="square">
            <a:spAutoFit/>
          </a:bodyPr>
          <a:lstStyle/>
          <a:p>
            <a:pPr marL="0" indent="457200">
              <a:lnSpc>
                <a:spcPts val="2000"/>
              </a:lnSpc>
              <a:spcBef>
                <a:spcPct val="0"/>
              </a:spcBef>
              <a:buFontTx/>
              <a:buNone/>
              <a:defRPr/>
            </a:pPr>
            <a:r>
              <a:rPr lang="ru-RU" altLang="ru-RU" sz="2000" kern="1200" dirty="0">
                <a:solidFill>
                  <a:srgbClr val="0070C0"/>
                </a:solidFill>
                <a:cs typeface="Times New Roman" pitchFamily="18" charset="0"/>
              </a:rPr>
              <a:t>В транзакцию можно поместить одну и более вложенных транзакций образующих дерево транзакций.</a:t>
            </a:r>
          </a:p>
          <a:p>
            <a:pPr marL="0" indent="457200">
              <a:lnSpc>
                <a:spcPts val="2000"/>
              </a:lnSpc>
              <a:spcBef>
                <a:spcPct val="0"/>
              </a:spcBef>
              <a:buFontTx/>
              <a:buNone/>
              <a:defRPr/>
            </a:pPr>
            <a:r>
              <a:rPr lang="ru-RU" altLang="ru-RU" sz="2000" kern="1200" dirty="0">
                <a:solidFill>
                  <a:srgbClr val="0070C0"/>
                </a:solidFill>
                <a:cs typeface="Times New Roman" pitchFamily="18" charset="0"/>
              </a:rPr>
              <a:t>У вмещающей транзакции имеется полный набор свойств </a:t>
            </a:r>
            <a:r>
              <a:rPr lang="en-US" altLang="ru-RU" sz="2000" kern="1200" dirty="0">
                <a:solidFill>
                  <a:srgbClr val="0070C0"/>
                </a:solidFill>
                <a:cs typeface="Times New Roman" pitchFamily="18" charset="0"/>
              </a:rPr>
              <a:t>ACID. </a:t>
            </a:r>
            <a:r>
              <a:rPr lang="ru-RU" altLang="ru-RU" sz="2000" kern="1200" dirty="0">
                <a:solidFill>
                  <a:srgbClr val="0070C0"/>
                </a:solidFill>
                <a:cs typeface="Times New Roman" pitchFamily="18" charset="0"/>
              </a:rPr>
              <a:t>У вложенных (не автономных) транзакций гарантирована только атомарность.</a:t>
            </a:r>
          </a:p>
          <a:p>
            <a:pPr marL="0" indent="0">
              <a:lnSpc>
                <a:spcPts val="2000"/>
              </a:lnSpc>
              <a:spcBef>
                <a:spcPct val="0"/>
              </a:spcBef>
              <a:buFontTx/>
              <a:buNone/>
              <a:defRPr/>
            </a:pPr>
            <a:r>
              <a:rPr lang="ru-RU" altLang="ru-RU" sz="2000" kern="1200" dirty="0">
                <a:solidFill>
                  <a:srgbClr val="0070C0"/>
                </a:solidFill>
                <a:cs typeface="Times New Roman" pitchFamily="18" charset="0"/>
              </a:rPr>
              <a:t>     Свойства аварийного завершения вложенных транзакций:</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при откате родительской транзакции все её потомки откатываются;</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при аварийном завершении вложенной транзакции родительская транзакция решает вопрос о её откате, рестарте или других действиях; эти действия не влияют на решение о завершении родительской транзакции.</a:t>
            </a:r>
          </a:p>
          <a:p>
            <a:pPr marL="0" indent="457200">
              <a:lnSpc>
                <a:spcPts val="2000"/>
              </a:lnSpc>
              <a:spcBef>
                <a:spcPct val="0"/>
              </a:spcBef>
              <a:buFontTx/>
              <a:buNone/>
              <a:defRPr/>
            </a:pPr>
            <a:r>
              <a:rPr lang="ru-RU" altLang="ru-RU" sz="2000" kern="1200" dirty="0">
                <a:solidFill>
                  <a:srgbClr val="0070C0"/>
                </a:solidFill>
                <a:cs typeface="Times New Roman" pitchFamily="18" charset="0"/>
              </a:rPr>
              <a:t>В случае аварийного завершения родительская транзакция может:</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проигнорировать откат подтранзакции, считая её </a:t>
            </a:r>
            <a:r>
              <a:rPr lang="ru-RU" altLang="ru-RU" sz="2000" b="1" kern="1200" dirty="0">
                <a:solidFill>
                  <a:srgbClr val="0070C0"/>
                </a:solidFill>
                <a:cs typeface="Times New Roman" pitchFamily="18" charset="0"/>
              </a:rPr>
              <a:t>несущественной</a:t>
            </a:r>
            <a:r>
              <a:rPr lang="ru-RU" altLang="ru-RU" sz="2000" kern="1200" dirty="0">
                <a:solidFill>
                  <a:srgbClr val="0070C0"/>
                </a:solidFill>
                <a:cs typeface="Times New Roman" pitchFamily="18" charset="0"/>
              </a:rPr>
              <a:t>;</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вызвать рестарт этой подтранзакции;</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инициировать альтернативную </a:t>
            </a:r>
            <a:r>
              <a:rPr lang="ru-RU" altLang="ru-RU" sz="2000" b="1" kern="1200" dirty="0">
                <a:solidFill>
                  <a:srgbClr val="0070C0"/>
                </a:solidFill>
                <a:cs typeface="Times New Roman" pitchFamily="18" charset="0"/>
              </a:rPr>
              <a:t>зависимую</a:t>
            </a:r>
            <a:r>
              <a:rPr lang="ru-RU" altLang="ru-RU" sz="2000" kern="1200" dirty="0">
                <a:solidFill>
                  <a:srgbClr val="0070C0"/>
                </a:solidFill>
                <a:cs typeface="Times New Roman" pitchFamily="18" charset="0"/>
              </a:rPr>
              <a:t> подтранзакцию;</a:t>
            </a:r>
          </a:p>
          <a:p>
            <a:pPr marL="342900" indent="-342900">
              <a:lnSpc>
                <a:spcPts val="2000"/>
              </a:lnSpc>
              <a:spcBef>
                <a:spcPct val="0"/>
              </a:spcBef>
              <a:buFont typeface="Arial" panose="020B0604020202020204" pitchFamily="34" charset="0"/>
              <a:buChar char="•"/>
              <a:defRPr/>
            </a:pPr>
            <a:r>
              <a:rPr lang="ru-RU" altLang="ru-RU" sz="2000" kern="1200" dirty="0">
                <a:solidFill>
                  <a:srgbClr val="0070C0"/>
                </a:solidFill>
                <a:cs typeface="Times New Roman" pitchFamily="18" charset="0"/>
              </a:rPr>
              <a:t>откатить родительскую транзакцию и все её подтранзакции.</a:t>
            </a:r>
          </a:p>
          <a:p>
            <a:pPr marL="0" indent="0">
              <a:lnSpc>
                <a:spcPts val="2000"/>
              </a:lnSpc>
              <a:spcBef>
                <a:spcPct val="0"/>
              </a:spcBef>
              <a:buFontTx/>
              <a:buNone/>
              <a:defRPr/>
            </a:pPr>
            <a:r>
              <a:rPr lang="ru-RU" altLang="ru-RU" sz="2000" kern="1200" dirty="0">
                <a:solidFill>
                  <a:srgbClr val="0070C0"/>
                </a:solidFill>
                <a:cs typeface="Times New Roman" pitchFamily="18" charset="0"/>
              </a:rPr>
              <a:t>     Понятия несущественной и зависимой подтранзакции были введены именно для вложенных транзакций.</a:t>
            </a:r>
          </a:p>
          <a:p>
            <a:pPr marL="0" indent="0">
              <a:lnSpc>
                <a:spcPts val="2000"/>
              </a:lnSpc>
              <a:spcBef>
                <a:spcPct val="0"/>
              </a:spcBef>
              <a:buFontTx/>
              <a:buNone/>
              <a:defRPr/>
            </a:pPr>
            <a:r>
              <a:rPr lang="ru-RU" altLang="ru-RU" sz="2000" kern="1200" dirty="0">
                <a:solidFill>
                  <a:srgbClr val="0070C0"/>
                </a:solidFill>
                <a:cs typeface="Times New Roman" pitchFamily="18" charset="0"/>
              </a:rPr>
              <a:t>     Протокол параллельного выполнения вложенных транзакций основан на стандартном двухфазном протоколе. При этом, если данные заблокированы транзакцией, то её потомки не имеют к ним доступа. </a:t>
            </a:r>
          </a:p>
          <a:p>
            <a:pPr marL="0" indent="0">
              <a:lnSpc>
                <a:spcPts val="2000"/>
              </a:lnSpc>
              <a:spcBef>
                <a:spcPct val="0"/>
              </a:spcBef>
              <a:buFontTx/>
              <a:buNone/>
              <a:defRPr/>
            </a:pPr>
            <a:r>
              <a:rPr lang="ru-RU" altLang="ru-RU" sz="2000" kern="1200" dirty="0">
                <a:solidFill>
                  <a:srgbClr val="0070C0"/>
                </a:solidFill>
                <a:cs typeface="Times New Roman" pitchFamily="18" charset="0"/>
              </a:rPr>
              <a:t>     Данные, заблокированные подтранзакцией, после её завершения возвращаются родительской транзакции. </a:t>
            </a:r>
          </a:p>
        </p:txBody>
      </p:sp>
      <p:sp>
        <p:nvSpPr>
          <p:cNvPr id="2" name="Прямоугольник 1"/>
          <p:cNvSpPr/>
          <p:nvPr/>
        </p:nvSpPr>
        <p:spPr>
          <a:xfrm>
            <a:off x="811016" y="669231"/>
            <a:ext cx="9704584" cy="584775"/>
          </a:xfrm>
          <a:prstGeom prst="rect">
            <a:avLst/>
          </a:prstGeom>
        </p:spPr>
        <p:txBody>
          <a:bodyPr wrap="square">
            <a:spAutoFit/>
          </a:bodyPr>
          <a:lstStyle/>
          <a:p>
            <a:pPr marL="0" indent="0" algn="ctr">
              <a:buFontTx/>
              <a:buNone/>
              <a:defRPr/>
            </a:pPr>
            <a:r>
              <a:rPr lang="ru-RU" sz="3200" b="1" dirty="0">
                <a:solidFill>
                  <a:srgbClr val="C00000"/>
                </a:solidFill>
              </a:rPr>
              <a:t>Вложенные транзакции </a:t>
            </a:r>
            <a:endParaRPr lang="en-US" sz="3200" b="1" dirty="0">
              <a:solidFill>
                <a:srgbClr val="C00000"/>
              </a:solidFill>
            </a:endParaRPr>
          </a:p>
        </p:txBody>
      </p:sp>
    </p:spTree>
    <p:extLst>
      <p:ext uri="{BB962C8B-B14F-4D97-AF65-F5344CB8AC3E}">
        <p14:creationId xmlns:p14="http://schemas.microsoft.com/office/powerpoint/2010/main" val="423655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2086363" y="260159"/>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Дискретные транзакции</a:t>
            </a:r>
          </a:p>
        </p:txBody>
      </p:sp>
      <p:sp>
        <p:nvSpPr>
          <p:cNvPr id="6" name="TextBox 5">
            <a:extLst>
              <a:ext uri="{FF2B5EF4-FFF2-40B4-BE49-F238E27FC236}">
                <a16:creationId xmlns:a16="http://schemas.microsoft.com/office/drawing/2014/main" id="{3D87BC37-E9F4-4DF3-BB9D-C7B3834DF098}"/>
              </a:ext>
            </a:extLst>
          </p:cNvPr>
          <p:cNvSpPr txBox="1"/>
          <p:nvPr/>
        </p:nvSpPr>
        <p:spPr>
          <a:xfrm>
            <a:off x="156024" y="965530"/>
            <a:ext cx="11249526" cy="5940088"/>
          </a:xfrm>
          <a:prstGeom prst="rect">
            <a:avLst/>
          </a:prstGeom>
          <a:solidFill>
            <a:schemeClr val="bg1"/>
          </a:solidFill>
        </p:spPr>
        <p:txBody>
          <a:bodyPr wrap="square">
            <a:spAutoFit/>
          </a:bodyPr>
          <a:lstStyle/>
          <a:p>
            <a:pPr indent="457200"/>
            <a:r>
              <a:rPr lang="ru-RU" sz="2000" dirty="0">
                <a:solidFill>
                  <a:srgbClr val="0070C0"/>
                </a:solidFill>
              </a:rPr>
              <a:t>У дискретных транзакций (</a:t>
            </a:r>
            <a:r>
              <a:rPr lang="ru-RU" sz="2000" dirty="0" err="1">
                <a:solidFill>
                  <a:srgbClr val="0070C0"/>
                </a:solidFill>
              </a:rPr>
              <a:t>discrete</a:t>
            </a:r>
            <a:r>
              <a:rPr lang="ru-RU" sz="2000" dirty="0">
                <a:solidFill>
                  <a:srgbClr val="0070C0"/>
                </a:solidFill>
              </a:rPr>
              <a:t> </a:t>
            </a:r>
            <a:r>
              <a:rPr lang="ru-RU" sz="2000" dirty="0" err="1">
                <a:solidFill>
                  <a:srgbClr val="0070C0"/>
                </a:solidFill>
              </a:rPr>
              <a:t>transaction</a:t>
            </a:r>
            <a:r>
              <a:rPr lang="ru-RU" sz="2000" dirty="0">
                <a:solidFill>
                  <a:srgbClr val="0070C0"/>
                </a:solidFill>
              </a:rPr>
              <a:t>) не генерируется информация отката (</a:t>
            </a:r>
            <a:r>
              <a:rPr lang="ru-RU" sz="2000" dirty="0" err="1">
                <a:solidFill>
                  <a:srgbClr val="0070C0"/>
                </a:solidFill>
              </a:rPr>
              <a:t>rollback</a:t>
            </a:r>
            <a:r>
              <a:rPr lang="ru-RU" sz="2000" dirty="0">
                <a:solidFill>
                  <a:srgbClr val="0070C0"/>
                </a:solidFill>
              </a:rPr>
              <a:t> </a:t>
            </a:r>
            <a:r>
              <a:rPr lang="ru-RU" sz="2000" dirty="0" err="1">
                <a:solidFill>
                  <a:srgbClr val="0070C0"/>
                </a:solidFill>
              </a:rPr>
              <a:t>segment</a:t>
            </a:r>
            <a:r>
              <a:rPr lang="ru-RU" sz="2000" dirty="0">
                <a:solidFill>
                  <a:srgbClr val="0070C0"/>
                </a:solidFill>
              </a:rPr>
              <a:t>). </a:t>
            </a:r>
          </a:p>
          <a:p>
            <a:pPr marL="457200" indent="-457200">
              <a:buFont typeface="+mj-lt"/>
              <a:buAutoNum type="arabicPeriod"/>
            </a:pPr>
            <a:r>
              <a:rPr lang="ru-RU" sz="2000" dirty="0">
                <a:solidFill>
                  <a:srgbClr val="0070C0"/>
                </a:solidFill>
              </a:rPr>
              <a:t>Все изменения, которые она вносит откладываются до момента завершения этой транзакции. </a:t>
            </a:r>
          </a:p>
          <a:p>
            <a:pPr marL="457200" indent="-457200">
              <a:buFont typeface="+mj-lt"/>
              <a:buAutoNum type="arabicPeriod"/>
            </a:pPr>
            <a:r>
              <a:rPr lang="ru-RU" sz="2000" dirty="0">
                <a:solidFill>
                  <a:srgbClr val="0070C0"/>
                </a:solidFill>
              </a:rPr>
              <a:t>Информация отката генерируется, но сохраняется в отдельной области памяти. </a:t>
            </a:r>
          </a:p>
          <a:p>
            <a:pPr marL="457200" indent="-457200">
              <a:buFont typeface="+mj-lt"/>
              <a:buAutoNum type="arabicPeriod"/>
            </a:pPr>
            <a:r>
              <a:rPr lang="ru-RU" sz="2000" dirty="0">
                <a:solidFill>
                  <a:srgbClr val="0070C0"/>
                </a:solidFill>
              </a:rPr>
              <a:t>По </a:t>
            </a:r>
            <a:r>
              <a:rPr lang="ru-RU" sz="2000" dirty="0" err="1">
                <a:solidFill>
                  <a:srgbClr val="0070C0"/>
                </a:solidFill>
              </a:rPr>
              <a:t>commit</a:t>
            </a:r>
            <a:r>
              <a:rPr lang="ru-RU" sz="2000" dirty="0">
                <a:solidFill>
                  <a:srgbClr val="0070C0"/>
                </a:solidFill>
              </a:rPr>
              <a:t>, информация отката переписывается в файл журнала, а изменения в блоке базы данных применяются непосредственно к блоку. </a:t>
            </a:r>
          </a:p>
          <a:p>
            <a:pPr marL="457200" indent="-457200">
              <a:buFont typeface="+mj-lt"/>
              <a:buAutoNum type="arabicPeriod"/>
            </a:pPr>
            <a:r>
              <a:rPr lang="ru-RU" sz="2000" dirty="0">
                <a:solidFill>
                  <a:srgbClr val="0070C0"/>
                </a:solidFill>
              </a:rPr>
              <a:t>Модифицированный блок записывается в файл базы данных. </a:t>
            </a:r>
          </a:p>
          <a:p>
            <a:pPr marL="457200" indent="-457200">
              <a:buFont typeface="+mj-lt"/>
              <a:buAutoNum type="arabicPeriod"/>
            </a:pPr>
            <a:r>
              <a:rPr lang="ru-RU" sz="2000" dirty="0">
                <a:solidFill>
                  <a:srgbClr val="0070C0"/>
                </a:solidFill>
              </a:rPr>
              <a:t>Управление возвращается в приложение после завершения операции </a:t>
            </a:r>
            <a:r>
              <a:rPr lang="ru-RU" sz="2000" dirty="0" err="1">
                <a:solidFill>
                  <a:srgbClr val="0070C0"/>
                </a:solidFill>
              </a:rPr>
              <a:t>commit</a:t>
            </a:r>
            <a:r>
              <a:rPr lang="ru-RU" sz="2000" dirty="0">
                <a:solidFill>
                  <a:srgbClr val="0070C0"/>
                </a:solidFill>
              </a:rPr>
              <a:t>. </a:t>
            </a:r>
          </a:p>
          <a:p>
            <a:pPr indent="457200"/>
            <a:r>
              <a:rPr lang="ru-RU" sz="2000" dirty="0">
                <a:solidFill>
                  <a:srgbClr val="0070C0"/>
                </a:solidFill>
              </a:rPr>
              <a:t>Ограничения:</a:t>
            </a:r>
          </a:p>
          <a:p>
            <a:r>
              <a:rPr lang="ru-RU" sz="2000" dirty="0">
                <a:solidFill>
                  <a:srgbClr val="0070C0"/>
                </a:solidFill>
              </a:rPr>
              <a:t>-- не должны модифицировать один блок более одного раза за одну транзакцию; </a:t>
            </a:r>
          </a:p>
          <a:p>
            <a:r>
              <a:rPr lang="ru-RU" sz="2000" dirty="0">
                <a:solidFill>
                  <a:srgbClr val="0070C0"/>
                </a:solidFill>
              </a:rPr>
              <a:t>-- модифицируют немного блоков базы данных; </a:t>
            </a:r>
          </a:p>
          <a:p>
            <a:r>
              <a:rPr lang="ru-RU" sz="2000" dirty="0">
                <a:solidFill>
                  <a:srgbClr val="0070C0"/>
                </a:solidFill>
              </a:rPr>
              <a:t>-- не модифицируют данные, участвующие в долго идущих запросах; </a:t>
            </a:r>
          </a:p>
          <a:p>
            <a:r>
              <a:rPr lang="ru-RU" sz="2000" dirty="0">
                <a:solidFill>
                  <a:srgbClr val="0070C0"/>
                </a:solidFill>
              </a:rPr>
              <a:t>-- не могут видеть своих собственных изменений (но можно получить старое значение и заблокировать строку фразой FOR UPDATE в SELECT, прежде чем обновлять это значение); </a:t>
            </a:r>
          </a:p>
          <a:p>
            <a:r>
              <a:rPr lang="ru-RU" sz="2000" dirty="0">
                <a:solidFill>
                  <a:srgbClr val="0070C0"/>
                </a:solidFill>
              </a:rPr>
              <a:t>-- не входят в распределенные транзакции; </a:t>
            </a:r>
          </a:p>
          <a:p>
            <a:r>
              <a:rPr lang="ru-RU" sz="2000" dirty="0">
                <a:solidFill>
                  <a:srgbClr val="0070C0"/>
                </a:solidFill>
              </a:rPr>
              <a:t>-- не могут выполнять вставки и обновления в две таблицы, связанные ограничением ссылочной целостности; </a:t>
            </a:r>
          </a:p>
          <a:p>
            <a:r>
              <a:rPr lang="ru-RU" sz="2000" dirty="0">
                <a:solidFill>
                  <a:srgbClr val="0070C0"/>
                </a:solidFill>
              </a:rPr>
              <a:t>-- не модифицируют таблицы с типом LONG. </a:t>
            </a:r>
          </a:p>
          <a:p>
            <a:pPr indent="457200"/>
            <a:r>
              <a:rPr lang="ru-RU" sz="2000" dirty="0">
                <a:solidFill>
                  <a:srgbClr val="0070C0"/>
                </a:solidFill>
              </a:rPr>
              <a:t>Дискретные транзакции могут использоваться одновременно со стандартными транзакциями.</a:t>
            </a:r>
          </a:p>
        </p:txBody>
      </p:sp>
    </p:spTree>
    <p:extLst>
      <p:ext uri="{BB962C8B-B14F-4D97-AF65-F5344CB8AC3E}">
        <p14:creationId xmlns:p14="http://schemas.microsoft.com/office/powerpoint/2010/main" val="65517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496817" y="1337501"/>
            <a:ext cx="9439888" cy="584775"/>
          </a:xfrm>
          <a:prstGeom prst="rect">
            <a:avLst/>
          </a:prstGeom>
        </p:spPr>
        <p:txBody>
          <a:bodyPr wrap="square">
            <a:spAutoFit/>
          </a:bodyPr>
          <a:lstStyle/>
          <a:p>
            <a:pPr algn="ctr"/>
            <a:r>
              <a:rPr lang="ru-RU" sz="3200" b="1" dirty="0">
                <a:solidFill>
                  <a:srgbClr val="C00000"/>
                </a:solidFill>
                <a:latin typeface="Co Headline Corp" panose="020B0503060202020204" pitchFamily="34" charset="0"/>
              </a:rPr>
              <a:t>Синтаксис создания дискретной транзакции</a:t>
            </a:r>
          </a:p>
        </p:txBody>
      </p:sp>
      <p:sp>
        <p:nvSpPr>
          <p:cNvPr id="5" name="TextBox 4">
            <a:extLst>
              <a:ext uri="{FF2B5EF4-FFF2-40B4-BE49-F238E27FC236}">
                <a16:creationId xmlns:a16="http://schemas.microsoft.com/office/drawing/2014/main" id="{7D26070F-DD3B-4911-A194-F3B65145856B}"/>
              </a:ext>
            </a:extLst>
          </p:cNvPr>
          <p:cNvSpPr txBox="1"/>
          <p:nvPr/>
        </p:nvSpPr>
        <p:spPr>
          <a:xfrm>
            <a:off x="474132" y="2098864"/>
            <a:ext cx="10787426" cy="3451651"/>
          </a:xfrm>
          <a:prstGeom prst="rect">
            <a:avLst/>
          </a:prstGeom>
          <a:noFill/>
        </p:spPr>
        <p:txBody>
          <a:bodyPr wrap="square">
            <a:spAutoFit/>
          </a:bodyPr>
          <a:lstStyle/>
          <a:p>
            <a:pPr indent="360000" algn="just">
              <a:lnSpc>
                <a:spcPct val="114000"/>
              </a:lnSpc>
              <a:spcAft>
                <a:spcPts val="600"/>
              </a:spcAft>
            </a:pPr>
            <a:r>
              <a:rPr lang="ru-RU" sz="2000" dirty="0">
                <a:solidFill>
                  <a:srgbClr val="0070C0"/>
                </a:solidFill>
                <a:latin typeface="Arial" panose="020B0604020202020204" pitchFamily="34" charset="0"/>
                <a:cs typeface="Arial" panose="020B0604020202020204" pitchFamily="34" charset="0"/>
              </a:rPr>
              <a:t>Параметр инициализации </a:t>
            </a:r>
            <a:r>
              <a:rPr lang="ru-RU" sz="2000" dirty="0">
                <a:latin typeface="Arial" panose="020B0604020202020204" pitchFamily="34" charset="0"/>
                <a:cs typeface="Arial" panose="020B0604020202020204" pitchFamily="34" charset="0"/>
              </a:rPr>
              <a:t>DISCRETE_TRANSACTIONS_ENABLED </a:t>
            </a:r>
            <a:r>
              <a:rPr lang="ru-RU" sz="2000" dirty="0">
                <a:solidFill>
                  <a:srgbClr val="0070C0"/>
                </a:solidFill>
                <a:latin typeface="Arial" panose="020B0604020202020204" pitchFamily="34" charset="0"/>
                <a:cs typeface="Arial" panose="020B0604020202020204" pitchFamily="34" charset="0"/>
              </a:rPr>
              <a:t>должен быть установлен в </a:t>
            </a:r>
            <a:r>
              <a:rPr lang="ru-RU" sz="2000" dirty="0">
                <a:latin typeface="Arial" panose="020B0604020202020204" pitchFamily="34" charset="0"/>
                <a:cs typeface="Arial" panose="020B0604020202020204" pitchFamily="34" charset="0"/>
              </a:rPr>
              <a:t>TRUE</a:t>
            </a:r>
            <a:r>
              <a:rPr lang="ru-RU" sz="2000" dirty="0">
                <a:solidFill>
                  <a:srgbClr val="0070C0"/>
                </a:solidFill>
                <a:latin typeface="Arial" panose="020B0604020202020204" pitchFamily="34" charset="0"/>
                <a:cs typeface="Arial" panose="020B0604020202020204" pitchFamily="34" charset="0"/>
              </a:rPr>
              <a:t>. Если этот параметр установлен в </a:t>
            </a:r>
            <a:r>
              <a:rPr lang="ru-RU" sz="2000" dirty="0">
                <a:latin typeface="Arial" panose="020B0604020202020204" pitchFamily="34" charset="0"/>
                <a:cs typeface="Arial" panose="020B0604020202020204" pitchFamily="34" charset="0"/>
              </a:rPr>
              <a:t>FALSE</a:t>
            </a:r>
            <a:r>
              <a:rPr lang="ru-RU" sz="2000" dirty="0">
                <a:solidFill>
                  <a:srgbClr val="0070C0"/>
                </a:solidFill>
                <a:latin typeface="Arial" panose="020B0604020202020204" pitchFamily="34" charset="0"/>
                <a:cs typeface="Arial" panose="020B0604020202020204" pitchFamily="34" charset="0"/>
              </a:rPr>
              <a:t>, то все обращения к процедуре </a:t>
            </a:r>
            <a:r>
              <a:rPr lang="ru-RU" sz="2000" dirty="0">
                <a:latin typeface="Arial" panose="020B0604020202020204" pitchFamily="34" charset="0"/>
                <a:cs typeface="Arial" panose="020B0604020202020204" pitchFamily="34" charset="0"/>
              </a:rPr>
              <a:t>BEGIN_DISCRETE_TRANSACTION </a:t>
            </a:r>
            <a:r>
              <a:rPr lang="ru-RU" sz="2000" dirty="0">
                <a:solidFill>
                  <a:srgbClr val="0070C0"/>
                </a:solidFill>
                <a:latin typeface="Arial" panose="020B0604020202020204" pitchFamily="34" charset="0"/>
                <a:cs typeface="Arial" panose="020B0604020202020204" pitchFamily="34" charset="0"/>
              </a:rPr>
              <a:t>игнорируются, и дискретные транзакции обрабатываются как обычные. </a:t>
            </a:r>
          </a:p>
          <a:p>
            <a:pPr indent="360000" algn="just">
              <a:lnSpc>
                <a:spcPct val="114000"/>
              </a:lnSpc>
              <a:spcAft>
                <a:spcPts val="600"/>
              </a:spcAft>
            </a:pPr>
            <a:r>
              <a:rPr lang="ru-RU" sz="2000" dirty="0">
                <a:solidFill>
                  <a:srgbClr val="0070C0"/>
                </a:solidFill>
                <a:latin typeface="Arial" panose="020B0604020202020204" pitchFamily="34" charset="0"/>
                <a:cs typeface="Arial" panose="020B0604020202020204" pitchFamily="34" charset="0"/>
              </a:rPr>
              <a:t>Дискретная транзакция начинается вызываемой первой процедурой </a:t>
            </a:r>
            <a:r>
              <a:rPr lang="ru-RU" sz="2000" dirty="0">
                <a:latin typeface="Arial" panose="020B0604020202020204" pitchFamily="34" charset="0"/>
                <a:cs typeface="Arial" panose="020B0604020202020204" pitchFamily="34" charset="0"/>
              </a:rPr>
              <a:t>BEGIN_DISCRETE_TRANSACTION</a:t>
            </a:r>
            <a:r>
              <a:rPr lang="ru-RU" sz="2000" dirty="0">
                <a:solidFill>
                  <a:srgbClr val="0070C0"/>
                </a:solidFill>
                <a:latin typeface="Arial" panose="020B0604020202020204" pitchFamily="34" charset="0"/>
                <a:cs typeface="Arial" panose="020B0604020202020204" pitchFamily="34" charset="0"/>
              </a:rPr>
              <a:t> из пакета </a:t>
            </a:r>
            <a:r>
              <a:rPr lang="en-US" sz="2000" b="0" i="0" dirty="0">
                <a:effectLst/>
                <a:latin typeface="Arial" panose="020B0604020202020204" pitchFamily="34" charset="0"/>
                <a:cs typeface="Arial" panose="020B0604020202020204" pitchFamily="34" charset="0"/>
              </a:rPr>
              <a:t>DBMS_TRANSACTION</a:t>
            </a:r>
            <a:r>
              <a:rPr lang="ru-RU" sz="2000" dirty="0">
                <a:solidFill>
                  <a:srgbClr val="0070C0"/>
                </a:solidFill>
                <a:latin typeface="Arial" panose="020B0604020202020204" pitchFamily="34" charset="0"/>
                <a:cs typeface="Arial" panose="020B0604020202020204" pitchFamily="34" charset="0"/>
              </a:rPr>
              <a:t>. </a:t>
            </a:r>
          </a:p>
          <a:p>
            <a:pPr indent="360000" algn="just">
              <a:lnSpc>
                <a:spcPct val="114000"/>
              </a:lnSpc>
              <a:spcAft>
                <a:spcPts val="600"/>
              </a:spcAft>
            </a:pPr>
            <a:r>
              <a:rPr lang="ru-RU" sz="2000" dirty="0">
                <a:solidFill>
                  <a:srgbClr val="0070C0"/>
                </a:solidFill>
                <a:latin typeface="Arial" panose="020B0604020202020204" pitchFamily="34" charset="0"/>
                <a:cs typeface="Arial" panose="020B0604020202020204" pitchFamily="34" charset="0"/>
              </a:rPr>
              <a:t>Вызов этой процедуры определяет дискретность одной транзакции. </a:t>
            </a:r>
          </a:p>
          <a:p>
            <a:pPr indent="360000" algn="just">
              <a:lnSpc>
                <a:spcPct val="114000"/>
              </a:lnSpc>
              <a:spcAft>
                <a:spcPts val="600"/>
              </a:spcAft>
            </a:pPr>
            <a:r>
              <a:rPr lang="ru-RU" sz="2000" dirty="0">
                <a:solidFill>
                  <a:srgbClr val="0070C0"/>
                </a:solidFill>
                <a:latin typeface="Arial" panose="020B0604020202020204" pitchFamily="34" charset="0"/>
                <a:cs typeface="Arial" panose="020B0604020202020204" pitchFamily="34" charset="0"/>
              </a:rPr>
              <a:t>Ошибки дискретной транзакции вызывают возбуждение предопределенного исключения </a:t>
            </a:r>
            <a:r>
              <a:rPr lang="ru-RU" sz="2000" dirty="0">
                <a:latin typeface="Arial" panose="020B0604020202020204" pitchFamily="34" charset="0"/>
                <a:cs typeface="Arial" panose="020B0604020202020204" pitchFamily="34" charset="0"/>
              </a:rPr>
              <a:t>DISCRETE_TRANSACTION_FAILED</a:t>
            </a:r>
            <a:r>
              <a:rPr lang="ru-RU" sz="2000" dirty="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391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171612" y="1340412"/>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Автономные транзакции 1/2</a:t>
            </a:r>
          </a:p>
        </p:txBody>
      </p:sp>
      <p:sp>
        <p:nvSpPr>
          <p:cNvPr id="5" name="TextBox 4">
            <a:extLst>
              <a:ext uri="{FF2B5EF4-FFF2-40B4-BE49-F238E27FC236}">
                <a16:creationId xmlns:a16="http://schemas.microsoft.com/office/drawing/2014/main" id="{E4B49D20-516D-4205-B924-61D9438ED0C5}"/>
              </a:ext>
            </a:extLst>
          </p:cNvPr>
          <p:cNvSpPr txBox="1"/>
          <p:nvPr/>
        </p:nvSpPr>
        <p:spPr>
          <a:xfrm>
            <a:off x="1241162" y="2527084"/>
            <a:ext cx="10005958" cy="2554545"/>
          </a:xfrm>
          <a:prstGeom prst="rect">
            <a:avLst/>
          </a:prstGeom>
          <a:noFill/>
        </p:spPr>
        <p:txBody>
          <a:bodyPr wrap="square">
            <a:spAutoFit/>
          </a:bodyPr>
          <a:lstStyle/>
          <a:p>
            <a:pPr indent="457200"/>
            <a:r>
              <a:rPr lang="ru-RU" sz="2000" dirty="0">
                <a:solidFill>
                  <a:srgbClr val="0070C0"/>
                </a:solidFill>
              </a:rPr>
              <a:t>Автономные транзакции (AUTONOMOUS_TRANSACTION ) позволяют создавать подтранзакции, которые сохраняют или отменяют изменения данных независимо от варианта завершения родительской транзакции.</a:t>
            </a:r>
          </a:p>
          <a:p>
            <a:pPr indent="457200"/>
            <a:r>
              <a:rPr lang="ru-RU" sz="2000" dirty="0">
                <a:solidFill>
                  <a:srgbClr val="0070C0"/>
                </a:solidFill>
              </a:rPr>
              <a:t>Автономные транзакции позволяют приостановить текущую транзакцию, начать новую транзакцию, выполнить какие-то действия с последующей фиксацией или откатом их.</a:t>
            </a:r>
          </a:p>
          <a:p>
            <a:pPr indent="457200"/>
            <a:r>
              <a:rPr lang="ru-RU" sz="2000" dirty="0">
                <a:solidFill>
                  <a:srgbClr val="0070C0"/>
                </a:solidFill>
              </a:rPr>
              <a:t>В частности, можно фиксировать динамические ошибки и выполнять аудит попыток изменения данных. </a:t>
            </a:r>
          </a:p>
        </p:txBody>
      </p:sp>
    </p:spTree>
    <p:extLst>
      <p:ext uri="{BB962C8B-B14F-4D97-AF65-F5344CB8AC3E}">
        <p14:creationId xmlns:p14="http://schemas.microsoft.com/office/powerpoint/2010/main" val="193102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6391655" y="1071903"/>
            <a:ext cx="5471557" cy="584775"/>
          </a:xfrm>
          <a:prstGeom prst="rect">
            <a:avLst/>
          </a:prstGeom>
        </p:spPr>
        <p:txBody>
          <a:bodyPr wrap="square">
            <a:spAutoFit/>
          </a:bodyPr>
          <a:lstStyle/>
          <a:p>
            <a:pPr algn="ctr"/>
            <a:r>
              <a:rPr lang="ru-RU" sz="3200" b="1" dirty="0">
                <a:solidFill>
                  <a:srgbClr val="C00000"/>
                </a:solidFill>
                <a:latin typeface="Co Headline Corp" panose="020B0503060202020204" pitchFamily="34" charset="0"/>
              </a:rPr>
              <a:t>Автономные транзакции 2/2</a:t>
            </a:r>
          </a:p>
        </p:txBody>
      </p:sp>
      <p:sp>
        <p:nvSpPr>
          <p:cNvPr id="5" name="TextBox 4">
            <a:extLst>
              <a:ext uri="{FF2B5EF4-FFF2-40B4-BE49-F238E27FC236}">
                <a16:creationId xmlns:a16="http://schemas.microsoft.com/office/drawing/2014/main" id="{1212C0CE-2C69-4967-A712-E9847848D9D6}"/>
              </a:ext>
            </a:extLst>
          </p:cNvPr>
          <p:cNvSpPr txBox="1"/>
          <p:nvPr/>
        </p:nvSpPr>
        <p:spPr>
          <a:xfrm>
            <a:off x="6483567" y="1656678"/>
            <a:ext cx="4900714" cy="5355312"/>
          </a:xfrm>
          <a:prstGeom prst="rect">
            <a:avLst/>
          </a:prstGeom>
          <a:noFill/>
        </p:spPr>
        <p:txBody>
          <a:bodyPr wrap="square">
            <a:spAutoFit/>
          </a:bodyPr>
          <a:lstStyle/>
          <a:p>
            <a:r>
              <a:rPr lang="ru-RU" dirty="0"/>
              <a:t> </a:t>
            </a:r>
          </a:p>
          <a:p>
            <a:r>
              <a:rPr lang="ru-RU" b="1" u="sng" dirty="0">
                <a:solidFill>
                  <a:srgbClr val="7030A0"/>
                </a:solidFill>
              </a:rPr>
              <a:t>Пример</a:t>
            </a:r>
            <a:r>
              <a:rPr lang="ru-RU" b="1" dirty="0">
                <a:solidFill>
                  <a:srgbClr val="7030A0"/>
                </a:solidFill>
              </a:rPr>
              <a:t>:</a:t>
            </a:r>
          </a:p>
          <a:p>
            <a:r>
              <a:rPr lang="en-US" dirty="0"/>
              <a:t>CREATE TABLE t ( x int );</a:t>
            </a:r>
          </a:p>
          <a:p>
            <a:r>
              <a:rPr lang="en-US" dirty="0"/>
              <a:t>CREATE OR REPLACE PROCEDURE </a:t>
            </a:r>
            <a:r>
              <a:rPr lang="en-US" dirty="0" err="1"/>
              <a:t>insert_into_t</a:t>
            </a:r>
            <a:endParaRPr lang="en-US" dirty="0"/>
          </a:p>
          <a:p>
            <a:r>
              <a:rPr lang="en-US" dirty="0"/>
              <a:t>AS</a:t>
            </a:r>
          </a:p>
          <a:p>
            <a:r>
              <a:rPr lang="en-US" dirty="0"/>
              <a:t>PRAGMA </a:t>
            </a:r>
            <a:r>
              <a:rPr lang="en-US" dirty="0" err="1"/>
              <a:t>autonomous_transaction</a:t>
            </a:r>
            <a:r>
              <a:rPr lang="en-US" dirty="0"/>
              <a:t>;</a:t>
            </a:r>
          </a:p>
          <a:p>
            <a:r>
              <a:rPr lang="en-US" dirty="0"/>
              <a:t>BEGIN</a:t>
            </a:r>
          </a:p>
          <a:p>
            <a:r>
              <a:rPr lang="en-US" dirty="0"/>
              <a:t>INSERT INTO t VALUES ( 1 );</a:t>
            </a:r>
          </a:p>
          <a:p>
            <a:r>
              <a:rPr lang="en-US" dirty="0"/>
              <a:t>COMMIT;</a:t>
            </a:r>
          </a:p>
          <a:p>
            <a:r>
              <a:rPr lang="en-US" dirty="0"/>
              <a:t>END;</a:t>
            </a:r>
          </a:p>
          <a:p>
            <a:r>
              <a:rPr lang="en-US" dirty="0"/>
              <a:t>/</a:t>
            </a:r>
          </a:p>
          <a:p>
            <a:r>
              <a:rPr lang="en-US" dirty="0"/>
              <a:t>BEGIN</a:t>
            </a:r>
          </a:p>
          <a:p>
            <a:r>
              <a:rPr lang="en-US" dirty="0"/>
              <a:t>INSERT INTO t VALUES ( -1 );</a:t>
            </a:r>
          </a:p>
          <a:p>
            <a:r>
              <a:rPr lang="en-US" dirty="0" err="1"/>
              <a:t>insert_into_t</a:t>
            </a:r>
            <a:r>
              <a:rPr lang="en-US" dirty="0"/>
              <a:t>;</a:t>
            </a:r>
          </a:p>
          <a:p>
            <a:r>
              <a:rPr lang="en-US" dirty="0"/>
              <a:t>ROLLBACK;</a:t>
            </a:r>
          </a:p>
          <a:p>
            <a:r>
              <a:rPr lang="en-US" dirty="0"/>
              <a:t>END;</a:t>
            </a:r>
          </a:p>
          <a:p>
            <a:r>
              <a:rPr lang="en-US" dirty="0"/>
              <a:t>/</a:t>
            </a:r>
          </a:p>
          <a:p>
            <a:r>
              <a:rPr lang="en-US" dirty="0"/>
              <a:t>SELECT * FROM t;</a:t>
            </a:r>
          </a:p>
          <a:p>
            <a:endParaRPr lang="ru-RU" dirty="0"/>
          </a:p>
        </p:txBody>
      </p:sp>
      <p:pic>
        <p:nvPicPr>
          <p:cNvPr id="7" name="Рисунок 6">
            <a:extLst>
              <a:ext uri="{FF2B5EF4-FFF2-40B4-BE49-F238E27FC236}">
                <a16:creationId xmlns:a16="http://schemas.microsoft.com/office/drawing/2014/main" id="{85C67E66-9D4A-46C7-8841-2122324C8C4D}"/>
              </a:ext>
            </a:extLst>
          </p:cNvPr>
          <p:cNvPicPr>
            <a:picLocks noChangeAspect="1"/>
          </p:cNvPicPr>
          <p:nvPr/>
        </p:nvPicPr>
        <p:blipFill>
          <a:blip r:embed="rId3"/>
          <a:stretch>
            <a:fillRect/>
          </a:stretch>
        </p:blipFill>
        <p:spPr>
          <a:xfrm>
            <a:off x="615393" y="284956"/>
            <a:ext cx="4933346" cy="6426739"/>
          </a:xfrm>
          <a:prstGeom prst="rect">
            <a:avLst/>
          </a:prstGeom>
        </p:spPr>
      </p:pic>
    </p:spTree>
    <p:extLst>
      <p:ext uri="{BB962C8B-B14F-4D97-AF65-F5344CB8AC3E}">
        <p14:creationId xmlns:p14="http://schemas.microsoft.com/office/powerpoint/2010/main" val="1681480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85459" y="36843"/>
            <a:ext cx="10041308" cy="584775"/>
          </a:xfrm>
          <a:prstGeom prst="rect">
            <a:avLst/>
          </a:prstGeom>
        </p:spPr>
        <p:txBody>
          <a:bodyPr wrap="square">
            <a:spAutoFit/>
          </a:bodyPr>
          <a:lstStyle/>
          <a:p>
            <a:pPr algn="ctr"/>
            <a:r>
              <a:rPr lang="ru-RU" sz="3200" b="1" i="0" dirty="0">
                <a:solidFill>
                  <a:srgbClr val="C00000"/>
                </a:solidFill>
                <a:effectLst/>
              </a:rPr>
              <a:t>Аудит неавторизованной активности по обновлению</a:t>
            </a:r>
            <a:endParaRPr lang="ru-RU" sz="3200" b="1" dirty="0">
              <a:solidFill>
                <a:srgbClr val="C00000"/>
              </a:solidFill>
              <a:latin typeface="Co Headline Corp" panose="020B0503060202020204" pitchFamily="34" charset="0"/>
            </a:endParaRPr>
          </a:p>
        </p:txBody>
      </p:sp>
      <p:sp>
        <p:nvSpPr>
          <p:cNvPr id="6" name="TextBox 5">
            <a:extLst>
              <a:ext uri="{FF2B5EF4-FFF2-40B4-BE49-F238E27FC236}">
                <a16:creationId xmlns:a16="http://schemas.microsoft.com/office/drawing/2014/main" id="{A16ACC0A-2101-41DF-9126-3DE9CF06BBE0}"/>
              </a:ext>
            </a:extLst>
          </p:cNvPr>
          <p:cNvSpPr txBox="1"/>
          <p:nvPr/>
        </p:nvSpPr>
        <p:spPr>
          <a:xfrm>
            <a:off x="784077" y="823902"/>
            <a:ext cx="6340978" cy="5940088"/>
          </a:xfrm>
          <a:prstGeom prst="rect">
            <a:avLst/>
          </a:prstGeom>
          <a:noFill/>
        </p:spPr>
        <p:txBody>
          <a:bodyPr wrap="square">
            <a:spAutoFit/>
          </a:bodyPr>
          <a:lstStyle/>
          <a:p>
            <a:r>
              <a:rPr lang="en-US" sz="2000" dirty="0"/>
              <a:t>CREATE OR REPLACE TRIGGER </a:t>
            </a:r>
            <a:r>
              <a:rPr lang="en-US" sz="2000" dirty="0" err="1"/>
              <a:t>aud_bef_trig</a:t>
            </a:r>
            <a:endParaRPr lang="en-US" sz="2000" dirty="0"/>
          </a:p>
          <a:p>
            <a:r>
              <a:rPr lang="en-US" sz="2000" dirty="0"/>
              <a:t>        BEFORE INSERT ON emp FOR EACH ROW</a:t>
            </a:r>
          </a:p>
          <a:p>
            <a:r>
              <a:rPr lang="en-US" sz="2000" dirty="0"/>
              <a:t>        DECLARE</a:t>
            </a:r>
          </a:p>
          <a:p>
            <a:r>
              <a:rPr lang="en-US" sz="2000" dirty="0"/>
              <a:t>          PRAGMA AUTONOMOUS_TRANSACTION</a:t>
            </a:r>
          </a:p>
          <a:p>
            <a:r>
              <a:rPr lang="en-US" sz="2000" dirty="0"/>
              <a:t>        BEGIN</a:t>
            </a:r>
          </a:p>
          <a:p>
            <a:r>
              <a:rPr lang="en-US" sz="2000" dirty="0"/>
              <a:t>           INSERT INTO </a:t>
            </a:r>
            <a:r>
              <a:rPr lang="en-US" sz="2000" dirty="0" err="1"/>
              <a:t>audit_employee</a:t>
            </a:r>
            <a:r>
              <a:rPr lang="en-US" sz="2000" dirty="0"/>
              <a:t> VALUES (</a:t>
            </a:r>
          </a:p>
          <a:p>
            <a:r>
              <a:rPr lang="en-US" sz="2000" dirty="0"/>
              <a:t>             :</a:t>
            </a:r>
            <a:r>
              <a:rPr lang="en-US" sz="2000" dirty="0" err="1"/>
              <a:t>new.username</a:t>
            </a:r>
            <a:r>
              <a:rPr lang="en-US" sz="2000" dirty="0"/>
              <a:t>, '</a:t>
            </a:r>
            <a:r>
              <a:rPr lang="ru-RU" sz="2000" dirty="0"/>
              <a:t>перед вставкой', </a:t>
            </a:r>
            <a:r>
              <a:rPr lang="en-US" sz="2000" dirty="0" err="1"/>
              <a:t>sysdate</a:t>
            </a:r>
            <a:r>
              <a:rPr lang="en-US" sz="2000" dirty="0"/>
              <a:t>);</a:t>
            </a:r>
          </a:p>
          <a:p>
            <a:r>
              <a:rPr lang="en-US" sz="2000" dirty="0"/>
              <a:t>           COMMIT;</a:t>
            </a:r>
          </a:p>
          <a:p>
            <a:r>
              <a:rPr lang="en-US" sz="2000" dirty="0"/>
              <a:t>        END;</a:t>
            </a:r>
          </a:p>
          <a:p>
            <a:endParaRPr lang="en-US" sz="2000" dirty="0"/>
          </a:p>
          <a:p>
            <a:r>
              <a:rPr lang="en-US" sz="2000" dirty="0"/>
              <a:t>CREATE OR REPLACE TRIGGER </a:t>
            </a:r>
            <a:r>
              <a:rPr lang="en-US" sz="2000" dirty="0" err="1"/>
              <a:t>aud_aft_trig</a:t>
            </a:r>
            <a:endParaRPr lang="en-US" sz="2000" dirty="0"/>
          </a:p>
          <a:p>
            <a:r>
              <a:rPr lang="en-US" sz="2000" dirty="0"/>
              <a:t>      AFTER INSERT ON emp FOR EACH ROW</a:t>
            </a:r>
          </a:p>
          <a:p>
            <a:r>
              <a:rPr lang="en-US" sz="2000" dirty="0"/>
              <a:t>      DECLARE</a:t>
            </a:r>
            <a:endParaRPr lang="ru-RU" sz="2000" dirty="0"/>
          </a:p>
          <a:p>
            <a:r>
              <a:rPr lang="en-US" sz="2000" dirty="0"/>
              <a:t> PRAGMA AUTONOMOUS TRANSACTION</a:t>
            </a:r>
          </a:p>
          <a:p>
            <a:r>
              <a:rPr lang="en-US" sz="2000" dirty="0"/>
              <a:t>      BEGIN</a:t>
            </a:r>
          </a:p>
          <a:p>
            <a:r>
              <a:rPr lang="en-US" sz="2000" dirty="0"/>
              <a:t>        INSERT INTO </a:t>
            </a:r>
            <a:r>
              <a:rPr lang="en-US" sz="2000" dirty="0" err="1"/>
              <a:t>audit_emp</a:t>
            </a:r>
            <a:r>
              <a:rPr lang="en-US" sz="2000" dirty="0"/>
              <a:t> VALUES (</a:t>
            </a:r>
          </a:p>
          <a:p>
            <a:r>
              <a:rPr lang="en-US" sz="2000" dirty="0"/>
              <a:t>           :</a:t>
            </a:r>
            <a:r>
              <a:rPr lang="en-US" sz="2000" dirty="0" err="1"/>
              <a:t>new.username</a:t>
            </a:r>
            <a:r>
              <a:rPr lang="en-US" sz="2000" dirty="0"/>
              <a:t>, '</a:t>
            </a:r>
            <a:r>
              <a:rPr lang="ru-RU" sz="2000" dirty="0"/>
              <a:t>после вставки', </a:t>
            </a:r>
            <a:r>
              <a:rPr lang="en-US" sz="2000" dirty="0" err="1"/>
              <a:t>sysdate</a:t>
            </a:r>
            <a:r>
              <a:rPr lang="en-US" sz="2000" dirty="0"/>
              <a:t>);</a:t>
            </a:r>
          </a:p>
          <a:p>
            <a:r>
              <a:rPr lang="en-US" sz="2000" dirty="0"/>
              <a:t>        COMMIT;</a:t>
            </a:r>
          </a:p>
          <a:p>
            <a:r>
              <a:rPr lang="en-US" sz="2000" dirty="0"/>
              <a:t>      END;</a:t>
            </a:r>
            <a:endParaRPr lang="ru-RU" sz="2000" dirty="0"/>
          </a:p>
        </p:txBody>
      </p:sp>
      <p:sp>
        <p:nvSpPr>
          <p:cNvPr id="9" name="TextBox 8">
            <a:extLst>
              <a:ext uri="{FF2B5EF4-FFF2-40B4-BE49-F238E27FC236}">
                <a16:creationId xmlns:a16="http://schemas.microsoft.com/office/drawing/2014/main" id="{0DF33115-23AC-48BB-80D9-46B40647D0BD}"/>
              </a:ext>
            </a:extLst>
          </p:cNvPr>
          <p:cNvSpPr txBox="1"/>
          <p:nvPr/>
        </p:nvSpPr>
        <p:spPr>
          <a:xfrm>
            <a:off x="6338974" y="1342037"/>
            <a:ext cx="4890331" cy="3416320"/>
          </a:xfrm>
          <a:prstGeom prst="rect">
            <a:avLst/>
          </a:prstGeom>
          <a:noFill/>
        </p:spPr>
        <p:txBody>
          <a:bodyPr wrap="square">
            <a:spAutoFit/>
          </a:bodyPr>
          <a:lstStyle/>
          <a:p>
            <a:r>
              <a:rPr lang="ru-RU" b="0" i="0" dirty="0">
                <a:solidFill>
                  <a:srgbClr val="0070C0"/>
                </a:solidFill>
                <a:effectLst/>
                <a:latin typeface="Arial" panose="020B0604020202020204" pitchFamily="34" charset="0"/>
                <a:cs typeface="Arial" panose="020B0604020202020204" pitchFamily="34" charset="0"/>
              </a:rPr>
              <a:t>Даже если пользователю не удастся попытка обновления, его имя будет запротоколировано в таблице аудита, если вы закодируете простую пару триггеров, использующих средство автономных транзакций.</a:t>
            </a:r>
          </a:p>
          <a:p>
            <a:r>
              <a:rPr lang="ru-RU" b="0" i="0" dirty="0">
                <a:solidFill>
                  <a:srgbClr val="0070C0"/>
                </a:solidFill>
                <a:effectLst/>
                <a:latin typeface="Arial" panose="020B0604020202020204" pitchFamily="34" charset="0"/>
                <a:cs typeface="Arial" panose="020B0604020202020204" pitchFamily="34" charset="0"/>
              </a:rPr>
              <a:t>Использовать обычные триггеры для аудита активности можно не всегда, так как данные аудита, представленные триггерами, не будут записаны, если оператор, вызвавший триггер, будет отменен.</a:t>
            </a:r>
            <a:endParaRPr lang="ru-RU" dirty="0">
              <a:solidFill>
                <a:srgbClr val="0070C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22BB9E1-8872-4E87-ABEE-76D79792C262}"/>
              </a:ext>
            </a:extLst>
          </p:cNvPr>
          <p:cNvSpPr txBox="1"/>
          <p:nvPr/>
        </p:nvSpPr>
        <p:spPr>
          <a:xfrm>
            <a:off x="5229037" y="6117659"/>
            <a:ext cx="5008825" cy="646331"/>
          </a:xfrm>
          <a:prstGeom prst="rect">
            <a:avLst/>
          </a:prstGeom>
          <a:noFill/>
        </p:spPr>
        <p:txBody>
          <a:bodyPr wrap="square">
            <a:spAutoFit/>
          </a:bodyPr>
          <a:lstStyle/>
          <a:p>
            <a:r>
              <a:rPr lang="en-US" dirty="0">
                <a:hlinkClick r:id="rId3"/>
              </a:rPr>
              <a:t>https://oracle-patches.com/oracle/begin/3029-</a:t>
            </a:r>
            <a:endParaRPr lang="ru-RU" dirty="0"/>
          </a:p>
          <a:p>
            <a:r>
              <a:rPr lang="ru-RU" dirty="0"/>
              <a:t>дискретные-и-автономные-транзакции-в-</a:t>
            </a:r>
            <a:r>
              <a:rPr lang="en-US" dirty="0"/>
              <a:t>oracle</a:t>
            </a:r>
            <a:endParaRPr lang="ru-RU" dirty="0"/>
          </a:p>
        </p:txBody>
      </p:sp>
    </p:spTree>
    <p:extLst>
      <p:ext uri="{BB962C8B-B14F-4D97-AF65-F5344CB8AC3E}">
        <p14:creationId xmlns:p14="http://schemas.microsoft.com/office/powerpoint/2010/main" val="374876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19539" y="185284"/>
            <a:ext cx="7826891" cy="584775"/>
          </a:xfrm>
          <a:prstGeom prst="rect">
            <a:avLst/>
          </a:prstGeom>
        </p:spPr>
        <p:txBody>
          <a:bodyPr wrap="square">
            <a:spAutoFit/>
          </a:bodyPr>
          <a:lstStyle/>
          <a:p>
            <a:pPr algn="ctr"/>
            <a:r>
              <a:rPr lang="ru-RU" sz="3200" b="1" dirty="0">
                <a:solidFill>
                  <a:srgbClr val="C00000"/>
                </a:solidFill>
                <a:latin typeface="Co Headline Corp" panose="020B0503060202020204" pitchFamily="34" charset="0"/>
              </a:rPr>
              <a:t>Что такое транзакция в базах данных</a:t>
            </a:r>
          </a:p>
        </p:txBody>
      </p:sp>
      <p:sp>
        <p:nvSpPr>
          <p:cNvPr id="5" name="TextBox 4">
            <a:extLst>
              <a:ext uri="{FF2B5EF4-FFF2-40B4-BE49-F238E27FC236}">
                <a16:creationId xmlns:a16="http://schemas.microsoft.com/office/drawing/2014/main" id="{30D0EB1D-75BE-447E-9D64-E15D0FDDCA5F}"/>
              </a:ext>
            </a:extLst>
          </p:cNvPr>
          <p:cNvSpPr txBox="1"/>
          <p:nvPr/>
        </p:nvSpPr>
        <p:spPr>
          <a:xfrm>
            <a:off x="119539" y="945198"/>
            <a:ext cx="10587789" cy="5970865"/>
          </a:xfrm>
          <a:prstGeom prst="rect">
            <a:avLst/>
          </a:prstGeom>
          <a:noFill/>
        </p:spPr>
        <p:txBody>
          <a:bodyPr wrap="square">
            <a:spAutoFit/>
          </a:bodyPr>
          <a:lstStyle/>
          <a:p>
            <a:pPr indent="457200" eaLnBrk="1" hangingPunct="1">
              <a:buFontTx/>
              <a:buNone/>
              <a:defRPr/>
            </a:pPr>
            <a:r>
              <a:rPr lang="ru-RU" altLang="ru-RU" sz="2000" b="1" dirty="0">
                <a:solidFill>
                  <a:srgbClr val="0070C0"/>
                </a:solidFill>
              </a:rPr>
              <a:t>Транзакция</a:t>
            </a:r>
            <a:r>
              <a:rPr lang="ru-RU" altLang="ru-RU" sz="2000" dirty="0">
                <a:solidFill>
                  <a:srgbClr val="0070C0"/>
                </a:solidFill>
              </a:rPr>
              <a:t> – это последовательность операторов, выполняющаяся как единое целое и переводящая базу данных из одного </a:t>
            </a:r>
            <a:r>
              <a:rPr lang="ru-RU" altLang="ru-RU" sz="2000" b="1" dirty="0">
                <a:solidFill>
                  <a:srgbClr val="0070C0"/>
                </a:solidFill>
              </a:rPr>
              <a:t>целостного состояния </a:t>
            </a:r>
            <a:r>
              <a:rPr lang="ru-RU" altLang="ru-RU" sz="2000" dirty="0">
                <a:solidFill>
                  <a:srgbClr val="0070C0"/>
                </a:solidFill>
              </a:rPr>
              <a:t>в другое </a:t>
            </a:r>
            <a:r>
              <a:rPr lang="ru-RU" altLang="ru-RU" sz="2000" b="1" dirty="0">
                <a:solidFill>
                  <a:srgbClr val="0070C0"/>
                </a:solidFill>
              </a:rPr>
              <a:t>целостное состояние.</a:t>
            </a:r>
            <a:endParaRPr lang="ru-RU" altLang="ru-RU" sz="2000" dirty="0">
              <a:solidFill>
                <a:srgbClr val="0070C0"/>
              </a:solidFill>
            </a:endParaRPr>
          </a:p>
          <a:p>
            <a:pPr indent="457200" eaLnBrk="1" hangingPunct="1">
              <a:buFontTx/>
              <a:buNone/>
              <a:defRPr/>
            </a:pPr>
            <a:r>
              <a:rPr lang="ru-RU" altLang="ru-RU" sz="2000" dirty="0">
                <a:solidFill>
                  <a:srgbClr val="0070C0"/>
                </a:solidFill>
              </a:rPr>
              <a:t>База данных находится в </a:t>
            </a:r>
            <a:r>
              <a:rPr lang="ru-RU" altLang="ru-RU" sz="2000" b="1" dirty="0">
                <a:solidFill>
                  <a:srgbClr val="0070C0"/>
                </a:solidFill>
              </a:rPr>
              <a:t>согласованном (целостном)</a:t>
            </a:r>
            <a:r>
              <a:rPr lang="en-US" altLang="ru-RU" sz="2000" b="1" dirty="0">
                <a:solidFill>
                  <a:srgbClr val="0070C0"/>
                </a:solidFill>
              </a:rPr>
              <a:t> </a:t>
            </a:r>
            <a:r>
              <a:rPr lang="ru-RU" altLang="ru-RU" sz="2000" b="1" dirty="0">
                <a:solidFill>
                  <a:srgbClr val="0070C0"/>
                </a:solidFill>
              </a:rPr>
              <a:t>состоянии</a:t>
            </a:r>
            <a:r>
              <a:rPr lang="ru-RU" altLang="ru-RU" sz="2000" dirty="0">
                <a:solidFill>
                  <a:srgbClr val="0070C0"/>
                </a:solidFill>
              </a:rPr>
              <a:t>, если выполнены все</a:t>
            </a:r>
            <a:r>
              <a:rPr lang="en-US" altLang="ru-RU" sz="2000" dirty="0">
                <a:solidFill>
                  <a:srgbClr val="0070C0"/>
                </a:solidFill>
              </a:rPr>
              <a:t> </a:t>
            </a:r>
            <a:r>
              <a:rPr lang="ru-RU" altLang="ru-RU" sz="2000" dirty="0">
                <a:solidFill>
                  <a:srgbClr val="0070C0"/>
                </a:solidFill>
              </a:rPr>
              <a:t>определённые в ней ограничения целостности.</a:t>
            </a:r>
            <a:endParaRPr lang="en-US" altLang="ru-RU" sz="2000" dirty="0">
              <a:solidFill>
                <a:srgbClr val="0070C0"/>
              </a:solidFill>
            </a:endParaRPr>
          </a:p>
          <a:p>
            <a:pPr indent="457200" eaLnBrk="1" hangingPunct="1">
              <a:buFontTx/>
              <a:buNone/>
              <a:defRPr/>
            </a:pPr>
            <a:r>
              <a:rPr lang="ru-RU" altLang="ru-RU" sz="2000" dirty="0">
                <a:solidFill>
                  <a:srgbClr val="0070C0"/>
                </a:solidFill>
              </a:rPr>
              <a:t>В транзакциях используют следующие операторы: </a:t>
            </a:r>
          </a:p>
          <a:p>
            <a:pPr marL="285750" indent="-285750" eaLnBrk="1" hangingPunct="1">
              <a:buFont typeface="Arial" panose="020B0604020202020204" pitchFamily="34" charset="0"/>
              <a:buChar char="•"/>
              <a:defRPr/>
            </a:pPr>
            <a:r>
              <a:rPr lang="ru-RU" altLang="ru-RU" sz="2000" dirty="0">
                <a:solidFill>
                  <a:srgbClr val="0070C0"/>
                </a:solidFill>
              </a:rPr>
              <a:t>чтения данных; </a:t>
            </a:r>
          </a:p>
          <a:p>
            <a:pPr marL="285750" indent="-285750" eaLnBrk="1" hangingPunct="1">
              <a:buFont typeface="Arial" panose="020B0604020202020204" pitchFamily="34" charset="0"/>
              <a:buChar char="•"/>
              <a:defRPr/>
            </a:pPr>
            <a:r>
              <a:rPr lang="ru-RU" altLang="ru-RU" sz="2000" dirty="0">
                <a:solidFill>
                  <a:srgbClr val="0070C0"/>
                </a:solidFill>
              </a:rPr>
              <a:t>манипулирования данными; </a:t>
            </a:r>
          </a:p>
          <a:p>
            <a:pPr marL="285750" indent="-285750" eaLnBrk="1" hangingPunct="1">
              <a:buFont typeface="Arial" panose="020B0604020202020204" pitchFamily="34" charset="0"/>
              <a:buChar char="•"/>
              <a:defRPr/>
            </a:pPr>
            <a:r>
              <a:rPr lang="ru-RU" altLang="ru-RU" sz="2000" b="1" dirty="0">
                <a:solidFill>
                  <a:srgbClr val="0070C0"/>
                </a:solidFill>
              </a:rPr>
              <a:t>блокирования и разблокирования ресурсов</a:t>
            </a:r>
            <a:r>
              <a:rPr lang="ru-RU" altLang="ru-RU" sz="2000" dirty="0">
                <a:solidFill>
                  <a:srgbClr val="0070C0"/>
                </a:solidFill>
              </a:rPr>
              <a:t>.</a:t>
            </a:r>
          </a:p>
          <a:p>
            <a:pPr eaLnBrk="1" hangingPunct="1">
              <a:buFontTx/>
              <a:buNone/>
              <a:defRPr/>
            </a:pPr>
            <a:r>
              <a:rPr lang="ru-RU" altLang="ru-RU" sz="2000" u="sng" dirty="0">
                <a:solidFill>
                  <a:srgbClr val="0070C0"/>
                </a:solidFill>
              </a:rPr>
              <a:t>Уточнение</a:t>
            </a:r>
            <a:r>
              <a:rPr lang="ru-RU" altLang="ru-RU" sz="2000" dirty="0">
                <a:solidFill>
                  <a:srgbClr val="0070C0"/>
                </a:solidFill>
              </a:rPr>
              <a:t>: Употреблённый в определении термин </a:t>
            </a:r>
            <a:r>
              <a:rPr lang="en-US" altLang="ru-RU" sz="2000" dirty="0">
                <a:solidFill>
                  <a:srgbClr val="0070C0"/>
                </a:solidFill>
              </a:rPr>
              <a:t>“</a:t>
            </a:r>
            <a:r>
              <a:rPr lang="ru-RU" altLang="ru-RU" sz="2000" dirty="0">
                <a:solidFill>
                  <a:srgbClr val="0070C0"/>
                </a:solidFill>
              </a:rPr>
              <a:t>последовательность</a:t>
            </a:r>
            <a:r>
              <a:rPr lang="en-US" altLang="ru-RU" sz="2000" dirty="0">
                <a:solidFill>
                  <a:srgbClr val="0070C0"/>
                </a:solidFill>
              </a:rPr>
              <a:t>”</a:t>
            </a:r>
            <a:r>
              <a:rPr lang="ru-RU" altLang="ru-RU" sz="2000" dirty="0">
                <a:solidFill>
                  <a:srgbClr val="0070C0"/>
                </a:solidFill>
              </a:rPr>
              <a:t> не означает, что по структуре транзакция</a:t>
            </a:r>
            <a:r>
              <a:rPr lang="en-US" altLang="ru-RU" sz="2000" dirty="0">
                <a:solidFill>
                  <a:srgbClr val="0070C0"/>
                </a:solidFill>
              </a:rPr>
              <a:t> </a:t>
            </a:r>
            <a:r>
              <a:rPr lang="ru-RU" altLang="ru-RU" sz="2000" dirty="0">
                <a:solidFill>
                  <a:srgbClr val="0070C0"/>
                </a:solidFill>
              </a:rPr>
              <a:t>это обязательно линейная цепочка операторов, но каждое исполнение транзакции – это именно последовательность действий, может быть, повторяющихся..</a:t>
            </a:r>
          </a:p>
          <a:p>
            <a:pPr>
              <a:lnSpc>
                <a:spcPct val="90000"/>
              </a:lnSpc>
              <a:defRPr/>
            </a:pPr>
            <a:r>
              <a:rPr lang="ru-RU" altLang="ru-RU" sz="2000" b="1" i="1" u="sng" dirty="0">
                <a:solidFill>
                  <a:srgbClr val="0070C0"/>
                </a:solidFill>
              </a:rPr>
              <a:t>Свойства АСИД (</a:t>
            </a:r>
            <a:r>
              <a:rPr lang="en-US" altLang="ru-RU" sz="2000" b="1" dirty="0">
                <a:solidFill>
                  <a:srgbClr val="0070C0"/>
                </a:solidFill>
              </a:rPr>
              <a:t>ACID (Atomicity, Consistency, Isolation, Durability)</a:t>
            </a:r>
            <a:r>
              <a:rPr lang="ru-RU" altLang="ru-RU" sz="2000" u="sng" dirty="0">
                <a:solidFill>
                  <a:srgbClr val="0070C0"/>
                </a:solidFill>
              </a:rPr>
              <a:t>:</a:t>
            </a:r>
            <a:r>
              <a:rPr lang="ru-RU" altLang="ru-RU" sz="2000" dirty="0">
                <a:solidFill>
                  <a:srgbClr val="0070C0"/>
                </a:solidFill>
              </a:rPr>
              <a:t> </a:t>
            </a:r>
          </a:p>
          <a:p>
            <a:pPr eaLnBrk="1" hangingPunct="1">
              <a:lnSpc>
                <a:spcPct val="90000"/>
              </a:lnSpc>
              <a:buFontTx/>
              <a:buNone/>
              <a:defRPr/>
            </a:pPr>
            <a:r>
              <a:rPr lang="ru-RU" altLang="ru-RU" sz="2000" b="1" dirty="0">
                <a:solidFill>
                  <a:srgbClr val="0070C0"/>
                </a:solidFill>
              </a:rPr>
              <a:t>(А) Атомарность</a:t>
            </a:r>
            <a:r>
              <a:rPr lang="ru-RU" altLang="ru-RU" sz="2000" dirty="0">
                <a:solidFill>
                  <a:srgbClr val="0070C0"/>
                </a:solidFill>
              </a:rPr>
              <a:t>. Транзакция выполняется как единое целое (либо все выполняется, либо все не выполняется). </a:t>
            </a:r>
          </a:p>
          <a:p>
            <a:pPr eaLnBrk="1" hangingPunct="1">
              <a:lnSpc>
                <a:spcPct val="90000"/>
              </a:lnSpc>
              <a:buFontTx/>
              <a:buNone/>
              <a:defRPr/>
            </a:pPr>
            <a:r>
              <a:rPr lang="ru-RU" altLang="ru-RU" sz="2000" b="1" dirty="0">
                <a:solidFill>
                  <a:srgbClr val="0070C0"/>
                </a:solidFill>
              </a:rPr>
              <a:t>(С) Согласованность</a:t>
            </a:r>
            <a:r>
              <a:rPr lang="ru-RU" altLang="ru-RU" sz="2000" dirty="0">
                <a:solidFill>
                  <a:srgbClr val="0070C0"/>
                </a:solidFill>
              </a:rPr>
              <a:t>. Транзакция переводит базу данных из одного согласованного состояния в другое согласованное состояние. Внутри транзакции согласованность базы данных может нарушаться. </a:t>
            </a:r>
          </a:p>
          <a:p>
            <a:pPr eaLnBrk="1" hangingPunct="1">
              <a:lnSpc>
                <a:spcPct val="90000"/>
              </a:lnSpc>
              <a:buFontTx/>
              <a:buNone/>
              <a:defRPr/>
            </a:pPr>
            <a:r>
              <a:rPr lang="ru-RU" altLang="ru-RU" sz="2000" b="1" dirty="0">
                <a:solidFill>
                  <a:srgbClr val="0070C0"/>
                </a:solidFill>
              </a:rPr>
              <a:t>(И) Изолированность</a:t>
            </a:r>
            <a:r>
              <a:rPr lang="ru-RU" altLang="ru-RU" sz="2000" dirty="0">
                <a:solidFill>
                  <a:srgbClr val="0070C0"/>
                </a:solidFill>
              </a:rPr>
              <a:t>. Транзакции разных пользователей не должны мешать друг другу. </a:t>
            </a:r>
          </a:p>
          <a:p>
            <a:pPr eaLnBrk="1" hangingPunct="1">
              <a:lnSpc>
                <a:spcPct val="90000"/>
              </a:lnSpc>
              <a:buFontTx/>
              <a:buNone/>
              <a:defRPr/>
            </a:pPr>
            <a:r>
              <a:rPr lang="ru-RU" altLang="ru-RU" sz="2000" b="1" dirty="0">
                <a:solidFill>
                  <a:srgbClr val="0070C0"/>
                </a:solidFill>
              </a:rPr>
              <a:t>(Д) Долговечность</a:t>
            </a:r>
            <a:r>
              <a:rPr lang="ru-RU" altLang="ru-RU" sz="2000" dirty="0">
                <a:solidFill>
                  <a:srgbClr val="0070C0"/>
                </a:solidFill>
              </a:rPr>
              <a:t>. Результаты работы выполненной транзакции должны сохраниться в базе данных, даже если по завершении транзакции произойдет сбой системы. </a:t>
            </a:r>
          </a:p>
        </p:txBody>
      </p:sp>
    </p:spTree>
    <p:extLst>
      <p:ext uri="{BB962C8B-B14F-4D97-AF65-F5344CB8AC3E}">
        <p14:creationId xmlns:p14="http://schemas.microsoft.com/office/powerpoint/2010/main" val="303946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963546" y="437734"/>
            <a:ext cx="6096000" cy="584775"/>
          </a:xfrm>
          <a:prstGeom prst="rect">
            <a:avLst/>
          </a:prstGeom>
        </p:spPr>
        <p:txBody>
          <a:bodyPr>
            <a:spAutoFit/>
          </a:bodyPr>
          <a:lstStyle/>
          <a:p>
            <a:pPr algn="ctr"/>
            <a:r>
              <a:rPr lang="ru-RU" altLang="ru-RU" sz="3200" b="1" dirty="0">
                <a:solidFill>
                  <a:srgbClr val="C00000"/>
                </a:solidFill>
              </a:rPr>
              <a:t>Многоверсионные данные</a:t>
            </a:r>
            <a:endParaRPr lang="ru-RU" sz="3200" b="1" dirty="0">
              <a:solidFill>
                <a:srgbClr val="C0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B778D53A-D731-48D2-8582-C299CA1A5653}"/>
              </a:ext>
            </a:extLst>
          </p:cNvPr>
          <p:cNvSpPr txBox="1"/>
          <p:nvPr/>
        </p:nvSpPr>
        <p:spPr>
          <a:xfrm>
            <a:off x="209272" y="1117638"/>
            <a:ext cx="11032958" cy="5293757"/>
          </a:xfrm>
          <a:prstGeom prst="rect">
            <a:avLst/>
          </a:prstGeom>
          <a:noFill/>
        </p:spPr>
        <p:txBody>
          <a:bodyPr wrap="square">
            <a:spAutoFit/>
          </a:bodyPr>
          <a:lstStyle/>
          <a:p>
            <a:pPr indent="457200" eaLnBrk="1" hangingPunct="1">
              <a:lnSpc>
                <a:spcPct val="80000"/>
              </a:lnSpc>
              <a:buFontTx/>
              <a:buNone/>
            </a:pPr>
            <a:r>
              <a:rPr lang="ru-RU" altLang="ru-RU" sz="2000" dirty="0">
                <a:solidFill>
                  <a:srgbClr val="0070C0"/>
                </a:solidFill>
              </a:rPr>
              <a:t>В СУБД с единственной версией данных транзакции-читатели могут мешать транзакциям – писателям (конфликты </a:t>
            </a:r>
            <a:r>
              <a:rPr lang="en-US" altLang="ru-RU" sz="2000" dirty="0">
                <a:solidFill>
                  <a:srgbClr val="0070C0"/>
                </a:solidFill>
              </a:rPr>
              <a:t>R-W</a:t>
            </a:r>
            <a:r>
              <a:rPr lang="ru-RU" altLang="ru-RU" sz="2000" dirty="0">
                <a:solidFill>
                  <a:srgbClr val="0070C0"/>
                </a:solidFill>
              </a:rPr>
              <a:t>).</a:t>
            </a:r>
            <a:endParaRPr lang="en-US" altLang="ru-RU" sz="2000" dirty="0">
              <a:solidFill>
                <a:srgbClr val="0070C0"/>
              </a:solidFill>
            </a:endParaRPr>
          </a:p>
          <a:p>
            <a:pPr indent="457200" eaLnBrk="1" hangingPunct="1">
              <a:lnSpc>
                <a:spcPct val="80000"/>
              </a:lnSpc>
              <a:buFontTx/>
              <a:buNone/>
            </a:pPr>
            <a:r>
              <a:rPr lang="ru-RU" altLang="ru-RU" sz="2000" dirty="0">
                <a:solidFill>
                  <a:srgbClr val="0070C0"/>
                </a:solidFill>
              </a:rPr>
              <a:t>В </a:t>
            </a:r>
            <a:r>
              <a:rPr lang="ru-RU" altLang="ru-RU" sz="2000" dirty="0" err="1">
                <a:solidFill>
                  <a:srgbClr val="0070C0"/>
                </a:solidFill>
              </a:rPr>
              <a:t>многоверсионных</a:t>
            </a:r>
            <a:r>
              <a:rPr lang="ru-RU" altLang="ru-RU" sz="2000" dirty="0">
                <a:solidFill>
                  <a:srgbClr val="0070C0"/>
                </a:solidFill>
              </a:rPr>
              <a:t> СУБД транзакциям-читателям предоставляются свои версии данных, получаемые откатом части схемы базы до последнего согласованного состояния. Такие транзакции не блокируют данных и потому не мешают транзакциям-писателям.</a:t>
            </a:r>
          </a:p>
          <a:p>
            <a:pPr indent="457200" eaLnBrk="1" hangingPunct="1">
              <a:lnSpc>
                <a:spcPct val="80000"/>
              </a:lnSpc>
              <a:buFontTx/>
              <a:buNone/>
            </a:pPr>
            <a:r>
              <a:rPr lang="ru-RU" altLang="ru-RU" sz="2000" dirty="0" err="1">
                <a:solidFill>
                  <a:srgbClr val="0070C0"/>
                </a:solidFill>
              </a:rPr>
              <a:t>Многоверсионная</a:t>
            </a:r>
            <a:r>
              <a:rPr lang="ru-RU" altLang="ru-RU" sz="2000" dirty="0">
                <a:solidFill>
                  <a:srgbClr val="0070C0"/>
                </a:solidFill>
              </a:rPr>
              <a:t> СУБД </a:t>
            </a:r>
            <a:r>
              <a:rPr lang="en-US" altLang="ru-RU" sz="2000" dirty="0">
                <a:solidFill>
                  <a:srgbClr val="0070C0"/>
                </a:solidFill>
              </a:rPr>
              <a:t>Oracle</a:t>
            </a:r>
            <a:r>
              <a:rPr lang="ru-RU" altLang="ru-RU" sz="2000" dirty="0">
                <a:solidFill>
                  <a:srgbClr val="0070C0"/>
                </a:solidFill>
              </a:rPr>
              <a:t> создаёт и поддерживает системный номер изменения </a:t>
            </a:r>
            <a:r>
              <a:rPr lang="en-US" altLang="ru-RU" sz="2000" dirty="0">
                <a:solidFill>
                  <a:srgbClr val="0070C0"/>
                </a:solidFill>
              </a:rPr>
              <a:t>SCN (system change number). </a:t>
            </a:r>
            <a:r>
              <a:rPr lang="ru-RU" altLang="ru-RU" sz="2000" dirty="0">
                <a:solidFill>
                  <a:srgbClr val="0070C0"/>
                </a:solidFill>
              </a:rPr>
              <a:t>Каждая завершённая транзакция увеличивает его. Поэтому можно считать </a:t>
            </a:r>
            <a:r>
              <a:rPr lang="en-US" altLang="ru-RU" sz="2000" dirty="0">
                <a:solidFill>
                  <a:srgbClr val="0070C0"/>
                </a:solidFill>
              </a:rPr>
              <a:t>SCN</a:t>
            </a:r>
            <a:r>
              <a:rPr lang="ru-RU" altLang="ru-RU" sz="2000" dirty="0">
                <a:solidFill>
                  <a:srgbClr val="0070C0"/>
                </a:solidFill>
              </a:rPr>
              <a:t> уникальным идентификатором последней завершённой транзакции.     </a:t>
            </a:r>
            <a:endParaRPr lang="en-US" altLang="ru-RU" sz="2000" dirty="0">
              <a:solidFill>
                <a:srgbClr val="0070C0"/>
              </a:solidFill>
            </a:endParaRPr>
          </a:p>
          <a:p>
            <a:pPr indent="457200" eaLnBrk="1" hangingPunct="1">
              <a:lnSpc>
                <a:spcPct val="80000"/>
              </a:lnSpc>
              <a:buFontTx/>
              <a:buNone/>
            </a:pPr>
            <a:r>
              <a:rPr lang="ru-RU" altLang="ru-RU" sz="2000" dirty="0">
                <a:solidFill>
                  <a:srgbClr val="0070C0"/>
                </a:solidFill>
              </a:rPr>
              <a:t>В заголовок блока данных записывается </a:t>
            </a:r>
            <a:r>
              <a:rPr lang="en-US" altLang="ru-RU" sz="2000" dirty="0">
                <a:solidFill>
                  <a:srgbClr val="0070C0"/>
                </a:solidFill>
              </a:rPr>
              <a:t>SCN</a:t>
            </a:r>
            <a:r>
              <a:rPr lang="ru-RU" altLang="ru-RU" sz="2000" dirty="0">
                <a:solidFill>
                  <a:srgbClr val="0070C0"/>
                </a:solidFill>
              </a:rPr>
              <a:t> завершившейся транзакции, которая изменяла блок последней. </a:t>
            </a:r>
          </a:p>
          <a:p>
            <a:pPr indent="457200" eaLnBrk="1" hangingPunct="1">
              <a:lnSpc>
                <a:spcPct val="80000"/>
              </a:lnSpc>
              <a:buFontTx/>
              <a:buNone/>
            </a:pPr>
            <a:r>
              <a:rPr lang="ru-RU" altLang="ru-RU" sz="2000" dirty="0">
                <a:solidFill>
                  <a:srgbClr val="0070C0"/>
                </a:solidFill>
              </a:rPr>
              <a:t> При чтении результирующее множество запроса формируется следующим образом:</a:t>
            </a:r>
          </a:p>
          <a:p>
            <a:pPr eaLnBrk="1" hangingPunct="1">
              <a:lnSpc>
                <a:spcPct val="90000"/>
              </a:lnSpc>
              <a:buFontTx/>
              <a:buNone/>
            </a:pPr>
            <a:r>
              <a:rPr lang="ru-RU" altLang="ru-RU" sz="2000" dirty="0">
                <a:solidFill>
                  <a:srgbClr val="0070C0"/>
                </a:solidFill>
              </a:rPr>
              <a:t>1. Анализируется текущий </a:t>
            </a:r>
            <a:r>
              <a:rPr lang="en-US" altLang="ru-RU" sz="2000" dirty="0">
                <a:solidFill>
                  <a:srgbClr val="0070C0"/>
                </a:solidFill>
              </a:rPr>
              <a:t>SCN</a:t>
            </a:r>
            <a:r>
              <a:rPr lang="en-US" altLang="ru-RU" sz="2000" baseline="-25000" dirty="0">
                <a:solidFill>
                  <a:srgbClr val="0070C0"/>
                </a:solidFill>
              </a:rPr>
              <a:t>i</a:t>
            </a:r>
            <a:r>
              <a:rPr lang="ru-RU" altLang="ru-RU" sz="2000" dirty="0">
                <a:solidFill>
                  <a:srgbClr val="0070C0"/>
                </a:solidFill>
              </a:rPr>
              <a:t>. Будем его называть </a:t>
            </a:r>
            <a:r>
              <a:rPr lang="en-US" altLang="ru-RU" sz="2000" dirty="0">
                <a:solidFill>
                  <a:srgbClr val="0070C0"/>
                </a:solidFill>
              </a:rPr>
              <a:t>SCN</a:t>
            </a:r>
            <a:r>
              <a:rPr lang="ru-RU" altLang="ru-RU" sz="2000" dirty="0">
                <a:solidFill>
                  <a:srgbClr val="0070C0"/>
                </a:solidFill>
              </a:rPr>
              <a:t> запроса. </a:t>
            </a:r>
          </a:p>
          <a:p>
            <a:pPr eaLnBrk="1" hangingPunct="1">
              <a:lnSpc>
                <a:spcPct val="90000"/>
              </a:lnSpc>
              <a:buFontTx/>
              <a:buNone/>
            </a:pPr>
            <a:r>
              <a:rPr lang="ru-RU" altLang="ru-RU" sz="2000" dirty="0">
                <a:solidFill>
                  <a:srgbClr val="0070C0"/>
                </a:solidFill>
              </a:rPr>
              <a:t>2. При считывании блока данных </a:t>
            </a:r>
            <a:r>
              <a:rPr lang="en-US" altLang="ru-RU" sz="2000" dirty="0">
                <a:solidFill>
                  <a:srgbClr val="0070C0"/>
                </a:solidFill>
              </a:rPr>
              <a:t>Oracle </a:t>
            </a:r>
            <a:r>
              <a:rPr lang="ru-RU" altLang="ru-RU" sz="2000" dirty="0">
                <a:solidFill>
                  <a:srgbClr val="0070C0"/>
                </a:solidFill>
              </a:rPr>
              <a:t>сравнивает </a:t>
            </a:r>
            <a:r>
              <a:rPr lang="en-US" altLang="ru-RU" sz="2000" dirty="0">
                <a:solidFill>
                  <a:srgbClr val="0070C0"/>
                </a:solidFill>
              </a:rPr>
              <a:t>SCN</a:t>
            </a:r>
            <a:r>
              <a:rPr lang="ru-RU" altLang="ru-RU" sz="2000" dirty="0">
                <a:solidFill>
                  <a:srgbClr val="0070C0"/>
                </a:solidFill>
              </a:rPr>
              <a:t> запроса с </a:t>
            </a:r>
            <a:r>
              <a:rPr lang="en-US" altLang="ru-RU" sz="2000" dirty="0">
                <a:solidFill>
                  <a:srgbClr val="0070C0"/>
                </a:solidFill>
              </a:rPr>
              <a:t>SCN </a:t>
            </a:r>
            <a:r>
              <a:rPr lang="ru-RU" altLang="ru-RU" sz="2000" dirty="0">
                <a:solidFill>
                  <a:srgbClr val="0070C0"/>
                </a:solidFill>
              </a:rPr>
              <a:t>из заголовка этого блока чтобы определить -- читать ли сам блок или воспользоваться сегментом отката. Возможны два варианта:</a:t>
            </a:r>
          </a:p>
          <a:p>
            <a:pPr marL="342900" indent="-342900" eaLnBrk="1" hangingPunct="1">
              <a:lnSpc>
                <a:spcPct val="90000"/>
              </a:lnSpc>
              <a:buFont typeface="Arial" panose="020B0604020202020204" pitchFamily="34" charset="0"/>
              <a:buChar char="•"/>
            </a:pPr>
            <a:r>
              <a:rPr lang="ru-RU" altLang="ru-RU" sz="2000" dirty="0">
                <a:solidFill>
                  <a:srgbClr val="0070C0"/>
                </a:solidFill>
              </a:rPr>
              <a:t>Если </a:t>
            </a:r>
            <a:r>
              <a:rPr lang="en-US" altLang="ru-RU" sz="2000" dirty="0">
                <a:solidFill>
                  <a:srgbClr val="0070C0"/>
                </a:solidFill>
              </a:rPr>
              <a:t>SCN </a:t>
            </a:r>
            <a:r>
              <a:rPr lang="ru-RU" altLang="ru-RU" sz="2000" dirty="0">
                <a:solidFill>
                  <a:srgbClr val="0070C0"/>
                </a:solidFill>
              </a:rPr>
              <a:t>блока меньше или равен </a:t>
            </a:r>
            <a:r>
              <a:rPr lang="en-US" altLang="ru-RU" sz="2000" dirty="0">
                <a:solidFill>
                  <a:srgbClr val="0070C0"/>
                </a:solidFill>
              </a:rPr>
              <a:t>SCN</a:t>
            </a:r>
            <a:r>
              <a:rPr lang="ru-RU" altLang="ru-RU" sz="2000" dirty="0">
                <a:solidFill>
                  <a:srgbClr val="0070C0"/>
                </a:solidFill>
              </a:rPr>
              <a:t> запроса, то последняя изменявшая блок транзакция завершилась до начала чтения. В этом случае читается сам блок; </a:t>
            </a:r>
          </a:p>
          <a:p>
            <a:pPr marL="342900" indent="-342900" eaLnBrk="1" hangingPunct="1">
              <a:lnSpc>
                <a:spcPct val="90000"/>
              </a:lnSpc>
              <a:buFont typeface="Arial" panose="020B0604020202020204" pitchFamily="34" charset="0"/>
              <a:buChar char="•"/>
            </a:pPr>
            <a:r>
              <a:rPr lang="ru-RU" altLang="ru-RU" sz="2000" dirty="0">
                <a:solidFill>
                  <a:srgbClr val="0070C0"/>
                </a:solidFill>
              </a:rPr>
              <a:t>Если же </a:t>
            </a:r>
            <a:r>
              <a:rPr lang="en-US" altLang="ru-RU" sz="2000" dirty="0">
                <a:solidFill>
                  <a:srgbClr val="0070C0"/>
                </a:solidFill>
              </a:rPr>
              <a:t>SCN </a:t>
            </a:r>
            <a:r>
              <a:rPr lang="ru-RU" altLang="ru-RU" sz="2000" dirty="0">
                <a:solidFill>
                  <a:srgbClr val="0070C0"/>
                </a:solidFill>
              </a:rPr>
              <a:t>блока больше </a:t>
            </a:r>
            <a:r>
              <a:rPr lang="en-US" altLang="ru-RU" sz="2000" dirty="0">
                <a:solidFill>
                  <a:srgbClr val="0070C0"/>
                </a:solidFill>
              </a:rPr>
              <a:t>SCN</a:t>
            </a:r>
            <a:r>
              <a:rPr lang="ru-RU" altLang="ru-RU" sz="2000" dirty="0">
                <a:solidFill>
                  <a:srgbClr val="0070C0"/>
                </a:solidFill>
              </a:rPr>
              <a:t> запроса, то изменения блока завершатся после начала чтения. В этом случае из сегмента отката читается нужный блок, сохранённый в состоянии до начала чтения.</a:t>
            </a:r>
            <a:endParaRPr lang="ru-RU" altLang="ru-RU" sz="1800" dirty="0">
              <a:solidFill>
                <a:srgbClr val="0070C0"/>
              </a:solidFill>
            </a:endParaRPr>
          </a:p>
        </p:txBody>
      </p:sp>
    </p:spTree>
    <p:extLst>
      <p:ext uri="{BB962C8B-B14F-4D97-AF65-F5344CB8AC3E}">
        <p14:creationId xmlns:p14="http://schemas.microsoft.com/office/powerpoint/2010/main" val="414314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167307" y="298724"/>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Транзакции в СУБД </a:t>
            </a:r>
            <a:r>
              <a:rPr lang="en-US" sz="3200" b="1" dirty="0">
                <a:solidFill>
                  <a:srgbClr val="C00000"/>
                </a:solidFill>
                <a:latin typeface="Co Headline Corp" panose="020B0503060202020204" pitchFamily="34" charset="0"/>
              </a:rPr>
              <a:t>Oracle</a:t>
            </a:r>
            <a:r>
              <a:rPr lang="ru-RU" sz="3200" b="1" dirty="0">
                <a:solidFill>
                  <a:srgbClr val="C00000"/>
                </a:solidFill>
                <a:latin typeface="Co Headline Corp" panose="020B0503060202020204" pitchFamily="34" charset="0"/>
              </a:rPr>
              <a:t> 1/4</a:t>
            </a:r>
            <a:r>
              <a:rPr lang="en-US" sz="3200" b="1" dirty="0">
                <a:solidFill>
                  <a:srgbClr val="C00000"/>
                </a:solidFill>
                <a:latin typeface="Co Headline Corp" panose="020B0503060202020204" pitchFamily="34" charset="0"/>
              </a:rPr>
              <a:t> </a:t>
            </a:r>
            <a:endParaRPr lang="ru-RU" sz="3200" b="1" dirty="0">
              <a:solidFill>
                <a:srgbClr val="C0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E79E4B2B-8AA7-4C22-A887-FE197180A9AA}"/>
              </a:ext>
            </a:extLst>
          </p:cNvPr>
          <p:cNvSpPr txBox="1"/>
          <p:nvPr/>
        </p:nvSpPr>
        <p:spPr>
          <a:xfrm>
            <a:off x="142452" y="1064364"/>
            <a:ext cx="11436015" cy="5693866"/>
          </a:xfrm>
          <a:prstGeom prst="rect">
            <a:avLst/>
          </a:prstGeom>
          <a:noFill/>
        </p:spPr>
        <p:txBody>
          <a:bodyPr wrap="square">
            <a:spAutoFit/>
          </a:bodyPr>
          <a:lstStyle/>
          <a:p>
            <a:pPr indent="457200"/>
            <a:r>
              <a:rPr lang="ru-RU" b="0" i="0" dirty="0">
                <a:solidFill>
                  <a:srgbClr val="0070C0"/>
                </a:solidFill>
                <a:effectLst/>
                <a:latin typeface="Verdana" panose="020B0604030504040204" pitchFamily="34" charset="0"/>
              </a:rPr>
              <a:t>Модель транзакций СУБД Oracle основана на понятии «единица работы» (</a:t>
            </a:r>
            <a:r>
              <a:rPr lang="ru-RU" b="0" i="0" dirty="0" err="1">
                <a:solidFill>
                  <a:srgbClr val="0070C0"/>
                </a:solidFill>
                <a:effectLst/>
                <a:latin typeface="Verdana" panose="020B0604030504040204" pitchFamily="34" charset="0"/>
              </a:rPr>
              <a:t>unit</a:t>
            </a:r>
            <a:r>
              <a:rPr lang="ru-RU" b="0" i="0" dirty="0">
                <a:solidFill>
                  <a:srgbClr val="0070C0"/>
                </a:solidFill>
                <a:effectLst/>
                <a:latin typeface="Verdana" panose="020B0604030504040204" pitchFamily="34" charset="0"/>
              </a:rPr>
              <a:t> </a:t>
            </a:r>
            <a:r>
              <a:rPr lang="ru-RU" b="0" i="0" dirty="0" err="1">
                <a:solidFill>
                  <a:srgbClr val="0070C0"/>
                </a:solidFill>
                <a:effectLst/>
                <a:latin typeface="Verdana" panose="020B0604030504040204" pitchFamily="34" charset="0"/>
              </a:rPr>
              <a:t>of</a:t>
            </a:r>
            <a:r>
              <a:rPr lang="ru-RU" b="0" i="0" dirty="0">
                <a:solidFill>
                  <a:srgbClr val="0070C0"/>
                </a:solidFill>
                <a:effectLst/>
                <a:latin typeface="Verdana" panose="020B0604030504040204" pitchFamily="34" charset="0"/>
              </a:rPr>
              <a:t> </a:t>
            </a:r>
            <a:r>
              <a:rPr lang="ru-RU" b="0" i="0" dirty="0" err="1">
                <a:solidFill>
                  <a:srgbClr val="0070C0"/>
                </a:solidFill>
                <a:effectLst/>
                <a:latin typeface="Verdana" panose="020B0604030504040204" pitchFamily="34" charset="0"/>
              </a:rPr>
              <a:t>work</a:t>
            </a:r>
            <a:r>
              <a:rPr lang="ru-RU" b="0" i="0" dirty="0">
                <a:solidFill>
                  <a:srgbClr val="0070C0"/>
                </a:solidFill>
                <a:effectLst/>
                <a:latin typeface="Verdana" panose="020B0604030504040204" pitchFamily="34" charset="0"/>
              </a:rPr>
              <a:t>) и поддерживает большую часть стандартных операций над транзакциями (не используется </a:t>
            </a:r>
            <a:r>
              <a:rPr lang="ru-RU" b="0" i="0" dirty="0">
                <a:effectLst/>
                <a:latin typeface="Verdana" panose="020B0604030504040204" pitchFamily="34" charset="0"/>
              </a:rPr>
              <a:t>ROLLBACK FORSE</a:t>
            </a:r>
            <a:r>
              <a:rPr lang="ru-RU" b="0" i="0" dirty="0">
                <a:solidFill>
                  <a:srgbClr val="0070C0"/>
                </a:solidFill>
                <a:effectLst/>
                <a:latin typeface="Verdana" panose="020B0604030504040204" pitchFamily="34" charset="0"/>
              </a:rPr>
              <a:t>). </a:t>
            </a:r>
          </a:p>
          <a:p>
            <a:pPr indent="457200"/>
            <a:r>
              <a:rPr lang="ru-RU" b="0" i="0" dirty="0">
                <a:solidFill>
                  <a:srgbClr val="0070C0"/>
                </a:solidFill>
                <a:effectLst/>
                <a:latin typeface="Verdana" panose="020B0604030504040204" pitchFamily="34" charset="0"/>
              </a:rPr>
              <a:t>Транзакция неявно начинается с началом сеанса или при выполнении первой команды SQL после последней команды </a:t>
            </a:r>
            <a:r>
              <a:rPr lang="ru-RU" b="0" i="0" dirty="0">
                <a:effectLst/>
                <a:latin typeface="Verdana" panose="020B0604030504040204" pitchFamily="34" charset="0"/>
              </a:rPr>
              <a:t>COMMIT</a:t>
            </a:r>
            <a:r>
              <a:rPr lang="ru-RU" b="0" i="0" dirty="0">
                <a:solidFill>
                  <a:srgbClr val="0070C0"/>
                </a:solidFill>
                <a:effectLst/>
                <a:latin typeface="Verdana" panose="020B0604030504040204" pitchFamily="34" charset="0"/>
              </a:rPr>
              <a:t> или </a:t>
            </a:r>
            <a:r>
              <a:rPr lang="ru-RU" b="0" i="0" dirty="0">
                <a:effectLst/>
                <a:latin typeface="Verdana" panose="020B0604030504040204" pitchFamily="34" charset="0"/>
              </a:rPr>
              <a:t>ROLLBACK</a:t>
            </a:r>
            <a:r>
              <a:rPr lang="ru-RU" b="0" i="0" dirty="0">
                <a:solidFill>
                  <a:srgbClr val="0070C0"/>
                </a:solidFill>
                <a:effectLst/>
                <a:latin typeface="Verdana" panose="020B0604030504040204" pitchFamily="34" charset="0"/>
              </a:rPr>
              <a:t> (при первом изменении данных). Фраза </a:t>
            </a:r>
            <a:r>
              <a:rPr lang="en-US" b="0" i="0" dirty="0">
                <a:effectLst/>
                <a:latin typeface="Verdana" panose="020B0604030504040204" pitchFamily="34" charset="0"/>
              </a:rPr>
              <a:t>BEGIN TRANSACTION </a:t>
            </a:r>
            <a:r>
              <a:rPr lang="ru-RU" b="0" i="0" dirty="0">
                <a:solidFill>
                  <a:srgbClr val="0070C0"/>
                </a:solidFill>
                <a:effectLst/>
                <a:latin typeface="Verdana" panose="020B0604030504040204" pitchFamily="34" charset="0"/>
              </a:rPr>
              <a:t>из стандарта </a:t>
            </a:r>
            <a:r>
              <a:rPr lang="en-US" b="0" i="0" dirty="0">
                <a:solidFill>
                  <a:srgbClr val="0070C0"/>
                </a:solidFill>
                <a:effectLst/>
                <a:latin typeface="Verdana" panose="020B0604030504040204" pitchFamily="34" charset="0"/>
              </a:rPr>
              <a:t>SQL</a:t>
            </a:r>
            <a:r>
              <a:rPr lang="ru-RU" b="0" i="0" dirty="0">
                <a:solidFill>
                  <a:srgbClr val="0070C0"/>
                </a:solidFill>
                <a:effectLst/>
                <a:latin typeface="Verdana" panose="020B0604030504040204" pitchFamily="34" charset="0"/>
              </a:rPr>
              <a:t> не используется. </a:t>
            </a:r>
          </a:p>
          <a:p>
            <a:pPr indent="457200"/>
            <a:r>
              <a:rPr lang="ru-RU" b="0" i="0" dirty="0">
                <a:solidFill>
                  <a:srgbClr val="0070C0"/>
                </a:solidFill>
                <a:effectLst/>
                <a:latin typeface="Verdana" panose="020B0604030504040204" pitchFamily="34" charset="0"/>
              </a:rPr>
              <a:t>Транзакция заканчивается при выполнении команды </a:t>
            </a:r>
            <a:r>
              <a:rPr lang="ru-RU" b="0" i="0" dirty="0">
                <a:effectLst/>
                <a:latin typeface="Verdana" panose="020B0604030504040204" pitchFamily="34" charset="0"/>
              </a:rPr>
              <a:t>COMMIT</a:t>
            </a:r>
            <a:r>
              <a:rPr lang="ru-RU" b="0" i="0" dirty="0">
                <a:solidFill>
                  <a:srgbClr val="0070C0"/>
                </a:solidFill>
                <a:effectLst/>
                <a:latin typeface="Verdana" panose="020B0604030504040204" pitchFamily="34" charset="0"/>
              </a:rPr>
              <a:t> или </a:t>
            </a:r>
            <a:r>
              <a:rPr lang="ru-RU" b="0" i="0" dirty="0">
                <a:effectLst/>
                <a:latin typeface="Verdana" panose="020B0604030504040204" pitchFamily="34" charset="0"/>
              </a:rPr>
              <a:t>ROLLBACK</a:t>
            </a:r>
            <a:r>
              <a:rPr lang="ru-RU" b="0" i="0" dirty="0">
                <a:solidFill>
                  <a:srgbClr val="0070C0"/>
                </a:solidFill>
                <a:effectLst/>
                <a:latin typeface="Verdana" panose="020B0604030504040204" pitchFamily="34" charset="0"/>
              </a:rPr>
              <a:t>.</a:t>
            </a:r>
          </a:p>
          <a:p>
            <a:pPr algn="l"/>
            <a:r>
              <a:rPr lang="ru-RU" b="0" i="0" dirty="0">
                <a:solidFill>
                  <a:srgbClr val="0070C0"/>
                </a:solidFill>
                <a:effectLst/>
                <a:latin typeface="Verdana" panose="020B0604030504040204" pitchFamily="34" charset="0"/>
              </a:rPr>
              <a:t>Транзакция не зависит от блоков PL/SQL. Транзакции могут охватывать несколько системных блоков. В одном блоке может быть несколько автономных транзакций. </a:t>
            </a:r>
          </a:p>
          <a:p>
            <a:pPr indent="457200" algn="l"/>
            <a:r>
              <a:rPr lang="ru-RU" dirty="0">
                <a:solidFill>
                  <a:srgbClr val="0070C0"/>
                </a:solidFill>
                <a:latin typeface="Verdana" panose="020B0604030504040204" pitchFamily="34" charset="0"/>
              </a:rPr>
              <a:t>П</a:t>
            </a:r>
            <a:r>
              <a:rPr lang="ru-RU" b="0" i="0" dirty="0">
                <a:solidFill>
                  <a:srgbClr val="0070C0"/>
                </a:solidFill>
                <a:effectLst/>
                <a:latin typeface="Verdana" panose="020B0604030504040204" pitchFamily="34" charset="0"/>
              </a:rPr>
              <a:t>оддерживаются следующие команды:</a:t>
            </a:r>
          </a:p>
          <a:p>
            <a:pPr algn="l"/>
            <a:r>
              <a:rPr lang="ru-RU" b="0" i="0" dirty="0">
                <a:effectLst/>
                <a:latin typeface="Verdana" panose="020B0604030504040204" pitchFamily="34" charset="0"/>
              </a:rPr>
              <a:t>COMMIT, ROLLBACK, SAVEPOINT, TRANSACTION и LOCK TABLE.</a:t>
            </a:r>
          </a:p>
          <a:p>
            <a:pPr indent="457200" algn="l"/>
            <a:r>
              <a:rPr lang="ru-RU" b="0" i="0" dirty="0">
                <a:solidFill>
                  <a:srgbClr val="0070C0"/>
                </a:solidFill>
                <a:effectLst/>
                <a:latin typeface="Verdana" panose="020B0604030504040204" pitchFamily="34" charset="0"/>
              </a:rPr>
              <a:t>Как обычно, COMMIT делает изменения в БД постоянными и видимыми для других сеансов. Синтаксис:</a:t>
            </a:r>
          </a:p>
          <a:p>
            <a:pPr algn="l"/>
            <a:r>
              <a:rPr lang="ru-RU" b="0" i="0" dirty="0">
                <a:effectLst/>
                <a:latin typeface="Verdana" panose="020B0604030504040204" pitchFamily="34" charset="0"/>
              </a:rPr>
              <a:t>COMMIT [WORK] [COMMENT </a:t>
            </a:r>
            <a:r>
              <a:rPr lang="ru-RU" sz="2000" b="0" dirty="0">
                <a:effectLst/>
              </a:rPr>
              <a:t>текст</a:t>
            </a:r>
            <a:r>
              <a:rPr lang="ru-RU" b="0" i="0" dirty="0">
                <a:effectLst/>
                <a:latin typeface="Verdana" panose="020B0604030504040204" pitchFamily="34" charset="0"/>
              </a:rPr>
              <a:t>];</a:t>
            </a:r>
          </a:p>
          <a:p>
            <a:pPr algn="l"/>
            <a:r>
              <a:rPr lang="ru-RU" dirty="0">
                <a:solidFill>
                  <a:srgbClr val="0070C0"/>
                </a:solidFill>
                <a:latin typeface="Verdana" panose="020B0604030504040204" pitchFamily="34" charset="0"/>
              </a:rPr>
              <a:t>г</a:t>
            </a:r>
            <a:r>
              <a:rPr lang="ru-RU" b="0" i="0" dirty="0">
                <a:solidFill>
                  <a:srgbClr val="0070C0"/>
                </a:solidFill>
                <a:effectLst/>
                <a:latin typeface="Verdana" panose="020B0604030504040204" pitchFamily="34" charset="0"/>
              </a:rPr>
              <a:t>де </a:t>
            </a:r>
            <a:r>
              <a:rPr lang="ru-RU" b="0" i="0" dirty="0">
                <a:effectLst/>
                <a:latin typeface="Verdana" panose="020B0604030504040204" pitchFamily="34" charset="0"/>
              </a:rPr>
              <a:t>WORK</a:t>
            </a:r>
            <a:r>
              <a:rPr lang="ru-RU" b="0" i="0" dirty="0">
                <a:solidFill>
                  <a:srgbClr val="0070C0"/>
                </a:solidFill>
                <a:effectLst/>
                <a:latin typeface="Verdana" panose="020B0604030504040204" pitchFamily="34" charset="0"/>
              </a:rPr>
              <a:t> – необязательное слово, применяется для улучшения читаемости и соответствия стандарту. </a:t>
            </a:r>
          </a:p>
          <a:p>
            <a:pPr indent="457200" algn="l"/>
            <a:r>
              <a:rPr lang="ru-RU" b="0" i="0" dirty="0">
                <a:solidFill>
                  <a:srgbClr val="0070C0"/>
                </a:solidFill>
                <a:effectLst/>
                <a:latin typeface="Verdana" panose="020B0604030504040204" pitchFamily="34" charset="0"/>
              </a:rPr>
              <a:t>Необязательный комментарий </a:t>
            </a:r>
            <a:r>
              <a:rPr lang="en-US" b="0" i="0" dirty="0">
                <a:solidFill>
                  <a:srgbClr val="0070C0"/>
                </a:solidFill>
                <a:effectLst/>
                <a:latin typeface="Verdana" panose="020B0604030504040204" pitchFamily="34" charset="0"/>
              </a:rPr>
              <a:t>“</a:t>
            </a:r>
            <a:r>
              <a:rPr lang="ru-RU" b="0" i="0" dirty="0">
                <a:effectLst/>
                <a:latin typeface="Verdana" panose="020B0604030504040204" pitchFamily="34" charset="0"/>
              </a:rPr>
              <a:t>COMMENT текст</a:t>
            </a:r>
            <a:r>
              <a:rPr lang="en-US" b="0" i="0" dirty="0">
                <a:solidFill>
                  <a:srgbClr val="0070C0"/>
                </a:solidFill>
                <a:effectLst/>
                <a:latin typeface="Verdana" panose="020B0604030504040204" pitchFamily="34" charset="0"/>
              </a:rPr>
              <a:t>”</a:t>
            </a:r>
            <a:r>
              <a:rPr lang="ru-RU" b="0" i="0" dirty="0">
                <a:solidFill>
                  <a:srgbClr val="0070C0"/>
                </a:solidFill>
                <a:effectLst/>
                <a:latin typeface="Verdana" panose="020B0604030504040204" pitchFamily="34" charset="0"/>
              </a:rPr>
              <a:t> может иметь длину до 50 символов.</a:t>
            </a:r>
          </a:p>
          <a:p>
            <a:pPr algn="l"/>
            <a:r>
              <a:rPr lang="ru-RU" b="0" i="0" dirty="0">
                <a:effectLst/>
                <a:latin typeface="Verdana" panose="020B0604030504040204" pitchFamily="34" charset="0"/>
              </a:rPr>
              <a:t>ROLLBACK</a:t>
            </a:r>
            <a:r>
              <a:rPr lang="ru-RU" b="0" i="0" dirty="0">
                <a:solidFill>
                  <a:srgbClr val="0070C0"/>
                </a:solidFill>
                <a:effectLst/>
                <a:latin typeface="Verdana" panose="020B0604030504040204" pitchFamily="34" charset="0"/>
              </a:rPr>
              <a:t> отменяет не зафиксированные изменения, сделанные в текущей транзакции или </a:t>
            </a:r>
            <a:r>
              <a:rPr lang="ru-RU" dirty="0">
                <a:solidFill>
                  <a:srgbClr val="0070C0"/>
                </a:solidFill>
                <a:latin typeface="Verdana" panose="020B0604030504040204" pitchFamily="34" charset="0"/>
              </a:rPr>
              <a:t>последние изменения </a:t>
            </a:r>
            <a:r>
              <a:rPr lang="ru-RU" b="0" i="0" dirty="0">
                <a:solidFill>
                  <a:srgbClr val="0070C0"/>
                </a:solidFill>
                <a:effectLst/>
                <a:latin typeface="Verdana" panose="020B0604030504040204" pitchFamily="34" charset="0"/>
              </a:rPr>
              <a:t>до указанной точки сохранения. Синтаксис:</a:t>
            </a:r>
          </a:p>
          <a:p>
            <a:pPr algn="l"/>
            <a:r>
              <a:rPr lang="ru-RU" b="0" i="0" dirty="0">
                <a:effectLst/>
                <a:latin typeface="Verdana" panose="020B0604030504040204" pitchFamily="34" charset="0"/>
              </a:rPr>
              <a:t>ROLLBACK [WORK] [ TO [SAVEPOINT] </a:t>
            </a:r>
            <a:r>
              <a:rPr lang="ru-RU" sz="2000" b="0" i="1" dirty="0" err="1">
                <a:effectLst/>
              </a:rPr>
              <a:t>имя_точки_сохранения</a:t>
            </a:r>
            <a:r>
              <a:rPr lang="ru-RU" b="0" i="0" dirty="0">
                <a:effectLst/>
                <a:latin typeface="Verdana" panose="020B0604030504040204" pitchFamily="34" charset="0"/>
              </a:rPr>
              <a:t>];</a:t>
            </a:r>
            <a:endParaRPr lang="ru-RU" dirty="0"/>
          </a:p>
        </p:txBody>
      </p:sp>
    </p:spTree>
    <p:extLst>
      <p:ext uri="{BB962C8B-B14F-4D97-AF65-F5344CB8AC3E}">
        <p14:creationId xmlns:p14="http://schemas.microsoft.com/office/powerpoint/2010/main" val="241218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3011398" y="1018872"/>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Транзакции в СУБД </a:t>
            </a:r>
            <a:r>
              <a:rPr lang="en-US" sz="3200" b="1" dirty="0">
                <a:solidFill>
                  <a:srgbClr val="C00000"/>
                </a:solidFill>
                <a:latin typeface="Co Headline Corp" panose="020B0503060202020204" pitchFamily="34" charset="0"/>
              </a:rPr>
              <a:t>Oracle</a:t>
            </a:r>
            <a:r>
              <a:rPr lang="ru-RU" sz="3200" b="1" dirty="0">
                <a:solidFill>
                  <a:srgbClr val="C00000"/>
                </a:solidFill>
                <a:latin typeface="Co Headline Corp" panose="020B0503060202020204" pitchFamily="34" charset="0"/>
              </a:rPr>
              <a:t> 2/4</a:t>
            </a:r>
            <a:r>
              <a:rPr lang="en-US" sz="3200" b="1" dirty="0">
                <a:solidFill>
                  <a:srgbClr val="C00000"/>
                </a:solidFill>
                <a:latin typeface="Co Headline Corp" panose="020B0503060202020204" pitchFamily="34" charset="0"/>
              </a:rPr>
              <a:t> </a:t>
            </a:r>
            <a:endParaRPr lang="ru-RU" sz="3200" b="1" dirty="0">
              <a:solidFill>
                <a:srgbClr val="C0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0E69EAB1-D25F-4370-B744-2AB8AFEDB311}"/>
              </a:ext>
            </a:extLst>
          </p:cNvPr>
          <p:cNvSpPr txBox="1"/>
          <p:nvPr/>
        </p:nvSpPr>
        <p:spPr>
          <a:xfrm>
            <a:off x="474132" y="2001680"/>
            <a:ext cx="9780966" cy="4247317"/>
          </a:xfrm>
          <a:prstGeom prst="rect">
            <a:avLst/>
          </a:prstGeom>
          <a:noFill/>
        </p:spPr>
        <p:txBody>
          <a:bodyPr wrap="square">
            <a:spAutoFit/>
          </a:bodyPr>
          <a:lstStyle/>
          <a:p>
            <a:pPr marL="0" indent="457200" eaLnBrk="1" hangingPunct="1">
              <a:lnSpc>
                <a:spcPct val="90000"/>
              </a:lnSpc>
              <a:buFontTx/>
              <a:buNone/>
              <a:defRPr/>
            </a:pPr>
            <a:r>
              <a:rPr lang="ru-RU" altLang="ru-RU" sz="2000" dirty="0">
                <a:solidFill>
                  <a:srgbClr val="0070C0"/>
                </a:solidFill>
              </a:rPr>
              <a:t>В </a:t>
            </a:r>
            <a:r>
              <a:rPr lang="en-US" altLang="ru-RU" sz="2000" dirty="0">
                <a:solidFill>
                  <a:srgbClr val="0070C0"/>
                </a:solidFill>
              </a:rPr>
              <a:t>Oracle </a:t>
            </a:r>
            <a:r>
              <a:rPr lang="ru-RU" altLang="ru-RU" sz="2000" dirty="0">
                <a:solidFill>
                  <a:srgbClr val="0070C0"/>
                </a:solidFill>
              </a:rPr>
              <a:t>три уровня изоляции</a:t>
            </a:r>
            <a:r>
              <a:rPr lang="en-US" altLang="ru-RU" sz="2000" dirty="0">
                <a:solidFill>
                  <a:srgbClr val="0070C0"/>
                </a:solidFill>
              </a:rPr>
              <a:t>: </a:t>
            </a:r>
            <a:r>
              <a:rPr lang="en-US" altLang="ru-RU" sz="2000" dirty="0"/>
              <a:t>Read Committed</a:t>
            </a:r>
            <a:r>
              <a:rPr lang="en-US" altLang="ru-RU" sz="2000" dirty="0">
                <a:solidFill>
                  <a:srgbClr val="0070C0"/>
                </a:solidFill>
              </a:rPr>
              <a:t>, </a:t>
            </a:r>
            <a:r>
              <a:rPr lang="en-US" altLang="ru-RU" sz="2000" dirty="0"/>
              <a:t>Serializable</a:t>
            </a:r>
            <a:r>
              <a:rPr lang="en-US" altLang="ru-RU" sz="2000" dirty="0">
                <a:solidFill>
                  <a:srgbClr val="0070C0"/>
                </a:solidFill>
              </a:rPr>
              <a:t>, </a:t>
            </a:r>
            <a:r>
              <a:rPr lang="en-US" altLang="ru-RU" sz="2000" dirty="0"/>
              <a:t>Read-Only</a:t>
            </a:r>
            <a:r>
              <a:rPr lang="ru-RU" altLang="ru-RU" sz="2000" dirty="0">
                <a:solidFill>
                  <a:srgbClr val="0070C0"/>
                </a:solidFill>
              </a:rPr>
              <a:t>. Но </a:t>
            </a:r>
            <a:r>
              <a:rPr lang="en-US" altLang="ru-RU" sz="2000" dirty="0"/>
              <a:t>Read-Only</a:t>
            </a:r>
            <a:r>
              <a:rPr lang="en-US" altLang="ru-RU" sz="2000" dirty="0">
                <a:solidFill>
                  <a:srgbClr val="0070C0"/>
                </a:solidFill>
              </a:rPr>
              <a:t> </a:t>
            </a:r>
            <a:r>
              <a:rPr lang="ru-RU" altLang="ru-RU" sz="2000" dirty="0">
                <a:solidFill>
                  <a:srgbClr val="0070C0"/>
                </a:solidFill>
              </a:rPr>
              <a:t>не предусмотрен </a:t>
            </a:r>
            <a:r>
              <a:rPr lang="en-US" altLang="ru-RU" sz="2000" dirty="0">
                <a:solidFill>
                  <a:srgbClr val="0070C0"/>
                </a:solidFill>
              </a:rPr>
              <a:t>ANSI</a:t>
            </a:r>
            <a:r>
              <a:rPr lang="ru-RU" altLang="ru-RU" sz="2000" dirty="0">
                <a:solidFill>
                  <a:srgbClr val="0070C0"/>
                </a:solidFill>
              </a:rPr>
              <a:t> и представляет собой разновидность </a:t>
            </a:r>
            <a:r>
              <a:rPr lang="en-US" altLang="ru-RU" sz="2000" dirty="0">
                <a:solidFill>
                  <a:srgbClr val="0070C0"/>
                </a:solidFill>
              </a:rPr>
              <a:t>Serializable. </a:t>
            </a:r>
            <a:r>
              <a:rPr lang="ru-RU" altLang="ru-RU" sz="2000" dirty="0">
                <a:solidFill>
                  <a:srgbClr val="0070C0"/>
                </a:solidFill>
              </a:rPr>
              <a:t>Считаем, что всего два уровня.</a:t>
            </a:r>
          </a:p>
          <a:p>
            <a:pPr marL="0" indent="0" eaLnBrk="1" hangingPunct="1">
              <a:lnSpc>
                <a:spcPct val="90000"/>
              </a:lnSpc>
              <a:buFontTx/>
              <a:buNone/>
              <a:defRPr/>
            </a:pPr>
            <a:r>
              <a:rPr lang="ru-RU" altLang="ru-RU" sz="2000" dirty="0">
                <a:solidFill>
                  <a:srgbClr val="0070C0"/>
                </a:solidFill>
              </a:rPr>
              <a:t>       </a:t>
            </a:r>
            <a:r>
              <a:rPr lang="en-US" altLang="ru-RU" sz="2000" dirty="0"/>
              <a:t>Read uncommitted</a:t>
            </a:r>
            <a:r>
              <a:rPr lang="en-US" altLang="ru-RU" sz="2000" dirty="0">
                <a:solidFill>
                  <a:srgbClr val="0070C0"/>
                </a:solidFill>
              </a:rPr>
              <a:t>, </a:t>
            </a:r>
            <a:r>
              <a:rPr lang="en-US" altLang="ru-RU" sz="2000" dirty="0"/>
              <a:t>Repeatable read</a:t>
            </a:r>
            <a:r>
              <a:rPr lang="en-US" altLang="ru-RU" sz="2000" dirty="0">
                <a:solidFill>
                  <a:srgbClr val="0070C0"/>
                </a:solidFill>
              </a:rPr>
              <a:t> </a:t>
            </a:r>
            <a:r>
              <a:rPr lang="ru-RU" altLang="ru-RU" sz="2000" dirty="0">
                <a:solidFill>
                  <a:srgbClr val="0070C0"/>
                </a:solidFill>
              </a:rPr>
              <a:t>в </a:t>
            </a:r>
            <a:r>
              <a:rPr lang="en-US" altLang="ru-RU" sz="2000" dirty="0">
                <a:solidFill>
                  <a:srgbClr val="0070C0"/>
                </a:solidFill>
              </a:rPr>
              <a:t>Oracle</a:t>
            </a:r>
            <a:r>
              <a:rPr lang="ru-RU" altLang="ru-RU" sz="2000" dirty="0">
                <a:solidFill>
                  <a:srgbClr val="0070C0"/>
                </a:solidFill>
              </a:rPr>
              <a:t> нет. По умолчанию уровень изоляции </a:t>
            </a:r>
            <a:r>
              <a:rPr lang="en-US" altLang="ru-RU" sz="2000" dirty="0"/>
              <a:t>Read Committed</a:t>
            </a:r>
            <a:r>
              <a:rPr lang="en-US" altLang="ru-RU" sz="2000" dirty="0">
                <a:solidFill>
                  <a:srgbClr val="0070C0"/>
                </a:solidFill>
              </a:rPr>
              <a:t>.</a:t>
            </a:r>
            <a:endParaRPr lang="ru-RU" altLang="ru-RU" sz="2000" dirty="0">
              <a:solidFill>
                <a:srgbClr val="0070C0"/>
              </a:solidFill>
            </a:endParaRPr>
          </a:p>
          <a:p>
            <a:pPr indent="457200" algn="l"/>
            <a:endParaRPr lang="ru-RU" sz="2000" b="0" i="0" dirty="0">
              <a:solidFill>
                <a:srgbClr val="0070C0"/>
              </a:solidFill>
              <a:effectLst/>
            </a:endParaRPr>
          </a:p>
          <a:p>
            <a:pPr indent="457200" algn="l"/>
            <a:r>
              <a:rPr lang="ru-RU" sz="2000" b="0" i="0" dirty="0">
                <a:effectLst/>
              </a:rPr>
              <a:t>SAVEPOINT</a:t>
            </a:r>
            <a:r>
              <a:rPr lang="ru-RU" sz="2000" b="0" i="0" dirty="0">
                <a:solidFill>
                  <a:srgbClr val="0070C0"/>
                </a:solidFill>
                <a:effectLst/>
              </a:rPr>
              <a:t> устанавливает точку сохранения (именованную точку обработки) для текущей транзакции. Установка точки транзакции делает возможным выполнение частичного отката.</a:t>
            </a:r>
          </a:p>
          <a:p>
            <a:pPr algn="l"/>
            <a:r>
              <a:rPr lang="ru-RU" sz="2000" b="0" i="0" dirty="0">
                <a:effectLst/>
              </a:rPr>
              <a:t>SAVEPOINT </a:t>
            </a:r>
            <a:r>
              <a:rPr lang="ru-RU" sz="2000" b="0" dirty="0" err="1">
                <a:effectLst/>
              </a:rPr>
              <a:t>имя_точки_сохранения</a:t>
            </a:r>
            <a:r>
              <a:rPr lang="ru-RU" sz="2000" b="0" dirty="0">
                <a:effectLst/>
              </a:rPr>
              <a:t>;</a:t>
            </a:r>
          </a:p>
          <a:p>
            <a:pPr algn="l"/>
            <a:r>
              <a:rPr lang="ru-RU" sz="2000" b="0" i="0" dirty="0">
                <a:solidFill>
                  <a:srgbClr val="0070C0"/>
                </a:solidFill>
                <a:effectLst/>
              </a:rPr>
              <a:t>где </a:t>
            </a:r>
            <a:r>
              <a:rPr lang="ru-RU" sz="2000" b="0" i="1" dirty="0" err="1">
                <a:effectLst/>
              </a:rPr>
              <a:t>имя_точки_сохранения</a:t>
            </a:r>
            <a:r>
              <a:rPr lang="ru-RU" sz="2000" b="0" i="1" dirty="0">
                <a:solidFill>
                  <a:srgbClr val="0070C0"/>
                </a:solidFill>
                <a:effectLst/>
              </a:rPr>
              <a:t> </a:t>
            </a:r>
            <a:r>
              <a:rPr lang="ru-RU" sz="2000" b="0" i="0" dirty="0">
                <a:solidFill>
                  <a:srgbClr val="0070C0"/>
                </a:solidFill>
                <a:effectLst/>
              </a:rPr>
              <a:t>– это необъявленный идентификатор. </a:t>
            </a:r>
          </a:p>
          <a:p>
            <a:pPr indent="457200" algn="l"/>
            <a:r>
              <a:rPr lang="ru-RU" sz="2000" b="0" i="0" dirty="0">
                <a:solidFill>
                  <a:srgbClr val="0070C0"/>
                </a:solidFill>
                <a:effectLst/>
              </a:rPr>
              <a:t>Внутри транзакции может быть установлено несколько точек сохранения. Если повторно использовать имя точки сохранения то точка передвинется на новую позицию и откат к исходной позиции данной точки сохранения будет невозможен. </a:t>
            </a:r>
          </a:p>
        </p:txBody>
      </p:sp>
    </p:spTree>
    <p:extLst>
      <p:ext uri="{BB962C8B-B14F-4D97-AF65-F5344CB8AC3E}">
        <p14:creationId xmlns:p14="http://schemas.microsoft.com/office/powerpoint/2010/main" val="56240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2579658" y="961619"/>
            <a:ext cx="6096000" cy="584775"/>
          </a:xfrm>
          <a:prstGeom prst="rect">
            <a:avLst/>
          </a:prstGeom>
        </p:spPr>
        <p:txBody>
          <a:bodyPr>
            <a:spAutoFit/>
          </a:bodyPr>
          <a:lstStyle/>
          <a:p>
            <a:pPr algn="ctr"/>
            <a:r>
              <a:rPr lang="ru-RU" sz="3200" b="1" dirty="0">
                <a:solidFill>
                  <a:srgbClr val="C00000"/>
                </a:solidFill>
              </a:rPr>
              <a:t>Пример с точкой останова</a:t>
            </a:r>
          </a:p>
        </p:txBody>
      </p:sp>
      <p:sp>
        <p:nvSpPr>
          <p:cNvPr id="5" name="TextBox 4">
            <a:extLst>
              <a:ext uri="{FF2B5EF4-FFF2-40B4-BE49-F238E27FC236}">
                <a16:creationId xmlns:a16="http://schemas.microsoft.com/office/drawing/2014/main" id="{F2C82E23-2D53-4374-BA0A-818EB47A6E43}"/>
              </a:ext>
            </a:extLst>
          </p:cNvPr>
          <p:cNvSpPr txBox="1"/>
          <p:nvPr/>
        </p:nvSpPr>
        <p:spPr>
          <a:xfrm>
            <a:off x="1329672" y="2051573"/>
            <a:ext cx="5240460" cy="4093428"/>
          </a:xfrm>
          <a:prstGeom prst="rect">
            <a:avLst/>
          </a:prstGeom>
          <a:noFill/>
        </p:spPr>
        <p:txBody>
          <a:bodyPr wrap="square">
            <a:spAutoFit/>
          </a:bodyPr>
          <a:lstStyle/>
          <a:p>
            <a:pPr algn="l"/>
            <a:r>
              <a:rPr lang="en-US" sz="2000" b="0" i="0" dirty="0">
                <a:solidFill>
                  <a:srgbClr val="000000"/>
                </a:solidFill>
                <a:effectLst/>
              </a:rPr>
              <a:t>DECLARE</a:t>
            </a:r>
          </a:p>
          <a:p>
            <a:pPr algn="l"/>
            <a:r>
              <a:rPr lang="en-US" sz="2000" b="0" i="0" dirty="0" err="1">
                <a:solidFill>
                  <a:srgbClr val="000000"/>
                </a:solidFill>
                <a:effectLst/>
              </a:rPr>
              <a:t>emp_id</a:t>
            </a:r>
            <a:r>
              <a:rPr lang="en-US" sz="2000" b="0" i="0" dirty="0">
                <a:solidFill>
                  <a:srgbClr val="000000"/>
                </a:solidFill>
                <a:effectLst/>
              </a:rPr>
              <a:t> </a:t>
            </a:r>
            <a:r>
              <a:rPr lang="en-US" sz="2000" b="0" i="0" dirty="0" err="1">
                <a:solidFill>
                  <a:srgbClr val="000000"/>
                </a:solidFill>
                <a:effectLst/>
              </a:rPr>
              <a:t>emp.empno%TYPE</a:t>
            </a:r>
            <a:r>
              <a:rPr lang="en-US" sz="2000" b="0" i="0" dirty="0">
                <a:solidFill>
                  <a:srgbClr val="000000"/>
                </a:solidFill>
                <a:effectLst/>
              </a:rPr>
              <a:t>;</a:t>
            </a:r>
          </a:p>
          <a:p>
            <a:pPr algn="l"/>
            <a:r>
              <a:rPr lang="en-US" sz="2000" b="0" i="0" dirty="0">
                <a:solidFill>
                  <a:srgbClr val="000000"/>
                </a:solidFill>
                <a:effectLst/>
              </a:rPr>
              <a:t>BEGIN</a:t>
            </a:r>
          </a:p>
          <a:p>
            <a:pPr algn="l"/>
            <a:r>
              <a:rPr lang="en-US" sz="2000" b="0" i="0" dirty="0">
                <a:solidFill>
                  <a:srgbClr val="000000"/>
                </a:solidFill>
                <a:effectLst/>
              </a:rPr>
              <a:t>...</a:t>
            </a:r>
          </a:p>
          <a:p>
            <a:pPr algn="l"/>
            <a:r>
              <a:rPr lang="en-US" sz="2000" b="0" i="0" dirty="0">
                <a:solidFill>
                  <a:srgbClr val="000000"/>
                </a:solidFill>
                <a:effectLst/>
              </a:rPr>
              <a:t>UPDATE emp SET ... WHERE </a:t>
            </a:r>
            <a:r>
              <a:rPr lang="en-US" sz="2000" b="0" i="0" dirty="0" err="1">
                <a:solidFill>
                  <a:srgbClr val="000000"/>
                </a:solidFill>
                <a:effectLst/>
              </a:rPr>
              <a:t>empno</a:t>
            </a:r>
            <a:r>
              <a:rPr lang="en-US" sz="2000" b="0" i="0" dirty="0">
                <a:solidFill>
                  <a:srgbClr val="000000"/>
                </a:solidFill>
                <a:effectLst/>
              </a:rPr>
              <a:t> = </a:t>
            </a:r>
            <a:r>
              <a:rPr lang="en-US" sz="2000" b="0" i="0" dirty="0" err="1">
                <a:solidFill>
                  <a:srgbClr val="000000"/>
                </a:solidFill>
                <a:effectLst/>
              </a:rPr>
              <a:t>emp_id</a:t>
            </a:r>
            <a:r>
              <a:rPr lang="en-US" sz="2000" b="0" i="0" dirty="0">
                <a:solidFill>
                  <a:srgbClr val="000000"/>
                </a:solidFill>
                <a:effectLst/>
              </a:rPr>
              <a:t>;</a:t>
            </a:r>
          </a:p>
          <a:p>
            <a:pPr algn="l"/>
            <a:r>
              <a:rPr lang="en-US" sz="2000" b="0" i="0" dirty="0">
                <a:solidFill>
                  <a:srgbClr val="000000"/>
                </a:solidFill>
                <a:effectLst/>
              </a:rPr>
              <a:t>DELETE FROM emp WHERE ...</a:t>
            </a:r>
          </a:p>
          <a:p>
            <a:pPr algn="l"/>
            <a:r>
              <a:rPr lang="en-US" sz="2000" b="0" i="0" dirty="0">
                <a:solidFill>
                  <a:srgbClr val="000000"/>
                </a:solidFill>
                <a:effectLst/>
              </a:rPr>
              <a:t>...</a:t>
            </a:r>
          </a:p>
          <a:p>
            <a:pPr algn="l"/>
            <a:r>
              <a:rPr lang="en-US" sz="2000" b="0" i="0" dirty="0">
                <a:solidFill>
                  <a:srgbClr val="000000"/>
                </a:solidFill>
                <a:effectLst/>
              </a:rPr>
              <a:t>SAVEPOINT </a:t>
            </a:r>
            <a:r>
              <a:rPr lang="en-US" sz="2000" b="0" i="0" dirty="0" err="1">
                <a:solidFill>
                  <a:srgbClr val="000000"/>
                </a:solidFill>
                <a:effectLst/>
              </a:rPr>
              <a:t>do_insert</a:t>
            </a:r>
            <a:r>
              <a:rPr lang="en-US" sz="2000" b="0" i="0" dirty="0">
                <a:solidFill>
                  <a:srgbClr val="000000"/>
                </a:solidFill>
                <a:effectLst/>
              </a:rPr>
              <a:t>;</a:t>
            </a:r>
          </a:p>
          <a:p>
            <a:pPr algn="l"/>
            <a:r>
              <a:rPr lang="en-US" sz="2000" b="0" i="0" dirty="0">
                <a:solidFill>
                  <a:srgbClr val="000000"/>
                </a:solidFill>
                <a:effectLst/>
              </a:rPr>
              <a:t>INSERT INTO emp VALUES (</a:t>
            </a:r>
            <a:r>
              <a:rPr lang="en-US" sz="2000" b="0" i="0" dirty="0" err="1">
                <a:solidFill>
                  <a:srgbClr val="000000"/>
                </a:solidFill>
                <a:effectLst/>
              </a:rPr>
              <a:t>emp_id</a:t>
            </a:r>
            <a:r>
              <a:rPr lang="en-US" sz="2000" b="0" i="0" dirty="0">
                <a:solidFill>
                  <a:srgbClr val="000000"/>
                </a:solidFill>
                <a:effectLst/>
              </a:rPr>
              <a:t>, ...);</a:t>
            </a:r>
          </a:p>
          <a:p>
            <a:pPr algn="l"/>
            <a:r>
              <a:rPr lang="en-US" sz="2000" b="0" i="0" dirty="0">
                <a:solidFill>
                  <a:srgbClr val="000000"/>
                </a:solidFill>
                <a:effectLst/>
              </a:rPr>
              <a:t>EXCEPTION</a:t>
            </a:r>
          </a:p>
          <a:p>
            <a:pPr algn="l"/>
            <a:r>
              <a:rPr lang="ru-RU" sz="2000" b="0" i="0" dirty="0">
                <a:solidFill>
                  <a:srgbClr val="000000"/>
                </a:solidFill>
                <a:effectLst/>
              </a:rPr>
              <a:t>    </a:t>
            </a:r>
            <a:r>
              <a:rPr lang="en-US" sz="2000" b="0" i="0" dirty="0">
                <a:solidFill>
                  <a:srgbClr val="000000"/>
                </a:solidFill>
                <a:effectLst/>
              </a:rPr>
              <a:t>WHEN </a:t>
            </a:r>
            <a:r>
              <a:rPr lang="ru-RU" sz="2000" b="0" i="0" dirty="0">
                <a:solidFill>
                  <a:srgbClr val="000000"/>
                </a:solidFill>
                <a:effectLst/>
              </a:rPr>
              <a:t> </a:t>
            </a:r>
            <a:r>
              <a:rPr lang="en-US" sz="2000" b="0" i="0" dirty="0">
                <a:solidFill>
                  <a:srgbClr val="000000"/>
                </a:solidFill>
                <a:effectLst/>
              </a:rPr>
              <a:t>DUP_VAL_ON_INDEX </a:t>
            </a:r>
            <a:r>
              <a:rPr lang="ru-RU" sz="2000" b="0" i="0" dirty="0">
                <a:solidFill>
                  <a:srgbClr val="000000"/>
                </a:solidFill>
                <a:effectLst/>
              </a:rPr>
              <a:t> </a:t>
            </a:r>
            <a:r>
              <a:rPr lang="en-US" sz="2000" b="0" i="0" dirty="0">
                <a:solidFill>
                  <a:srgbClr val="000000"/>
                </a:solidFill>
                <a:effectLst/>
              </a:rPr>
              <a:t>THEN</a:t>
            </a:r>
          </a:p>
          <a:p>
            <a:pPr algn="l"/>
            <a:r>
              <a:rPr lang="ru-RU" sz="2000" b="0" i="0" dirty="0">
                <a:solidFill>
                  <a:srgbClr val="000000"/>
                </a:solidFill>
                <a:effectLst/>
              </a:rPr>
              <a:t>    </a:t>
            </a:r>
            <a:r>
              <a:rPr lang="en-US" sz="2000" b="0" i="0" dirty="0">
                <a:solidFill>
                  <a:srgbClr val="000000"/>
                </a:solidFill>
                <a:effectLst/>
              </a:rPr>
              <a:t>ROLLBACK</a:t>
            </a:r>
            <a:r>
              <a:rPr lang="ru-RU" sz="2000" b="0" i="0" dirty="0">
                <a:solidFill>
                  <a:srgbClr val="000000"/>
                </a:solidFill>
                <a:effectLst/>
              </a:rPr>
              <a:t> </a:t>
            </a:r>
            <a:r>
              <a:rPr lang="en-US" sz="2000" b="0" i="0" dirty="0">
                <a:solidFill>
                  <a:srgbClr val="000000"/>
                </a:solidFill>
                <a:effectLst/>
              </a:rPr>
              <a:t> TO</a:t>
            </a:r>
            <a:r>
              <a:rPr lang="ru-RU" sz="2000" b="0" i="0" dirty="0">
                <a:solidFill>
                  <a:srgbClr val="000000"/>
                </a:solidFill>
                <a:effectLst/>
              </a:rPr>
              <a:t> </a:t>
            </a:r>
            <a:r>
              <a:rPr lang="en-US" sz="2000" b="0" i="0" dirty="0">
                <a:solidFill>
                  <a:srgbClr val="000000"/>
                </a:solidFill>
                <a:effectLst/>
              </a:rPr>
              <a:t> </a:t>
            </a:r>
            <a:r>
              <a:rPr lang="en-US" sz="2000" b="0" i="0" dirty="0" err="1">
                <a:solidFill>
                  <a:srgbClr val="000000"/>
                </a:solidFill>
                <a:effectLst/>
              </a:rPr>
              <a:t>do_insert</a:t>
            </a:r>
            <a:r>
              <a:rPr lang="en-US" sz="2000" b="0" i="0" dirty="0">
                <a:solidFill>
                  <a:srgbClr val="000000"/>
                </a:solidFill>
                <a:effectLst/>
              </a:rPr>
              <a:t>;</a:t>
            </a:r>
          </a:p>
          <a:p>
            <a:pPr algn="l"/>
            <a:r>
              <a:rPr lang="en-US" sz="2000" b="0" i="0" dirty="0">
                <a:solidFill>
                  <a:srgbClr val="000000"/>
                </a:solidFill>
                <a:effectLst/>
              </a:rPr>
              <a:t>END;</a:t>
            </a:r>
          </a:p>
        </p:txBody>
      </p:sp>
      <p:sp>
        <p:nvSpPr>
          <p:cNvPr id="7" name="TextBox 6">
            <a:extLst>
              <a:ext uri="{FF2B5EF4-FFF2-40B4-BE49-F238E27FC236}">
                <a16:creationId xmlns:a16="http://schemas.microsoft.com/office/drawing/2014/main" id="{5D06411E-F165-4BBC-B330-44172B6D0704}"/>
              </a:ext>
            </a:extLst>
          </p:cNvPr>
          <p:cNvSpPr txBox="1"/>
          <p:nvPr/>
        </p:nvSpPr>
        <p:spPr>
          <a:xfrm>
            <a:off x="6689558" y="2737373"/>
            <a:ext cx="4656221" cy="1938992"/>
          </a:xfrm>
          <a:prstGeom prst="rect">
            <a:avLst/>
          </a:prstGeom>
          <a:noFill/>
        </p:spPr>
        <p:txBody>
          <a:bodyPr wrap="square">
            <a:spAutoFit/>
          </a:bodyPr>
          <a:lstStyle/>
          <a:p>
            <a:r>
              <a:rPr lang="ru-RU" sz="2000" b="0" i="0" dirty="0">
                <a:solidFill>
                  <a:srgbClr val="0070C0"/>
                </a:solidFill>
                <a:effectLst/>
              </a:rPr>
              <a:t>Если </a:t>
            </a:r>
            <a:r>
              <a:rPr lang="ru-RU" sz="2000" b="0" i="0" dirty="0">
                <a:effectLst/>
              </a:rPr>
              <a:t>INSERT</a:t>
            </a:r>
            <a:r>
              <a:rPr lang="ru-RU" sz="2000" b="0" i="0" dirty="0">
                <a:solidFill>
                  <a:srgbClr val="0070C0"/>
                </a:solidFill>
                <a:effectLst/>
              </a:rPr>
              <a:t> попытается вставить повторяющееся значение, возникнет предопределенное исключение </a:t>
            </a:r>
            <a:r>
              <a:rPr lang="ru-RU" sz="2000" b="0" i="0" dirty="0">
                <a:effectLst/>
              </a:rPr>
              <a:t>DUP_VAL_ON_INDEX</a:t>
            </a:r>
            <a:r>
              <a:rPr lang="ru-RU" sz="2000" b="0" i="0" dirty="0">
                <a:solidFill>
                  <a:srgbClr val="0070C0"/>
                </a:solidFill>
                <a:effectLst/>
              </a:rPr>
              <a:t>. В этом случае </a:t>
            </a:r>
          </a:p>
          <a:p>
            <a:r>
              <a:rPr lang="ru-RU" sz="2000" b="0" i="0" dirty="0">
                <a:solidFill>
                  <a:srgbClr val="0070C0"/>
                </a:solidFill>
                <a:effectLst/>
              </a:rPr>
              <a:t>выполнится  откат к точке сохранения, </a:t>
            </a:r>
          </a:p>
          <a:p>
            <a:r>
              <a:rPr lang="ru-RU" sz="2000" b="0" i="0" dirty="0">
                <a:solidFill>
                  <a:srgbClr val="0070C0"/>
                </a:solidFill>
                <a:effectLst/>
              </a:rPr>
              <a:t>отменив только эту вставку.</a:t>
            </a:r>
            <a:endParaRPr lang="ru-RU" sz="2000" dirty="0">
              <a:solidFill>
                <a:srgbClr val="0070C0"/>
              </a:solidFill>
            </a:endParaRPr>
          </a:p>
        </p:txBody>
      </p:sp>
    </p:spTree>
    <p:extLst>
      <p:ext uri="{BB962C8B-B14F-4D97-AF65-F5344CB8AC3E}">
        <p14:creationId xmlns:p14="http://schemas.microsoft.com/office/powerpoint/2010/main" val="219549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35867" y="1569367"/>
            <a:ext cx="10892010" cy="1938992"/>
          </a:xfrm>
          <a:prstGeom prst="rect">
            <a:avLst/>
          </a:prstGeom>
        </p:spPr>
        <p:txBody>
          <a:bodyPr wrap="square">
            <a:spAutoFit/>
          </a:bodyPr>
          <a:lstStyle/>
          <a:p>
            <a:pPr indent="457200" algn="l"/>
            <a:r>
              <a:rPr lang="ru-RU" sz="2000" b="0" i="0" dirty="0">
                <a:effectLst/>
              </a:rPr>
              <a:t>SET TRANSACTION </a:t>
            </a:r>
            <a:r>
              <a:rPr lang="ru-RU" sz="2000" b="0" i="0" dirty="0">
                <a:solidFill>
                  <a:srgbClr val="0070C0"/>
                </a:solidFill>
                <a:effectLst/>
              </a:rPr>
              <a:t>управляет типом транзакции:</a:t>
            </a:r>
          </a:p>
          <a:p>
            <a:pPr algn="l"/>
            <a:r>
              <a:rPr lang="ru-RU" sz="2000" b="0" i="0" dirty="0">
                <a:effectLst/>
              </a:rPr>
              <a:t>SET TRANSACTION </a:t>
            </a:r>
            <a:r>
              <a:rPr lang="ru-RU" sz="2000" b="0" dirty="0" err="1">
                <a:effectLst/>
              </a:rPr>
              <a:t>тип_транзакции</a:t>
            </a:r>
            <a:r>
              <a:rPr lang="ru-RU" sz="2000" b="0" dirty="0">
                <a:effectLst/>
              </a:rPr>
              <a:t> </a:t>
            </a:r>
            <a:r>
              <a:rPr lang="ru-RU" sz="2000" b="0" i="0" dirty="0">
                <a:effectLst/>
              </a:rPr>
              <a:t>NAME </a:t>
            </a:r>
            <a:r>
              <a:rPr lang="ru-RU" sz="2000" b="0" dirty="0">
                <a:effectLst/>
              </a:rPr>
              <a:t>имя</a:t>
            </a:r>
            <a:r>
              <a:rPr lang="ru-RU" sz="2000" b="0" i="1" dirty="0">
                <a:effectLst/>
              </a:rPr>
              <a:t>;</a:t>
            </a:r>
            <a:endParaRPr lang="ru-RU" sz="2000" b="0" i="0" dirty="0">
              <a:effectLst/>
            </a:endParaRPr>
          </a:p>
          <a:p>
            <a:pPr algn="l"/>
            <a:r>
              <a:rPr lang="ru-RU" sz="2000" b="0" dirty="0">
                <a:solidFill>
                  <a:srgbClr val="0070C0"/>
                </a:solidFill>
                <a:effectLst/>
              </a:rPr>
              <a:t>где </a:t>
            </a:r>
          </a:p>
          <a:p>
            <a:pPr algn="l"/>
            <a:r>
              <a:rPr lang="en-US" sz="2000" b="0" dirty="0">
                <a:effectLst/>
              </a:rPr>
              <a:t>“</a:t>
            </a:r>
            <a:r>
              <a:rPr lang="ru-RU" sz="2000" b="0" dirty="0">
                <a:effectLst/>
              </a:rPr>
              <a:t>имя</a:t>
            </a:r>
            <a:r>
              <a:rPr lang="en-US" sz="2000" b="0" dirty="0">
                <a:effectLst/>
              </a:rPr>
              <a:t>”</a:t>
            </a:r>
            <a:r>
              <a:rPr lang="ru-RU" sz="2000" b="0" dirty="0">
                <a:solidFill>
                  <a:srgbClr val="0070C0"/>
                </a:solidFill>
                <a:effectLst/>
              </a:rPr>
              <a:t> </a:t>
            </a:r>
            <a:r>
              <a:rPr lang="ru-RU" sz="2000" b="0" i="0" dirty="0">
                <a:solidFill>
                  <a:srgbClr val="0070C0"/>
                </a:solidFill>
                <a:effectLst/>
              </a:rPr>
              <a:t>– имя транзакции, доступное во </a:t>
            </a:r>
            <a:r>
              <a:rPr lang="ru-RU" sz="2000" dirty="0">
                <a:solidFill>
                  <a:srgbClr val="0070C0"/>
                </a:solidFill>
              </a:rPr>
              <a:t>всё время </a:t>
            </a:r>
            <a:r>
              <a:rPr lang="ru-RU" sz="2000" b="0" i="0" dirty="0">
                <a:solidFill>
                  <a:srgbClr val="0070C0"/>
                </a:solidFill>
                <a:effectLst/>
              </a:rPr>
              <a:t>ее выполнения; </a:t>
            </a:r>
          </a:p>
          <a:p>
            <a:pPr algn="l"/>
            <a:r>
              <a:rPr lang="en-US" sz="2000" b="0" i="0" dirty="0">
                <a:effectLst/>
              </a:rPr>
              <a:t>”</a:t>
            </a:r>
            <a:r>
              <a:rPr lang="ru-RU" sz="2000" b="0" dirty="0" err="1">
                <a:effectLst/>
              </a:rPr>
              <a:t>тип_транзакции</a:t>
            </a:r>
            <a:r>
              <a:rPr lang="en-US" sz="2000" b="0" dirty="0">
                <a:effectLst/>
              </a:rPr>
              <a:t>”</a:t>
            </a:r>
            <a:r>
              <a:rPr lang="ru-RU" sz="2000" b="0" dirty="0">
                <a:effectLst/>
              </a:rPr>
              <a:t> </a:t>
            </a:r>
            <a:r>
              <a:rPr lang="ru-RU" sz="2000" b="0" i="1" dirty="0">
                <a:solidFill>
                  <a:srgbClr val="0070C0"/>
                </a:solidFill>
                <a:effectLst/>
              </a:rPr>
              <a:t>м</a:t>
            </a:r>
            <a:r>
              <a:rPr lang="ru-RU" sz="2000" b="0" i="0" dirty="0">
                <a:solidFill>
                  <a:srgbClr val="0070C0"/>
                </a:solidFill>
                <a:effectLst/>
              </a:rPr>
              <a:t>ожет принимать следующие значения: </a:t>
            </a:r>
            <a:r>
              <a:rPr lang="ru-RU" sz="2000" b="0" i="0" dirty="0">
                <a:effectLst/>
              </a:rPr>
              <a:t>READ ONLY, READ WRITE, ISOLATION  LEVEL  SERIALIZABLE, ISOLATION  LEVEL READ  COMMITTED, USE ROLLBACK SEGMENT</a:t>
            </a:r>
            <a:r>
              <a:rPr lang="ru-RU" sz="2000" b="0" i="0" dirty="0">
                <a:solidFill>
                  <a:srgbClr val="0070C0"/>
                </a:solidFill>
                <a:effectLst/>
              </a:rPr>
              <a:t> </a:t>
            </a:r>
          </a:p>
        </p:txBody>
      </p:sp>
      <p:sp>
        <p:nvSpPr>
          <p:cNvPr id="2" name="Прямоугольник 1"/>
          <p:cNvSpPr/>
          <p:nvPr/>
        </p:nvSpPr>
        <p:spPr>
          <a:xfrm>
            <a:off x="2146522" y="966391"/>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Транзакции в СУБД </a:t>
            </a:r>
            <a:r>
              <a:rPr lang="en-US" sz="3200" b="1" dirty="0">
                <a:solidFill>
                  <a:srgbClr val="C00000"/>
                </a:solidFill>
                <a:latin typeface="Co Headline Corp" panose="020B0503060202020204" pitchFamily="34" charset="0"/>
              </a:rPr>
              <a:t>Oracle</a:t>
            </a:r>
            <a:r>
              <a:rPr lang="ru-RU" sz="3200" b="1" dirty="0">
                <a:solidFill>
                  <a:srgbClr val="C00000"/>
                </a:solidFill>
                <a:latin typeface="Co Headline Corp" panose="020B0503060202020204" pitchFamily="34" charset="0"/>
              </a:rPr>
              <a:t> 3/4</a:t>
            </a:r>
            <a:r>
              <a:rPr lang="en-US" sz="3200" b="1" dirty="0">
                <a:solidFill>
                  <a:srgbClr val="C00000"/>
                </a:solidFill>
                <a:latin typeface="Co Headline Corp" panose="020B0503060202020204" pitchFamily="34" charset="0"/>
              </a:rPr>
              <a:t> </a:t>
            </a:r>
            <a:endParaRPr lang="ru-RU" sz="3200" b="1" dirty="0">
              <a:solidFill>
                <a:srgbClr val="C00000"/>
              </a:solidFill>
              <a:latin typeface="Co Headline Corp" panose="020B0503060202020204" pitchFamily="34" charset="0"/>
            </a:endParaRPr>
          </a:p>
        </p:txBody>
      </p:sp>
      <p:pic>
        <p:nvPicPr>
          <p:cNvPr id="4" name="Рисунок 3">
            <a:extLst>
              <a:ext uri="{FF2B5EF4-FFF2-40B4-BE49-F238E27FC236}">
                <a16:creationId xmlns:a16="http://schemas.microsoft.com/office/drawing/2014/main" id="{955AADD3-84D4-429D-BB34-B92E929344BF}"/>
              </a:ext>
            </a:extLst>
          </p:cNvPr>
          <p:cNvPicPr>
            <a:picLocks noChangeAspect="1"/>
          </p:cNvPicPr>
          <p:nvPr/>
        </p:nvPicPr>
        <p:blipFill>
          <a:blip r:embed="rId3"/>
          <a:stretch>
            <a:fillRect/>
          </a:stretch>
        </p:blipFill>
        <p:spPr>
          <a:xfrm>
            <a:off x="858077" y="3429000"/>
            <a:ext cx="10475846" cy="2031374"/>
          </a:xfrm>
          <a:prstGeom prst="rect">
            <a:avLst/>
          </a:prstGeom>
        </p:spPr>
      </p:pic>
      <p:sp>
        <p:nvSpPr>
          <p:cNvPr id="6" name="TextBox 5">
            <a:extLst>
              <a:ext uri="{FF2B5EF4-FFF2-40B4-BE49-F238E27FC236}">
                <a16:creationId xmlns:a16="http://schemas.microsoft.com/office/drawing/2014/main" id="{CFEB1294-8824-4A99-9139-F25E8B6D9442}"/>
              </a:ext>
            </a:extLst>
          </p:cNvPr>
          <p:cNvSpPr txBox="1"/>
          <p:nvPr/>
        </p:nvSpPr>
        <p:spPr>
          <a:xfrm>
            <a:off x="1135868" y="5891609"/>
            <a:ext cx="8506326" cy="646331"/>
          </a:xfrm>
          <a:prstGeom prst="rect">
            <a:avLst/>
          </a:prstGeom>
          <a:noFill/>
        </p:spPr>
        <p:txBody>
          <a:bodyPr wrap="square">
            <a:spAutoFit/>
          </a:bodyPr>
          <a:lstStyle/>
          <a:p>
            <a:r>
              <a:rPr lang="ru-RU" b="1" i="0" u="sng" dirty="0">
                <a:solidFill>
                  <a:srgbClr val="7030A0"/>
                </a:solidFill>
                <a:effectLst/>
                <a:latin typeface="Consolas" panose="020B0609020204030204" pitchFamily="49" charset="0"/>
              </a:rPr>
              <a:t>Пример</a:t>
            </a:r>
            <a:r>
              <a:rPr lang="ru-RU" b="1" i="0" dirty="0">
                <a:solidFill>
                  <a:srgbClr val="7030A0"/>
                </a:solidFill>
                <a:effectLst/>
                <a:latin typeface="Consolas" panose="020B0609020204030204" pitchFamily="49" charset="0"/>
              </a:rPr>
              <a:t>: </a:t>
            </a:r>
          </a:p>
          <a:p>
            <a:r>
              <a:rPr lang="en-US" b="0" i="0" dirty="0">
                <a:solidFill>
                  <a:srgbClr val="404040"/>
                </a:solidFill>
                <a:effectLst/>
                <a:latin typeface="Consolas" panose="020B0609020204030204" pitchFamily="49" charset="0"/>
              </a:rPr>
              <a:t>SET TRANSACTION READ WRITE NAME ‘</a:t>
            </a:r>
            <a:r>
              <a:rPr lang="en-US" b="0" i="0" dirty="0" err="1">
                <a:solidFill>
                  <a:srgbClr val="404040"/>
                </a:solidFill>
                <a:effectLst/>
                <a:latin typeface="Consolas" panose="020B0609020204030204" pitchFamily="49" charset="0"/>
              </a:rPr>
              <a:t>RW_example</a:t>
            </a:r>
            <a:r>
              <a:rPr lang="en-US" b="0" i="0" dirty="0">
                <a:solidFill>
                  <a:srgbClr val="404040"/>
                </a:solidFill>
                <a:effectLst/>
                <a:latin typeface="Consolas" panose="020B0609020204030204" pitchFamily="49" charset="0"/>
              </a:rPr>
              <a:t>’;</a:t>
            </a:r>
            <a:endParaRPr lang="ru-RU" dirty="0"/>
          </a:p>
        </p:txBody>
      </p:sp>
    </p:spTree>
    <p:extLst>
      <p:ext uri="{BB962C8B-B14F-4D97-AF65-F5344CB8AC3E}">
        <p14:creationId xmlns:p14="http://schemas.microsoft.com/office/powerpoint/2010/main" val="149855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1001949" y="479114"/>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Транзакции в СУБД </a:t>
            </a:r>
            <a:r>
              <a:rPr lang="en-US" sz="3200" b="1" dirty="0">
                <a:solidFill>
                  <a:srgbClr val="C00000"/>
                </a:solidFill>
                <a:latin typeface="Co Headline Corp" panose="020B0503060202020204" pitchFamily="34" charset="0"/>
              </a:rPr>
              <a:t>Oracle</a:t>
            </a:r>
            <a:r>
              <a:rPr lang="ru-RU" sz="3200" b="1" dirty="0">
                <a:solidFill>
                  <a:srgbClr val="C00000"/>
                </a:solidFill>
                <a:latin typeface="Co Headline Corp" panose="020B0503060202020204" pitchFamily="34" charset="0"/>
              </a:rPr>
              <a:t> 4/4</a:t>
            </a:r>
            <a:r>
              <a:rPr lang="en-US" sz="3200" b="1" dirty="0">
                <a:solidFill>
                  <a:srgbClr val="C00000"/>
                </a:solidFill>
                <a:latin typeface="Co Headline Corp" panose="020B0503060202020204" pitchFamily="34" charset="0"/>
              </a:rPr>
              <a:t> </a:t>
            </a:r>
            <a:endParaRPr lang="ru-RU" sz="3200" b="1" dirty="0">
              <a:solidFill>
                <a:srgbClr val="C00000"/>
              </a:solidFill>
              <a:latin typeface="Co Headline Corp" panose="020B0503060202020204" pitchFamily="34" charset="0"/>
            </a:endParaRPr>
          </a:p>
        </p:txBody>
      </p:sp>
      <p:sp>
        <p:nvSpPr>
          <p:cNvPr id="5" name="TextBox 4">
            <a:extLst>
              <a:ext uri="{FF2B5EF4-FFF2-40B4-BE49-F238E27FC236}">
                <a16:creationId xmlns:a16="http://schemas.microsoft.com/office/drawing/2014/main" id="{4317E610-B987-42FC-A8D7-61AE05942E50}"/>
              </a:ext>
            </a:extLst>
          </p:cNvPr>
          <p:cNvSpPr txBox="1"/>
          <p:nvPr/>
        </p:nvSpPr>
        <p:spPr>
          <a:xfrm>
            <a:off x="268194" y="1242456"/>
            <a:ext cx="10148909" cy="5153719"/>
          </a:xfrm>
          <a:prstGeom prst="rect">
            <a:avLst/>
          </a:prstGeom>
          <a:noFill/>
        </p:spPr>
        <p:txBody>
          <a:bodyPr wrap="square">
            <a:spAutoFit/>
          </a:bodyPr>
          <a:lstStyle/>
          <a:p>
            <a:pPr marL="342900" indent="-342900" algn="l">
              <a:lnSpc>
                <a:spcPct val="110000"/>
              </a:lnSpc>
              <a:buFontTx/>
              <a:buChar char="-"/>
            </a:pPr>
            <a:r>
              <a:rPr lang="ru-RU" sz="2000" b="0" i="0" dirty="0">
                <a:effectLst/>
              </a:rPr>
              <a:t>READ ONLY </a:t>
            </a:r>
            <a:r>
              <a:rPr lang="ru-RU" sz="2000" b="0" i="0" dirty="0">
                <a:solidFill>
                  <a:srgbClr val="0070C0"/>
                </a:solidFill>
                <a:effectLst/>
              </a:rPr>
              <a:t>– </a:t>
            </a:r>
            <a:r>
              <a:rPr lang="ru-RU" sz="2000" dirty="0">
                <a:solidFill>
                  <a:srgbClr val="0070C0"/>
                </a:solidFill>
              </a:rPr>
              <a:t>это</a:t>
            </a:r>
            <a:r>
              <a:rPr lang="ru-RU" sz="2000" b="0" i="0" dirty="0">
                <a:solidFill>
                  <a:srgbClr val="0070C0"/>
                </a:solidFill>
                <a:effectLst/>
              </a:rPr>
              <a:t> начало транзакции только для чтения. Указывает СУБД, что следует обеспечить целостность по чтению БД в пределах транзакции. </a:t>
            </a:r>
          </a:p>
          <a:p>
            <a:pPr marL="342900" indent="-342900" algn="l">
              <a:lnSpc>
                <a:spcPct val="110000"/>
              </a:lnSpc>
              <a:buFontTx/>
              <a:buChar char="-"/>
            </a:pPr>
            <a:r>
              <a:rPr lang="ru-RU" sz="2000" b="0" i="0" dirty="0">
                <a:solidFill>
                  <a:srgbClr val="0070C0"/>
                </a:solidFill>
                <a:effectLst/>
              </a:rPr>
              <a:t>Транзакцию для чтения заканчивают команды </a:t>
            </a:r>
            <a:r>
              <a:rPr lang="ru-RU" sz="2000" b="0" i="0" dirty="0">
                <a:effectLst/>
              </a:rPr>
              <a:t>COMMIT</a:t>
            </a:r>
            <a:r>
              <a:rPr lang="ru-RU" sz="2000" b="0" i="0" dirty="0">
                <a:solidFill>
                  <a:srgbClr val="0070C0"/>
                </a:solidFill>
                <a:effectLst/>
              </a:rPr>
              <a:t> или </a:t>
            </a:r>
            <a:r>
              <a:rPr lang="ru-RU" sz="2000" b="0" i="0" dirty="0">
                <a:effectLst/>
              </a:rPr>
              <a:t>ROLLBACK</a:t>
            </a:r>
            <a:r>
              <a:rPr lang="ru-RU" sz="2000" b="0" i="0" dirty="0">
                <a:solidFill>
                  <a:srgbClr val="0070C0"/>
                </a:solidFill>
                <a:effectLst/>
              </a:rPr>
              <a:t>. Внутри такой транзакции разрешены только команды </a:t>
            </a:r>
            <a:r>
              <a:rPr lang="ru-RU" sz="2000" b="0" i="0" dirty="0">
                <a:effectLst/>
              </a:rPr>
              <a:t>LOCK TABLE</a:t>
            </a:r>
            <a:r>
              <a:rPr lang="ru-RU" sz="2000" b="0" i="0" dirty="0">
                <a:solidFill>
                  <a:srgbClr val="0070C0"/>
                </a:solidFill>
                <a:effectLst/>
              </a:rPr>
              <a:t>, </a:t>
            </a:r>
            <a:r>
              <a:rPr lang="ru-RU" sz="2000" b="0" i="0" dirty="0">
                <a:effectLst/>
              </a:rPr>
              <a:t>SELECT</a:t>
            </a:r>
            <a:r>
              <a:rPr lang="ru-RU" sz="2000" b="0" i="0" dirty="0">
                <a:solidFill>
                  <a:srgbClr val="0070C0"/>
                </a:solidFill>
                <a:effectLst/>
              </a:rPr>
              <a:t>, </a:t>
            </a:r>
            <a:r>
              <a:rPr lang="ru-RU" sz="2000" b="0" i="0" dirty="0">
                <a:effectLst/>
              </a:rPr>
              <a:t>SELECT INTO</a:t>
            </a:r>
            <a:r>
              <a:rPr lang="ru-RU" sz="2000" b="0" i="0" dirty="0">
                <a:solidFill>
                  <a:srgbClr val="0070C0"/>
                </a:solidFill>
                <a:effectLst/>
              </a:rPr>
              <a:t>, </a:t>
            </a:r>
            <a:r>
              <a:rPr lang="ru-RU" sz="2000" b="0" i="0" dirty="0">
                <a:effectLst/>
              </a:rPr>
              <a:t>OPEN</a:t>
            </a:r>
            <a:r>
              <a:rPr lang="ru-RU" sz="2000" b="0" i="0" dirty="0">
                <a:solidFill>
                  <a:srgbClr val="0070C0"/>
                </a:solidFill>
                <a:effectLst/>
              </a:rPr>
              <a:t>, </a:t>
            </a:r>
            <a:r>
              <a:rPr lang="ru-RU" sz="2000" b="0" i="0" dirty="0">
                <a:effectLst/>
              </a:rPr>
              <a:t>FETCH</a:t>
            </a:r>
            <a:r>
              <a:rPr lang="ru-RU" sz="2000" b="0" i="0" dirty="0">
                <a:solidFill>
                  <a:srgbClr val="0070C0"/>
                </a:solidFill>
                <a:effectLst/>
              </a:rPr>
              <a:t>, </a:t>
            </a:r>
            <a:r>
              <a:rPr lang="ru-RU" sz="2000" b="0" i="0" dirty="0">
                <a:effectLst/>
              </a:rPr>
              <a:t>CLOSE</a:t>
            </a:r>
            <a:r>
              <a:rPr lang="ru-RU" sz="2000" b="0" i="0" dirty="0">
                <a:solidFill>
                  <a:srgbClr val="0070C0"/>
                </a:solidFill>
                <a:effectLst/>
              </a:rPr>
              <a:t>, </a:t>
            </a:r>
            <a:r>
              <a:rPr lang="ru-RU" sz="2000" b="0" i="0" dirty="0">
                <a:effectLst/>
              </a:rPr>
              <a:t>COMMIT</a:t>
            </a:r>
            <a:r>
              <a:rPr lang="ru-RU" sz="2000" b="0" i="0" dirty="0">
                <a:solidFill>
                  <a:srgbClr val="0070C0"/>
                </a:solidFill>
                <a:effectLst/>
              </a:rPr>
              <a:t> и </a:t>
            </a:r>
            <a:r>
              <a:rPr lang="ru-RU" sz="2000" b="0" i="0" dirty="0">
                <a:effectLst/>
              </a:rPr>
              <a:t>ROLLBACK</a:t>
            </a:r>
            <a:r>
              <a:rPr lang="ru-RU" sz="2000" b="0" i="0" dirty="0">
                <a:solidFill>
                  <a:srgbClr val="0070C0"/>
                </a:solidFill>
                <a:effectLst/>
              </a:rPr>
              <a:t>. Попытка выполнения в транзакции только для чтения других команд, таких как </a:t>
            </a:r>
            <a:r>
              <a:rPr lang="ru-RU" sz="2000" b="0" i="0" dirty="0">
                <a:effectLst/>
              </a:rPr>
              <a:t>INSERT</a:t>
            </a:r>
            <a:r>
              <a:rPr lang="ru-RU" sz="2000" b="0" i="0" dirty="0">
                <a:solidFill>
                  <a:srgbClr val="0070C0"/>
                </a:solidFill>
                <a:effectLst/>
              </a:rPr>
              <a:t> или </a:t>
            </a:r>
            <a:r>
              <a:rPr lang="ru-RU" sz="2000" b="0" i="0" dirty="0">
                <a:effectLst/>
              </a:rPr>
              <a:t>UPDATE</a:t>
            </a:r>
            <a:r>
              <a:rPr lang="ru-RU" sz="2000" b="0" i="0" dirty="0">
                <a:solidFill>
                  <a:srgbClr val="0070C0"/>
                </a:solidFill>
                <a:effectLst/>
              </a:rPr>
              <a:t>, приводит к появлению ошибки </a:t>
            </a:r>
            <a:r>
              <a:rPr lang="ru-RU" sz="2000" b="0" i="0" dirty="0">
                <a:effectLst/>
              </a:rPr>
              <a:t>ORA-1456</a:t>
            </a:r>
            <a:r>
              <a:rPr lang="ru-RU" sz="2000" b="0" i="0" dirty="0">
                <a:solidFill>
                  <a:srgbClr val="0070C0"/>
                </a:solidFill>
                <a:effectLst/>
              </a:rPr>
              <a:t>.</a:t>
            </a:r>
          </a:p>
          <a:p>
            <a:pPr marL="342900" indent="-342900">
              <a:lnSpc>
                <a:spcPct val="110000"/>
              </a:lnSpc>
              <a:buFontTx/>
              <a:buChar char="-"/>
            </a:pPr>
            <a:r>
              <a:rPr lang="ru-RU" sz="2000" dirty="0"/>
              <a:t>READ WRIT</a:t>
            </a:r>
            <a:r>
              <a:rPr lang="ru-RU" sz="2000" dirty="0">
                <a:solidFill>
                  <a:srgbClr val="0070C0"/>
                </a:solidFill>
              </a:rPr>
              <a:t>E – обозначает начало транзакции </a:t>
            </a:r>
            <a:r>
              <a:rPr lang="ru-RU" sz="2000" dirty="0"/>
              <a:t>READ WRITE</a:t>
            </a:r>
            <a:r>
              <a:rPr lang="ru-RU" sz="2000" dirty="0">
                <a:solidFill>
                  <a:srgbClr val="0070C0"/>
                </a:solidFill>
              </a:rPr>
              <a:t>; это тип по умолчанию.</a:t>
            </a:r>
          </a:p>
          <a:p>
            <a:pPr marL="342900" indent="-342900">
              <a:lnSpc>
                <a:spcPct val="110000"/>
              </a:lnSpc>
              <a:buFontTx/>
              <a:buChar char="-"/>
            </a:pPr>
            <a:r>
              <a:rPr lang="ru-RU" sz="2000" dirty="0"/>
              <a:t>ISOLATION  LEVEL  SERIALIZABLE </a:t>
            </a:r>
            <a:r>
              <a:rPr lang="ru-RU" sz="2000" dirty="0">
                <a:solidFill>
                  <a:srgbClr val="0070C0"/>
                </a:solidFill>
              </a:rPr>
              <a:t>– аналогично транзакции  </a:t>
            </a:r>
            <a:r>
              <a:rPr lang="ru-RU" sz="2000" dirty="0"/>
              <a:t>READ ONLY </a:t>
            </a:r>
            <a:r>
              <a:rPr lang="ru-RU" sz="2000" dirty="0">
                <a:solidFill>
                  <a:srgbClr val="0070C0"/>
                </a:solidFill>
              </a:rPr>
              <a:t>обеспечивается целостность по чтению в пределах транзакции вместо поведения по умолчанию – целостности по чтению на уровне команды. </a:t>
            </a:r>
          </a:p>
          <a:p>
            <a:pPr marL="342900" indent="-342900">
              <a:lnSpc>
                <a:spcPct val="110000"/>
              </a:lnSpc>
              <a:buFontTx/>
              <a:buChar char="-"/>
            </a:pPr>
            <a:r>
              <a:rPr lang="ru-RU" sz="2000" dirty="0"/>
              <a:t>ISOLATION  LEVEL  READ  COMMITTED </a:t>
            </a:r>
            <a:r>
              <a:rPr lang="ru-RU" sz="2000" dirty="0">
                <a:solidFill>
                  <a:srgbClr val="0070C0"/>
                </a:solidFill>
              </a:rPr>
              <a:t>– если транзакции необходимы строки, заблокированные другими транзакциями, она будет ждать снятия блокировки.</a:t>
            </a:r>
          </a:p>
          <a:p>
            <a:pPr marL="342900" indent="-342900">
              <a:lnSpc>
                <a:spcPct val="110000"/>
              </a:lnSpc>
              <a:buFontTx/>
              <a:buChar char="-"/>
            </a:pPr>
            <a:r>
              <a:rPr lang="ru-RU" sz="2000" dirty="0"/>
              <a:t>USE ROLLBACK SEGMENT </a:t>
            </a:r>
            <a:r>
              <a:rPr lang="ru-RU" sz="2000" dirty="0" err="1"/>
              <a:t>имя_сегмента_отката</a:t>
            </a:r>
            <a:r>
              <a:rPr lang="ru-RU" sz="2000" dirty="0">
                <a:solidFill>
                  <a:srgbClr val="0070C0"/>
                </a:solidFill>
              </a:rPr>
              <a:t> – требует от СУБД использовать указанный сегмент отката. Полезна, когда лишь один сегмент отката имеет большой размер, и известно, что программе необходим большой сегмент отката.</a:t>
            </a:r>
            <a:endParaRPr lang="ru-RU" sz="1800" b="0" dirty="0">
              <a:solidFill>
                <a:srgbClr val="0070C0"/>
              </a:solidFill>
              <a:effectLst/>
            </a:endParaRPr>
          </a:p>
        </p:txBody>
      </p:sp>
    </p:spTree>
    <p:extLst>
      <p:ext uri="{BB962C8B-B14F-4D97-AF65-F5344CB8AC3E}">
        <p14:creationId xmlns:p14="http://schemas.microsoft.com/office/powerpoint/2010/main" val="60699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endParaRPr lang="ru-RU" sz="2000" dirty="0">
              <a:solidFill>
                <a:srgbClr val="2C5292"/>
              </a:solidFill>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2856047" y="1474999"/>
            <a:ext cx="6096000" cy="584775"/>
          </a:xfrm>
          <a:prstGeom prst="rect">
            <a:avLst/>
          </a:prstGeom>
        </p:spPr>
        <p:txBody>
          <a:bodyPr>
            <a:spAutoFit/>
          </a:bodyPr>
          <a:lstStyle/>
          <a:p>
            <a:pPr algn="ctr"/>
            <a:r>
              <a:rPr lang="ru-RU" sz="3200" b="1" dirty="0">
                <a:solidFill>
                  <a:srgbClr val="C00000"/>
                </a:solidFill>
                <a:latin typeface="Co Headline Corp" panose="020B0503060202020204" pitchFamily="34" charset="0"/>
              </a:rPr>
              <a:t>Свойства блокировок в </a:t>
            </a:r>
            <a:r>
              <a:rPr lang="en-US" sz="3200" b="1" dirty="0">
                <a:solidFill>
                  <a:srgbClr val="C00000"/>
                </a:solidFill>
                <a:latin typeface="Co Headline Corp" panose="020B0503060202020204" pitchFamily="34" charset="0"/>
              </a:rPr>
              <a:t>Oracle.</a:t>
            </a:r>
            <a:endParaRPr lang="ru-RU" sz="3200" b="1" dirty="0">
              <a:solidFill>
                <a:srgbClr val="C00000"/>
              </a:solidFill>
              <a:latin typeface="Co Headline Corp" panose="020B0503060202020204" pitchFamily="34" charset="0"/>
            </a:endParaRPr>
          </a:p>
        </p:txBody>
      </p:sp>
      <p:sp>
        <p:nvSpPr>
          <p:cNvPr id="6" name="TextBox 5">
            <a:extLst>
              <a:ext uri="{FF2B5EF4-FFF2-40B4-BE49-F238E27FC236}">
                <a16:creationId xmlns:a16="http://schemas.microsoft.com/office/drawing/2014/main" id="{4781EFFC-5287-40F6-BF57-856059494930}"/>
              </a:ext>
            </a:extLst>
          </p:cNvPr>
          <p:cNvSpPr txBox="1"/>
          <p:nvPr/>
        </p:nvSpPr>
        <p:spPr>
          <a:xfrm>
            <a:off x="729630" y="2486239"/>
            <a:ext cx="10663793" cy="3170099"/>
          </a:xfrm>
          <a:prstGeom prst="rect">
            <a:avLst/>
          </a:prstGeom>
          <a:noFill/>
        </p:spPr>
        <p:txBody>
          <a:bodyPr wrap="square">
            <a:spAutoFit/>
          </a:bodyPr>
          <a:lstStyle/>
          <a:p>
            <a:pPr indent="457200"/>
            <a:r>
              <a:rPr lang="ru-RU" sz="2000" dirty="0">
                <a:solidFill>
                  <a:srgbClr val="0070C0"/>
                </a:solidFill>
              </a:rPr>
              <a:t>Информация о блокировке хранится в блоке данных, содержащем блокируемую строку. Это позволяет Oracle не использует эскалацию блокировок, которая представляет, например, переход от блокирования на уровне строки к блокированию на уровне таблицы.</a:t>
            </a:r>
          </a:p>
          <a:p>
            <a:pPr indent="457200"/>
            <a:r>
              <a:rPr lang="ru-RU" sz="2000" dirty="0">
                <a:solidFill>
                  <a:srgbClr val="0070C0"/>
                </a:solidFill>
              </a:rPr>
              <a:t>Блокировки удерживаются на протяжении всей транзакции и освобождаются по команде </a:t>
            </a:r>
            <a:r>
              <a:rPr lang="ru-RU" sz="2000" dirty="0"/>
              <a:t>COMMIT</a:t>
            </a:r>
            <a:r>
              <a:rPr lang="ru-RU" sz="2000" dirty="0">
                <a:solidFill>
                  <a:srgbClr val="0070C0"/>
                </a:solidFill>
              </a:rPr>
              <a:t> или </a:t>
            </a:r>
            <a:r>
              <a:rPr lang="ru-RU" sz="2000" dirty="0"/>
              <a:t>ROLLBACK</a:t>
            </a:r>
            <a:r>
              <a:rPr lang="ru-RU" sz="2000" dirty="0">
                <a:solidFill>
                  <a:srgbClr val="0070C0"/>
                </a:solidFill>
              </a:rPr>
              <a:t>.</a:t>
            </a:r>
          </a:p>
          <a:p>
            <a:pPr indent="457200"/>
            <a:r>
              <a:rPr lang="ru-RU" sz="2000" dirty="0">
                <a:solidFill>
                  <a:srgbClr val="0070C0"/>
                </a:solidFill>
              </a:rPr>
              <a:t>Oracle использует преобразование блокировки, что подразумевает изменения ограниченности блокировки при сохранении неизменной ее </a:t>
            </a:r>
            <a:r>
              <a:rPr lang="ru-RU" sz="2000" dirty="0" err="1">
                <a:solidFill>
                  <a:srgbClr val="0070C0"/>
                </a:solidFill>
              </a:rPr>
              <a:t>гранулированности</a:t>
            </a:r>
            <a:r>
              <a:rPr lang="ru-RU" sz="2000" dirty="0">
                <a:solidFill>
                  <a:srgbClr val="0070C0"/>
                </a:solidFill>
              </a:rPr>
              <a:t>. Например, разделяемая блокировка строки таблицы преобразуется в более ограниченную эксклюзивную блокировку таблицы, когда оператор </a:t>
            </a:r>
            <a:r>
              <a:rPr lang="ru-RU" sz="2000" dirty="0"/>
              <a:t>SELECT FOR UPDATE </a:t>
            </a:r>
            <a:r>
              <a:rPr lang="ru-RU" sz="2000" dirty="0">
                <a:solidFill>
                  <a:srgbClr val="0070C0"/>
                </a:solidFill>
              </a:rPr>
              <a:t>начинает обновлять ранее заблокированные строки таблицы. Типы блокировок Oracle подробно рассмотрены далее.</a:t>
            </a:r>
          </a:p>
        </p:txBody>
      </p:sp>
    </p:spTree>
    <p:extLst>
      <p:ext uri="{BB962C8B-B14F-4D97-AF65-F5344CB8AC3E}">
        <p14:creationId xmlns:p14="http://schemas.microsoft.com/office/powerpoint/2010/main" val="982702044"/>
      </p:ext>
    </p:extLst>
  </p:cSld>
  <p:clrMapOvr>
    <a:masterClrMapping/>
  </p:clrMapOvr>
</p:sld>
</file>

<file path=ppt/theme/theme1.xml><?xml version="1.0" encoding="utf-8"?>
<a:theme xmlns:a="http://schemas.openxmlformats.org/drawingml/2006/main" name="Тема Office">
  <a:themeElements>
    <a:clrScheme name="Пользовательские 7">
      <a:dk1>
        <a:srgbClr val="000000"/>
      </a:dk1>
      <a:lt1>
        <a:srgbClr val="FFFFFF"/>
      </a:lt1>
      <a:dk2>
        <a:srgbClr val="FEFFFE"/>
      </a:dk2>
      <a:lt2>
        <a:srgbClr val="EBEBEB"/>
      </a:lt2>
      <a:accent1>
        <a:srgbClr val="C14AE4"/>
      </a:accent1>
      <a:accent2>
        <a:srgbClr val="FEFFFE"/>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772CEC475D848A418044E411EFC80EB5" ma:contentTypeVersion="5" ma:contentTypeDescription="Создание документа." ma:contentTypeScope="" ma:versionID="24602e4ef37759f4e546c86c5e30cfc4">
  <xsd:schema xmlns:xsd="http://www.w3.org/2001/XMLSchema" xmlns:xs="http://www.w3.org/2001/XMLSchema" xmlns:p="http://schemas.microsoft.com/office/2006/metadata/properties" xmlns:ns2="337a2a6a-eeca-42a1-a72c-b3e3433a690f" targetNamespace="http://schemas.microsoft.com/office/2006/metadata/properties" ma:root="true" ma:fieldsID="e9cc59409be0d32b772a54d8fce48a40" ns2:_="">
    <xsd:import namespace="337a2a6a-eeca-42a1-a72c-b3e3433a69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a2a6a-eeca-42a1-a72c-b3e3433a6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64A6F4-F530-446A-A1F3-B734E5EB76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5C8C67-A07D-4B80-8664-0BFF22B9F3A8}">
  <ds:schemaRefs>
    <ds:schemaRef ds:uri="http://schemas.microsoft.com/sharepoint/v3/contenttype/forms"/>
  </ds:schemaRefs>
</ds:datastoreItem>
</file>

<file path=customXml/itemProps3.xml><?xml version="1.0" encoding="utf-8"?>
<ds:datastoreItem xmlns:ds="http://schemas.openxmlformats.org/officeDocument/2006/customXml" ds:itemID="{D997D489-44A6-41EB-9E22-10D7C75D3C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7a2a6a-eeca-42a1-a72c-b3e3433a69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4418</TotalTime>
  <Words>2151</Words>
  <Application>Microsoft Office PowerPoint</Application>
  <PresentationFormat>Широкоэкранный</PresentationFormat>
  <Paragraphs>265</Paragraphs>
  <Slides>19</Slides>
  <Notes>18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vt:lpstr>
      <vt:lpstr>Calibri</vt:lpstr>
      <vt:lpstr>Co Headline Corp</vt:lpstr>
      <vt:lpstr>Co Text Corp</vt:lpstr>
      <vt:lpstr>Consolas</vt:lpstr>
      <vt:lpstr>Times New Roman</vt:lpstr>
      <vt:lpstr>Verdana</vt:lpstr>
      <vt:lpstr>Тема Office</vt:lpstr>
      <vt:lpstr>Транзакции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EA</cp:lastModifiedBy>
  <cp:revision>118</cp:revision>
  <dcterms:created xsi:type="dcterms:W3CDTF">2020-02-06T11:13:24Z</dcterms:created>
  <dcterms:modified xsi:type="dcterms:W3CDTF">2022-12-09T11:40:47Z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0x010100772CEC475D848A418044E411EFC80EB5</vt:lpwstr>
  </property>
</Properties>
</file>