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6/30/2020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9756-E523-43F1-9D06-CED015DA4F24}"/>
              </a:ext>
            </a:extLst>
          </p:cNvPr>
          <p:cNvSpPr>
            <a:spLocks noGrp="1"/>
          </p:cNvSpPr>
          <p:nvPr>
            <p:ph type="ctrTitle"/>
          </p:nvPr>
        </p:nvSpPr>
        <p:spPr/>
        <p:txBody>
          <a:bodyPr/>
          <a:lstStyle/>
          <a:p>
            <a:r>
              <a:rPr lang="en-US" dirty="0"/>
              <a:t>Conversion project</a:t>
            </a:r>
            <a:endParaRPr lang="en-GB" dirty="0"/>
          </a:p>
        </p:txBody>
      </p:sp>
      <p:sp>
        <p:nvSpPr>
          <p:cNvPr id="3" name="Subtitle 2">
            <a:extLst>
              <a:ext uri="{FF2B5EF4-FFF2-40B4-BE49-F238E27FC236}">
                <a16:creationId xmlns:a16="http://schemas.microsoft.com/office/drawing/2014/main" id="{67D8D111-87AE-4ED6-AE53-0FF1A5EE7592}"/>
              </a:ext>
            </a:extLst>
          </p:cNvPr>
          <p:cNvSpPr>
            <a:spLocks noGrp="1"/>
          </p:cNvSpPr>
          <p:nvPr>
            <p:ph type="subTitle" idx="1"/>
          </p:nvPr>
        </p:nvSpPr>
        <p:spPr/>
        <p:txBody>
          <a:bodyPr/>
          <a:lstStyle/>
          <a:p>
            <a:r>
              <a:rPr lang="en-US" dirty="0"/>
              <a:t>Anonymous have hired us to find where the dosh can be found or where the dosh has been wasted</a:t>
            </a:r>
            <a:endParaRPr lang="en-GB" dirty="0"/>
          </a:p>
        </p:txBody>
      </p:sp>
      <p:pic>
        <p:nvPicPr>
          <p:cNvPr id="4" name="Picture 3">
            <a:extLst>
              <a:ext uri="{FF2B5EF4-FFF2-40B4-BE49-F238E27FC236}">
                <a16:creationId xmlns:a16="http://schemas.microsoft.com/office/drawing/2014/main" id="{82632136-A717-42DA-9EBC-659AEBD8D6C2}"/>
              </a:ext>
            </a:extLst>
          </p:cNvPr>
          <p:cNvPicPr>
            <a:picLocks noChangeAspect="1"/>
          </p:cNvPicPr>
          <p:nvPr/>
        </p:nvPicPr>
        <p:blipFill>
          <a:blip r:embed="rId2"/>
          <a:stretch>
            <a:fillRect/>
          </a:stretch>
        </p:blipFill>
        <p:spPr>
          <a:xfrm>
            <a:off x="4498181" y="280343"/>
            <a:ext cx="3195638" cy="4012460"/>
          </a:xfrm>
          <a:prstGeom prst="rect">
            <a:avLst/>
          </a:prstGeom>
        </p:spPr>
      </p:pic>
    </p:spTree>
    <p:extLst>
      <p:ext uri="{BB962C8B-B14F-4D97-AF65-F5344CB8AC3E}">
        <p14:creationId xmlns:p14="http://schemas.microsoft.com/office/powerpoint/2010/main" val="381884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55CF-7E28-4B86-9820-D3B5579C2DB5}"/>
              </a:ext>
            </a:extLst>
          </p:cNvPr>
          <p:cNvSpPr>
            <a:spLocks noGrp="1"/>
          </p:cNvSpPr>
          <p:nvPr>
            <p:ph type="title"/>
          </p:nvPr>
        </p:nvSpPr>
        <p:spPr/>
        <p:txBody>
          <a:bodyPr/>
          <a:lstStyle/>
          <a:p>
            <a:r>
              <a:rPr lang="en-US" dirty="0"/>
              <a:t>Conclusions after a first look: </a:t>
            </a:r>
            <a:endParaRPr lang="en-GB" dirty="0"/>
          </a:p>
        </p:txBody>
      </p:sp>
      <p:sp>
        <p:nvSpPr>
          <p:cNvPr id="3" name="Content Placeholder 2">
            <a:extLst>
              <a:ext uri="{FF2B5EF4-FFF2-40B4-BE49-F238E27FC236}">
                <a16:creationId xmlns:a16="http://schemas.microsoft.com/office/drawing/2014/main" id="{465361C7-11C4-4397-A4F3-AB800B229281}"/>
              </a:ext>
            </a:extLst>
          </p:cNvPr>
          <p:cNvSpPr>
            <a:spLocks noGrp="1"/>
          </p:cNvSpPr>
          <p:nvPr>
            <p:ph idx="1"/>
          </p:nvPr>
        </p:nvSpPr>
        <p:spPr>
          <a:xfrm>
            <a:off x="751762" y="1904261"/>
            <a:ext cx="10445822" cy="4023360"/>
          </a:xfrm>
        </p:spPr>
        <p:txBody>
          <a:bodyPr/>
          <a:lstStyle/>
          <a:p>
            <a:r>
              <a:rPr lang="en-US" dirty="0"/>
              <a:t>-	</a:t>
            </a:r>
            <a:r>
              <a:rPr lang="en-US" b="1" dirty="0"/>
              <a:t>Age: </a:t>
            </a:r>
            <a:r>
              <a:rPr lang="en-US" dirty="0"/>
              <a:t>(the younger the better)</a:t>
            </a:r>
          </a:p>
          <a:p>
            <a:r>
              <a:rPr lang="en-US" dirty="0"/>
              <a:t>We need to target the younglings! Make the page more youth friendly and correlated with their trends and tendencies. Minimalism or the such, lots of AB testing needed.</a:t>
            </a:r>
          </a:p>
          <a:p>
            <a:r>
              <a:rPr lang="en-US" dirty="0"/>
              <a:t>-	</a:t>
            </a:r>
            <a:r>
              <a:rPr lang="en-US" b="1" dirty="0"/>
              <a:t>Total pages visited: </a:t>
            </a:r>
            <a:r>
              <a:rPr lang="en-US" dirty="0"/>
              <a:t>(the more the merrier)</a:t>
            </a:r>
          </a:p>
          <a:p>
            <a:r>
              <a:rPr lang="en-US" dirty="0"/>
              <a:t>Keep the people hooked! Increase dopamine doses! Make buttons more satisfying, and pages smaller with more links to new pages. An endless labyrinth of pleasure. Even if this seems counterintuitive, upping the number of pages they visit is our best bet! </a:t>
            </a:r>
            <a:endParaRPr lang="en-GB" dirty="0"/>
          </a:p>
        </p:txBody>
      </p:sp>
      <p:pic>
        <p:nvPicPr>
          <p:cNvPr id="3074" name="Picture 2" descr="The Devil | Cuphead Wiki | Fandom">
            <a:extLst>
              <a:ext uri="{FF2B5EF4-FFF2-40B4-BE49-F238E27FC236}">
                <a16:creationId xmlns:a16="http://schemas.microsoft.com/office/drawing/2014/main" id="{D5A4A578-B317-4C82-9A8B-4633155E1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240" y="4773169"/>
            <a:ext cx="3710866" cy="183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85CB-6D36-4A86-9C2A-D7C722597B4E}"/>
              </a:ext>
            </a:extLst>
          </p:cNvPr>
          <p:cNvSpPr>
            <a:spLocks noGrp="1"/>
          </p:cNvSpPr>
          <p:nvPr>
            <p:ph type="title"/>
          </p:nvPr>
        </p:nvSpPr>
        <p:spPr/>
        <p:txBody>
          <a:bodyPr/>
          <a:lstStyle/>
          <a:p>
            <a:r>
              <a:rPr lang="en-US" dirty="0"/>
              <a:t>Logistic regression:</a:t>
            </a:r>
            <a:endParaRPr lang="en-GB" dirty="0"/>
          </a:p>
        </p:txBody>
      </p:sp>
      <p:sp>
        <p:nvSpPr>
          <p:cNvPr id="3" name="Content Placeholder 2">
            <a:extLst>
              <a:ext uri="{FF2B5EF4-FFF2-40B4-BE49-F238E27FC236}">
                <a16:creationId xmlns:a16="http://schemas.microsoft.com/office/drawing/2014/main" id="{232B5064-544F-487F-ADB2-F8C7E1B10173}"/>
              </a:ext>
            </a:extLst>
          </p:cNvPr>
          <p:cNvSpPr>
            <a:spLocks noGrp="1"/>
          </p:cNvSpPr>
          <p:nvPr>
            <p:ph idx="1"/>
          </p:nvPr>
        </p:nvSpPr>
        <p:spPr>
          <a:xfrm>
            <a:off x="1024128" y="1889523"/>
            <a:ext cx="4355739" cy="2043285"/>
          </a:xfrm>
        </p:spPr>
        <p:txBody>
          <a:bodyPr/>
          <a:lstStyle/>
          <a:p>
            <a:r>
              <a:rPr lang="en-US" dirty="0"/>
              <a:t>Upon modelling a quick logistic regression, we notice already remarkable results on our test set. Hitting an model score of 1! Notice the following ROC and confusion matrix.</a:t>
            </a:r>
            <a:endParaRPr lang="en-GB" dirty="0"/>
          </a:p>
        </p:txBody>
      </p:sp>
      <p:pic>
        <p:nvPicPr>
          <p:cNvPr id="6146" name="Picture 2">
            <a:extLst>
              <a:ext uri="{FF2B5EF4-FFF2-40B4-BE49-F238E27FC236}">
                <a16:creationId xmlns:a16="http://schemas.microsoft.com/office/drawing/2014/main" id="{0CC9B6F6-E0A9-40D8-A07E-275313854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488" y="2080307"/>
            <a:ext cx="5714999" cy="403241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EA375AE-D12C-446F-893C-055289259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877" y="4096512"/>
            <a:ext cx="34575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65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906-A583-4B8C-9EAB-7AF8B88E7639}"/>
              </a:ext>
            </a:extLst>
          </p:cNvPr>
          <p:cNvSpPr>
            <a:spLocks noGrp="1"/>
          </p:cNvSpPr>
          <p:nvPr>
            <p:ph type="title"/>
          </p:nvPr>
        </p:nvSpPr>
        <p:spPr/>
        <p:txBody>
          <a:bodyPr/>
          <a:lstStyle/>
          <a:p>
            <a:r>
              <a:rPr lang="en-US" dirty="0"/>
              <a:t>Random forest:</a:t>
            </a:r>
            <a:endParaRPr lang="en-GB" dirty="0"/>
          </a:p>
        </p:txBody>
      </p:sp>
      <p:sp>
        <p:nvSpPr>
          <p:cNvPr id="3" name="Content Placeholder 2">
            <a:extLst>
              <a:ext uri="{FF2B5EF4-FFF2-40B4-BE49-F238E27FC236}">
                <a16:creationId xmlns:a16="http://schemas.microsoft.com/office/drawing/2014/main" id="{5EA91575-9092-45AA-94C0-B2BEC11A4894}"/>
              </a:ext>
            </a:extLst>
          </p:cNvPr>
          <p:cNvSpPr>
            <a:spLocks noGrp="1"/>
          </p:cNvSpPr>
          <p:nvPr>
            <p:ph idx="1"/>
          </p:nvPr>
        </p:nvSpPr>
        <p:spPr>
          <a:xfrm>
            <a:off x="989043" y="1850898"/>
            <a:ext cx="4622069" cy="4023360"/>
          </a:xfrm>
        </p:spPr>
        <p:txBody>
          <a:bodyPr/>
          <a:lstStyle/>
          <a:p>
            <a:r>
              <a:rPr lang="en-US" dirty="0"/>
              <a:t>After a little grid searching, finding parameters that fit well. We get the following correlation matrix an ROC. Even if the score of the forest model may have been worse, our AUC was more proficient!</a:t>
            </a:r>
            <a:endParaRPr lang="en-GB" dirty="0"/>
          </a:p>
        </p:txBody>
      </p:sp>
      <p:pic>
        <p:nvPicPr>
          <p:cNvPr id="2050" name="Picture 2">
            <a:extLst>
              <a:ext uri="{FF2B5EF4-FFF2-40B4-BE49-F238E27FC236}">
                <a16:creationId xmlns:a16="http://schemas.microsoft.com/office/drawing/2014/main" id="{89211B70-3CDF-4227-AD58-760276B81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112" y="1850899"/>
            <a:ext cx="5702171" cy="40233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88ECC21-8652-4987-A265-8C65967FB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291" y="3862578"/>
            <a:ext cx="34575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92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8755-2975-45BA-A4A2-3718CFB3F8DA}"/>
              </a:ext>
            </a:extLst>
          </p:cNvPr>
          <p:cNvSpPr>
            <a:spLocks noGrp="1"/>
          </p:cNvSpPr>
          <p:nvPr>
            <p:ph type="title"/>
          </p:nvPr>
        </p:nvSpPr>
        <p:spPr/>
        <p:txBody>
          <a:bodyPr/>
          <a:lstStyle/>
          <a:p>
            <a:r>
              <a:rPr lang="en-US" dirty="0"/>
              <a:t>Many thanks for listening!</a:t>
            </a:r>
            <a:endParaRPr lang="en-GB" dirty="0"/>
          </a:p>
        </p:txBody>
      </p:sp>
      <p:sp>
        <p:nvSpPr>
          <p:cNvPr id="3" name="Content Placeholder 2">
            <a:extLst>
              <a:ext uri="{FF2B5EF4-FFF2-40B4-BE49-F238E27FC236}">
                <a16:creationId xmlns:a16="http://schemas.microsoft.com/office/drawing/2014/main" id="{B75BE801-6F8A-4F2D-9918-C5C93F8D07F4}"/>
              </a:ext>
            </a:extLst>
          </p:cNvPr>
          <p:cNvSpPr>
            <a:spLocks noGrp="1"/>
          </p:cNvSpPr>
          <p:nvPr>
            <p:ph idx="1"/>
          </p:nvPr>
        </p:nvSpPr>
        <p:spPr/>
        <p:txBody>
          <a:bodyPr/>
          <a:lstStyle/>
          <a:p>
            <a:endParaRPr lang="en-GB"/>
          </a:p>
        </p:txBody>
      </p:sp>
      <p:pic>
        <p:nvPicPr>
          <p:cNvPr id="4098" name="Picture 2" descr="Namaste Geste Avec Une Fleur | Vecteur Gratuite">
            <a:extLst>
              <a:ext uri="{FF2B5EF4-FFF2-40B4-BE49-F238E27FC236}">
                <a16:creationId xmlns:a16="http://schemas.microsoft.com/office/drawing/2014/main" id="{185C35AE-46E9-4AF6-AE17-17CC1A162E3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8946" b="81310" l="8147" r="90895">
                        <a14:foregroundMark x1="8147" y1="53195" x2="8466" y2="53355"/>
                        <a14:foregroundMark x1="18850" y1="49201" x2="18850" y2="49201"/>
                        <a14:foregroundMark x1="31310" y1="36581" x2="31310" y2="36581"/>
                        <a14:foregroundMark x1="32109" y1="24601" x2="32109" y2="24601"/>
                        <a14:foregroundMark x1="37061" y1="21406" x2="37061" y2="21406"/>
                        <a14:foregroundMark x1="43131" y1="31629" x2="43131" y2="31629"/>
                        <a14:foregroundMark x1="56070" y1="32428" x2="56070" y2="32428"/>
                        <a14:foregroundMark x1="74121" y1="23642" x2="74121" y2="23642"/>
                        <a14:foregroundMark x1="68211" y1="37220" x2="68211" y2="37220"/>
                        <a14:foregroundMark x1="80990" y1="49681" x2="80990" y2="49681"/>
                        <a14:foregroundMark x1="90895" y1="53514" x2="90895" y2="53514"/>
                      </a14:backgroundRemoval>
                    </a14:imgEffect>
                  </a14:imgLayer>
                </a14:imgProps>
              </a:ext>
              <a:ext uri="{28A0092B-C50C-407E-A947-70E740481C1C}">
                <a14:useLocalDpi xmlns:a14="http://schemas.microsoft.com/office/drawing/2010/main" val="0"/>
              </a:ext>
            </a:extLst>
          </a:blip>
          <a:srcRect b="9540"/>
          <a:stretch/>
        </p:blipFill>
        <p:spPr bwMode="auto">
          <a:xfrm>
            <a:off x="2902838" y="1220035"/>
            <a:ext cx="5962650" cy="539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6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7D00-A3A2-4F56-87AB-E5264EE7D887}"/>
              </a:ext>
            </a:extLst>
          </p:cNvPr>
          <p:cNvSpPr>
            <a:spLocks noGrp="1"/>
          </p:cNvSpPr>
          <p:nvPr>
            <p:ph type="title"/>
          </p:nvPr>
        </p:nvSpPr>
        <p:spPr/>
        <p:txBody>
          <a:bodyPr/>
          <a:lstStyle/>
          <a:p>
            <a:r>
              <a:rPr lang="en-US" dirty="0"/>
              <a:t>Our dataset:</a:t>
            </a:r>
            <a:endParaRPr lang="en-GB" dirty="0"/>
          </a:p>
        </p:txBody>
      </p:sp>
      <p:sp>
        <p:nvSpPr>
          <p:cNvPr id="3" name="Content Placeholder 2">
            <a:extLst>
              <a:ext uri="{FF2B5EF4-FFF2-40B4-BE49-F238E27FC236}">
                <a16:creationId xmlns:a16="http://schemas.microsoft.com/office/drawing/2014/main" id="{01AF84EA-A2AE-49B1-970B-CA97E06C46B3}"/>
              </a:ext>
            </a:extLst>
          </p:cNvPr>
          <p:cNvSpPr>
            <a:spLocks noGrp="1"/>
          </p:cNvSpPr>
          <p:nvPr>
            <p:ph idx="1"/>
          </p:nvPr>
        </p:nvSpPr>
        <p:spPr/>
        <p:txBody>
          <a:bodyPr/>
          <a:lstStyle/>
          <a:p>
            <a:r>
              <a:rPr lang="en-US" dirty="0"/>
              <a:t>Over 300,000 rows - users who have looked at our site.</a:t>
            </a:r>
          </a:p>
          <a:p>
            <a:r>
              <a:rPr lang="en-US" dirty="0"/>
              <a:t>Only 6 columns:</a:t>
            </a:r>
          </a:p>
          <a:p>
            <a:pPr marL="128016" lvl="1" indent="0">
              <a:buNone/>
            </a:pPr>
            <a:r>
              <a:rPr lang="en-US" dirty="0"/>
              <a:t>	- country: what country the user is accessing the site from</a:t>
            </a:r>
          </a:p>
          <a:p>
            <a:pPr marL="128016" lvl="1" indent="0">
              <a:buNone/>
            </a:pPr>
            <a:r>
              <a:rPr lang="en-US" dirty="0"/>
              <a:t>	- age: the age of the user</a:t>
            </a:r>
          </a:p>
          <a:p>
            <a:pPr marL="128016" lvl="1" indent="0">
              <a:buNone/>
            </a:pPr>
            <a:r>
              <a:rPr lang="en-US" dirty="0"/>
              <a:t>	- </a:t>
            </a:r>
            <a:r>
              <a:rPr lang="en-US" dirty="0" err="1"/>
              <a:t>new_user</a:t>
            </a:r>
            <a:r>
              <a:rPr lang="en-US" dirty="0"/>
              <a:t>: whether the user has visited the site before</a:t>
            </a:r>
          </a:p>
          <a:p>
            <a:pPr marL="128016" lvl="1" indent="0">
              <a:buNone/>
            </a:pPr>
            <a:r>
              <a:rPr lang="en-US" dirty="0"/>
              <a:t>	- source: where the user has been directed from</a:t>
            </a:r>
          </a:p>
          <a:p>
            <a:pPr marL="128016" lvl="1" indent="0">
              <a:buNone/>
            </a:pPr>
            <a:r>
              <a:rPr lang="en-US" dirty="0"/>
              <a:t>	- </a:t>
            </a:r>
            <a:r>
              <a:rPr lang="en-US" dirty="0" err="1"/>
              <a:t>total_pages_visited</a:t>
            </a:r>
            <a:r>
              <a:rPr lang="en-US" dirty="0"/>
              <a:t>: how many pages the user has accessed on our site</a:t>
            </a:r>
          </a:p>
          <a:p>
            <a:pPr marL="128016" lvl="1" indent="0">
              <a:buNone/>
            </a:pPr>
            <a:r>
              <a:rPr lang="en-US" dirty="0"/>
              <a:t>	- converted: whether the user has spent money on through our website</a:t>
            </a:r>
            <a:endParaRPr lang="en-GB" dirty="0"/>
          </a:p>
        </p:txBody>
      </p:sp>
    </p:spTree>
    <p:extLst>
      <p:ext uri="{BB962C8B-B14F-4D97-AF65-F5344CB8AC3E}">
        <p14:creationId xmlns:p14="http://schemas.microsoft.com/office/powerpoint/2010/main" val="211139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E5A8-A6D2-4CE6-AACC-35FFCA74783E}"/>
              </a:ext>
            </a:extLst>
          </p:cNvPr>
          <p:cNvSpPr>
            <a:spLocks noGrp="1"/>
          </p:cNvSpPr>
          <p:nvPr>
            <p:ph type="title"/>
          </p:nvPr>
        </p:nvSpPr>
        <p:spPr>
          <a:xfrm>
            <a:off x="1024128" y="585216"/>
            <a:ext cx="9720072" cy="1499616"/>
          </a:xfrm>
        </p:spPr>
        <p:txBody>
          <a:bodyPr/>
          <a:lstStyle/>
          <a:p>
            <a:r>
              <a:rPr lang="en-US" dirty="0"/>
              <a:t>Conversion visualization:</a:t>
            </a:r>
            <a:endParaRPr lang="en-GB" dirty="0"/>
          </a:p>
        </p:txBody>
      </p:sp>
      <p:sp>
        <p:nvSpPr>
          <p:cNvPr id="3" name="Content Placeholder 2">
            <a:extLst>
              <a:ext uri="{FF2B5EF4-FFF2-40B4-BE49-F238E27FC236}">
                <a16:creationId xmlns:a16="http://schemas.microsoft.com/office/drawing/2014/main" id="{D43A9EF5-0F33-4A42-9C51-B02D6B35B8D9}"/>
              </a:ext>
            </a:extLst>
          </p:cNvPr>
          <p:cNvSpPr>
            <a:spLocks noGrp="1"/>
          </p:cNvSpPr>
          <p:nvPr>
            <p:ph idx="1"/>
          </p:nvPr>
        </p:nvSpPr>
        <p:spPr>
          <a:xfrm>
            <a:off x="1024128" y="2019670"/>
            <a:ext cx="10143744" cy="4023360"/>
          </a:xfrm>
        </p:spPr>
        <p:txBody>
          <a:bodyPr/>
          <a:lstStyle/>
          <a:p>
            <a:endParaRPr lang="en-US" dirty="0"/>
          </a:p>
          <a:p>
            <a:r>
              <a:rPr lang="en-US" dirty="0"/>
              <a:t>Note: a 3.23% chance of conversion overall =&gt;</a:t>
            </a:r>
            <a:endParaRPr lang="en-GB" dirty="0"/>
          </a:p>
          <a:p>
            <a:pPr marL="0" indent="0">
              <a:buNone/>
            </a:pPr>
            <a:endParaRPr lang="en-US" dirty="0"/>
          </a:p>
          <a:p>
            <a:r>
              <a:rPr lang="en-US" dirty="0"/>
              <a:t>Conversions per country:	               	   Proportion of our dataset by country:</a:t>
            </a:r>
          </a:p>
        </p:txBody>
      </p:sp>
      <p:pic>
        <p:nvPicPr>
          <p:cNvPr id="1026" name="Picture 2">
            <a:extLst>
              <a:ext uri="{FF2B5EF4-FFF2-40B4-BE49-F238E27FC236}">
                <a16:creationId xmlns:a16="http://schemas.microsoft.com/office/drawing/2014/main" id="{B3568C68-6DD9-4535-B73E-A25D4BE3B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927318"/>
            <a:ext cx="3886200" cy="25016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B4C874B8-D729-4C59-9F59-2A3F927717A4}"/>
              </a:ext>
            </a:extLst>
          </p:cNvPr>
          <p:cNvGraphicFramePr>
            <a:graphicFrameLocks noGrp="1"/>
          </p:cNvGraphicFramePr>
          <p:nvPr>
            <p:extLst>
              <p:ext uri="{D42A27DB-BD31-4B8C-83A1-F6EECF244321}">
                <p14:modId xmlns:p14="http://schemas.microsoft.com/office/powerpoint/2010/main" val="2429903205"/>
              </p:ext>
            </p:extLst>
          </p:nvPr>
        </p:nvGraphicFramePr>
        <p:xfrm>
          <a:off x="1024128" y="4049109"/>
          <a:ext cx="4407870" cy="1828800"/>
        </p:xfrm>
        <a:graphic>
          <a:graphicData uri="http://schemas.openxmlformats.org/drawingml/2006/table">
            <a:tbl>
              <a:tblPr/>
              <a:tblGrid>
                <a:gridCol w="1364419">
                  <a:extLst>
                    <a:ext uri="{9D8B030D-6E8A-4147-A177-3AD203B41FA5}">
                      <a16:colId xmlns:a16="http://schemas.microsoft.com/office/drawing/2014/main" val="1641788269"/>
                    </a:ext>
                  </a:extLst>
                </a:gridCol>
                <a:gridCol w="3043451">
                  <a:extLst>
                    <a:ext uri="{9D8B030D-6E8A-4147-A177-3AD203B41FA5}">
                      <a16:colId xmlns:a16="http://schemas.microsoft.com/office/drawing/2014/main" val="3747049892"/>
                    </a:ext>
                  </a:extLst>
                </a:gridCol>
              </a:tblGrid>
              <a:tr h="272619">
                <a:tc>
                  <a:txBody>
                    <a:bodyPr/>
                    <a:lstStyle/>
                    <a:p>
                      <a:pPr algn="r" fontAlgn="ctr"/>
                      <a:r>
                        <a:rPr lang="en-GB" b="1">
                          <a:effectLst/>
                        </a:rPr>
                        <a:t>country</a:t>
                      </a:r>
                    </a:p>
                  </a:txBody>
                  <a:tcPr anchor="ctr">
                    <a:lnL>
                      <a:noFill/>
                    </a:lnL>
                    <a:lnR>
                      <a:noFill/>
                    </a:lnR>
                    <a:lnT>
                      <a:noFill/>
                    </a:lnT>
                    <a:lnB>
                      <a:noFill/>
                    </a:lnB>
                    <a:solidFill>
                      <a:srgbClr val="FFFFFF"/>
                    </a:solidFill>
                  </a:tcPr>
                </a:tc>
                <a:tc>
                  <a:txBody>
                    <a:bodyPr/>
                    <a:lstStyle/>
                    <a:p>
                      <a:pPr algn="r" fontAlgn="ctr"/>
                      <a:r>
                        <a:rPr lang="en-GB" b="1" dirty="0">
                          <a:effectLst/>
                        </a:rPr>
                        <a:t>proportion of conversions</a:t>
                      </a:r>
                    </a:p>
                  </a:txBody>
                  <a:tcPr anchor="ctr">
                    <a:lnL>
                      <a:noFill/>
                    </a:lnL>
                    <a:lnR>
                      <a:noFill/>
                    </a:lnR>
                    <a:lnT>
                      <a:noFill/>
                    </a:lnT>
                    <a:lnB>
                      <a:noFill/>
                    </a:lnB>
                    <a:solidFill>
                      <a:srgbClr val="FFFFFF"/>
                    </a:solidFill>
                  </a:tcPr>
                </a:tc>
                <a:extLst>
                  <a:ext uri="{0D108BD9-81ED-4DB2-BD59-A6C34878D82A}">
                    <a16:rowId xmlns:a16="http://schemas.microsoft.com/office/drawing/2014/main" val="2841146384"/>
                  </a:ext>
                </a:extLst>
              </a:tr>
              <a:tr h="272619">
                <a:tc>
                  <a:txBody>
                    <a:bodyPr/>
                    <a:lstStyle/>
                    <a:p>
                      <a:pPr algn="r" fontAlgn="ctr"/>
                      <a:r>
                        <a:rPr lang="en-GB" dirty="0">
                          <a:effectLst/>
                        </a:rPr>
                        <a:t>US</a:t>
                      </a:r>
                    </a:p>
                  </a:txBody>
                  <a:tcPr anchor="ctr">
                    <a:lnL>
                      <a:noFill/>
                    </a:lnL>
                    <a:lnR>
                      <a:noFill/>
                    </a:lnR>
                    <a:lnT>
                      <a:noFill/>
                    </a:lnT>
                    <a:lnB>
                      <a:noFill/>
                    </a:lnB>
                    <a:solidFill>
                      <a:srgbClr val="F5F5F5"/>
                    </a:solidFill>
                  </a:tcPr>
                </a:tc>
                <a:tc>
                  <a:txBody>
                    <a:bodyPr/>
                    <a:lstStyle/>
                    <a:p>
                      <a:pPr algn="r" fontAlgn="ctr"/>
                      <a:r>
                        <a:rPr lang="en-GB">
                          <a:effectLst/>
                        </a:rPr>
                        <a:t>0.0378</a:t>
                      </a:r>
                    </a:p>
                  </a:txBody>
                  <a:tcPr anchor="ctr">
                    <a:lnL>
                      <a:noFill/>
                    </a:lnL>
                    <a:lnR>
                      <a:noFill/>
                    </a:lnR>
                    <a:lnT>
                      <a:noFill/>
                    </a:lnT>
                    <a:lnB>
                      <a:noFill/>
                    </a:lnB>
                    <a:solidFill>
                      <a:srgbClr val="F5F5F5"/>
                    </a:solidFill>
                  </a:tcPr>
                </a:tc>
                <a:extLst>
                  <a:ext uri="{0D108BD9-81ED-4DB2-BD59-A6C34878D82A}">
                    <a16:rowId xmlns:a16="http://schemas.microsoft.com/office/drawing/2014/main" val="68932092"/>
                  </a:ext>
                </a:extLst>
              </a:tr>
              <a:tr h="272619">
                <a:tc>
                  <a:txBody>
                    <a:bodyPr/>
                    <a:lstStyle/>
                    <a:p>
                      <a:pPr algn="r" fontAlgn="ctr"/>
                      <a:r>
                        <a:rPr lang="en-GB">
                          <a:effectLst/>
                        </a:rPr>
                        <a:t>UK</a:t>
                      </a:r>
                    </a:p>
                  </a:txBody>
                  <a:tcPr anchor="ctr">
                    <a:lnL>
                      <a:noFill/>
                    </a:lnL>
                    <a:lnR>
                      <a:noFill/>
                    </a:lnR>
                    <a:lnT>
                      <a:noFill/>
                    </a:lnT>
                    <a:lnB>
                      <a:noFill/>
                    </a:lnB>
                    <a:solidFill>
                      <a:srgbClr val="FFFFFF"/>
                    </a:solidFill>
                  </a:tcPr>
                </a:tc>
                <a:tc>
                  <a:txBody>
                    <a:bodyPr/>
                    <a:lstStyle/>
                    <a:p>
                      <a:pPr algn="r" fontAlgn="ctr"/>
                      <a:r>
                        <a:rPr lang="en-GB" dirty="0">
                          <a:effectLst/>
                        </a:rPr>
                        <a:t>0.05263</a:t>
                      </a:r>
                    </a:p>
                  </a:txBody>
                  <a:tcPr anchor="ctr">
                    <a:lnL>
                      <a:noFill/>
                    </a:lnL>
                    <a:lnR>
                      <a:noFill/>
                    </a:lnR>
                    <a:lnT>
                      <a:noFill/>
                    </a:lnT>
                    <a:lnB>
                      <a:noFill/>
                    </a:lnB>
                    <a:solidFill>
                      <a:srgbClr val="FFFFFF"/>
                    </a:solidFill>
                  </a:tcPr>
                </a:tc>
                <a:extLst>
                  <a:ext uri="{0D108BD9-81ED-4DB2-BD59-A6C34878D82A}">
                    <a16:rowId xmlns:a16="http://schemas.microsoft.com/office/drawing/2014/main" val="2885207133"/>
                  </a:ext>
                </a:extLst>
              </a:tr>
              <a:tr h="272619">
                <a:tc>
                  <a:txBody>
                    <a:bodyPr/>
                    <a:lstStyle/>
                    <a:p>
                      <a:pPr algn="r" fontAlgn="ctr"/>
                      <a:r>
                        <a:rPr lang="en-GB">
                          <a:effectLst/>
                        </a:rPr>
                        <a:t>China</a:t>
                      </a:r>
                    </a:p>
                  </a:txBody>
                  <a:tcPr anchor="ctr">
                    <a:lnL>
                      <a:noFill/>
                    </a:lnL>
                    <a:lnR>
                      <a:noFill/>
                    </a:lnR>
                    <a:lnT>
                      <a:noFill/>
                    </a:lnT>
                    <a:lnB>
                      <a:noFill/>
                    </a:lnB>
                    <a:solidFill>
                      <a:srgbClr val="F5F5F5"/>
                    </a:solidFill>
                  </a:tcPr>
                </a:tc>
                <a:tc>
                  <a:txBody>
                    <a:bodyPr/>
                    <a:lstStyle/>
                    <a:p>
                      <a:pPr algn="r" fontAlgn="ctr"/>
                      <a:r>
                        <a:rPr lang="en-GB">
                          <a:effectLst/>
                        </a:rPr>
                        <a:t>0.00133</a:t>
                      </a:r>
                    </a:p>
                  </a:txBody>
                  <a:tcPr anchor="ctr">
                    <a:lnL>
                      <a:noFill/>
                    </a:lnL>
                    <a:lnR>
                      <a:noFill/>
                    </a:lnR>
                    <a:lnT>
                      <a:noFill/>
                    </a:lnT>
                    <a:lnB>
                      <a:noFill/>
                    </a:lnB>
                    <a:solidFill>
                      <a:srgbClr val="F5F5F5"/>
                    </a:solidFill>
                  </a:tcPr>
                </a:tc>
                <a:extLst>
                  <a:ext uri="{0D108BD9-81ED-4DB2-BD59-A6C34878D82A}">
                    <a16:rowId xmlns:a16="http://schemas.microsoft.com/office/drawing/2014/main" val="4280684438"/>
                  </a:ext>
                </a:extLst>
              </a:tr>
              <a:tr h="272619">
                <a:tc>
                  <a:txBody>
                    <a:bodyPr/>
                    <a:lstStyle/>
                    <a:p>
                      <a:pPr algn="r" fontAlgn="ctr"/>
                      <a:r>
                        <a:rPr lang="en-GB" dirty="0">
                          <a:effectLst/>
                        </a:rPr>
                        <a:t>Germany</a:t>
                      </a:r>
                    </a:p>
                  </a:txBody>
                  <a:tcPr anchor="ctr">
                    <a:lnL>
                      <a:noFill/>
                    </a:lnL>
                    <a:lnR>
                      <a:noFill/>
                    </a:lnR>
                    <a:lnT>
                      <a:noFill/>
                    </a:lnT>
                    <a:lnB>
                      <a:noFill/>
                    </a:lnB>
                    <a:solidFill>
                      <a:srgbClr val="FFFFFF"/>
                    </a:solidFill>
                  </a:tcPr>
                </a:tc>
                <a:tc>
                  <a:txBody>
                    <a:bodyPr/>
                    <a:lstStyle/>
                    <a:p>
                      <a:pPr algn="r" fontAlgn="ctr"/>
                      <a:r>
                        <a:rPr lang="en-GB" dirty="0">
                          <a:effectLst/>
                        </a:rPr>
                        <a:t>0.0625</a:t>
                      </a:r>
                    </a:p>
                  </a:txBody>
                  <a:tcPr anchor="ctr">
                    <a:lnL>
                      <a:noFill/>
                    </a:lnL>
                    <a:lnR>
                      <a:noFill/>
                    </a:lnR>
                    <a:lnT>
                      <a:noFill/>
                    </a:lnT>
                    <a:lnB>
                      <a:noFill/>
                    </a:lnB>
                    <a:solidFill>
                      <a:srgbClr val="FFFFFF"/>
                    </a:solidFill>
                  </a:tcPr>
                </a:tc>
                <a:extLst>
                  <a:ext uri="{0D108BD9-81ED-4DB2-BD59-A6C34878D82A}">
                    <a16:rowId xmlns:a16="http://schemas.microsoft.com/office/drawing/2014/main" val="2758808099"/>
                  </a:ext>
                </a:extLst>
              </a:tr>
            </a:tbl>
          </a:graphicData>
        </a:graphic>
      </p:graphicFrame>
      <p:pic>
        <p:nvPicPr>
          <p:cNvPr id="5" name="Picture 2">
            <a:extLst>
              <a:ext uri="{FF2B5EF4-FFF2-40B4-BE49-F238E27FC236}">
                <a16:creationId xmlns:a16="http://schemas.microsoft.com/office/drawing/2014/main" id="{550B51E8-55D4-4C10-97B7-55EA6C9CF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031350"/>
            <a:ext cx="38862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0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43E4-2031-4538-B4F8-D18286661F0C}"/>
              </a:ext>
            </a:extLst>
          </p:cNvPr>
          <p:cNvSpPr>
            <a:spLocks noGrp="1"/>
          </p:cNvSpPr>
          <p:nvPr>
            <p:ph type="title"/>
          </p:nvPr>
        </p:nvSpPr>
        <p:spPr/>
        <p:txBody>
          <a:bodyPr/>
          <a:lstStyle/>
          <a:p>
            <a:r>
              <a:rPr lang="en-US" dirty="0"/>
              <a:t>Conclusions from the past slide</a:t>
            </a:r>
            <a:endParaRPr lang="en-GB" dirty="0"/>
          </a:p>
        </p:txBody>
      </p:sp>
      <p:sp>
        <p:nvSpPr>
          <p:cNvPr id="3" name="Content Placeholder 2">
            <a:extLst>
              <a:ext uri="{FF2B5EF4-FFF2-40B4-BE49-F238E27FC236}">
                <a16:creationId xmlns:a16="http://schemas.microsoft.com/office/drawing/2014/main" id="{B02B35F7-90A7-41DD-A9FF-BAAFB1F7C94B}"/>
              </a:ext>
            </a:extLst>
          </p:cNvPr>
          <p:cNvSpPr>
            <a:spLocks noGrp="1"/>
          </p:cNvSpPr>
          <p:nvPr>
            <p:ph idx="1"/>
          </p:nvPr>
        </p:nvSpPr>
        <p:spPr>
          <a:xfrm>
            <a:off x="1024128" y="2286000"/>
            <a:ext cx="9720071" cy="4023360"/>
          </a:xfrm>
        </p:spPr>
        <p:txBody>
          <a:bodyPr>
            <a:normAutofit fontScale="92500" lnSpcReduction="10000"/>
          </a:bodyPr>
          <a:lstStyle/>
          <a:p>
            <a:pPr marL="128016" lvl="1" indent="0">
              <a:buNone/>
            </a:pPr>
            <a:r>
              <a:rPr lang="en-US" dirty="0"/>
              <a:t>We can see that the UK and Germany have, by far, the highest conversion rates. The UK with many more users, somewhat concretizing their high conversion. The US in third place (just under 4%), representing the majority of the market and finally China whom have little to no chance of conversion (less than 1%) with the second highest user count.</a:t>
            </a:r>
          </a:p>
          <a:p>
            <a:pPr marL="128016" lvl="1" indent="0">
              <a:buNone/>
            </a:pPr>
            <a:r>
              <a:rPr lang="en-US" dirty="0"/>
              <a:t>Conclusion:</a:t>
            </a:r>
          </a:p>
          <a:p>
            <a:pPr marL="128016" lvl="1" indent="0">
              <a:buNone/>
            </a:pPr>
            <a:r>
              <a:rPr lang="en-US" dirty="0"/>
              <a:t>It would be a good idea to somehow make the content of our website, less china friendly. Maybe running a different style or using different words, that are more likely to put an average user from China from using our site. </a:t>
            </a:r>
          </a:p>
          <a:p>
            <a:pPr marL="128016" lvl="1" indent="0">
              <a:buNone/>
            </a:pPr>
            <a:endParaRPr lang="en-US" dirty="0"/>
          </a:p>
          <a:p>
            <a:pPr marL="128016" lvl="1" indent="0">
              <a:buNone/>
            </a:pPr>
            <a:r>
              <a:rPr lang="en-US" dirty="0"/>
              <a:t>					When looking into how Chinese users have found 						our site (see table to the left) we see that, the vast 						majority of them (~78%) have found us through 						something we are paying for. It would then make 						sense to cut our advertisements and search engine 						optimization in china. </a:t>
            </a:r>
          </a:p>
          <a:p>
            <a:pPr marL="128016" lvl="1" indent="0">
              <a:buNone/>
            </a:pPr>
            <a:r>
              <a:rPr lang="en-US" dirty="0"/>
              <a:t> </a:t>
            </a:r>
            <a:endParaRPr lang="en-GB" dirty="0"/>
          </a:p>
        </p:txBody>
      </p:sp>
      <p:graphicFrame>
        <p:nvGraphicFramePr>
          <p:cNvPr id="4" name="Table 3">
            <a:extLst>
              <a:ext uri="{FF2B5EF4-FFF2-40B4-BE49-F238E27FC236}">
                <a16:creationId xmlns:a16="http://schemas.microsoft.com/office/drawing/2014/main" id="{F6376B7C-E0B9-464C-A964-D4688FBB13FA}"/>
              </a:ext>
            </a:extLst>
          </p:cNvPr>
          <p:cNvGraphicFramePr>
            <a:graphicFrameLocks noGrp="1"/>
          </p:cNvGraphicFramePr>
          <p:nvPr>
            <p:extLst>
              <p:ext uri="{D42A27DB-BD31-4B8C-83A1-F6EECF244321}">
                <p14:modId xmlns:p14="http://schemas.microsoft.com/office/powerpoint/2010/main" val="1538325405"/>
              </p:ext>
            </p:extLst>
          </p:nvPr>
        </p:nvGraphicFramePr>
        <p:xfrm>
          <a:off x="1175048" y="4572493"/>
          <a:ext cx="4173491" cy="1112520"/>
        </p:xfrm>
        <a:graphic>
          <a:graphicData uri="http://schemas.openxmlformats.org/drawingml/2006/table">
            <a:tbl>
              <a:tblPr firstRow="1" bandRow="1">
                <a:tableStyleId>{8A107856-5554-42FB-B03E-39F5DBC370BA}</a:tableStyleId>
              </a:tblPr>
              <a:tblGrid>
                <a:gridCol w="3290420">
                  <a:extLst>
                    <a:ext uri="{9D8B030D-6E8A-4147-A177-3AD203B41FA5}">
                      <a16:colId xmlns:a16="http://schemas.microsoft.com/office/drawing/2014/main" val="935167055"/>
                    </a:ext>
                  </a:extLst>
                </a:gridCol>
                <a:gridCol w="883071">
                  <a:extLst>
                    <a:ext uri="{9D8B030D-6E8A-4147-A177-3AD203B41FA5}">
                      <a16:colId xmlns:a16="http://schemas.microsoft.com/office/drawing/2014/main" val="3578658586"/>
                    </a:ext>
                  </a:extLst>
                </a:gridCol>
              </a:tblGrid>
              <a:tr h="370840">
                <a:tc>
                  <a:txBody>
                    <a:bodyPr/>
                    <a:lstStyle/>
                    <a:p>
                      <a:r>
                        <a:rPr lang="en-US" b="0" dirty="0" err="1"/>
                        <a:t>Seo</a:t>
                      </a:r>
                      <a:r>
                        <a:rPr lang="en-US" b="0" dirty="0"/>
                        <a:t> – search </a:t>
                      </a:r>
                      <a:r>
                        <a:rPr lang="en-US" b="0" dirty="0" err="1"/>
                        <a:t>enginge</a:t>
                      </a:r>
                      <a:r>
                        <a:rPr lang="en-US" b="0" dirty="0"/>
                        <a:t> </a:t>
                      </a:r>
                      <a:r>
                        <a:rPr lang="en-US" b="0" dirty="0" err="1"/>
                        <a:t>opmisation</a:t>
                      </a:r>
                      <a:endParaRPr lang="en-GB" b="0" dirty="0"/>
                    </a:p>
                  </a:txBody>
                  <a:tcPr/>
                </a:tc>
                <a:tc>
                  <a:txBody>
                    <a:bodyPr/>
                    <a:lstStyle/>
                    <a:p>
                      <a:r>
                        <a:rPr lang="en-US" b="0" dirty="0"/>
                        <a:t>37578</a:t>
                      </a:r>
                      <a:endParaRPr lang="en-GB" b="0" dirty="0"/>
                    </a:p>
                  </a:txBody>
                  <a:tcPr/>
                </a:tc>
                <a:extLst>
                  <a:ext uri="{0D108BD9-81ED-4DB2-BD59-A6C34878D82A}">
                    <a16:rowId xmlns:a16="http://schemas.microsoft.com/office/drawing/2014/main" val="3733323028"/>
                  </a:ext>
                </a:extLst>
              </a:tr>
              <a:tr h="370840">
                <a:tc>
                  <a:txBody>
                    <a:bodyPr/>
                    <a:lstStyle/>
                    <a:p>
                      <a:r>
                        <a:rPr lang="en-US" dirty="0"/>
                        <a:t>Advertisements</a:t>
                      </a:r>
                      <a:endParaRPr lang="en-GB" dirty="0"/>
                    </a:p>
                  </a:txBody>
                  <a:tcPr/>
                </a:tc>
                <a:tc>
                  <a:txBody>
                    <a:bodyPr/>
                    <a:lstStyle/>
                    <a:p>
                      <a:r>
                        <a:rPr lang="en-US" dirty="0"/>
                        <a:t>21561</a:t>
                      </a:r>
                      <a:endParaRPr lang="en-GB" dirty="0"/>
                    </a:p>
                  </a:txBody>
                  <a:tcPr/>
                </a:tc>
                <a:extLst>
                  <a:ext uri="{0D108BD9-81ED-4DB2-BD59-A6C34878D82A}">
                    <a16:rowId xmlns:a16="http://schemas.microsoft.com/office/drawing/2014/main" val="756884183"/>
                  </a:ext>
                </a:extLst>
              </a:tr>
              <a:tr h="370840">
                <a:tc>
                  <a:txBody>
                    <a:bodyPr/>
                    <a:lstStyle/>
                    <a:p>
                      <a:r>
                        <a:rPr lang="en-US" dirty="0"/>
                        <a:t>Direct</a:t>
                      </a:r>
                      <a:endParaRPr lang="en-GB" dirty="0"/>
                    </a:p>
                  </a:txBody>
                  <a:tcPr/>
                </a:tc>
                <a:tc>
                  <a:txBody>
                    <a:bodyPr/>
                    <a:lstStyle/>
                    <a:p>
                      <a:r>
                        <a:rPr lang="en-US" dirty="0"/>
                        <a:t>17463</a:t>
                      </a:r>
                      <a:endParaRPr lang="en-GB" dirty="0"/>
                    </a:p>
                  </a:txBody>
                  <a:tcPr/>
                </a:tc>
                <a:extLst>
                  <a:ext uri="{0D108BD9-81ED-4DB2-BD59-A6C34878D82A}">
                    <a16:rowId xmlns:a16="http://schemas.microsoft.com/office/drawing/2014/main" val="2769686300"/>
                  </a:ext>
                </a:extLst>
              </a:tr>
            </a:tbl>
          </a:graphicData>
        </a:graphic>
      </p:graphicFrame>
    </p:spTree>
    <p:extLst>
      <p:ext uri="{BB962C8B-B14F-4D97-AF65-F5344CB8AC3E}">
        <p14:creationId xmlns:p14="http://schemas.microsoft.com/office/powerpoint/2010/main" val="255130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3B31-322F-4733-92D5-A8F3901C1D73}"/>
              </a:ext>
            </a:extLst>
          </p:cNvPr>
          <p:cNvSpPr>
            <a:spLocks noGrp="1"/>
          </p:cNvSpPr>
          <p:nvPr>
            <p:ph type="title"/>
          </p:nvPr>
        </p:nvSpPr>
        <p:spPr/>
        <p:txBody>
          <a:bodyPr/>
          <a:lstStyle/>
          <a:p>
            <a:r>
              <a:rPr lang="en-US" dirty="0"/>
              <a:t>Conversions by source</a:t>
            </a:r>
            <a:endParaRPr lang="en-GB" dirty="0"/>
          </a:p>
        </p:txBody>
      </p:sp>
      <p:sp>
        <p:nvSpPr>
          <p:cNvPr id="3" name="Content Placeholder 2">
            <a:extLst>
              <a:ext uri="{FF2B5EF4-FFF2-40B4-BE49-F238E27FC236}">
                <a16:creationId xmlns:a16="http://schemas.microsoft.com/office/drawing/2014/main" id="{A7531AB7-99D4-4684-A9D6-DE26AE40B5BD}"/>
              </a:ext>
            </a:extLst>
          </p:cNvPr>
          <p:cNvSpPr>
            <a:spLocks noGrp="1"/>
          </p:cNvSpPr>
          <p:nvPr>
            <p:ph idx="1"/>
          </p:nvPr>
        </p:nvSpPr>
        <p:spPr>
          <a:xfrm>
            <a:off x="1024128" y="1926454"/>
            <a:ext cx="9720071" cy="4382906"/>
          </a:xfrm>
        </p:spPr>
        <p:txBody>
          <a:bodyPr/>
          <a:lstStyle/>
          <a:p>
            <a:r>
              <a:rPr lang="en-US" dirty="0"/>
              <a:t>As we can see from the table, Ads gain &lt;0.2% vs Search engine optimization. With Direct venture differing adds by &lt;0.5%. If we remove China from our dataset when it comes to paying for people to join our site, i.e. </a:t>
            </a:r>
            <a:r>
              <a:rPr lang="en-US" b="1" dirty="0"/>
              <a:t>leaving ONLY the Direct connection part from china</a:t>
            </a:r>
            <a:r>
              <a:rPr lang="en-US" dirty="0"/>
              <a:t> in our dataset. We get the following results.</a:t>
            </a:r>
          </a:p>
          <a:p>
            <a:endParaRPr lang="en-US" dirty="0"/>
          </a:p>
          <a:p>
            <a:endParaRPr lang="en-US" dirty="0"/>
          </a:p>
          <a:p>
            <a:endParaRPr lang="en-US" dirty="0"/>
          </a:p>
          <a:p>
            <a:endParaRPr lang="en-US" dirty="0"/>
          </a:p>
          <a:p>
            <a:r>
              <a:rPr lang="en-US" dirty="0"/>
              <a:t>As we have already noted, this has increased our chance of conversion in general, therefore </a:t>
            </a:r>
            <a:r>
              <a:rPr lang="en-US" b="1" dirty="0"/>
              <a:t>note: this will be a permanent change in the dataset from now on to see where we should head from this strong first step.</a:t>
            </a:r>
          </a:p>
          <a:p>
            <a:endParaRPr lang="en-US" dirty="0"/>
          </a:p>
          <a:p>
            <a:endParaRPr lang="en-GB" dirty="0"/>
          </a:p>
        </p:txBody>
      </p:sp>
      <p:graphicFrame>
        <p:nvGraphicFramePr>
          <p:cNvPr id="4" name="Table 3">
            <a:extLst>
              <a:ext uri="{FF2B5EF4-FFF2-40B4-BE49-F238E27FC236}">
                <a16:creationId xmlns:a16="http://schemas.microsoft.com/office/drawing/2014/main" id="{E958B67B-D4B8-44D9-BC6C-FD33F7745ACE}"/>
              </a:ext>
            </a:extLst>
          </p:cNvPr>
          <p:cNvGraphicFramePr>
            <a:graphicFrameLocks noGrp="1"/>
          </p:cNvGraphicFramePr>
          <p:nvPr>
            <p:extLst>
              <p:ext uri="{D42A27DB-BD31-4B8C-83A1-F6EECF244321}">
                <p14:modId xmlns:p14="http://schemas.microsoft.com/office/powerpoint/2010/main" val="711675993"/>
              </p:ext>
            </p:extLst>
          </p:nvPr>
        </p:nvGraphicFramePr>
        <p:xfrm>
          <a:off x="1024128" y="3609305"/>
          <a:ext cx="4407870" cy="1463040"/>
        </p:xfrm>
        <a:graphic>
          <a:graphicData uri="http://schemas.openxmlformats.org/drawingml/2006/table">
            <a:tbl>
              <a:tblPr/>
              <a:tblGrid>
                <a:gridCol w="1364419">
                  <a:extLst>
                    <a:ext uri="{9D8B030D-6E8A-4147-A177-3AD203B41FA5}">
                      <a16:colId xmlns:a16="http://schemas.microsoft.com/office/drawing/2014/main" val="1641788269"/>
                    </a:ext>
                  </a:extLst>
                </a:gridCol>
                <a:gridCol w="3043451">
                  <a:extLst>
                    <a:ext uri="{9D8B030D-6E8A-4147-A177-3AD203B41FA5}">
                      <a16:colId xmlns:a16="http://schemas.microsoft.com/office/drawing/2014/main" val="3747049892"/>
                    </a:ext>
                  </a:extLst>
                </a:gridCol>
              </a:tblGrid>
              <a:tr h="272619">
                <a:tc>
                  <a:txBody>
                    <a:bodyPr/>
                    <a:lstStyle/>
                    <a:p>
                      <a:pPr algn="r" fontAlgn="ctr"/>
                      <a:r>
                        <a:rPr lang="en-US" b="1" dirty="0">
                          <a:effectLst/>
                        </a:rPr>
                        <a:t>source</a:t>
                      </a:r>
                      <a:endParaRPr lang="en-GB" b="1" dirty="0">
                        <a:effectLst/>
                      </a:endParaRPr>
                    </a:p>
                  </a:txBody>
                  <a:tcPr anchor="ctr">
                    <a:lnL>
                      <a:noFill/>
                    </a:lnL>
                    <a:lnR>
                      <a:noFill/>
                    </a:lnR>
                    <a:lnT>
                      <a:noFill/>
                    </a:lnT>
                    <a:lnB>
                      <a:noFill/>
                    </a:lnB>
                    <a:solidFill>
                      <a:srgbClr val="FFFFFF"/>
                    </a:solidFill>
                  </a:tcPr>
                </a:tc>
                <a:tc>
                  <a:txBody>
                    <a:bodyPr/>
                    <a:lstStyle/>
                    <a:p>
                      <a:pPr algn="r" fontAlgn="ctr"/>
                      <a:r>
                        <a:rPr lang="en-GB" b="1" dirty="0">
                          <a:effectLst/>
                        </a:rPr>
                        <a:t>proportion of conversions</a:t>
                      </a:r>
                    </a:p>
                  </a:txBody>
                  <a:tcPr anchor="ctr">
                    <a:lnL>
                      <a:noFill/>
                    </a:lnL>
                    <a:lnR>
                      <a:noFill/>
                    </a:lnR>
                    <a:lnT>
                      <a:noFill/>
                    </a:lnT>
                    <a:lnB>
                      <a:noFill/>
                    </a:lnB>
                    <a:solidFill>
                      <a:srgbClr val="FFFFFF"/>
                    </a:solidFill>
                  </a:tcPr>
                </a:tc>
                <a:extLst>
                  <a:ext uri="{0D108BD9-81ED-4DB2-BD59-A6C34878D82A}">
                    <a16:rowId xmlns:a16="http://schemas.microsoft.com/office/drawing/2014/main" val="2841146384"/>
                  </a:ext>
                </a:extLst>
              </a:tr>
              <a:tr h="272619">
                <a:tc>
                  <a:txBody>
                    <a:bodyPr/>
                    <a:lstStyle/>
                    <a:p>
                      <a:pPr algn="r" fontAlgn="ctr"/>
                      <a:r>
                        <a:rPr lang="en-GB" dirty="0">
                          <a:effectLst/>
                        </a:rPr>
                        <a:t>Ads</a:t>
                      </a:r>
                    </a:p>
                  </a:txBody>
                  <a:tcPr anchor="ctr">
                    <a:lnL>
                      <a:noFill/>
                    </a:lnL>
                    <a:lnR>
                      <a:noFill/>
                    </a:lnR>
                    <a:lnT>
                      <a:noFill/>
                    </a:lnT>
                    <a:lnB>
                      <a:noFill/>
                    </a:lnB>
                    <a:solidFill>
                      <a:srgbClr val="F5F5F5"/>
                    </a:solidFill>
                  </a:tcPr>
                </a:tc>
                <a:tc>
                  <a:txBody>
                    <a:bodyPr/>
                    <a:lstStyle/>
                    <a:p>
                      <a:pPr algn="r" fontAlgn="ctr"/>
                      <a:r>
                        <a:rPr lang="en-GB" dirty="0">
                          <a:effectLst/>
                        </a:rPr>
                        <a:t>0.03448</a:t>
                      </a:r>
                    </a:p>
                  </a:txBody>
                  <a:tcPr anchor="ctr">
                    <a:lnL>
                      <a:noFill/>
                    </a:lnL>
                    <a:lnR>
                      <a:noFill/>
                    </a:lnR>
                    <a:lnT>
                      <a:noFill/>
                    </a:lnT>
                    <a:lnB>
                      <a:noFill/>
                    </a:lnB>
                    <a:solidFill>
                      <a:srgbClr val="F5F5F5"/>
                    </a:solidFill>
                  </a:tcPr>
                </a:tc>
                <a:extLst>
                  <a:ext uri="{0D108BD9-81ED-4DB2-BD59-A6C34878D82A}">
                    <a16:rowId xmlns:a16="http://schemas.microsoft.com/office/drawing/2014/main" val="68932092"/>
                  </a:ext>
                </a:extLst>
              </a:tr>
              <a:tr h="272619">
                <a:tc>
                  <a:txBody>
                    <a:bodyPr/>
                    <a:lstStyle/>
                    <a:p>
                      <a:pPr algn="r" fontAlgn="ctr"/>
                      <a:r>
                        <a:rPr lang="en-GB" dirty="0" err="1">
                          <a:effectLst/>
                        </a:rPr>
                        <a:t>Seo</a:t>
                      </a:r>
                      <a:endParaRPr lang="en-GB" dirty="0">
                        <a:effectLst/>
                      </a:endParaRPr>
                    </a:p>
                  </a:txBody>
                  <a:tcPr anchor="ctr">
                    <a:lnL>
                      <a:noFill/>
                    </a:lnL>
                    <a:lnR>
                      <a:noFill/>
                    </a:lnR>
                    <a:lnT>
                      <a:noFill/>
                    </a:lnT>
                    <a:lnB>
                      <a:noFill/>
                    </a:lnB>
                    <a:solidFill>
                      <a:srgbClr val="FFFFFF"/>
                    </a:solidFill>
                  </a:tcPr>
                </a:tc>
                <a:tc>
                  <a:txBody>
                    <a:bodyPr/>
                    <a:lstStyle/>
                    <a:p>
                      <a:pPr algn="r" fontAlgn="ctr"/>
                      <a:r>
                        <a:rPr lang="en-GB" dirty="0">
                          <a:effectLst/>
                        </a:rPr>
                        <a:t>0.03289</a:t>
                      </a:r>
                    </a:p>
                  </a:txBody>
                  <a:tcPr anchor="ctr">
                    <a:lnL>
                      <a:noFill/>
                    </a:lnL>
                    <a:lnR>
                      <a:noFill/>
                    </a:lnR>
                    <a:lnT>
                      <a:noFill/>
                    </a:lnT>
                    <a:lnB>
                      <a:noFill/>
                    </a:lnB>
                    <a:solidFill>
                      <a:srgbClr val="FFFFFF"/>
                    </a:solidFill>
                  </a:tcPr>
                </a:tc>
                <a:extLst>
                  <a:ext uri="{0D108BD9-81ED-4DB2-BD59-A6C34878D82A}">
                    <a16:rowId xmlns:a16="http://schemas.microsoft.com/office/drawing/2014/main" val="2885207133"/>
                  </a:ext>
                </a:extLst>
              </a:tr>
              <a:tr h="272619">
                <a:tc>
                  <a:txBody>
                    <a:bodyPr/>
                    <a:lstStyle/>
                    <a:p>
                      <a:pPr algn="r" fontAlgn="ctr"/>
                      <a:r>
                        <a:rPr lang="en-GB" dirty="0">
                          <a:effectLst/>
                        </a:rPr>
                        <a:t>Direct</a:t>
                      </a:r>
                    </a:p>
                  </a:txBody>
                  <a:tcPr anchor="ctr">
                    <a:lnL>
                      <a:noFill/>
                    </a:lnL>
                    <a:lnR>
                      <a:noFill/>
                    </a:lnR>
                    <a:lnT>
                      <a:noFill/>
                    </a:lnT>
                    <a:lnB>
                      <a:noFill/>
                    </a:lnB>
                    <a:solidFill>
                      <a:srgbClr val="F5F5F5"/>
                    </a:solidFill>
                  </a:tcPr>
                </a:tc>
                <a:tc>
                  <a:txBody>
                    <a:bodyPr/>
                    <a:lstStyle/>
                    <a:p>
                      <a:pPr algn="r" fontAlgn="ctr"/>
                      <a:r>
                        <a:rPr lang="en-GB" dirty="0">
                          <a:effectLst/>
                        </a:rPr>
                        <a:t>0.02817</a:t>
                      </a:r>
                    </a:p>
                  </a:txBody>
                  <a:tcPr anchor="ctr">
                    <a:lnL>
                      <a:noFill/>
                    </a:lnL>
                    <a:lnR>
                      <a:noFill/>
                    </a:lnR>
                    <a:lnT>
                      <a:noFill/>
                    </a:lnT>
                    <a:lnB>
                      <a:noFill/>
                    </a:lnB>
                    <a:solidFill>
                      <a:srgbClr val="F5F5F5"/>
                    </a:solidFill>
                  </a:tcPr>
                </a:tc>
                <a:extLst>
                  <a:ext uri="{0D108BD9-81ED-4DB2-BD59-A6C34878D82A}">
                    <a16:rowId xmlns:a16="http://schemas.microsoft.com/office/drawing/2014/main" val="4280684438"/>
                  </a:ext>
                </a:extLst>
              </a:tr>
            </a:tbl>
          </a:graphicData>
        </a:graphic>
      </p:graphicFrame>
      <p:graphicFrame>
        <p:nvGraphicFramePr>
          <p:cNvPr id="6" name="Table 5">
            <a:extLst>
              <a:ext uri="{FF2B5EF4-FFF2-40B4-BE49-F238E27FC236}">
                <a16:creationId xmlns:a16="http://schemas.microsoft.com/office/drawing/2014/main" id="{E1C65E9D-235F-41DF-ADCE-7DDFAB071E50}"/>
              </a:ext>
            </a:extLst>
          </p:cNvPr>
          <p:cNvGraphicFramePr>
            <a:graphicFrameLocks noGrp="1"/>
          </p:cNvGraphicFramePr>
          <p:nvPr>
            <p:extLst>
              <p:ext uri="{D42A27DB-BD31-4B8C-83A1-F6EECF244321}">
                <p14:modId xmlns:p14="http://schemas.microsoft.com/office/powerpoint/2010/main" val="2180327760"/>
              </p:ext>
            </p:extLst>
          </p:nvPr>
        </p:nvGraphicFramePr>
        <p:xfrm>
          <a:off x="5974755" y="3243545"/>
          <a:ext cx="4769444" cy="1828800"/>
        </p:xfrm>
        <a:graphic>
          <a:graphicData uri="http://schemas.openxmlformats.org/drawingml/2006/table">
            <a:tbl>
              <a:tblPr/>
              <a:tblGrid>
                <a:gridCol w="854392">
                  <a:extLst>
                    <a:ext uri="{9D8B030D-6E8A-4147-A177-3AD203B41FA5}">
                      <a16:colId xmlns:a16="http://schemas.microsoft.com/office/drawing/2014/main" val="1641788269"/>
                    </a:ext>
                  </a:extLst>
                </a:gridCol>
                <a:gridCol w="2707690">
                  <a:extLst>
                    <a:ext uri="{9D8B030D-6E8A-4147-A177-3AD203B41FA5}">
                      <a16:colId xmlns:a16="http://schemas.microsoft.com/office/drawing/2014/main" val="3747049892"/>
                    </a:ext>
                  </a:extLst>
                </a:gridCol>
                <a:gridCol w="1207362">
                  <a:extLst>
                    <a:ext uri="{9D8B030D-6E8A-4147-A177-3AD203B41FA5}">
                      <a16:colId xmlns:a16="http://schemas.microsoft.com/office/drawing/2014/main" val="1731255618"/>
                    </a:ext>
                  </a:extLst>
                </a:gridCol>
              </a:tblGrid>
              <a:tr h="272619">
                <a:tc gridSpan="3">
                  <a:txBody>
                    <a:bodyPr/>
                    <a:lstStyle/>
                    <a:p>
                      <a:pPr algn="ctr" fontAlgn="ctr"/>
                      <a:r>
                        <a:rPr lang="en-US" b="1" dirty="0">
                          <a:effectLst/>
                        </a:rPr>
                        <a:t>Dataset without china coming from ads or </a:t>
                      </a:r>
                      <a:r>
                        <a:rPr lang="en-US" b="1" dirty="0" err="1">
                          <a:effectLst/>
                        </a:rPr>
                        <a:t>seo</a:t>
                      </a:r>
                      <a:endParaRPr lang="en-GB" b="1" dirty="0">
                        <a:effectLst/>
                      </a:endParaRPr>
                    </a:p>
                  </a:txBody>
                  <a:tcPr anchor="ctr">
                    <a:lnL>
                      <a:noFill/>
                    </a:lnL>
                    <a:lnR>
                      <a:noFill/>
                    </a:lnR>
                    <a:lnT>
                      <a:noFill/>
                    </a:lnT>
                    <a:lnB>
                      <a:noFill/>
                    </a:lnB>
                    <a:solidFill>
                      <a:srgbClr val="FFFFFF"/>
                    </a:solidFill>
                  </a:tcPr>
                </a:tc>
                <a:tc hMerge="1">
                  <a:txBody>
                    <a:bodyPr/>
                    <a:lstStyle/>
                    <a:p>
                      <a:pPr algn="r" fontAlgn="ctr"/>
                      <a:endParaRPr lang="en-GB" b="1" dirty="0">
                        <a:effectLst/>
                      </a:endParaRPr>
                    </a:p>
                  </a:txBody>
                  <a:tcPr anchor="ctr">
                    <a:lnL>
                      <a:noFill/>
                    </a:lnL>
                    <a:lnR>
                      <a:noFill/>
                    </a:lnR>
                    <a:lnT>
                      <a:noFill/>
                    </a:lnT>
                    <a:lnB>
                      <a:noFill/>
                    </a:lnB>
                    <a:solidFill>
                      <a:srgbClr val="FFFFFF"/>
                    </a:solidFill>
                  </a:tcPr>
                </a:tc>
                <a:tc hMerge="1">
                  <a:txBody>
                    <a:bodyPr/>
                    <a:lstStyle/>
                    <a:p>
                      <a:pPr algn="r" fontAlgn="ctr"/>
                      <a:endParaRPr lang="en-GB"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31076095"/>
                  </a:ext>
                </a:extLst>
              </a:tr>
              <a:tr h="272619">
                <a:tc>
                  <a:txBody>
                    <a:bodyPr/>
                    <a:lstStyle/>
                    <a:p>
                      <a:pPr algn="r" fontAlgn="ctr"/>
                      <a:r>
                        <a:rPr lang="en-US" b="1" dirty="0">
                          <a:effectLst/>
                        </a:rPr>
                        <a:t>source</a:t>
                      </a:r>
                      <a:endParaRPr lang="en-GB" b="1" dirty="0">
                        <a:effectLst/>
                      </a:endParaRPr>
                    </a:p>
                  </a:txBody>
                  <a:tcPr anchor="ctr">
                    <a:lnL>
                      <a:noFill/>
                    </a:lnL>
                    <a:lnR>
                      <a:noFill/>
                    </a:lnR>
                    <a:lnT>
                      <a:noFill/>
                    </a:lnT>
                    <a:lnB>
                      <a:noFill/>
                    </a:lnB>
                    <a:solidFill>
                      <a:srgbClr val="FFFFFF"/>
                    </a:solidFill>
                  </a:tcPr>
                </a:tc>
                <a:tc>
                  <a:txBody>
                    <a:bodyPr/>
                    <a:lstStyle/>
                    <a:p>
                      <a:pPr algn="r" fontAlgn="ctr"/>
                      <a:r>
                        <a:rPr lang="en-GB" b="1" dirty="0">
                          <a:effectLst/>
                        </a:rPr>
                        <a:t>proportion of conversions</a:t>
                      </a:r>
                    </a:p>
                  </a:txBody>
                  <a:tcPr anchor="ctr">
                    <a:lnL>
                      <a:noFill/>
                    </a:lnL>
                    <a:lnR>
                      <a:noFill/>
                    </a:lnR>
                    <a:lnT>
                      <a:noFill/>
                    </a:lnT>
                    <a:lnB>
                      <a:noFill/>
                    </a:lnB>
                    <a:solidFill>
                      <a:srgbClr val="FFFFFF"/>
                    </a:solidFill>
                  </a:tcPr>
                </a:tc>
                <a:tc>
                  <a:txBody>
                    <a:bodyPr/>
                    <a:lstStyle/>
                    <a:p>
                      <a:pPr algn="r" fontAlgn="ctr"/>
                      <a:r>
                        <a:rPr lang="en-US" b="1" dirty="0">
                          <a:effectLst/>
                        </a:rPr>
                        <a:t>difference</a:t>
                      </a:r>
                      <a:endParaRPr lang="en-GB"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841146384"/>
                  </a:ext>
                </a:extLst>
              </a:tr>
              <a:tr h="272619">
                <a:tc>
                  <a:txBody>
                    <a:bodyPr/>
                    <a:lstStyle/>
                    <a:p>
                      <a:pPr algn="r" fontAlgn="ctr"/>
                      <a:r>
                        <a:rPr lang="en-GB" dirty="0">
                          <a:effectLst/>
                        </a:rPr>
                        <a:t>Ads</a:t>
                      </a:r>
                    </a:p>
                  </a:txBody>
                  <a:tcPr anchor="ctr">
                    <a:lnL>
                      <a:noFill/>
                    </a:lnL>
                    <a:lnR>
                      <a:noFill/>
                    </a:lnR>
                    <a:lnT>
                      <a:noFill/>
                    </a:lnT>
                    <a:lnB>
                      <a:noFill/>
                    </a:lnB>
                    <a:solidFill>
                      <a:srgbClr val="F5F5F5"/>
                    </a:solidFill>
                  </a:tcPr>
                </a:tc>
                <a:tc>
                  <a:txBody>
                    <a:bodyPr/>
                    <a:lstStyle/>
                    <a:p>
                      <a:pPr algn="r" fontAlgn="ctr"/>
                      <a:r>
                        <a:rPr lang="en-GB" dirty="0">
                          <a:effectLst/>
                        </a:rPr>
                        <a:t>0.04507</a:t>
                      </a:r>
                    </a:p>
                  </a:txBody>
                  <a:tcPr anchor="ctr">
                    <a:lnL>
                      <a:noFill/>
                    </a:lnL>
                    <a:lnR>
                      <a:noFill/>
                    </a:lnR>
                    <a:lnT>
                      <a:noFill/>
                    </a:lnT>
                    <a:lnB>
                      <a:noFill/>
                    </a:lnB>
                    <a:solidFill>
                      <a:srgbClr val="F5F5F5"/>
                    </a:solidFill>
                  </a:tcPr>
                </a:tc>
                <a:tc>
                  <a:txBody>
                    <a:bodyPr/>
                    <a:lstStyle/>
                    <a:p>
                      <a:pPr algn="r" fontAlgn="ctr"/>
                      <a:r>
                        <a:rPr lang="en-US" dirty="0">
                          <a:effectLst/>
                        </a:rPr>
                        <a:t>+1.059%</a:t>
                      </a:r>
                      <a:endParaRPr lang="en-GB"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68932092"/>
                  </a:ext>
                </a:extLst>
              </a:tr>
              <a:tr h="272619">
                <a:tc>
                  <a:txBody>
                    <a:bodyPr/>
                    <a:lstStyle/>
                    <a:p>
                      <a:pPr algn="r" fontAlgn="ctr"/>
                      <a:r>
                        <a:rPr lang="en-GB" dirty="0" err="1">
                          <a:effectLst/>
                        </a:rPr>
                        <a:t>Seo</a:t>
                      </a:r>
                      <a:endParaRPr lang="en-GB" dirty="0">
                        <a:effectLst/>
                      </a:endParaRPr>
                    </a:p>
                  </a:txBody>
                  <a:tcPr anchor="ctr">
                    <a:lnL>
                      <a:noFill/>
                    </a:lnL>
                    <a:lnR>
                      <a:noFill/>
                    </a:lnR>
                    <a:lnT>
                      <a:noFill/>
                    </a:lnT>
                    <a:lnB>
                      <a:noFill/>
                    </a:lnB>
                    <a:solidFill>
                      <a:srgbClr val="FFFFFF"/>
                    </a:solidFill>
                  </a:tcPr>
                </a:tc>
                <a:tc>
                  <a:txBody>
                    <a:bodyPr/>
                    <a:lstStyle/>
                    <a:p>
                      <a:pPr algn="r" fontAlgn="ctr"/>
                      <a:r>
                        <a:rPr lang="en-GB" dirty="0">
                          <a:effectLst/>
                        </a:rPr>
                        <a:t>0.04303</a:t>
                      </a:r>
                    </a:p>
                  </a:txBody>
                  <a:tcPr anchor="ctr">
                    <a:lnL>
                      <a:noFill/>
                    </a:lnL>
                    <a:lnR>
                      <a:noFill/>
                    </a:lnR>
                    <a:lnT>
                      <a:noFill/>
                    </a:lnT>
                    <a:lnB>
                      <a:noFill/>
                    </a:lnB>
                    <a:solidFill>
                      <a:srgbClr val="FFFFFF"/>
                    </a:solidFill>
                  </a:tcPr>
                </a:tc>
                <a:tc>
                  <a:txBody>
                    <a:bodyPr/>
                    <a:lstStyle/>
                    <a:p>
                      <a:pPr algn="r" fontAlgn="ctr"/>
                      <a:r>
                        <a:rPr lang="en-US" dirty="0">
                          <a:effectLst/>
                        </a:rPr>
                        <a:t>+1.014%</a:t>
                      </a:r>
                      <a:endParaRPr lang="en-GB"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885207133"/>
                  </a:ext>
                </a:extLst>
              </a:tr>
              <a:tr h="272619">
                <a:tc>
                  <a:txBody>
                    <a:bodyPr/>
                    <a:lstStyle/>
                    <a:p>
                      <a:pPr algn="r" fontAlgn="ctr"/>
                      <a:r>
                        <a:rPr lang="en-GB" dirty="0">
                          <a:effectLst/>
                        </a:rPr>
                        <a:t>Direct</a:t>
                      </a:r>
                    </a:p>
                  </a:txBody>
                  <a:tcPr anchor="ctr">
                    <a:lnL>
                      <a:noFill/>
                    </a:lnL>
                    <a:lnR>
                      <a:noFill/>
                    </a:lnR>
                    <a:lnT>
                      <a:noFill/>
                    </a:lnT>
                    <a:lnB>
                      <a:noFill/>
                    </a:lnB>
                    <a:solidFill>
                      <a:srgbClr val="F5F5F5"/>
                    </a:solidFill>
                  </a:tcPr>
                </a:tc>
                <a:tc>
                  <a:txBody>
                    <a:bodyPr/>
                    <a:lstStyle/>
                    <a:p>
                      <a:pPr algn="r" fontAlgn="ctr"/>
                      <a:r>
                        <a:rPr lang="en-GB" dirty="0">
                          <a:effectLst/>
                        </a:rPr>
                        <a:t>0.02817</a:t>
                      </a:r>
                    </a:p>
                  </a:txBody>
                  <a:tcPr anchor="ctr">
                    <a:lnL>
                      <a:noFill/>
                    </a:lnL>
                    <a:lnR>
                      <a:noFill/>
                    </a:lnR>
                    <a:lnT>
                      <a:noFill/>
                    </a:lnT>
                    <a:lnB>
                      <a:noFill/>
                    </a:lnB>
                    <a:solidFill>
                      <a:srgbClr val="F5F5F5"/>
                    </a:solidFill>
                  </a:tcPr>
                </a:tc>
                <a:tc>
                  <a:txBody>
                    <a:bodyPr/>
                    <a:lstStyle/>
                    <a:p>
                      <a:pPr algn="r" fontAlgn="ctr"/>
                      <a:r>
                        <a:rPr lang="en-US" dirty="0">
                          <a:effectLst/>
                        </a:rPr>
                        <a:t>No change</a:t>
                      </a:r>
                      <a:endParaRPr lang="en-GB"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4280684438"/>
                  </a:ext>
                </a:extLst>
              </a:tr>
            </a:tbl>
          </a:graphicData>
        </a:graphic>
      </p:graphicFrame>
      <p:sp>
        <p:nvSpPr>
          <p:cNvPr id="8" name="Rectangle 7">
            <a:extLst>
              <a:ext uri="{FF2B5EF4-FFF2-40B4-BE49-F238E27FC236}">
                <a16:creationId xmlns:a16="http://schemas.microsoft.com/office/drawing/2014/main" id="{08EC875B-0F37-4D0F-83E2-00B14B265573}"/>
              </a:ext>
            </a:extLst>
          </p:cNvPr>
          <p:cNvSpPr/>
          <p:nvPr/>
        </p:nvSpPr>
        <p:spPr>
          <a:xfrm>
            <a:off x="5655076" y="3243545"/>
            <a:ext cx="45719" cy="195877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943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D83F-1FAF-4843-8E03-D3609270D43F}"/>
              </a:ext>
            </a:extLst>
          </p:cNvPr>
          <p:cNvSpPr>
            <a:spLocks noGrp="1"/>
          </p:cNvSpPr>
          <p:nvPr>
            <p:ph type="title"/>
          </p:nvPr>
        </p:nvSpPr>
        <p:spPr/>
        <p:txBody>
          <a:bodyPr/>
          <a:lstStyle/>
          <a:p>
            <a:r>
              <a:rPr lang="en-US" dirty="0"/>
              <a:t>Conversion by source &amp; country</a:t>
            </a:r>
            <a:endParaRPr lang="en-GB" dirty="0"/>
          </a:p>
        </p:txBody>
      </p:sp>
      <p:graphicFrame>
        <p:nvGraphicFramePr>
          <p:cNvPr id="4" name="Content Placeholder 3">
            <a:extLst>
              <a:ext uri="{FF2B5EF4-FFF2-40B4-BE49-F238E27FC236}">
                <a16:creationId xmlns:a16="http://schemas.microsoft.com/office/drawing/2014/main" id="{96903FBB-AE47-4C01-A113-48B7EC98DEE4}"/>
              </a:ext>
            </a:extLst>
          </p:cNvPr>
          <p:cNvGraphicFramePr>
            <a:graphicFrameLocks noGrp="1"/>
          </p:cNvGraphicFramePr>
          <p:nvPr>
            <p:ph idx="1"/>
            <p:extLst>
              <p:ext uri="{D42A27DB-BD31-4B8C-83A1-F6EECF244321}">
                <p14:modId xmlns:p14="http://schemas.microsoft.com/office/powerpoint/2010/main" val="3611960797"/>
              </p:ext>
            </p:extLst>
          </p:nvPr>
        </p:nvGraphicFramePr>
        <p:xfrm>
          <a:off x="1024128" y="2084832"/>
          <a:ext cx="3834806" cy="3923756"/>
        </p:xfrm>
        <a:graphic>
          <a:graphicData uri="http://schemas.openxmlformats.org/drawingml/2006/table">
            <a:tbl>
              <a:tblPr>
                <a:tableStyleId>{5DA37D80-6434-44D0-A028-1B22A696006F}</a:tableStyleId>
              </a:tblPr>
              <a:tblGrid>
                <a:gridCol w="767689">
                  <a:extLst>
                    <a:ext uri="{9D8B030D-6E8A-4147-A177-3AD203B41FA5}">
                      <a16:colId xmlns:a16="http://schemas.microsoft.com/office/drawing/2014/main" val="90699470"/>
                    </a:ext>
                  </a:extLst>
                </a:gridCol>
                <a:gridCol w="986383">
                  <a:extLst>
                    <a:ext uri="{9D8B030D-6E8A-4147-A177-3AD203B41FA5}">
                      <a16:colId xmlns:a16="http://schemas.microsoft.com/office/drawing/2014/main" val="3606537444"/>
                    </a:ext>
                  </a:extLst>
                </a:gridCol>
                <a:gridCol w="2080734">
                  <a:extLst>
                    <a:ext uri="{9D8B030D-6E8A-4147-A177-3AD203B41FA5}">
                      <a16:colId xmlns:a16="http://schemas.microsoft.com/office/drawing/2014/main" val="2327374163"/>
                    </a:ext>
                  </a:extLst>
                </a:gridCol>
              </a:tblGrid>
              <a:tr h="335227">
                <a:tc>
                  <a:txBody>
                    <a:bodyPr/>
                    <a:lstStyle/>
                    <a:p>
                      <a:pPr algn="ctr" fontAlgn="ctr"/>
                      <a:r>
                        <a:rPr lang="en-GB" sz="1600">
                          <a:effectLst/>
                        </a:rPr>
                        <a:t>source</a:t>
                      </a:r>
                      <a:endParaRPr lang="en-GB" sz="1600" b="1">
                        <a:effectLst/>
                      </a:endParaRPr>
                    </a:p>
                  </a:txBody>
                  <a:tcPr marL="83807" marR="83807" marT="41903" marB="41903" anchor="ctr"/>
                </a:tc>
                <a:tc>
                  <a:txBody>
                    <a:bodyPr/>
                    <a:lstStyle/>
                    <a:p>
                      <a:pPr algn="ctr" fontAlgn="ctr"/>
                      <a:r>
                        <a:rPr lang="en-GB" sz="1600">
                          <a:effectLst/>
                        </a:rPr>
                        <a:t>country</a:t>
                      </a:r>
                      <a:endParaRPr lang="en-GB" sz="1600" b="1">
                        <a:effectLst/>
                      </a:endParaRPr>
                    </a:p>
                  </a:txBody>
                  <a:tcPr marL="83807" marR="83807" marT="41903" marB="41903"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600" dirty="0">
                          <a:effectLst/>
                        </a:rPr>
                        <a:t>Proportion converted per country</a:t>
                      </a:r>
                      <a:endParaRPr lang="en-GB" sz="1600" b="1" dirty="0">
                        <a:effectLst/>
                      </a:endParaRPr>
                    </a:p>
                  </a:txBody>
                  <a:tcPr marL="83807" marR="83807" marT="41903" marB="41903" anchor="ctr"/>
                </a:tc>
                <a:extLst>
                  <a:ext uri="{0D108BD9-81ED-4DB2-BD59-A6C34878D82A}">
                    <a16:rowId xmlns:a16="http://schemas.microsoft.com/office/drawing/2014/main" val="3349659934"/>
                  </a:ext>
                </a:extLst>
              </a:tr>
              <a:tr h="335227">
                <a:tc rowSpan="3">
                  <a:txBody>
                    <a:bodyPr/>
                    <a:lstStyle/>
                    <a:p>
                      <a:pPr algn="r" fontAlgn="ctr"/>
                      <a:r>
                        <a:rPr lang="en-GB" sz="1600" dirty="0">
                          <a:effectLst/>
                        </a:rPr>
                        <a:t>Ads</a:t>
                      </a:r>
                    </a:p>
                  </a:txBody>
                  <a:tcPr marL="83807" marR="83807" marT="41903" marB="41903" anchor="ctr"/>
                </a:tc>
                <a:tc>
                  <a:txBody>
                    <a:bodyPr/>
                    <a:lstStyle/>
                    <a:p>
                      <a:pPr algn="r" fontAlgn="ctr"/>
                      <a:r>
                        <a:rPr lang="en-GB" sz="1600">
                          <a:effectLst/>
                        </a:rPr>
                        <a:t>Germany</a:t>
                      </a:r>
                    </a:p>
                  </a:txBody>
                  <a:tcPr marL="83807" marR="83807" marT="41903" marB="41903" anchor="ctr"/>
                </a:tc>
                <a:tc>
                  <a:txBody>
                    <a:bodyPr/>
                    <a:lstStyle/>
                    <a:p>
                      <a:pPr algn="ctr" fontAlgn="ctr"/>
                      <a:r>
                        <a:rPr lang="en-GB" sz="1600" dirty="0">
                          <a:effectLst/>
                        </a:rPr>
                        <a:t>0.307598</a:t>
                      </a:r>
                    </a:p>
                  </a:txBody>
                  <a:tcPr marL="83807" marR="83807" marT="41903" marB="41903" anchor="ctr"/>
                </a:tc>
                <a:extLst>
                  <a:ext uri="{0D108BD9-81ED-4DB2-BD59-A6C34878D82A}">
                    <a16:rowId xmlns:a16="http://schemas.microsoft.com/office/drawing/2014/main" val="1979806221"/>
                  </a:ext>
                </a:extLst>
              </a:tr>
              <a:tr h="335227">
                <a:tc vMerge="1">
                  <a:txBody>
                    <a:bodyPr/>
                    <a:lstStyle/>
                    <a:p>
                      <a:endParaRPr lang="en-GB"/>
                    </a:p>
                  </a:txBody>
                  <a:tcPr/>
                </a:tc>
                <a:tc>
                  <a:txBody>
                    <a:bodyPr/>
                    <a:lstStyle/>
                    <a:p>
                      <a:pPr algn="r" fontAlgn="ctr"/>
                      <a:r>
                        <a:rPr lang="en-GB" sz="1600" dirty="0">
                          <a:effectLst/>
                        </a:rPr>
                        <a:t>UK</a:t>
                      </a:r>
                    </a:p>
                  </a:txBody>
                  <a:tcPr marL="83807" marR="83807" marT="41903" marB="41903" anchor="ctr"/>
                </a:tc>
                <a:tc>
                  <a:txBody>
                    <a:bodyPr/>
                    <a:lstStyle/>
                    <a:p>
                      <a:pPr algn="ctr" fontAlgn="ctr"/>
                      <a:r>
                        <a:rPr lang="en-GB" sz="1600" dirty="0">
                          <a:effectLst/>
                        </a:rPr>
                        <a:t>0.294902</a:t>
                      </a:r>
                    </a:p>
                  </a:txBody>
                  <a:tcPr marL="83807" marR="83807" marT="41903" marB="41903" anchor="ctr"/>
                </a:tc>
                <a:extLst>
                  <a:ext uri="{0D108BD9-81ED-4DB2-BD59-A6C34878D82A}">
                    <a16:rowId xmlns:a16="http://schemas.microsoft.com/office/drawing/2014/main" val="2739131622"/>
                  </a:ext>
                </a:extLst>
              </a:tr>
              <a:tr h="335227">
                <a:tc vMerge="1">
                  <a:txBody>
                    <a:bodyPr/>
                    <a:lstStyle/>
                    <a:p>
                      <a:endParaRPr lang="en-GB"/>
                    </a:p>
                  </a:txBody>
                  <a:tcPr/>
                </a:tc>
                <a:tc>
                  <a:txBody>
                    <a:bodyPr/>
                    <a:lstStyle/>
                    <a:p>
                      <a:pPr algn="r" fontAlgn="ctr"/>
                      <a:r>
                        <a:rPr lang="en-GB" sz="1600" dirty="0">
                          <a:effectLst/>
                        </a:rPr>
                        <a:t>US</a:t>
                      </a:r>
                    </a:p>
                  </a:txBody>
                  <a:tcPr marL="83807" marR="83807" marT="41903" marB="41903" anchor="ctr"/>
                </a:tc>
                <a:tc>
                  <a:txBody>
                    <a:bodyPr/>
                    <a:lstStyle/>
                    <a:p>
                      <a:pPr algn="ctr" fontAlgn="ctr"/>
                      <a:r>
                        <a:rPr lang="en-GB" sz="1600" dirty="0">
                          <a:effectLst/>
                        </a:rPr>
                        <a:t>0.300802</a:t>
                      </a:r>
                    </a:p>
                  </a:txBody>
                  <a:tcPr marL="83807" marR="83807" marT="41903" marB="41903" anchor="ctr"/>
                </a:tc>
                <a:extLst>
                  <a:ext uri="{0D108BD9-81ED-4DB2-BD59-A6C34878D82A}">
                    <a16:rowId xmlns:a16="http://schemas.microsoft.com/office/drawing/2014/main" val="405329845"/>
                  </a:ext>
                </a:extLst>
              </a:tr>
              <a:tr h="335227">
                <a:tc rowSpan="4">
                  <a:txBody>
                    <a:bodyPr/>
                    <a:lstStyle/>
                    <a:p>
                      <a:pPr algn="r" fontAlgn="ctr"/>
                      <a:r>
                        <a:rPr lang="en-GB" sz="1600">
                          <a:effectLst/>
                        </a:rPr>
                        <a:t>Direct</a:t>
                      </a:r>
                    </a:p>
                  </a:txBody>
                  <a:tcPr marL="83807" marR="83807" marT="41903" marB="41903" anchor="ctr"/>
                </a:tc>
                <a:tc>
                  <a:txBody>
                    <a:bodyPr/>
                    <a:lstStyle/>
                    <a:p>
                      <a:pPr algn="r" fontAlgn="ctr"/>
                      <a:r>
                        <a:rPr lang="en-GB" sz="1600">
                          <a:effectLst/>
                        </a:rPr>
                        <a:t>China</a:t>
                      </a:r>
                    </a:p>
                  </a:txBody>
                  <a:tcPr marL="83807" marR="83807" marT="41903" marB="41903" anchor="ctr"/>
                </a:tc>
                <a:tc>
                  <a:txBody>
                    <a:bodyPr/>
                    <a:lstStyle/>
                    <a:p>
                      <a:pPr algn="ctr" fontAlgn="ctr"/>
                      <a:r>
                        <a:rPr lang="en-GB" sz="1600" dirty="0">
                          <a:effectLst/>
                        </a:rPr>
                        <a:t>1.000000</a:t>
                      </a:r>
                    </a:p>
                  </a:txBody>
                  <a:tcPr marL="83807" marR="83807" marT="41903" marB="41903" anchor="ctr"/>
                </a:tc>
                <a:extLst>
                  <a:ext uri="{0D108BD9-81ED-4DB2-BD59-A6C34878D82A}">
                    <a16:rowId xmlns:a16="http://schemas.microsoft.com/office/drawing/2014/main" val="1651807139"/>
                  </a:ext>
                </a:extLst>
              </a:tr>
              <a:tr h="335227">
                <a:tc vMerge="1">
                  <a:txBody>
                    <a:bodyPr/>
                    <a:lstStyle/>
                    <a:p>
                      <a:endParaRPr lang="en-GB"/>
                    </a:p>
                  </a:txBody>
                  <a:tcPr/>
                </a:tc>
                <a:tc>
                  <a:txBody>
                    <a:bodyPr/>
                    <a:lstStyle/>
                    <a:p>
                      <a:pPr algn="r" fontAlgn="ctr"/>
                      <a:r>
                        <a:rPr lang="en-GB" sz="1600">
                          <a:effectLst/>
                        </a:rPr>
                        <a:t>Germany</a:t>
                      </a:r>
                    </a:p>
                  </a:txBody>
                  <a:tcPr marL="83807" marR="83807" marT="41903" marB="41903" anchor="ctr"/>
                </a:tc>
                <a:tc>
                  <a:txBody>
                    <a:bodyPr/>
                    <a:lstStyle/>
                    <a:p>
                      <a:pPr algn="ctr" fontAlgn="ctr"/>
                      <a:r>
                        <a:rPr lang="en-GB" sz="1600" dirty="0">
                          <a:effectLst/>
                        </a:rPr>
                        <a:t>0.187500</a:t>
                      </a:r>
                    </a:p>
                  </a:txBody>
                  <a:tcPr marL="83807" marR="83807" marT="41903" marB="41903" anchor="ctr"/>
                </a:tc>
                <a:extLst>
                  <a:ext uri="{0D108BD9-81ED-4DB2-BD59-A6C34878D82A}">
                    <a16:rowId xmlns:a16="http://schemas.microsoft.com/office/drawing/2014/main" val="2617703623"/>
                  </a:ext>
                </a:extLst>
              </a:tr>
              <a:tr h="335227">
                <a:tc vMerge="1">
                  <a:txBody>
                    <a:bodyPr/>
                    <a:lstStyle/>
                    <a:p>
                      <a:endParaRPr lang="en-GB"/>
                    </a:p>
                  </a:txBody>
                  <a:tcPr/>
                </a:tc>
                <a:tc>
                  <a:txBody>
                    <a:bodyPr/>
                    <a:lstStyle/>
                    <a:p>
                      <a:pPr algn="r" fontAlgn="ctr"/>
                      <a:r>
                        <a:rPr lang="en-GB" sz="1600">
                          <a:effectLst/>
                        </a:rPr>
                        <a:t>UK</a:t>
                      </a:r>
                    </a:p>
                  </a:txBody>
                  <a:tcPr marL="83807" marR="83807" marT="41903" marB="41903" anchor="ctr"/>
                </a:tc>
                <a:tc>
                  <a:txBody>
                    <a:bodyPr/>
                    <a:lstStyle/>
                    <a:p>
                      <a:pPr algn="ctr" fontAlgn="ctr"/>
                      <a:r>
                        <a:rPr lang="en-GB" sz="1600" dirty="0">
                          <a:effectLst/>
                        </a:rPr>
                        <a:t>0.201961</a:t>
                      </a:r>
                    </a:p>
                  </a:txBody>
                  <a:tcPr marL="83807" marR="83807" marT="41903" marB="41903" anchor="ctr"/>
                </a:tc>
                <a:extLst>
                  <a:ext uri="{0D108BD9-81ED-4DB2-BD59-A6C34878D82A}">
                    <a16:rowId xmlns:a16="http://schemas.microsoft.com/office/drawing/2014/main" val="2772151632"/>
                  </a:ext>
                </a:extLst>
              </a:tr>
              <a:tr h="335227">
                <a:tc vMerge="1">
                  <a:txBody>
                    <a:bodyPr/>
                    <a:lstStyle/>
                    <a:p>
                      <a:endParaRPr lang="en-GB"/>
                    </a:p>
                  </a:txBody>
                  <a:tcPr/>
                </a:tc>
                <a:tc>
                  <a:txBody>
                    <a:bodyPr/>
                    <a:lstStyle/>
                    <a:p>
                      <a:pPr algn="r" fontAlgn="ctr"/>
                      <a:r>
                        <a:rPr lang="en-GB" sz="1600">
                          <a:effectLst/>
                        </a:rPr>
                        <a:t>US</a:t>
                      </a:r>
                    </a:p>
                  </a:txBody>
                  <a:tcPr marL="83807" marR="83807" marT="41903" marB="41903" anchor="ctr"/>
                </a:tc>
                <a:tc>
                  <a:txBody>
                    <a:bodyPr/>
                    <a:lstStyle/>
                    <a:p>
                      <a:pPr algn="ctr" fontAlgn="ctr"/>
                      <a:r>
                        <a:rPr lang="en-GB" sz="1600" dirty="0">
                          <a:effectLst/>
                        </a:rPr>
                        <a:t>0.200238</a:t>
                      </a:r>
                    </a:p>
                  </a:txBody>
                  <a:tcPr marL="83807" marR="83807" marT="41903" marB="41903" anchor="ctr"/>
                </a:tc>
                <a:extLst>
                  <a:ext uri="{0D108BD9-81ED-4DB2-BD59-A6C34878D82A}">
                    <a16:rowId xmlns:a16="http://schemas.microsoft.com/office/drawing/2014/main" val="3014616247"/>
                  </a:ext>
                </a:extLst>
              </a:tr>
              <a:tr h="335227">
                <a:tc rowSpan="3">
                  <a:txBody>
                    <a:bodyPr/>
                    <a:lstStyle/>
                    <a:p>
                      <a:pPr algn="r" fontAlgn="ctr"/>
                      <a:r>
                        <a:rPr lang="en-GB" sz="1600" dirty="0" err="1">
                          <a:effectLst/>
                        </a:rPr>
                        <a:t>Seo</a:t>
                      </a:r>
                      <a:endParaRPr lang="en-GB" sz="1600" dirty="0">
                        <a:effectLst/>
                      </a:endParaRPr>
                    </a:p>
                  </a:txBody>
                  <a:tcPr marL="83807" marR="83807" marT="41903" marB="41903" anchor="ctr"/>
                </a:tc>
                <a:tc>
                  <a:txBody>
                    <a:bodyPr/>
                    <a:lstStyle/>
                    <a:p>
                      <a:pPr algn="r" fontAlgn="ctr"/>
                      <a:r>
                        <a:rPr lang="en-GB" sz="1600">
                          <a:effectLst/>
                        </a:rPr>
                        <a:t>Germany</a:t>
                      </a:r>
                    </a:p>
                  </a:txBody>
                  <a:tcPr marL="83807" marR="83807" marT="41903" marB="41903" anchor="ctr"/>
                </a:tc>
                <a:tc>
                  <a:txBody>
                    <a:bodyPr/>
                    <a:lstStyle/>
                    <a:p>
                      <a:pPr algn="ctr" fontAlgn="ctr"/>
                      <a:r>
                        <a:rPr lang="en-GB" sz="1600" dirty="0">
                          <a:effectLst/>
                        </a:rPr>
                        <a:t>0.504902</a:t>
                      </a:r>
                    </a:p>
                  </a:txBody>
                  <a:tcPr marL="83807" marR="83807" marT="41903" marB="41903" anchor="ctr"/>
                </a:tc>
                <a:extLst>
                  <a:ext uri="{0D108BD9-81ED-4DB2-BD59-A6C34878D82A}">
                    <a16:rowId xmlns:a16="http://schemas.microsoft.com/office/drawing/2014/main" val="3159115700"/>
                  </a:ext>
                </a:extLst>
              </a:tr>
              <a:tr h="335227">
                <a:tc vMerge="1">
                  <a:txBody>
                    <a:bodyPr/>
                    <a:lstStyle/>
                    <a:p>
                      <a:endParaRPr lang="en-GB"/>
                    </a:p>
                  </a:txBody>
                  <a:tcPr/>
                </a:tc>
                <a:tc>
                  <a:txBody>
                    <a:bodyPr/>
                    <a:lstStyle/>
                    <a:p>
                      <a:pPr algn="r" fontAlgn="ctr"/>
                      <a:r>
                        <a:rPr lang="en-GB" sz="1600">
                          <a:effectLst/>
                        </a:rPr>
                        <a:t>UK</a:t>
                      </a:r>
                    </a:p>
                  </a:txBody>
                  <a:tcPr marL="83807" marR="83807" marT="41903" marB="41903" anchor="ctr"/>
                </a:tc>
                <a:tc>
                  <a:txBody>
                    <a:bodyPr/>
                    <a:lstStyle/>
                    <a:p>
                      <a:pPr algn="ctr" fontAlgn="ctr"/>
                      <a:r>
                        <a:rPr lang="en-GB" sz="1600" dirty="0">
                          <a:effectLst/>
                        </a:rPr>
                        <a:t>0.503137</a:t>
                      </a:r>
                    </a:p>
                  </a:txBody>
                  <a:tcPr marL="83807" marR="83807" marT="41903" marB="41903" anchor="ctr"/>
                </a:tc>
                <a:extLst>
                  <a:ext uri="{0D108BD9-81ED-4DB2-BD59-A6C34878D82A}">
                    <a16:rowId xmlns:a16="http://schemas.microsoft.com/office/drawing/2014/main" val="3067179901"/>
                  </a:ext>
                </a:extLst>
              </a:tr>
              <a:tr h="335227">
                <a:tc vMerge="1">
                  <a:txBody>
                    <a:bodyPr/>
                    <a:lstStyle/>
                    <a:p>
                      <a:endParaRPr lang="en-GB"/>
                    </a:p>
                  </a:txBody>
                  <a:tcPr/>
                </a:tc>
                <a:tc>
                  <a:txBody>
                    <a:bodyPr/>
                    <a:lstStyle/>
                    <a:p>
                      <a:pPr algn="r" fontAlgn="ctr"/>
                      <a:r>
                        <a:rPr lang="en-GB" sz="1600">
                          <a:effectLst/>
                        </a:rPr>
                        <a:t>US</a:t>
                      </a:r>
                    </a:p>
                  </a:txBody>
                  <a:tcPr marL="83807" marR="83807" marT="41903" marB="41903" anchor="ctr"/>
                </a:tc>
                <a:tc>
                  <a:txBody>
                    <a:bodyPr/>
                    <a:lstStyle/>
                    <a:p>
                      <a:pPr algn="ctr" fontAlgn="ctr"/>
                      <a:r>
                        <a:rPr lang="en-GB" sz="1600" dirty="0">
                          <a:effectLst/>
                        </a:rPr>
                        <a:t>0.498960</a:t>
                      </a:r>
                    </a:p>
                  </a:txBody>
                  <a:tcPr marL="83807" marR="83807" marT="41903" marB="41903" anchor="ctr"/>
                </a:tc>
                <a:extLst>
                  <a:ext uri="{0D108BD9-81ED-4DB2-BD59-A6C34878D82A}">
                    <a16:rowId xmlns:a16="http://schemas.microsoft.com/office/drawing/2014/main" val="3941320943"/>
                  </a:ext>
                </a:extLst>
              </a:tr>
            </a:tbl>
          </a:graphicData>
        </a:graphic>
      </p:graphicFrame>
      <p:sp>
        <p:nvSpPr>
          <p:cNvPr id="5" name="TextBox 4">
            <a:extLst>
              <a:ext uri="{FF2B5EF4-FFF2-40B4-BE49-F238E27FC236}">
                <a16:creationId xmlns:a16="http://schemas.microsoft.com/office/drawing/2014/main" id="{2C5FCF99-17B6-4A3F-993D-517BA398AB78}"/>
              </a:ext>
            </a:extLst>
          </p:cNvPr>
          <p:cNvSpPr txBox="1"/>
          <p:nvPr/>
        </p:nvSpPr>
        <p:spPr>
          <a:xfrm>
            <a:off x="5487438" y="2200242"/>
            <a:ext cx="5930283" cy="646331"/>
          </a:xfrm>
          <a:prstGeom prst="rect">
            <a:avLst/>
          </a:prstGeom>
          <a:noFill/>
        </p:spPr>
        <p:txBody>
          <a:bodyPr wrap="square" rtlCol="0">
            <a:spAutoFit/>
          </a:bodyPr>
          <a:lstStyle/>
          <a:p>
            <a:r>
              <a:rPr lang="en-US" dirty="0"/>
              <a:t>We can see that conversions proportional to country and grouped by source show no real difference between country.</a:t>
            </a:r>
            <a:endParaRPr lang="en-GB" dirty="0"/>
          </a:p>
        </p:txBody>
      </p:sp>
      <p:pic>
        <p:nvPicPr>
          <p:cNvPr id="1026" name="Picture 2">
            <a:extLst>
              <a:ext uri="{FF2B5EF4-FFF2-40B4-BE49-F238E27FC236}">
                <a16:creationId xmlns:a16="http://schemas.microsoft.com/office/drawing/2014/main" id="{0238DDDA-EBF2-4C83-94D3-A28984C3E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934" y="3160160"/>
            <a:ext cx="7187292" cy="269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35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907D-A111-473A-BD17-E9899ECB7BB7}"/>
              </a:ext>
            </a:extLst>
          </p:cNvPr>
          <p:cNvSpPr>
            <a:spLocks noGrp="1"/>
          </p:cNvSpPr>
          <p:nvPr>
            <p:ph type="title"/>
          </p:nvPr>
        </p:nvSpPr>
        <p:spPr/>
        <p:txBody>
          <a:bodyPr/>
          <a:lstStyle/>
          <a:p>
            <a:r>
              <a:rPr lang="en-US" dirty="0"/>
              <a:t>Our ‘new user’ variable</a:t>
            </a:r>
            <a:endParaRPr lang="en-GB" dirty="0"/>
          </a:p>
        </p:txBody>
      </p:sp>
      <p:graphicFrame>
        <p:nvGraphicFramePr>
          <p:cNvPr id="4" name="Content Placeholder 3">
            <a:extLst>
              <a:ext uri="{FF2B5EF4-FFF2-40B4-BE49-F238E27FC236}">
                <a16:creationId xmlns:a16="http://schemas.microsoft.com/office/drawing/2014/main" id="{1267E61F-05FD-4ECD-B49F-58CB298239A5}"/>
              </a:ext>
            </a:extLst>
          </p:cNvPr>
          <p:cNvGraphicFramePr>
            <a:graphicFrameLocks noGrp="1"/>
          </p:cNvGraphicFramePr>
          <p:nvPr>
            <p:ph idx="1"/>
            <p:extLst>
              <p:ext uri="{D42A27DB-BD31-4B8C-83A1-F6EECF244321}">
                <p14:modId xmlns:p14="http://schemas.microsoft.com/office/powerpoint/2010/main" val="3522137519"/>
              </p:ext>
            </p:extLst>
          </p:nvPr>
        </p:nvGraphicFramePr>
        <p:xfrm>
          <a:off x="7274819" y="697036"/>
          <a:ext cx="3710169" cy="1112520"/>
        </p:xfrm>
        <a:graphic>
          <a:graphicData uri="http://schemas.openxmlformats.org/drawingml/2006/table">
            <a:tbl>
              <a:tblPr firstRow="1" bandRow="1">
                <a:tableStyleId>{8A107856-5554-42FB-B03E-39F5DBC370BA}</a:tableStyleId>
              </a:tblPr>
              <a:tblGrid>
                <a:gridCol w="1113019">
                  <a:extLst>
                    <a:ext uri="{9D8B030D-6E8A-4147-A177-3AD203B41FA5}">
                      <a16:colId xmlns:a16="http://schemas.microsoft.com/office/drawing/2014/main" val="850336214"/>
                    </a:ext>
                  </a:extLst>
                </a:gridCol>
                <a:gridCol w="2597150">
                  <a:extLst>
                    <a:ext uri="{9D8B030D-6E8A-4147-A177-3AD203B41FA5}">
                      <a16:colId xmlns:a16="http://schemas.microsoft.com/office/drawing/2014/main" val="2895764337"/>
                    </a:ext>
                  </a:extLst>
                </a:gridCol>
              </a:tblGrid>
              <a:tr h="370840">
                <a:tc>
                  <a:txBody>
                    <a:bodyPr/>
                    <a:lstStyle/>
                    <a:p>
                      <a:r>
                        <a:rPr lang="en-US" dirty="0"/>
                        <a:t>New user</a:t>
                      </a:r>
                      <a:endParaRPr lang="en-GB" dirty="0"/>
                    </a:p>
                  </a:txBody>
                  <a:tcPr/>
                </a:tc>
                <a:tc>
                  <a:txBody>
                    <a:bodyPr/>
                    <a:lstStyle/>
                    <a:p>
                      <a:r>
                        <a:rPr lang="en-US" dirty="0"/>
                        <a:t>Proportion of conversion</a:t>
                      </a:r>
                      <a:endParaRPr lang="en-GB" dirty="0"/>
                    </a:p>
                  </a:txBody>
                  <a:tcPr/>
                </a:tc>
                <a:extLst>
                  <a:ext uri="{0D108BD9-81ED-4DB2-BD59-A6C34878D82A}">
                    <a16:rowId xmlns:a16="http://schemas.microsoft.com/office/drawing/2014/main" val="2779349682"/>
                  </a:ext>
                </a:extLst>
              </a:tr>
              <a:tr h="370840">
                <a:tc>
                  <a:txBody>
                    <a:bodyPr/>
                    <a:lstStyle/>
                    <a:p>
                      <a:pPr algn="r"/>
                      <a:r>
                        <a:rPr lang="en-GB" dirty="0"/>
                        <a:t>No</a:t>
                      </a:r>
                    </a:p>
                  </a:txBody>
                  <a:tcPr/>
                </a:tc>
                <a:tc>
                  <a:txBody>
                    <a:bodyPr/>
                    <a:lstStyle/>
                    <a:p>
                      <a:r>
                        <a:rPr lang="en-US" dirty="0"/>
                        <a:t>0.7023</a:t>
                      </a:r>
                      <a:endParaRPr lang="en-GB" dirty="0"/>
                    </a:p>
                  </a:txBody>
                  <a:tcPr/>
                </a:tc>
                <a:extLst>
                  <a:ext uri="{0D108BD9-81ED-4DB2-BD59-A6C34878D82A}">
                    <a16:rowId xmlns:a16="http://schemas.microsoft.com/office/drawing/2014/main" val="224351502"/>
                  </a:ext>
                </a:extLst>
              </a:tr>
              <a:tr h="370840">
                <a:tc>
                  <a:txBody>
                    <a:bodyPr/>
                    <a:lstStyle/>
                    <a:p>
                      <a:pPr algn="r"/>
                      <a:r>
                        <a:rPr lang="en-US" dirty="0"/>
                        <a:t>Yes</a:t>
                      </a:r>
                      <a:endParaRPr lang="en-GB" dirty="0"/>
                    </a:p>
                  </a:txBody>
                  <a:tcPr/>
                </a:tc>
                <a:tc>
                  <a:txBody>
                    <a:bodyPr/>
                    <a:lstStyle/>
                    <a:p>
                      <a:r>
                        <a:rPr lang="en-US" dirty="0"/>
                        <a:t>0.2976</a:t>
                      </a:r>
                      <a:endParaRPr lang="en-GB" dirty="0"/>
                    </a:p>
                  </a:txBody>
                  <a:tcPr/>
                </a:tc>
                <a:extLst>
                  <a:ext uri="{0D108BD9-81ED-4DB2-BD59-A6C34878D82A}">
                    <a16:rowId xmlns:a16="http://schemas.microsoft.com/office/drawing/2014/main" val="3984000280"/>
                  </a:ext>
                </a:extLst>
              </a:tr>
            </a:tbl>
          </a:graphicData>
        </a:graphic>
      </p:graphicFrame>
      <p:sp>
        <p:nvSpPr>
          <p:cNvPr id="5" name="TextBox 4">
            <a:extLst>
              <a:ext uri="{FF2B5EF4-FFF2-40B4-BE49-F238E27FC236}">
                <a16:creationId xmlns:a16="http://schemas.microsoft.com/office/drawing/2014/main" id="{9FC606AE-79E1-4573-997A-606113F952DC}"/>
              </a:ext>
            </a:extLst>
          </p:cNvPr>
          <p:cNvSpPr txBox="1"/>
          <p:nvPr/>
        </p:nvSpPr>
        <p:spPr>
          <a:xfrm>
            <a:off x="6914145" y="2238091"/>
            <a:ext cx="4431515" cy="3416320"/>
          </a:xfrm>
          <a:prstGeom prst="rect">
            <a:avLst/>
          </a:prstGeom>
          <a:noFill/>
        </p:spPr>
        <p:txBody>
          <a:bodyPr wrap="square" rtlCol="0">
            <a:spAutoFit/>
          </a:bodyPr>
          <a:lstStyle/>
          <a:p>
            <a:r>
              <a:rPr lang="en-US" dirty="0"/>
              <a:t>We can see that there is a considerable difference in conversion based on a past visit, this may be due to users browsing our service first, then coming back to complete their conversion. Looking at variations according to country and variation according to source we see little change from the above averages over our dataset.</a:t>
            </a:r>
          </a:p>
          <a:p>
            <a:r>
              <a:rPr lang="en-US" dirty="0"/>
              <a:t> </a:t>
            </a:r>
          </a:p>
          <a:p>
            <a:r>
              <a:rPr lang="en-US" dirty="0"/>
              <a:t>What could be a fruitful query would be looking at how source affects conversion per country.</a:t>
            </a:r>
            <a:endParaRPr lang="en-GB" dirty="0"/>
          </a:p>
        </p:txBody>
      </p:sp>
      <p:graphicFrame>
        <p:nvGraphicFramePr>
          <p:cNvPr id="7" name="Table 6">
            <a:extLst>
              <a:ext uri="{FF2B5EF4-FFF2-40B4-BE49-F238E27FC236}">
                <a16:creationId xmlns:a16="http://schemas.microsoft.com/office/drawing/2014/main" id="{CC214C2A-9914-456F-A666-EE376BACE306}"/>
              </a:ext>
            </a:extLst>
          </p:cNvPr>
          <p:cNvGraphicFramePr>
            <a:graphicFrameLocks noGrp="1"/>
          </p:cNvGraphicFramePr>
          <p:nvPr>
            <p:extLst>
              <p:ext uri="{D42A27DB-BD31-4B8C-83A1-F6EECF244321}">
                <p14:modId xmlns:p14="http://schemas.microsoft.com/office/powerpoint/2010/main" val="1597782877"/>
              </p:ext>
            </p:extLst>
          </p:nvPr>
        </p:nvGraphicFramePr>
        <p:xfrm>
          <a:off x="1006999" y="1965350"/>
          <a:ext cx="5777128" cy="2225040"/>
        </p:xfrm>
        <a:graphic>
          <a:graphicData uri="http://schemas.openxmlformats.org/drawingml/2006/table">
            <a:tbl>
              <a:tblPr firstRow="1" bandRow="1">
                <a:tableStyleId>{8A107856-5554-42FB-B03E-39F5DBC370BA}</a:tableStyleId>
              </a:tblPr>
              <a:tblGrid>
                <a:gridCol w="1102995">
                  <a:extLst>
                    <a:ext uri="{9D8B030D-6E8A-4147-A177-3AD203B41FA5}">
                      <a16:colId xmlns:a16="http://schemas.microsoft.com/office/drawing/2014/main" val="2018331101"/>
                    </a:ext>
                  </a:extLst>
                </a:gridCol>
                <a:gridCol w="1175068">
                  <a:extLst>
                    <a:ext uri="{9D8B030D-6E8A-4147-A177-3AD203B41FA5}">
                      <a16:colId xmlns:a16="http://schemas.microsoft.com/office/drawing/2014/main" val="3942464748"/>
                    </a:ext>
                  </a:extLst>
                </a:gridCol>
                <a:gridCol w="1765578">
                  <a:extLst>
                    <a:ext uri="{9D8B030D-6E8A-4147-A177-3AD203B41FA5}">
                      <a16:colId xmlns:a16="http://schemas.microsoft.com/office/drawing/2014/main" val="3274747573"/>
                    </a:ext>
                  </a:extLst>
                </a:gridCol>
                <a:gridCol w="1733487">
                  <a:extLst>
                    <a:ext uri="{9D8B030D-6E8A-4147-A177-3AD203B41FA5}">
                      <a16:colId xmlns:a16="http://schemas.microsoft.com/office/drawing/2014/main" val="3824821955"/>
                    </a:ext>
                  </a:extLst>
                </a:gridCol>
              </a:tblGrid>
              <a:tr h="370840">
                <a:tc>
                  <a:txBody>
                    <a:bodyPr/>
                    <a:lstStyle/>
                    <a:p>
                      <a:endParaRPr lang="en-GB"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Proportion of conversion</a:t>
                      </a:r>
                      <a:endParaRPr lang="en-GB" dirty="0"/>
                    </a:p>
                  </a:txBody>
                  <a:tcPr/>
                </a:tc>
                <a:tc hMerge="1">
                  <a:txBody>
                    <a:bodyPr/>
                    <a:lstStyle/>
                    <a:p>
                      <a:endParaRPr lang="en-GB"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3533835411"/>
                  </a:ext>
                </a:extLst>
              </a:tr>
              <a:tr h="370840">
                <a:tc>
                  <a:txBody>
                    <a:bodyPr/>
                    <a:lstStyle/>
                    <a:p>
                      <a:r>
                        <a:rPr lang="en-US" b="1" dirty="0"/>
                        <a:t>Country</a:t>
                      </a:r>
                      <a:endParaRPr lang="en-GB" b="1" dirty="0"/>
                    </a:p>
                  </a:txBody>
                  <a:tcPr/>
                </a:tc>
                <a:tc>
                  <a:txBody>
                    <a:bodyPr/>
                    <a:lstStyle/>
                    <a:p>
                      <a:r>
                        <a:rPr lang="en-US" b="1" dirty="0"/>
                        <a:t>New user</a:t>
                      </a:r>
                      <a:endParaRPr lang="en-GB" b="1" dirty="0"/>
                    </a:p>
                  </a:txBody>
                  <a:tcPr/>
                </a:tc>
                <a:tc>
                  <a:txBody>
                    <a:bodyPr/>
                    <a:lstStyle/>
                    <a:p>
                      <a:r>
                        <a:rPr lang="en-US" b="1" dirty="0"/>
                        <a:t>NOT new user</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Proportion NOT</a:t>
                      </a:r>
                      <a:endParaRPr lang="en-GB" b="1" dirty="0"/>
                    </a:p>
                  </a:txBody>
                  <a:tcPr/>
                </a:tc>
                <a:extLst>
                  <a:ext uri="{0D108BD9-81ED-4DB2-BD59-A6C34878D82A}">
                    <a16:rowId xmlns:a16="http://schemas.microsoft.com/office/drawing/2014/main" val="3620020053"/>
                  </a:ext>
                </a:extLst>
              </a:tr>
              <a:tr h="370840">
                <a:tc>
                  <a:txBody>
                    <a:bodyPr/>
                    <a:lstStyle/>
                    <a:p>
                      <a:r>
                        <a:rPr lang="en-US" dirty="0"/>
                        <a:t>China</a:t>
                      </a:r>
                      <a:endParaRPr lang="en-GB" dirty="0"/>
                    </a:p>
                  </a:txBody>
                  <a:tcPr/>
                </a:tc>
                <a:tc>
                  <a:txBody>
                    <a:bodyPr/>
                    <a:lstStyle/>
                    <a:p>
                      <a:r>
                        <a:rPr lang="en-US" dirty="0"/>
                        <a:t>0.000988</a:t>
                      </a:r>
                      <a:endParaRPr lang="en-GB" dirty="0"/>
                    </a:p>
                  </a:txBody>
                  <a:tcPr/>
                </a:tc>
                <a:tc>
                  <a:txBody>
                    <a:bodyPr/>
                    <a:lstStyle/>
                    <a:p>
                      <a:r>
                        <a:rPr lang="en-US" dirty="0"/>
                        <a:t>0.001383</a:t>
                      </a:r>
                      <a:endParaRPr lang="en-GB" dirty="0"/>
                    </a:p>
                  </a:txBody>
                  <a:tcPr/>
                </a:tc>
                <a:tc>
                  <a:txBody>
                    <a:bodyPr/>
                    <a:lstStyle/>
                    <a:p>
                      <a:r>
                        <a:rPr lang="en-US" dirty="0"/>
                        <a:t>0.5833</a:t>
                      </a:r>
                      <a:endParaRPr lang="en-GB" dirty="0"/>
                    </a:p>
                  </a:txBody>
                  <a:tcPr/>
                </a:tc>
                <a:extLst>
                  <a:ext uri="{0D108BD9-81ED-4DB2-BD59-A6C34878D82A}">
                    <a16:rowId xmlns:a16="http://schemas.microsoft.com/office/drawing/2014/main" val="2710399614"/>
                  </a:ext>
                </a:extLst>
              </a:tr>
              <a:tr h="370840">
                <a:tc>
                  <a:txBody>
                    <a:bodyPr/>
                    <a:lstStyle/>
                    <a:p>
                      <a:r>
                        <a:rPr lang="en-US" dirty="0"/>
                        <a:t>Germany</a:t>
                      </a:r>
                      <a:endParaRPr lang="en-GB" dirty="0"/>
                    </a:p>
                  </a:txBody>
                  <a:tcPr/>
                </a:tc>
                <a:tc>
                  <a:txBody>
                    <a:bodyPr/>
                    <a:lstStyle/>
                    <a:p>
                      <a:r>
                        <a:rPr lang="en-US" dirty="0"/>
                        <a:t>0.022426</a:t>
                      </a:r>
                      <a:endParaRPr lang="en-GB" dirty="0"/>
                    </a:p>
                  </a:txBody>
                  <a:tcPr/>
                </a:tc>
                <a:tc>
                  <a:txBody>
                    <a:bodyPr/>
                    <a:lstStyle/>
                    <a:p>
                      <a:r>
                        <a:rPr lang="en-US" dirty="0"/>
                        <a:t>0.058190</a:t>
                      </a:r>
                      <a:endParaRPr lang="en-GB" dirty="0"/>
                    </a:p>
                  </a:txBody>
                  <a:tcPr/>
                </a:tc>
                <a:tc>
                  <a:txBody>
                    <a:bodyPr/>
                    <a:lstStyle/>
                    <a:p>
                      <a:r>
                        <a:rPr lang="en-US" dirty="0"/>
                        <a:t>0.6957</a:t>
                      </a:r>
                      <a:endParaRPr lang="en-GB" dirty="0"/>
                    </a:p>
                  </a:txBody>
                  <a:tcPr/>
                </a:tc>
                <a:extLst>
                  <a:ext uri="{0D108BD9-81ED-4DB2-BD59-A6C34878D82A}">
                    <a16:rowId xmlns:a16="http://schemas.microsoft.com/office/drawing/2014/main" val="781091091"/>
                  </a:ext>
                </a:extLst>
              </a:tr>
              <a:tr h="370840">
                <a:tc>
                  <a:txBody>
                    <a:bodyPr/>
                    <a:lstStyle/>
                    <a:p>
                      <a:r>
                        <a:rPr lang="en-US" dirty="0"/>
                        <a:t>UK</a:t>
                      </a:r>
                      <a:endParaRPr lang="en-GB" dirty="0"/>
                    </a:p>
                  </a:txBody>
                  <a:tcPr/>
                </a:tc>
                <a:tc>
                  <a:txBody>
                    <a:bodyPr/>
                    <a:lstStyle/>
                    <a:p>
                      <a:r>
                        <a:rPr lang="en-US" dirty="0"/>
                        <a:t>0.076665</a:t>
                      </a:r>
                      <a:endParaRPr lang="en-GB" dirty="0"/>
                    </a:p>
                  </a:txBody>
                  <a:tcPr/>
                </a:tc>
                <a:tc>
                  <a:txBody>
                    <a:bodyPr/>
                    <a:lstStyle/>
                    <a:p>
                      <a:r>
                        <a:rPr lang="en-US" dirty="0"/>
                        <a:t>0.175262</a:t>
                      </a:r>
                      <a:endParaRPr lang="en-GB" dirty="0"/>
                    </a:p>
                  </a:txBody>
                  <a:tcPr/>
                </a:tc>
                <a:tc>
                  <a:txBody>
                    <a:bodyPr/>
                    <a:lstStyle/>
                    <a:p>
                      <a:r>
                        <a:rPr lang="en-US" dirty="0"/>
                        <a:t>0.6957</a:t>
                      </a:r>
                      <a:endParaRPr lang="en-GB" dirty="0"/>
                    </a:p>
                  </a:txBody>
                  <a:tcPr/>
                </a:tc>
                <a:extLst>
                  <a:ext uri="{0D108BD9-81ED-4DB2-BD59-A6C34878D82A}">
                    <a16:rowId xmlns:a16="http://schemas.microsoft.com/office/drawing/2014/main" val="2309571175"/>
                  </a:ext>
                </a:extLst>
              </a:tr>
              <a:tr h="370840">
                <a:tc>
                  <a:txBody>
                    <a:bodyPr/>
                    <a:lstStyle/>
                    <a:p>
                      <a:r>
                        <a:rPr lang="en-US" dirty="0"/>
                        <a:t>US</a:t>
                      </a:r>
                      <a:endParaRPr lang="en-GB" dirty="0"/>
                    </a:p>
                  </a:txBody>
                  <a:tcPr/>
                </a:tc>
                <a:tc>
                  <a:txBody>
                    <a:bodyPr/>
                    <a:lstStyle/>
                    <a:p>
                      <a:r>
                        <a:rPr lang="en-GB" dirty="0"/>
                        <a:t>0.197589</a:t>
                      </a:r>
                    </a:p>
                  </a:txBody>
                  <a:tcPr/>
                </a:tc>
                <a:tc>
                  <a:txBody>
                    <a:bodyPr/>
                    <a:lstStyle/>
                    <a:p>
                      <a:r>
                        <a:rPr lang="en-US" dirty="0"/>
                        <a:t>0.467497</a:t>
                      </a:r>
                      <a:endParaRPr lang="en-GB" dirty="0"/>
                    </a:p>
                  </a:txBody>
                  <a:tcPr/>
                </a:tc>
                <a:tc>
                  <a:txBody>
                    <a:bodyPr/>
                    <a:lstStyle/>
                    <a:p>
                      <a:r>
                        <a:rPr lang="en-US" dirty="0"/>
                        <a:t>0.7029</a:t>
                      </a:r>
                      <a:endParaRPr lang="en-GB" dirty="0"/>
                    </a:p>
                  </a:txBody>
                  <a:tcPr/>
                </a:tc>
                <a:extLst>
                  <a:ext uri="{0D108BD9-81ED-4DB2-BD59-A6C34878D82A}">
                    <a16:rowId xmlns:a16="http://schemas.microsoft.com/office/drawing/2014/main" val="1481672434"/>
                  </a:ext>
                </a:extLst>
              </a:tr>
            </a:tbl>
          </a:graphicData>
        </a:graphic>
      </p:graphicFrame>
      <p:graphicFrame>
        <p:nvGraphicFramePr>
          <p:cNvPr id="10" name="Table 9">
            <a:extLst>
              <a:ext uri="{FF2B5EF4-FFF2-40B4-BE49-F238E27FC236}">
                <a16:creationId xmlns:a16="http://schemas.microsoft.com/office/drawing/2014/main" id="{FEFF1B68-1EBC-498B-A9D3-9F94DDA59E30}"/>
              </a:ext>
            </a:extLst>
          </p:cNvPr>
          <p:cNvGraphicFramePr>
            <a:graphicFrameLocks noGrp="1"/>
          </p:cNvGraphicFramePr>
          <p:nvPr>
            <p:extLst>
              <p:ext uri="{D42A27DB-BD31-4B8C-83A1-F6EECF244321}">
                <p14:modId xmlns:p14="http://schemas.microsoft.com/office/powerpoint/2010/main" val="376540784"/>
              </p:ext>
            </p:extLst>
          </p:nvPr>
        </p:nvGraphicFramePr>
        <p:xfrm>
          <a:off x="1006999" y="4314678"/>
          <a:ext cx="5777128" cy="1544584"/>
        </p:xfrm>
        <a:graphic>
          <a:graphicData uri="http://schemas.openxmlformats.org/drawingml/2006/table">
            <a:tbl>
              <a:tblPr firstRow="1" bandRow="1">
                <a:tableStyleId>{8A107856-5554-42FB-B03E-39F5DBC370BA}</a:tableStyleId>
              </a:tblPr>
              <a:tblGrid>
                <a:gridCol w="1096182">
                  <a:extLst>
                    <a:ext uri="{9D8B030D-6E8A-4147-A177-3AD203B41FA5}">
                      <a16:colId xmlns:a16="http://schemas.microsoft.com/office/drawing/2014/main" val="2018331101"/>
                    </a:ext>
                  </a:extLst>
                </a:gridCol>
                <a:gridCol w="1178026">
                  <a:extLst>
                    <a:ext uri="{9D8B030D-6E8A-4147-A177-3AD203B41FA5}">
                      <a16:colId xmlns:a16="http://schemas.microsoft.com/office/drawing/2014/main" val="3942464748"/>
                    </a:ext>
                  </a:extLst>
                </a:gridCol>
                <a:gridCol w="1765069">
                  <a:extLst>
                    <a:ext uri="{9D8B030D-6E8A-4147-A177-3AD203B41FA5}">
                      <a16:colId xmlns:a16="http://schemas.microsoft.com/office/drawing/2014/main" val="3274747573"/>
                    </a:ext>
                  </a:extLst>
                </a:gridCol>
                <a:gridCol w="1737851">
                  <a:extLst>
                    <a:ext uri="{9D8B030D-6E8A-4147-A177-3AD203B41FA5}">
                      <a16:colId xmlns:a16="http://schemas.microsoft.com/office/drawing/2014/main" val="3197304165"/>
                    </a:ext>
                  </a:extLst>
                </a:gridCol>
              </a:tblGrid>
              <a:tr h="386146">
                <a:tc>
                  <a:txBody>
                    <a:bodyPr/>
                    <a:lstStyle/>
                    <a:p>
                      <a:r>
                        <a:rPr lang="en-US" dirty="0"/>
                        <a:t>Source</a:t>
                      </a:r>
                      <a:endParaRPr lang="en-GB" dirty="0"/>
                    </a:p>
                  </a:txBody>
                  <a:tcPr/>
                </a:tc>
                <a:tc>
                  <a:txBody>
                    <a:bodyPr/>
                    <a:lstStyle/>
                    <a:p>
                      <a:r>
                        <a:rPr lang="en-US" dirty="0"/>
                        <a:t>New user</a:t>
                      </a:r>
                      <a:endParaRPr lang="en-GB" dirty="0"/>
                    </a:p>
                  </a:txBody>
                  <a:tcPr/>
                </a:tc>
                <a:tc>
                  <a:txBody>
                    <a:bodyPr/>
                    <a:lstStyle/>
                    <a:p>
                      <a:r>
                        <a:rPr lang="en-US" dirty="0"/>
                        <a:t>NOT new user</a:t>
                      </a:r>
                      <a:endParaRPr lang="en-GB" dirty="0"/>
                    </a:p>
                  </a:txBody>
                  <a:tcPr/>
                </a:tc>
                <a:tc>
                  <a:txBody>
                    <a:bodyPr/>
                    <a:lstStyle/>
                    <a:p>
                      <a:r>
                        <a:rPr lang="en-US" dirty="0"/>
                        <a:t>Proportion NOT</a:t>
                      </a:r>
                      <a:endParaRPr lang="en-GB" dirty="0"/>
                    </a:p>
                  </a:txBody>
                  <a:tcPr/>
                </a:tc>
                <a:extLst>
                  <a:ext uri="{0D108BD9-81ED-4DB2-BD59-A6C34878D82A}">
                    <a16:rowId xmlns:a16="http://schemas.microsoft.com/office/drawing/2014/main" val="3620020053"/>
                  </a:ext>
                </a:extLst>
              </a:tr>
              <a:tr h="386146">
                <a:tc>
                  <a:txBody>
                    <a:bodyPr/>
                    <a:lstStyle/>
                    <a:p>
                      <a:r>
                        <a:rPr lang="en-US" dirty="0"/>
                        <a:t>Ads</a:t>
                      </a:r>
                      <a:endParaRPr lang="en-GB" dirty="0"/>
                    </a:p>
                  </a:txBody>
                  <a:tcPr/>
                </a:tc>
                <a:tc>
                  <a:txBody>
                    <a:bodyPr/>
                    <a:lstStyle/>
                    <a:p>
                      <a:r>
                        <a:rPr lang="en-US" dirty="0"/>
                        <a:t>0.085457</a:t>
                      </a:r>
                      <a:endParaRPr lang="en-GB" dirty="0"/>
                    </a:p>
                  </a:txBody>
                  <a:tcPr/>
                </a:tc>
                <a:tc>
                  <a:txBody>
                    <a:bodyPr/>
                    <a:lstStyle/>
                    <a:p>
                      <a:r>
                        <a:rPr lang="en-US" dirty="0"/>
                        <a:t>0.213693</a:t>
                      </a:r>
                      <a:endParaRPr lang="en-GB" dirty="0"/>
                    </a:p>
                  </a:txBody>
                  <a:tcPr/>
                </a:tc>
                <a:tc>
                  <a:txBody>
                    <a:bodyPr/>
                    <a:lstStyle/>
                    <a:p>
                      <a:r>
                        <a:rPr lang="en-US" dirty="0"/>
                        <a:t>0.7143</a:t>
                      </a:r>
                      <a:endParaRPr lang="en-GB" dirty="0"/>
                    </a:p>
                  </a:txBody>
                  <a:tcPr/>
                </a:tc>
                <a:extLst>
                  <a:ext uri="{0D108BD9-81ED-4DB2-BD59-A6C34878D82A}">
                    <a16:rowId xmlns:a16="http://schemas.microsoft.com/office/drawing/2014/main" val="2710399614"/>
                  </a:ext>
                </a:extLst>
              </a:tr>
              <a:tr h="386146">
                <a:tc>
                  <a:txBody>
                    <a:bodyPr/>
                    <a:lstStyle/>
                    <a:p>
                      <a:r>
                        <a:rPr lang="en-US" dirty="0"/>
                        <a:t>Direct</a:t>
                      </a:r>
                      <a:endParaRPr lang="en-GB" dirty="0"/>
                    </a:p>
                  </a:txBody>
                  <a:tcPr/>
                </a:tc>
                <a:tc>
                  <a:txBody>
                    <a:bodyPr/>
                    <a:lstStyle/>
                    <a:p>
                      <a:r>
                        <a:rPr lang="en-US" dirty="0"/>
                        <a:t>0.064513</a:t>
                      </a:r>
                      <a:endParaRPr lang="en-GB" dirty="0"/>
                    </a:p>
                  </a:txBody>
                  <a:tcPr/>
                </a:tc>
                <a:tc>
                  <a:txBody>
                    <a:bodyPr/>
                    <a:lstStyle/>
                    <a:p>
                      <a:r>
                        <a:rPr lang="en-US" dirty="0"/>
                        <a:t>0.137028</a:t>
                      </a:r>
                      <a:endParaRPr lang="en-GB" dirty="0"/>
                    </a:p>
                  </a:txBody>
                  <a:tcPr/>
                </a:tc>
                <a:tc>
                  <a:txBody>
                    <a:bodyPr/>
                    <a:lstStyle/>
                    <a:p>
                      <a:r>
                        <a:rPr lang="en-US" dirty="0"/>
                        <a:t>0.6799</a:t>
                      </a:r>
                      <a:endParaRPr lang="en-GB" dirty="0"/>
                    </a:p>
                  </a:txBody>
                  <a:tcPr/>
                </a:tc>
                <a:extLst>
                  <a:ext uri="{0D108BD9-81ED-4DB2-BD59-A6C34878D82A}">
                    <a16:rowId xmlns:a16="http://schemas.microsoft.com/office/drawing/2014/main" val="781091091"/>
                  </a:ext>
                </a:extLst>
              </a:tr>
              <a:tr h="386146">
                <a:tc>
                  <a:txBody>
                    <a:bodyPr/>
                    <a:lstStyle/>
                    <a:p>
                      <a:r>
                        <a:rPr lang="en-US" dirty="0" err="1"/>
                        <a:t>Seo</a:t>
                      </a:r>
                      <a:endParaRPr lang="en-GB" dirty="0"/>
                    </a:p>
                  </a:txBody>
                  <a:tcPr/>
                </a:tc>
                <a:tc>
                  <a:txBody>
                    <a:bodyPr/>
                    <a:lstStyle/>
                    <a:p>
                      <a:r>
                        <a:rPr lang="en-US" dirty="0"/>
                        <a:t>0.147698</a:t>
                      </a:r>
                      <a:endParaRPr lang="en-GB" dirty="0"/>
                    </a:p>
                  </a:txBody>
                  <a:tcPr/>
                </a:tc>
                <a:tc>
                  <a:txBody>
                    <a:bodyPr/>
                    <a:lstStyle/>
                    <a:p>
                      <a:r>
                        <a:rPr lang="en-US" dirty="0"/>
                        <a:t>0.351610</a:t>
                      </a:r>
                      <a:endParaRPr lang="en-GB" dirty="0"/>
                    </a:p>
                  </a:txBody>
                  <a:tcPr/>
                </a:tc>
                <a:tc>
                  <a:txBody>
                    <a:bodyPr/>
                    <a:lstStyle/>
                    <a:p>
                      <a:r>
                        <a:rPr lang="en-US" dirty="0"/>
                        <a:t>0.7042</a:t>
                      </a:r>
                      <a:endParaRPr lang="en-GB" dirty="0"/>
                    </a:p>
                  </a:txBody>
                  <a:tcPr/>
                </a:tc>
                <a:extLst>
                  <a:ext uri="{0D108BD9-81ED-4DB2-BD59-A6C34878D82A}">
                    <a16:rowId xmlns:a16="http://schemas.microsoft.com/office/drawing/2014/main" val="2309571175"/>
                  </a:ext>
                </a:extLst>
              </a:tr>
            </a:tbl>
          </a:graphicData>
        </a:graphic>
      </p:graphicFrame>
    </p:spTree>
    <p:extLst>
      <p:ext uri="{BB962C8B-B14F-4D97-AF65-F5344CB8AC3E}">
        <p14:creationId xmlns:p14="http://schemas.microsoft.com/office/powerpoint/2010/main" val="182274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A133-F6C0-42D5-8C8A-328C625072C4}"/>
              </a:ext>
            </a:extLst>
          </p:cNvPr>
          <p:cNvSpPr>
            <a:spLocks noGrp="1"/>
          </p:cNvSpPr>
          <p:nvPr>
            <p:ph type="title"/>
          </p:nvPr>
        </p:nvSpPr>
        <p:spPr/>
        <p:txBody>
          <a:bodyPr/>
          <a:lstStyle/>
          <a:p>
            <a:r>
              <a:rPr lang="en-US" dirty="0"/>
              <a:t>Determining factor?: age</a:t>
            </a:r>
            <a:endParaRPr lang="en-GB" dirty="0"/>
          </a:p>
        </p:txBody>
      </p:sp>
      <p:sp>
        <p:nvSpPr>
          <p:cNvPr id="3" name="Content Placeholder 2">
            <a:extLst>
              <a:ext uri="{FF2B5EF4-FFF2-40B4-BE49-F238E27FC236}">
                <a16:creationId xmlns:a16="http://schemas.microsoft.com/office/drawing/2014/main" id="{EF03AA7A-81F2-4F5F-B352-F769F762B50C}"/>
              </a:ext>
            </a:extLst>
          </p:cNvPr>
          <p:cNvSpPr>
            <a:spLocks noGrp="1"/>
          </p:cNvSpPr>
          <p:nvPr>
            <p:ph idx="1"/>
          </p:nvPr>
        </p:nvSpPr>
        <p:spPr>
          <a:xfrm>
            <a:off x="7797801" y="1793500"/>
            <a:ext cx="2946399" cy="4302499"/>
          </a:xfrm>
        </p:spPr>
        <p:txBody>
          <a:bodyPr>
            <a:normAutofit fontScale="92500"/>
          </a:bodyPr>
          <a:lstStyle/>
          <a:p>
            <a:r>
              <a:rPr lang="en-US" dirty="0"/>
              <a:t>Over our dataset, we see a clear decrease in chance of conversion based on age. With an average user age being around 30, the younger, the better for a chance of conversion, with our youngest user being 17. As we can see the variance increases substantially over 50 years. There was no substantial difference in the graph between countries.</a:t>
            </a:r>
            <a:endParaRPr lang="en-GB" dirty="0"/>
          </a:p>
        </p:txBody>
      </p:sp>
      <p:pic>
        <p:nvPicPr>
          <p:cNvPr id="4102" name="Picture 6">
            <a:extLst>
              <a:ext uri="{FF2B5EF4-FFF2-40B4-BE49-F238E27FC236}">
                <a16:creationId xmlns:a16="http://schemas.microsoft.com/office/drawing/2014/main" id="{C46ACF6F-2038-4407-9CD7-03BF0FE92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3" y="2286000"/>
            <a:ext cx="7043737" cy="353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37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E71-1FA6-47FB-ACE6-C30F9EBEFD22}"/>
              </a:ext>
            </a:extLst>
          </p:cNvPr>
          <p:cNvSpPr>
            <a:spLocks noGrp="1"/>
          </p:cNvSpPr>
          <p:nvPr>
            <p:ph type="title"/>
          </p:nvPr>
        </p:nvSpPr>
        <p:spPr>
          <a:xfrm>
            <a:off x="1024128" y="585216"/>
            <a:ext cx="10062972" cy="1499616"/>
          </a:xfrm>
        </p:spPr>
        <p:txBody>
          <a:bodyPr/>
          <a:lstStyle/>
          <a:p>
            <a:r>
              <a:rPr lang="en-US" dirty="0"/>
              <a:t>Our most promising predictor: pages visited</a:t>
            </a:r>
            <a:endParaRPr lang="en-GB" dirty="0"/>
          </a:p>
        </p:txBody>
      </p:sp>
      <p:sp>
        <p:nvSpPr>
          <p:cNvPr id="3" name="Content Placeholder 2">
            <a:extLst>
              <a:ext uri="{FF2B5EF4-FFF2-40B4-BE49-F238E27FC236}">
                <a16:creationId xmlns:a16="http://schemas.microsoft.com/office/drawing/2014/main" id="{092AEFAF-E815-427D-B1E5-5FE0D8DFF652}"/>
              </a:ext>
            </a:extLst>
          </p:cNvPr>
          <p:cNvSpPr>
            <a:spLocks noGrp="1"/>
          </p:cNvSpPr>
          <p:nvPr>
            <p:ph idx="1"/>
          </p:nvPr>
        </p:nvSpPr>
        <p:spPr>
          <a:xfrm>
            <a:off x="4940301" y="2017776"/>
            <a:ext cx="6146799" cy="4023360"/>
          </a:xfrm>
        </p:spPr>
        <p:txBody>
          <a:bodyPr/>
          <a:lstStyle/>
          <a:p>
            <a:r>
              <a:rPr lang="en-US" dirty="0"/>
              <a:t>As we can see from the beautiful inverse sigmoid, there is a clear correlation between conversion and visiting pages. On average, over different countries, the average pages visited was ~5, whilst we see the probability for conversion (&gt;0.5%) occurring around 14/15 pages visited. Slight discrepancies are seen from country to country and source to source but nothing noteworthy, hence adding the plot regarding the totality of our dataset. From the last slide and this one we see some tendencies we should take into account seriously regarding remodeling our business.</a:t>
            </a:r>
            <a:endParaRPr lang="en-GB" dirty="0"/>
          </a:p>
        </p:txBody>
      </p:sp>
      <p:pic>
        <p:nvPicPr>
          <p:cNvPr id="5122" name="Picture 2">
            <a:extLst>
              <a:ext uri="{FF2B5EF4-FFF2-40B4-BE49-F238E27FC236}">
                <a16:creationId xmlns:a16="http://schemas.microsoft.com/office/drawing/2014/main" id="{D24259A6-D1A3-4F29-AA9A-D3DF72B85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084832"/>
            <a:ext cx="3889248" cy="388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2683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0</TotalTime>
  <Words>1095</Words>
  <Application>Microsoft Office PowerPoint</Application>
  <PresentationFormat>Widescreen</PresentationFormat>
  <Paragraphs>156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Integral</vt:lpstr>
      <vt:lpstr>Conversion project</vt:lpstr>
      <vt:lpstr>Our dataset:</vt:lpstr>
      <vt:lpstr>Conversion visualization:</vt:lpstr>
      <vt:lpstr>Conclusions from the past slide</vt:lpstr>
      <vt:lpstr>Conversions by source</vt:lpstr>
      <vt:lpstr>Conversion by source &amp; country</vt:lpstr>
      <vt:lpstr>Our ‘new user’ variable</vt:lpstr>
      <vt:lpstr>Determining factor?: age</vt:lpstr>
      <vt:lpstr>Our most promising predictor: pages visited</vt:lpstr>
      <vt:lpstr>Conclusions after a first look: </vt:lpstr>
      <vt:lpstr>Logistic regression:</vt:lpstr>
      <vt:lpstr>Random forest:</vt:lpstr>
      <vt:lpstr>Many 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project</dc:title>
  <dc:creator>Alec Matthews</dc:creator>
  <cp:lastModifiedBy>Alec Matthews</cp:lastModifiedBy>
  <cp:revision>41</cp:revision>
  <dcterms:created xsi:type="dcterms:W3CDTF">2020-06-23T21:49:50Z</dcterms:created>
  <dcterms:modified xsi:type="dcterms:W3CDTF">2020-06-30T15:15:26Z</dcterms:modified>
</cp:coreProperties>
</file>