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59" r:id="rId6"/>
    <p:sldId id="265" r:id="rId7"/>
    <p:sldId id="260" r:id="rId8"/>
    <p:sldId id="266" r:id="rId9"/>
    <p:sldId id="273" r:id="rId10"/>
    <p:sldId id="276" r:id="rId11"/>
    <p:sldId id="270" r:id="rId12"/>
    <p:sldId id="271" r:id="rId13"/>
    <p:sldId id="263" r:id="rId14"/>
    <p:sldId id="277" r:id="rId15"/>
    <p:sldId id="274" r:id="rId16"/>
    <p:sldId id="275" r:id="rId17"/>
    <p:sldId id="272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395" autoAdjust="0"/>
  </p:normalViewPr>
  <p:slideViewPr>
    <p:cSldViewPr snapToGrid="0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-69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A422-D5C4-314E-9E68-DBE672BF49EF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7510-095E-9541-9A6A-2100208A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2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3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3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15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1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0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85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5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1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74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72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9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0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9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6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0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6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2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etflix is developing 'N-Plus' social network - Protocol">
            <a:extLst>
              <a:ext uri="{FF2B5EF4-FFF2-40B4-BE49-F238E27FC236}">
                <a16:creationId xmlns:a16="http://schemas.microsoft.com/office/drawing/2014/main" id="{6FE6B9FB-16AB-3A64-EE1C-4FFCBDB4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12" y="-23190"/>
            <a:ext cx="12262415" cy="690438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accent1">
                <a:lumMod val="50000"/>
              </a:schemeClr>
            </a:bgClr>
          </a:patt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F5CB6-E4F0-83CD-961B-A0826266C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057" y="632618"/>
            <a:ext cx="10594686" cy="1598663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rgbClr val="C00000">
                    <a:alpha val="70000"/>
                  </a:srgbClr>
                </a:solidFill>
                <a:effectLst>
                  <a:outerShdw blurRad="889000" dist="50800" dir="5400000" algn="ctr" rotWithShape="0">
                    <a:srgbClr val="000000">
                      <a:alpha val="65000"/>
                    </a:srgbClr>
                  </a:outerShdw>
                </a:effectLst>
              </a:rPr>
              <a:t>Analysis ON Top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14AD0-784C-3D15-0B11-27E43FAB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14" y="5606339"/>
            <a:ext cx="11645962" cy="829864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By: Satya </a:t>
            </a:r>
            <a:r>
              <a:rPr lang="en-US" sz="2200" dirty="0" err="1">
                <a:solidFill>
                  <a:srgbClr val="FFFFFF"/>
                </a:solidFill>
              </a:rPr>
              <a:t>Sakuntala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NagaSravya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Mattapalli</a:t>
            </a:r>
            <a:r>
              <a:rPr lang="en-US" sz="2200" dirty="0">
                <a:solidFill>
                  <a:srgbClr val="FFFFFF"/>
                </a:solidFill>
              </a:rPr>
              <a:t>, Zack Crowley, Edith </a:t>
            </a:r>
            <a:r>
              <a:rPr lang="en-US" sz="2200" dirty="0" err="1">
                <a:solidFill>
                  <a:srgbClr val="FFFFFF"/>
                </a:solidFill>
              </a:rPr>
              <a:t>Lotterman</a:t>
            </a:r>
            <a:r>
              <a:rPr lang="en-US" sz="2200" dirty="0">
                <a:solidFill>
                  <a:srgbClr val="FFFFFF"/>
                </a:solidFill>
              </a:rPr>
              <a:t> and Kevin Ybarra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ED6975-F57F-C22F-C44E-CEF1D18C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1164B6-935E-FA2C-BAFD-AD750704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525592557.mp4">
            <a:hlinkClick r:id="" action="ppaction://media"/>
            <a:extLst>
              <a:ext uri="{FF2B5EF4-FFF2-40B4-BE49-F238E27FC236}">
                <a16:creationId xmlns:a16="http://schemas.microsoft.com/office/drawing/2014/main" id="{69EDB3CA-62D8-F34E-D0FE-627F977780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03857" y="3429000"/>
            <a:ext cx="3121568" cy="17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24585"/>
            <a:ext cx="9253727" cy="818415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Popularity Through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420DD-409E-35B4-0CDD-17FF2A272B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8843" y="1143000"/>
            <a:ext cx="3478696" cy="4232275"/>
          </a:xfrm>
        </p:spPr>
        <p:txBody>
          <a:bodyPr>
            <a:normAutofit fontScale="925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data shown is a compounding line graph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relative popularity of movie genres does not  change throughout the year.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Spikes come from popular releases over this time period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Top ten releases account for over 25% of hours viewed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A16D7118-53D6-6FDF-649E-E22B6A2F288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29" y="1336744"/>
            <a:ext cx="7827698" cy="3913849"/>
          </a:xfrm>
        </p:spPr>
      </p:pic>
    </p:spTree>
    <p:extLst>
      <p:ext uri="{BB962C8B-B14F-4D97-AF65-F5344CB8AC3E}">
        <p14:creationId xmlns:p14="http://schemas.microsoft.com/office/powerpoint/2010/main" val="52062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1C5E8FA-3707-32D5-48A8-435989B6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58" y="129208"/>
            <a:ext cx="11309684" cy="1158140"/>
          </a:xfrm>
        </p:spPr>
        <p:txBody>
          <a:bodyPr>
            <a:noAutofit/>
          </a:bodyPr>
          <a:lstStyle/>
          <a:p>
            <a:r>
              <a:rPr lang="en-US" sz="4800" cap="none" dirty="0">
                <a:latin typeface="Arial" panose="020B0604020202020204" pitchFamily="34" charset="0"/>
                <a:cs typeface="Arial" panose="020B0604020202020204" pitchFamily="34" charset="0"/>
              </a:rPr>
              <a:t>Who created the most impactful content?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84E2316-F6F6-4A5C-A283-C725950CB9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1158" y="1178814"/>
            <a:ext cx="3991694" cy="4196107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From the data, the content that stays in the Top 10 the longest are Non-English TV shows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With only 2 movies making the list, we can assume that movies only create a short impact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TV shows have lasting impacts on viewership and retains viewers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C50B1B4-3194-82F7-A024-0B214EE462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66" y="1178814"/>
            <a:ext cx="7291311" cy="5152412"/>
          </a:xfrm>
        </p:spPr>
      </p:pic>
    </p:spTree>
    <p:extLst>
      <p:ext uri="{BB962C8B-B14F-4D97-AF65-F5344CB8AC3E}">
        <p14:creationId xmlns:p14="http://schemas.microsoft.com/office/powerpoint/2010/main" val="311741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AF9E41-3449-040E-6ADC-127AC884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7" y="70548"/>
            <a:ext cx="10396882" cy="1151965"/>
          </a:xfrm>
        </p:spPr>
        <p:txBody>
          <a:bodyPr/>
          <a:lstStyle/>
          <a:p>
            <a:pPr algn="ctr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Top 10 Weekly Hours Watched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7F7F9FA-DC37-1BA2-A203-F6959ADAB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3" y="1222513"/>
            <a:ext cx="11695042" cy="43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1" y="0"/>
            <a:ext cx="6695852" cy="904461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Viewing Hour Drivers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9147" y="904461"/>
            <a:ext cx="3221891" cy="4307587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release dates of certain TV shows corresponds with spikes in viewership that make up the Top 10 TV shows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show “Manifest” proved to have a lasting viewership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show “Squid Games” proved to have the greatest impact on views by week</a:t>
            </a:r>
          </a:p>
        </p:txBody>
      </p:sp>
      <p:pic>
        <p:nvPicPr>
          <p:cNvPr id="14" name="Content Placeholder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B2491B94-5D19-27BB-0172-0AD25B0FDA2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95" y="1176272"/>
            <a:ext cx="8444949" cy="3518728"/>
          </a:xfrm>
        </p:spPr>
      </p:pic>
    </p:spTree>
    <p:extLst>
      <p:ext uri="{BB962C8B-B14F-4D97-AF65-F5344CB8AC3E}">
        <p14:creationId xmlns:p14="http://schemas.microsoft.com/office/powerpoint/2010/main" val="309813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616227"/>
            <a:ext cx="10396882" cy="318052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Production by Country</a:t>
            </a:r>
            <a:b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Content Placeholder 4" descr="Map">
            <a:extLst>
              <a:ext uri="{FF2B5EF4-FFF2-40B4-BE49-F238E27FC236}">
                <a16:creationId xmlns:a16="http://schemas.microsoft.com/office/drawing/2014/main" id="{A0BFB088-7D83-CCDF-1AC7-325E0B55A4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0" y="1421585"/>
            <a:ext cx="11226123" cy="466116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05495A-43A9-DBCE-7FCC-B66D866323B2}"/>
              </a:ext>
            </a:extLst>
          </p:cNvPr>
          <p:cNvSpPr txBox="1"/>
          <p:nvPr/>
        </p:nvSpPr>
        <p:spPr>
          <a:xfrm>
            <a:off x="1813416" y="775254"/>
            <a:ext cx="856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countries for show/film production from the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United States: 381, United Kingdom: 51, South Korea: 38, Japan: 35, Spain: 29</a:t>
            </a:r>
          </a:p>
        </p:txBody>
      </p:sp>
    </p:spTree>
    <p:extLst>
      <p:ext uri="{BB962C8B-B14F-4D97-AF65-F5344CB8AC3E}">
        <p14:creationId xmlns:p14="http://schemas.microsoft.com/office/powerpoint/2010/main" val="372247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Original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1742808"/>
            <a:ext cx="10394707" cy="3277428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genres in the Top Ten?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TV Shows and Movies in the Top Ten?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Is there a difference in popularity between English vs Non-English Movies and Films in their respective Top Ten lists?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Which countries make the most recent Netflix Top Ten content?</a:t>
            </a:r>
          </a:p>
        </p:txBody>
      </p:sp>
    </p:spTree>
    <p:extLst>
      <p:ext uri="{BB962C8B-B14F-4D97-AF65-F5344CB8AC3E}">
        <p14:creationId xmlns:p14="http://schemas.microsoft.com/office/powerpoint/2010/main" val="333840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22" y="263770"/>
            <a:ext cx="10396882" cy="1151965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Questions Answered???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379" y="2013847"/>
            <a:ext cx="11084168" cy="3789076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most popular genres are drama, comedy, action, crime, romance and family with drama TV shows being the most popular.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2 TV shows that stayed in the Top 10 the longest are “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soy Betty, La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Fea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” and “Squid Games”</a:t>
            </a:r>
            <a:b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2 Movies that stayed in the Top 10 the longest are “Red Notice” and “Through My Window”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After performing Chi-Square tests, the data indicates that the relationship between Non-English and English movies and TV shows is indeed different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US, UK, Spain, South Korea, and Japan have created the most recent Top Ten Netflix content</a:t>
            </a:r>
          </a:p>
          <a:p>
            <a:pPr marL="457200" indent="-457200">
              <a:buFont typeface="+mj-lt"/>
              <a:buAutoNum type="arabicParenR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4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26" y="134934"/>
            <a:ext cx="9655019" cy="609506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Data for English Categories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B6BBC-B5BF-8647-56E8-76BAC73DD549}"/>
              </a:ext>
            </a:extLst>
          </p:cNvPr>
          <p:cNvSpPr txBox="1"/>
          <p:nvPr/>
        </p:nvSpPr>
        <p:spPr>
          <a:xfrm>
            <a:off x="876241" y="4012753"/>
            <a:ext cx="10112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ratings vary on the number of votes each film or TV show receives?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there films or TV Shows that were in the Top 10 before our dataset begin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old were the TV shows or movies that made the Top 10 list on a consistent basis?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was another year in the dataset we could see better seasonal trends.</a:t>
            </a:r>
          </a:p>
        </p:txBody>
      </p:sp>
      <p:pic>
        <p:nvPicPr>
          <p:cNvPr id="21" name="Content Placeholder 20" descr="Chart, line chart, histogram&#10;&#10;Description automatically generated">
            <a:extLst>
              <a:ext uri="{FF2B5EF4-FFF2-40B4-BE49-F238E27FC236}">
                <a16:creationId xmlns:a16="http://schemas.microsoft.com/office/drawing/2014/main" id="{9A703C49-A3AF-7D6A-9791-1D62A2A2108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331"/>
            <a:ext cx="5932539" cy="2966270"/>
          </a:xfrm>
        </p:spPr>
      </p:pic>
      <p:pic>
        <p:nvPicPr>
          <p:cNvPr id="19" name="Content Placeholder 18" descr="Chart, line chart&#10;&#10;Description automatically generated">
            <a:extLst>
              <a:ext uri="{FF2B5EF4-FFF2-40B4-BE49-F238E27FC236}">
                <a16:creationId xmlns:a16="http://schemas.microsoft.com/office/drawing/2014/main" id="{F7A59FE3-6A5D-1AC5-461E-4205897835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51" y="792331"/>
            <a:ext cx="5932539" cy="2966270"/>
          </a:xfrm>
        </p:spPr>
      </p:pic>
    </p:spTree>
    <p:extLst>
      <p:ext uri="{BB962C8B-B14F-4D97-AF65-F5344CB8AC3E}">
        <p14:creationId xmlns:p14="http://schemas.microsoft.com/office/powerpoint/2010/main" val="146161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66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2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96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2C6BC-D2ED-CA39-10F2-32E6AEB1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2403039" y="314503"/>
            <a:ext cx="4934193" cy="3278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97790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 cap="none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1016-C11D-260F-4732-35277A2CA1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6" y="685800"/>
            <a:ext cx="5968621" cy="4688785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When searching for a dataset, we wanted to capture a set within the post-COVID era timeframe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rise in Netflix viewership during the COVID period was intriguing and we wanted to dive in further to see what the world was watching post-COVID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3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9A5F-E211-7FDF-30E1-17638CAA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061660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461D-4A36-1FD0-A891-89BA7D1B1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6933" y="2226681"/>
            <a:ext cx="9618133" cy="358629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Movies and TV Shows Top Ten Lists” dataset from Netflix’s official website by 4 categories </a:t>
            </a:r>
          </a:p>
          <a:p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with “Netflix Titles” dataset from Kaggle to populate specific information for each movie and TV show</a:t>
            </a:r>
          </a:p>
          <a:p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call from OMDB to fill in all “</a:t>
            </a:r>
            <a:r>
              <a:rPr lang="en-US" sz="180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values that were not in the “Netflix Titles” merge</a:t>
            </a:r>
          </a:p>
          <a:p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provided captures from the week of 6/15/21 to 11/1/22</a:t>
            </a:r>
          </a:p>
        </p:txBody>
      </p:sp>
    </p:spTree>
    <p:extLst>
      <p:ext uri="{BB962C8B-B14F-4D97-AF65-F5344CB8AC3E}">
        <p14:creationId xmlns:p14="http://schemas.microsoft.com/office/powerpoint/2010/main" val="100390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questions did we 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2898-DE68-2AB9-862A-31CC499799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141601"/>
            <a:ext cx="10394707" cy="33111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genres in the Top Ten?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TV Shows and Movies in the Top Ten?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Is there a difference in popularity between English vs Non-English Movies and Films in their respective Top Ten lists?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Which countries make the most recent Netflix Top Ten content?</a:t>
            </a:r>
          </a:p>
          <a:p>
            <a:pPr marL="457200" indent="-457200">
              <a:buFont typeface="+mj-lt"/>
              <a:buAutoNum type="arabicParenR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5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D1C85-7378-CC37-0591-94A523378B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Full Country Name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Columns for drama, comedy, action, family, crime, and romance added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Ratings from PG to Not-Rated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2069 total rows after deletion of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Shows that had multiple seasons in top 10 were grouped for some analysis</a:t>
            </a: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D2F2C2-E873-92EE-3867-C6B360A09B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Merged the two datasets and performed an API call on OMDB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Deleted rows with null values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Cleaned up countries, runtime, and genre categories 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Broke genre down by type and searched for top 6 genre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6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There are 644 total unique titles that we used for analysis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37% of titles only stay in the Top 10 for 1 week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Only 4 titles have remained in the Top 10 for more than 20 weeks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1.6% of all titles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7B48605-FE25-9238-8367-E4D0BD5D588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62" y="1714500"/>
            <a:ext cx="5180458" cy="3660775"/>
          </a:xfrm>
        </p:spPr>
      </p:pic>
    </p:spTree>
    <p:extLst>
      <p:ext uri="{BB962C8B-B14F-4D97-AF65-F5344CB8AC3E}">
        <p14:creationId xmlns:p14="http://schemas.microsoft.com/office/powerpoint/2010/main" val="301691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09" y="191530"/>
            <a:ext cx="10396882" cy="115814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1FFBA187-2364-F9B3-311B-19FD466979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9" y="1211133"/>
            <a:ext cx="5643417" cy="3879850"/>
          </a:xfr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A6FE821-E22C-05AA-32D9-B2B9726E5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197" y="1211134"/>
            <a:ext cx="5643417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5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Breakdown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E7B510-8083-4AB2-60E6-9D0A13660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Movie Count Chi-Square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Non-English films vs. English films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Critical value = 11.07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P-value = 2.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88 </a:t>
            </a:r>
            <a:r>
              <a:rPr lang="en-US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e-08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Chi-Squared test output value of 43.53 so genre categories makeup are very different between non-English and English 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1912E5-C30A-DA05-9C44-E04739F7D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3969" y="2063396"/>
            <a:ext cx="5088713" cy="679994"/>
          </a:xfrm>
        </p:spPr>
        <p:txBody>
          <a:bodyPr/>
          <a:lstStyle/>
          <a:p>
            <a:r>
              <a:rPr lang="en-US" cap="none" dirty="0"/>
              <a:t>TV Show Count Chi-Square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48B4D5-6885-D00E-DB70-0EFA7A34422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Non-English shows vs. English shows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Critical value = 11.07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P-value =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0.045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Chi-Squared test output value of 11.33, these categories make ups are also different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5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44" y="207158"/>
            <a:ext cx="5088714" cy="1158140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Combinations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8296" y="1469019"/>
            <a:ext cx="3876261" cy="4086955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Only includes data with over 1,000 IMDB votes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More genres listed for a show or film seem to correspond to a higher IMDB score 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All but one title covers drama, that drama is a genre that most viewers are watching on Netflix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3A9654B-77BC-3C2C-D9F2-7C42CDF1598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25" y="207158"/>
            <a:ext cx="7248239" cy="5436181"/>
          </a:xfrm>
        </p:spPr>
      </p:pic>
    </p:spTree>
    <p:extLst>
      <p:ext uri="{BB962C8B-B14F-4D97-AF65-F5344CB8AC3E}">
        <p14:creationId xmlns:p14="http://schemas.microsoft.com/office/powerpoint/2010/main" val="107745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908</TotalTime>
  <Words>923</Words>
  <Application>Microsoft Macintosh PowerPoint</Application>
  <PresentationFormat>Widescreen</PresentationFormat>
  <Paragraphs>116</Paragraphs>
  <Slides>18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Impact</vt:lpstr>
      <vt:lpstr>Main Event</vt:lpstr>
      <vt:lpstr>Analysis ON Top Content</vt:lpstr>
      <vt:lpstr>Research Approach</vt:lpstr>
      <vt:lpstr>Data Sources</vt:lpstr>
      <vt:lpstr>What questions did we ask?</vt:lpstr>
      <vt:lpstr>Final Dataset</vt:lpstr>
      <vt:lpstr>Exploratory Analysis</vt:lpstr>
      <vt:lpstr>Dataset Overview</vt:lpstr>
      <vt:lpstr>Genre Breakdown</vt:lpstr>
      <vt:lpstr>Genre Combinations</vt:lpstr>
      <vt:lpstr>Genre Popularity Through Time</vt:lpstr>
      <vt:lpstr>Who created the most impactful content?</vt:lpstr>
      <vt:lpstr>Top 10 Weekly Hours Watched</vt:lpstr>
      <vt:lpstr>Viewing Hour Drivers</vt:lpstr>
      <vt:lpstr>Production by Country  </vt:lpstr>
      <vt:lpstr>Original Questions</vt:lpstr>
      <vt:lpstr>Questions Answered???</vt:lpstr>
      <vt:lpstr>Data for English Categories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&amp; Shows Comparison</dc:title>
  <dc:creator>Kevin Ybarra</dc:creator>
  <cp:lastModifiedBy>Zack W Crowley</cp:lastModifiedBy>
  <cp:revision>52</cp:revision>
  <dcterms:created xsi:type="dcterms:W3CDTF">2022-11-08T03:07:23Z</dcterms:created>
  <dcterms:modified xsi:type="dcterms:W3CDTF">2022-11-14T21:50:40Z</dcterms:modified>
</cp:coreProperties>
</file>