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1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1840" cy="238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IN" sz="6000" b="0" strike="noStrike" spc="-1">
                <a:solidFill>
                  <a:srgbClr val="000000"/>
                </a:solidFill>
                <a:latin typeface="Calibri"/>
                <a:ea typeface="Calibri"/>
              </a:rPr>
              <a:t>Docker</a:t>
            </a:r>
            <a:endParaRPr lang="en-IN" sz="6000" b="0" strike="noStrike" spc="-1">
              <a:latin typeface="Arial"/>
            </a:endParaRPr>
          </a:p>
        </p:txBody>
      </p:sp>
      <p:sp>
        <p:nvSpPr>
          <p:cNvPr id="77" name="CustomShape 2"/>
          <p:cNvSpPr/>
          <p:nvPr/>
        </p:nvSpPr>
        <p:spPr>
          <a:xfrm>
            <a:off x="1523880" y="3602160"/>
            <a:ext cx="9141840" cy="165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04280" algn="ctr">
              <a:lnSpc>
                <a:spcPct val="90000"/>
              </a:lnSpc>
              <a:spcBef>
                <a:spcPts val="1001"/>
              </a:spcBef>
            </a:pPr>
            <a:r>
              <a:rPr lang="en-IN" sz="2400" b="0" strike="noStrike" spc="-1">
                <a:solidFill>
                  <a:srgbClr val="000000"/>
                </a:solidFill>
                <a:latin typeface="Calibri"/>
                <a:ea typeface="DejaVu Sans"/>
              </a:rPr>
              <a:t>										</a:t>
            </a: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100" b="0" strike="noStrike" spc="-1">
                <a:solidFill>
                  <a:srgbClr val="000000"/>
                </a:solidFill>
                <a:latin typeface="Arial"/>
                <a:ea typeface="Arial"/>
              </a:rPr>
              <a:t>	 	 	</a:t>
            </a:r>
            <a:r>
              <a:t/>
            </a:r>
            <a:br/>
            <a:r>
              <a:rPr lang="en-IN" sz="1100" b="0" strike="noStrike" spc="-1">
                <a:solidFill>
                  <a:srgbClr val="000000"/>
                </a:solidFill>
                <a:latin typeface="Arial"/>
                <a:ea typeface="Arial"/>
              </a:rPr>
              <a:t>	 	 	</a:t>
            </a:r>
            <a:r>
              <a:t/>
            </a:r>
            <a:br/>
            <a:r>
              <a:rPr lang="en-IN" sz="1800" b="0" strike="noStrike" spc="-1">
                <a:solidFill>
                  <a:srgbClr val="000000"/>
                </a:solidFill>
                <a:latin typeface="Arial"/>
                <a:ea typeface="Arial"/>
              </a:rPr>
              <a:t>                                                </a:t>
            </a:r>
            <a:r>
              <a:rPr lang="en-IN" sz="2400" b="0" strike="noStrike" spc="-1">
                <a:solidFill>
                  <a:srgbClr val="000000"/>
                </a:solidFill>
                <a:latin typeface="Arial"/>
                <a:ea typeface="Arial"/>
              </a:rPr>
              <a:t>Dockerfile</a:t>
            </a:r>
            <a:r>
              <a:t/>
            </a:r>
            <a:br/>
            <a:r>
              <a:t/>
            </a:r>
            <a:br/>
            <a:endParaRPr lang="en-IN" sz="2400" b="0" strike="noStrike" spc="-1">
              <a:latin typeface="Arial"/>
            </a:endParaRPr>
          </a:p>
        </p:txBody>
      </p:sp>
      <p:sp>
        <p:nvSpPr>
          <p:cNvPr id="98" name="CustomShape 2"/>
          <p:cNvSpPr/>
          <p:nvPr/>
        </p:nvSpPr>
        <p:spPr>
          <a:xfrm>
            <a:off x="838080" y="1033560"/>
            <a:ext cx="10513440" cy="51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100" b="0" strike="noStrike" spc="-1">
                <a:solidFill>
                  <a:srgbClr val="000000"/>
                </a:solidFill>
                <a:latin typeface="Arial"/>
                <a:ea typeface="Arial"/>
              </a:rPr>
              <a:t>	 	 	</a:t>
            </a:r>
            <a:endParaRPr lang="en-IN" sz="1100" b="0" strike="noStrike" spc="-1">
              <a:latin typeface="Arial"/>
            </a:endParaRPr>
          </a:p>
          <a:p>
            <a:pPr>
              <a:lnSpc>
                <a:spcPct val="100000"/>
              </a:lnSpc>
            </a:pPr>
            <a:endParaRPr lang="en-IN" sz="1100" b="0" strike="noStrike" spc="-1">
              <a:latin typeface="Arial"/>
            </a:endParaRPr>
          </a:p>
          <a:p>
            <a:pPr>
              <a:lnSpc>
                <a:spcPct val="100000"/>
              </a:lnSpc>
            </a:pPr>
            <a:endParaRPr lang="en-IN" sz="1100" b="0" strike="noStrike" spc="-1">
              <a:latin typeface="Arial"/>
            </a:endParaRPr>
          </a:p>
          <a:p>
            <a:pPr>
              <a:lnSpc>
                <a:spcPct val="100000"/>
              </a:lnSpc>
            </a:pPr>
            <a:endParaRPr lang="en-IN" sz="1100" b="0" strike="noStrike" spc="-1">
              <a:latin typeface="Arial"/>
            </a:endParaRPr>
          </a:p>
          <a:p>
            <a:pPr>
              <a:lnSpc>
                <a:spcPct val="100000"/>
              </a:lnSpc>
            </a:pPr>
            <a:r>
              <a:rPr lang="en-IN" sz="2400" b="0" strike="noStrike" spc="-1">
                <a:solidFill>
                  <a:srgbClr val="252525"/>
                </a:solidFill>
                <a:latin typeface="Times New Roman"/>
                <a:ea typeface="Times New Roman"/>
              </a:rPr>
              <a:t>FROM debian:stable</a:t>
            </a:r>
            <a:endParaRPr lang="en-IN" sz="2400" b="0" strike="noStrike" spc="-1">
              <a:latin typeface="Arial"/>
            </a:endParaRPr>
          </a:p>
          <a:p>
            <a:pPr>
              <a:lnSpc>
                <a:spcPct val="100000"/>
              </a:lnSpc>
            </a:pPr>
            <a:r>
              <a:rPr lang="en-IN" sz="2400" b="0" strike="noStrike" spc="-1">
                <a:solidFill>
                  <a:srgbClr val="252525"/>
                </a:solidFill>
                <a:latin typeface="Times New Roman"/>
                <a:ea typeface="Times New Roman"/>
              </a:rPr>
              <a:t>RUN apt-get update &amp;&amp; apt-get install -y --force-yes apache2</a:t>
            </a:r>
            <a:endParaRPr lang="en-IN" sz="2400" b="0" strike="noStrike" spc="-1">
              <a:latin typeface="Arial"/>
            </a:endParaRPr>
          </a:p>
          <a:p>
            <a:pPr>
              <a:lnSpc>
                <a:spcPct val="100000"/>
              </a:lnSpc>
            </a:pPr>
            <a:r>
              <a:rPr lang="en-IN" sz="2400" b="0" strike="noStrike" spc="-1">
                <a:solidFill>
                  <a:srgbClr val="252525"/>
                </a:solidFill>
                <a:latin typeface="Times New Roman"/>
                <a:ea typeface="Times New Roman"/>
              </a:rPr>
              <a:t>EXPOSE 80 443</a:t>
            </a:r>
            <a:endParaRPr lang="en-IN" sz="2400" b="0" strike="noStrike" spc="-1">
              <a:latin typeface="Arial"/>
            </a:endParaRPr>
          </a:p>
          <a:p>
            <a:pPr>
              <a:lnSpc>
                <a:spcPct val="100000"/>
              </a:lnSpc>
            </a:pPr>
            <a:r>
              <a:rPr lang="en-IN" sz="2400" b="0" strike="noStrike" spc="-1">
                <a:solidFill>
                  <a:srgbClr val="252525"/>
                </a:solidFill>
                <a:latin typeface="Times New Roman"/>
                <a:ea typeface="Times New Roman"/>
              </a:rPr>
              <a:t>VOLUME ["/var/www", "/var/log/apache2", "/etc/apache2"]</a:t>
            </a:r>
            <a:endParaRPr lang="en-IN" sz="2400" b="0" strike="noStrike" spc="-1">
              <a:latin typeface="Arial"/>
            </a:endParaRPr>
          </a:p>
          <a:p>
            <a:pPr>
              <a:lnSpc>
                <a:spcPct val="100000"/>
              </a:lnSpc>
            </a:pPr>
            <a:r>
              <a:rPr lang="en-IN" sz="2400" b="0" strike="noStrike" spc="-1">
                <a:solidFill>
                  <a:srgbClr val="252525"/>
                </a:solidFill>
                <a:latin typeface="Times New Roman"/>
                <a:ea typeface="Times New Roman"/>
              </a:rPr>
              <a:t>ENTRYPOINT ["/usr/sbin/apache2ctl", "-D", "FOREGROUND"]</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252525"/>
                </a:solidFill>
                <a:latin typeface="Times New Roman"/>
                <a:ea typeface="Times New Roman"/>
              </a:rPr>
              <a:t>docker build [-f /path/to/a/Dockerfile]   [-t image:tag]  [context]</a:t>
            </a:r>
            <a:endParaRPr lang="en-IN" sz="2400" b="0" strike="noStrike" spc="-1">
              <a:latin typeface="Arial"/>
            </a:endParaRPr>
          </a:p>
          <a:p>
            <a:pPr>
              <a:lnSpc>
                <a:spcPct val="100000"/>
              </a:lnSpc>
            </a:pPr>
            <a:endParaRPr lang="en-IN" sz="2400" b="0" strike="noStrike" spc="-1">
              <a:latin typeface="Arial"/>
            </a:endParaRPr>
          </a:p>
          <a:p>
            <a:pPr>
              <a:lnSpc>
                <a:spcPct val="100000"/>
              </a:lnSpc>
              <a:spcBef>
                <a:spcPts val="1001"/>
              </a:spcBef>
            </a:pP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100" b="0" strike="noStrike" spc="-1">
                <a:solidFill>
                  <a:srgbClr val="000000"/>
                </a:solidFill>
                <a:latin typeface="Arial"/>
                <a:ea typeface="Arial"/>
              </a:rPr>
              <a:t>	 	 	</a:t>
            </a:r>
            <a:r>
              <a:t/>
            </a:r>
            <a:br/>
            <a:r>
              <a:rPr lang="en-IN" sz="1100" b="0" strike="noStrike" spc="-1">
                <a:solidFill>
                  <a:srgbClr val="000000"/>
                </a:solidFill>
                <a:latin typeface="Arial"/>
                <a:ea typeface="Arial"/>
              </a:rPr>
              <a:t>	 	 	</a:t>
            </a:r>
            <a:r>
              <a:t/>
            </a:r>
            <a:br/>
            <a:r>
              <a:rPr lang="en-IN" sz="1800" b="0" strike="noStrike" spc="-1">
                <a:solidFill>
                  <a:srgbClr val="000000"/>
                </a:solidFill>
                <a:latin typeface="Arial"/>
                <a:ea typeface="Arial"/>
              </a:rPr>
              <a:t>                                                 </a:t>
            </a:r>
            <a:r>
              <a:rPr lang="en-IN" sz="2400" b="1" strike="noStrike" spc="-1">
                <a:solidFill>
                  <a:srgbClr val="252525"/>
                </a:solidFill>
                <a:latin typeface="Calibri"/>
                <a:ea typeface="Calibri"/>
              </a:rPr>
              <a:t>Public Registry: Docker Hub</a:t>
            </a:r>
            <a:r>
              <a:t/>
            </a:r>
            <a:br/>
            <a:r>
              <a:t/>
            </a:r>
            <a:br/>
            <a:endParaRPr lang="en-IN" sz="2400" b="0" strike="noStrike" spc="-1">
              <a:latin typeface="Arial"/>
            </a:endParaRPr>
          </a:p>
        </p:txBody>
      </p:sp>
      <p:sp>
        <p:nvSpPr>
          <p:cNvPr id="100" name="CustomShape 2"/>
          <p:cNvSpPr/>
          <p:nvPr/>
        </p:nvSpPr>
        <p:spPr>
          <a:xfrm>
            <a:off x="838080" y="1033560"/>
            <a:ext cx="10513440" cy="51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100" b="0" strike="noStrike" spc="-1" dirty="0">
                <a:solidFill>
                  <a:srgbClr val="000000"/>
                </a:solidFill>
                <a:latin typeface="Arial"/>
                <a:ea typeface="Arial"/>
              </a:rPr>
              <a:t>	 	 	</a:t>
            </a:r>
            <a:endParaRPr lang="en-IN" sz="1100" b="0" strike="noStrike" spc="-1" dirty="0">
              <a:latin typeface="Arial"/>
            </a:endParaRPr>
          </a:p>
          <a:p>
            <a:pPr>
              <a:lnSpc>
                <a:spcPct val="100000"/>
              </a:lnSpc>
            </a:pPr>
            <a:r>
              <a:rPr lang="en-IN" sz="2400" b="0" strike="noStrike" spc="-1" dirty="0">
                <a:solidFill>
                  <a:srgbClr val="252525"/>
                </a:solidFill>
                <a:latin typeface="Times New Roman"/>
                <a:ea typeface="Times New Roman"/>
              </a:rPr>
              <a:t>1. create a account in</a:t>
            </a:r>
            <a:r>
              <a:rPr lang="en-IN" sz="2400" b="0" u="sng" strike="noStrike" spc="-1" dirty="0">
                <a:solidFill>
                  <a:srgbClr val="0000FF"/>
                </a:solidFill>
                <a:uFillTx/>
                <a:latin typeface="Times New Roman"/>
                <a:ea typeface="Times New Roman"/>
                <a:hlinkClick r:id="rId2"/>
              </a:rPr>
              <a:t> https://hub.docker.com/</a:t>
            </a:r>
            <a:endParaRPr lang="en-IN" sz="2400" b="0" strike="noStrike" spc="-1" dirty="0">
              <a:latin typeface="Arial"/>
            </a:endParaRPr>
          </a:p>
          <a:p>
            <a:pPr>
              <a:lnSpc>
                <a:spcPct val="100000"/>
              </a:lnSpc>
            </a:pPr>
            <a:r>
              <a:rPr lang="en-IN" sz="2400" b="0" strike="noStrike" spc="-1" dirty="0">
                <a:solidFill>
                  <a:srgbClr val="252525"/>
                </a:solidFill>
                <a:latin typeface="Times New Roman"/>
                <a:ea typeface="Times New Roman"/>
              </a:rPr>
              <a:t>2. Create a repository using </a:t>
            </a:r>
            <a:r>
              <a:rPr lang="en-IN" sz="2400" b="0" strike="noStrike" spc="-1" dirty="0" err="1">
                <a:solidFill>
                  <a:srgbClr val="252525"/>
                </a:solidFill>
                <a:latin typeface="Times New Roman"/>
                <a:ea typeface="Times New Roman"/>
              </a:rPr>
              <a:t>github</a:t>
            </a:r>
            <a:r>
              <a:rPr lang="en-IN" sz="2400" b="0" strike="noStrike" spc="-1" dirty="0">
                <a:solidFill>
                  <a:srgbClr val="252525"/>
                </a:solidFill>
                <a:latin typeface="Times New Roman"/>
                <a:ea typeface="Times New Roman"/>
              </a:rPr>
              <a:t> repository</a:t>
            </a:r>
            <a:endParaRPr lang="en-IN" sz="2400" b="0" strike="noStrike" spc="-1" dirty="0">
              <a:latin typeface="Arial"/>
            </a:endParaRPr>
          </a:p>
          <a:p>
            <a:pPr marL="457200" indent="-378720">
              <a:lnSpc>
                <a:spcPct val="115000"/>
              </a:lnSpc>
              <a:buClr>
                <a:srgbClr val="252525"/>
              </a:buClr>
              <a:buFont typeface="Times New Roman"/>
              <a:buChar char="•"/>
            </a:pPr>
            <a:r>
              <a:rPr lang="en-IN" sz="2400" b="0" strike="noStrike" spc="-1" dirty="0">
                <a:solidFill>
                  <a:srgbClr val="252525"/>
                </a:solidFill>
                <a:latin typeface="Times New Roman"/>
                <a:ea typeface="Times New Roman"/>
              </a:rPr>
              <a:t>Link </a:t>
            </a:r>
            <a:r>
              <a:rPr lang="en-IN" sz="2400" b="0" strike="noStrike" spc="-1" dirty="0" err="1">
                <a:solidFill>
                  <a:srgbClr val="252525"/>
                </a:solidFill>
                <a:latin typeface="Times New Roman"/>
                <a:ea typeface="Times New Roman"/>
              </a:rPr>
              <a:t>github</a:t>
            </a:r>
            <a:r>
              <a:rPr lang="en-IN" sz="2400" b="0" strike="noStrike" spc="-1" dirty="0">
                <a:solidFill>
                  <a:srgbClr val="252525"/>
                </a:solidFill>
                <a:latin typeface="Times New Roman"/>
                <a:ea typeface="Times New Roman"/>
              </a:rPr>
              <a:t> account to </a:t>
            </a:r>
            <a:r>
              <a:rPr lang="en-IN" sz="2400" b="0" strike="noStrike" spc="-1" dirty="0" err="1">
                <a:solidFill>
                  <a:srgbClr val="252525"/>
                </a:solidFill>
                <a:latin typeface="Times New Roman"/>
                <a:ea typeface="Times New Roman"/>
              </a:rPr>
              <a:t>docker</a:t>
            </a:r>
            <a:r>
              <a:rPr lang="en-IN" sz="2400" b="0" strike="noStrike" spc="-1" dirty="0">
                <a:solidFill>
                  <a:srgbClr val="252525"/>
                </a:solidFill>
                <a:latin typeface="Times New Roman"/>
                <a:ea typeface="Times New Roman"/>
              </a:rPr>
              <a:t> hub account</a:t>
            </a:r>
            <a:endParaRPr lang="en-IN" sz="2400" b="0" strike="noStrike" spc="-1" dirty="0">
              <a:latin typeface="Arial"/>
            </a:endParaRPr>
          </a:p>
          <a:p>
            <a:pPr>
              <a:lnSpc>
                <a:spcPct val="100000"/>
              </a:lnSpc>
            </a:pPr>
            <a:r>
              <a:rPr lang="en-IN" sz="2400" b="0" strike="noStrike" spc="-1" dirty="0" err="1">
                <a:solidFill>
                  <a:srgbClr val="252525"/>
                </a:solidFill>
                <a:latin typeface="Times New Roman"/>
                <a:ea typeface="Times New Roman"/>
              </a:rPr>
              <a:t>goto</a:t>
            </a:r>
            <a:r>
              <a:rPr lang="en-IN" sz="2400" b="0" strike="noStrike" spc="-1" dirty="0">
                <a:solidFill>
                  <a:srgbClr val="252525"/>
                </a:solidFill>
                <a:latin typeface="Times New Roman"/>
                <a:ea typeface="Times New Roman"/>
              </a:rPr>
              <a:t> profile settings --&gt; click Linked account and Services and link </a:t>
            </a:r>
            <a:r>
              <a:rPr lang="en-IN" sz="2400" b="0" strike="noStrike" spc="-1" dirty="0" err="1">
                <a:solidFill>
                  <a:srgbClr val="252525"/>
                </a:solidFill>
                <a:latin typeface="Times New Roman"/>
                <a:ea typeface="Times New Roman"/>
              </a:rPr>
              <a:t>github</a:t>
            </a:r>
            <a:endParaRPr lang="en-IN" sz="2400" b="0" strike="noStrike" spc="-1" dirty="0">
              <a:latin typeface="Arial"/>
            </a:endParaRPr>
          </a:p>
          <a:p>
            <a:pPr marL="457200" indent="-378720">
              <a:lnSpc>
                <a:spcPct val="115000"/>
              </a:lnSpc>
              <a:buClr>
                <a:srgbClr val="252525"/>
              </a:buClr>
              <a:buFont typeface="Times New Roman"/>
              <a:buChar char="•"/>
            </a:pPr>
            <a:r>
              <a:rPr lang="en-IN" sz="2400" b="0" strike="noStrike" spc="-1" dirty="0">
                <a:solidFill>
                  <a:srgbClr val="252525"/>
                </a:solidFill>
                <a:latin typeface="Times New Roman"/>
                <a:ea typeface="Times New Roman"/>
              </a:rPr>
              <a:t>Create 	repository</a:t>
            </a:r>
            <a:endParaRPr lang="en-IN" sz="2400" b="0" strike="noStrike" spc="-1" dirty="0">
              <a:latin typeface="Arial"/>
            </a:endParaRPr>
          </a:p>
          <a:p>
            <a:pPr marL="457200" indent="457200">
              <a:lnSpc>
                <a:spcPct val="100000"/>
              </a:lnSpc>
            </a:pPr>
            <a:r>
              <a:rPr lang="en-IN" sz="2400" b="0" strike="noStrike" spc="-1" dirty="0">
                <a:solidFill>
                  <a:srgbClr val="252525"/>
                </a:solidFill>
                <a:latin typeface="Times New Roman"/>
                <a:ea typeface="Times New Roman"/>
              </a:rPr>
              <a:t>click create button --&gt; Create Automated build --&gt; click on </a:t>
            </a:r>
            <a:r>
              <a:rPr lang="en-IN" sz="2400" b="0" strike="noStrike" spc="-1" dirty="0" err="1">
                <a:solidFill>
                  <a:srgbClr val="252525"/>
                </a:solidFill>
                <a:latin typeface="Times New Roman"/>
                <a:ea typeface="Times New Roman"/>
              </a:rPr>
              <a:t>github</a:t>
            </a:r>
            <a:r>
              <a:rPr lang="en-IN" sz="2400" b="0" strike="noStrike" spc="-1" dirty="0">
                <a:solidFill>
                  <a:srgbClr val="252525"/>
                </a:solidFill>
                <a:latin typeface="Times New Roman"/>
                <a:ea typeface="Times New Roman"/>
              </a:rPr>
              <a:t> and select </a:t>
            </a:r>
            <a:r>
              <a:rPr lang="en-IN" sz="2400" b="0" strike="noStrike" spc="-1" dirty="0" err="1">
                <a:solidFill>
                  <a:srgbClr val="252525"/>
                </a:solidFill>
                <a:latin typeface="Times New Roman"/>
                <a:ea typeface="Times New Roman"/>
              </a:rPr>
              <a:t>github</a:t>
            </a:r>
            <a:r>
              <a:rPr lang="en-IN" sz="2400" b="0" strike="noStrike" spc="-1" dirty="0">
                <a:solidFill>
                  <a:srgbClr val="252525"/>
                </a:solidFill>
                <a:latin typeface="Times New Roman"/>
                <a:ea typeface="Times New Roman"/>
              </a:rPr>
              <a:t> repository</a:t>
            </a:r>
            <a:endParaRPr lang="en-IN" sz="2400" b="0" strike="noStrike" spc="-1" dirty="0">
              <a:latin typeface="Arial"/>
            </a:endParaRPr>
          </a:p>
          <a:p>
            <a:pPr marL="457200" indent="-378720">
              <a:lnSpc>
                <a:spcPct val="100000"/>
              </a:lnSpc>
              <a:buClr>
                <a:srgbClr val="252525"/>
              </a:buClr>
              <a:buFont typeface="Times New Roman"/>
              <a:buChar char="•"/>
            </a:pPr>
            <a:r>
              <a:rPr lang="en-IN" sz="2400" b="0" strike="noStrike" spc="-1" dirty="0">
                <a:solidFill>
                  <a:srgbClr val="252525"/>
                </a:solidFill>
                <a:latin typeface="Times New Roman"/>
                <a:ea typeface="Times New Roman"/>
              </a:rPr>
              <a:t>Create 	a build</a:t>
            </a:r>
            <a:endParaRPr lang="en-IN" sz="2400" b="0" strike="noStrike" spc="-1" dirty="0">
              <a:latin typeface="Arial"/>
            </a:endParaRPr>
          </a:p>
          <a:p>
            <a:pPr>
              <a:lnSpc>
                <a:spcPct val="100000"/>
              </a:lnSpc>
            </a:pPr>
            <a:r>
              <a:rPr lang="en-IN" sz="2400" b="0" strike="noStrike" spc="-1" dirty="0" err="1">
                <a:solidFill>
                  <a:srgbClr val="252525"/>
                </a:solidFill>
                <a:latin typeface="Times New Roman"/>
                <a:ea typeface="Times New Roman"/>
              </a:rPr>
              <a:t>goto</a:t>
            </a:r>
            <a:r>
              <a:rPr lang="en-IN" sz="2400" b="0" strike="noStrike" spc="-1" dirty="0">
                <a:solidFill>
                  <a:srgbClr val="252525"/>
                </a:solidFill>
                <a:latin typeface="Times New Roman"/>
                <a:ea typeface="Times New Roman"/>
              </a:rPr>
              <a:t> dashboard --&gt; </a:t>
            </a:r>
            <a:r>
              <a:rPr lang="en-IN" sz="2400" b="0" strike="noStrike" spc="-1" dirty="0" err="1">
                <a:solidFill>
                  <a:srgbClr val="252525"/>
                </a:solidFill>
                <a:latin typeface="Times New Roman"/>
                <a:ea typeface="Times New Roman"/>
              </a:rPr>
              <a:t>goto</a:t>
            </a:r>
            <a:r>
              <a:rPr lang="en-IN" sz="2400" b="0" strike="noStrike" spc="-1" dirty="0">
                <a:solidFill>
                  <a:srgbClr val="252525"/>
                </a:solidFill>
                <a:latin typeface="Times New Roman"/>
                <a:ea typeface="Times New Roman"/>
              </a:rPr>
              <a:t> repository --&gt; click on Build settings --&gt; select correct branch and Trigger the build</a:t>
            </a:r>
            <a:endParaRPr lang="en-IN" sz="2400" b="0" strike="noStrike" spc="-1" dirty="0">
              <a:latin typeface="Arial"/>
            </a:endParaRPr>
          </a:p>
          <a:p>
            <a:pPr>
              <a:lnSpc>
                <a:spcPct val="100000"/>
              </a:lnSpc>
            </a:pPr>
            <a:r>
              <a:rPr lang="en-IN" sz="2400" b="0" strike="noStrike" spc="-1" dirty="0">
                <a:solidFill>
                  <a:srgbClr val="252525"/>
                </a:solidFill>
                <a:latin typeface="Times New Roman"/>
                <a:ea typeface="Times New Roman"/>
              </a:rPr>
              <a:t>3. Create a repository using </a:t>
            </a:r>
            <a:r>
              <a:rPr lang="en-IN" sz="2400" b="0" strike="noStrike" spc="-1" dirty="0" err="1">
                <a:solidFill>
                  <a:srgbClr val="252525"/>
                </a:solidFill>
                <a:latin typeface="Times New Roman"/>
                <a:ea typeface="Times New Roman"/>
              </a:rPr>
              <a:t>docker</a:t>
            </a:r>
            <a:r>
              <a:rPr lang="en-IN" sz="2400" b="0" strike="noStrike" spc="-1" dirty="0">
                <a:solidFill>
                  <a:srgbClr val="252525"/>
                </a:solidFill>
                <a:latin typeface="Times New Roman"/>
                <a:ea typeface="Times New Roman"/>
              </a:rPr>
              <a:t> CLI:</a:t>
            </a:r>
            <a:endParaRPr lang="en-IN" sz="2400" b="0" strike="noStrike" spc="-1" dirty="0">
              <a:latin typeface="Arial"/>
            </a:endParaRPr>
          </a:p>
          <a:p>
            <a:pPr marL="457200" indent="-378720">
              <a:lnSpc>
                <a:spcPct val="115000"/>
              </a:lnSpc>
              <a:buClr>
                <a:srgbClr val="252525"/>
              </a:buClr>
              <a:buFont typeface="Times New Roman"/>
              <a:buChar char="•"/>
            </a:pPr>
            <a:r>
              <a:rPr lang="en-IN" sz="2400" b="0" strike="noStrike" spc="-1" dirty="0">
                <a:solidFill>
                  <a:srgbClr val="252525"/>
                </a:solidFill>
                <a:latin typeface="Times New Roman"/>
                <a:ea typeface="Times New Roman"/>
              </a:rPr>
              <a:t>push local image to </a:t>
            </a:r>
            <a:r>
              <a:rPr lang="en-IN" sz="2400" b="0" strike="noStrike" spc="-1" dirty="0" err="1">
                <a:solidFill>
                  <a:srgbClr val="252525"/>
                </a:solidFill>
                <a:latin typeface="Times New Roman"/>
                <a:ea typeface="Times New Roman"/>
              </a:rPr>
              <a:t>docker</a:t>
            </a:r>
            <a:r>
              <a:rPr lang="en-IN" sz="2400" b="0" strike="noStrike" spc="-1" dirty="0">
                <a:solidFill>
                  <a:srgbClr val="252525"/>
                </a:solidFill>
                <a:latin typeface="Times New Roman"/>
                <a:ea typeface="Times New Roman"/>
              </a:rPr>
              <a:t> hub registry</a:t>
            </a:r>
            <a:endParaRPr lang="en-IN" sz="2400" b="0" strike="noStrike" spc="-1" dirty="0">
              <a:latin typeface="Arial"/>
            </a:endParaRPr>
          </a:p>
          <a:p>
            <a:pPr marL="457200" indent="-378720">
              <a:lnSpc>
                <a:spcPct val="115000"/>
              </a:lnSpc>
              <a:buClr>
                <a:srgbClr val="252525"/>
              </a:buClr>
              <a:buFont typeface="Times New Roman"/>
              <a:buChar char="•"/>
            </a:pPr>
            <a:r>
              <a:rPr lang="en-IN" sz="2400" b="0" strike="noStrike" spc="-1" dirty="0" err="1">
                <a:solidFill>
                  <a:srgbClr val="252525"/>
                </a:solidFill>
                <a:latin typeface="Times New Roman"/>
                <a:ea typeface="Times New Roman"/>
              </a:rPr>
              <a:t>docker</a:t>
            </a:r>
            <a:r>
              <a:rPr lang="en-IN" sz="2400" b="0" strike="noStrike" spc="-1" dirty="0">
                <a:solidFill>
                  <a:srgbClr val="252525"/>
                </a:solidFill>
                <a:latin typeface="Times New Roman"/>
                <a:ea typeface="Times New Roman"/>
              </a:rPr>
              <a:t> push username/</a:t>
            </a:r>
            <a:r>
              <a:rPr lang="en-IN" sz="2400" b="0" strike="noStrike" spc="-1" dirty="0" err="1">
                <a:solidFill>
                  <a:srgbClr val="252525"/>
                </a:solidFill>
                <a:latin typeface="Times New Roman"/>
                <a:ea typeface="Times New Roman"/>
              </a:rPr>
              <a:t>repository:tag</a:t>
            </a:r>
            <a:endParaRPr lang="en-IN" sz="2400" b="0" strike="noStrike" spc="-1" dirty="0">
              <a:latin typeface="Arial"/>
            </a:endParaRPr>
          </a:p>
          <a:p>
            <a:pPr>
              <a:lnSpc>
                <a:spcPct val="100000"/>
              </a:lnSpc>
              <a:spcBef>
                <a:spcPts val="1001"/>
              </a:spcBef>
            </a:pPr>
            <a:endParaRPr lang="en-IN"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100" b="0" strike="noStrike" spc="-1">
                <a:solidFill>
                  <a:srgbClr val="000000"/>
                </a:solidFill>
                <a:latin typeface="Arial"/>
                <a:ea typeface="Arial"/>
              </a:rPr>
              <a:t>	 	 	</a:t>
            </a:r>
            <a:r>
              <a:t/>
            </a:r>
            <a:br/>
            <a:r>
              <a:rPr lang="en-IN" sz="1800" b="0" strike="noStrike" spc="-1">
                <a:solidFill>
                  <a:srgbClr val="000000"/>
                </a:solidFill>
                <a:latin typeface="Arial"/>
                <a:ea typeface="Arial"/>
              </a:rPr>
              <a:t>                                      </a:t>
            </a:r>
            <a:r>
              <a:rPr lang="en-IN" sz="2400" b="1" strike="noStrike" spc="-1">
                <a:solidFill>
                  <a:srgbClr val="252525"/>
                </a:solidFill>
                <a:latin typeface="Calibri"/>
                <a:ea typeface="Calibri"/>
              </a:rPr>
              <a:t>Private Registry: untrusted registry</a:t>
            </a:r>
            <a:r>
              <a:t/>
            </a:r>
            <a:br/>
            <a:endParaRPr lang="en-IN" sz="2400" b="0" strike="noStrike" spc="-1">
              <a:latin typeface="Arial"/>
            </a:endParaRPr>
          </a:p>
        </p:txBody>
      </p:sp>
      <p:sp>
        <p:nvSpPr>
          <p:cNvPr id="102" name="CustomShape 2"/>
          <p:cNvSpPr/>
          <p:nvPr/>
        </p:nvSpPr>
        <p:spPr>
          <a:xfrm>
            <a:off x="838080" y="1201320"/>
            <a:ext cx="10513440" cy="544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78720">
              <a:lnSpc>
                <a:spcPct val="100000"/>
              </a:lnSpc>
              <a:buClr>
                <a:srgbClr val="000000"/>
              </a:buClr>
              <a:buFont typeface="Arial"/>
              <a:buChar char="•"/>
            </a:pPr>
            <a:r>
              <a:rPr lang="en-IN" sz="2400" b="0" strike="noStrike" spc="-1" dirty="0">
                <a:solidFill>
                  <a:srgbClr val="000000"/>
                </a:solidFill>
                <a:latin typeface="Calibri"/>
                <a:ea typeface="Calibri"/>
              </a:rPr>
              <a:t>echo “</a:t>
            </a:r>
            <a:r>
              <a:rPr lang="en-IN" sz="2400" b="0" strike="noStrike" spc="-1" dirty="0" err="1">
                <a:solidFill>
                  <a:srgbClr val="000000"/>
                </a:solidFill>
                <a:latin typeface="Calibri"/>
                <a:ea typeface="Calibri"/>
              </a:rPr>
              <a:t>hostip</a:t>
            </a:r>
            <a:r>
              <a:rPr lang="en-IN" sz="2400" b="0" strike="noStrike" spc="-1" dirty="0">
                <a:solidFill>
                  <a:srgbClr val="000000"/>
                </a:solidFill>
                <a:latin typeface="Calibri"/>
                <a:ea typeface="Calibri"/>
              </a:rPr>
              <a:t> </a:t>
            </a:r>
            <a:r>
              <a:rPr lang="en-IN" sz="2400" b="0" strike="noStrike" spc="-1" dirty="0" err="1">
                <a:solidFill>
                  <a:srgbClr val="000000"/>
                </a:solidFill>
                <a:latin typeface="Calibri"/>
                <a:ea typeface="Calibri"/>
              </a:rPr>
              <a:t>privateregistry</a:t>
            </a:r>
            <a:r>
              <a:rPr lang="en-IN" sz="2400" b="0" strike="noStrike" spc="-1" dirty="0">
                <a:solidFill>
                  <a:srgbClr val="000000"/>
                </a:solidFill>
                <a:latin typeface="Calibri"/>
                <a:ea typeface="Calibri"/>
              </a:rPr>
              <a:t>” &gt;&gt; /</a:t>
            </a:r>
            <a:r>
              <a:rPr lang="en-IN" sz="2400" b="0" strike="noStrike" spc="-1" dirty="0" err="1">
                <a:solidFill>
                  <a:srgbClr val="000000"/>
                </a:solidFill>
                <a:latin typeface="Calibri"/>
                <a:ea typeface="Calibri"/>
              </a:rPr>
              <a:t>etc</a:t>
            </a:r>
            <a:r>
              <a:rPr lang="en-IN" sz="2400" b="0" strike="noStrike" spc="-1" dirty="0">
                <a:solidFill>
                  <a:srgbClr val="000000"/>
                </a:solidFill>
                <a:latin typeface="Calibri"/>
                <a:ea typeface="Calibri"/>
              </a:rPr>
              <a:t>/hosts </a:t>
            </a:r>
            <a:endParaRPr lang="en-IN" sz="2400" b="0" strike="noStrike" spc="-1" dirty="0">
              <a:latin typeface="Arial"/>
            </a:endParaRPr>
          </a:p>
          <a:p>
            <a:pPr marL="457200" indent="-378720">
              <a:lnSpc>
                <a:spcPct val="100000"/>
              </a:lnSpc>
              <a:buClr>
                <a:srgbClr val="000000"/>
              </a:buClr>
              <a:buFont typeface="Arial"/>
              <a:buChar char="•"/>
            </a:pP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 run -d -it --restart=always -e REGISTRY_STORAGE_FILESYSTEM_ROOTDIRECTORY='/data' --net=host -v /root/data:/data --name </a:t>
            </a:r>
            <a:r>
              <a:rPr lang="en-IN" sz="2400" b="0" strike="noStrike" spc="-1" dirty="0" err="1">
                <a:solidFill>
                  <a:srgbClr val="000000"/>
                </a:solidFill>
                <a:latin typeface="Calibri"/>
                <a:ea typeface="Calibri"/>
              </a:rPr>
              <a:t>privateregistry</a:t>
            </a:r>
            <a:r>
              <a:rPr lang="en-IN" sz="2400" b="0" strike="noStrike" spc="-1" dirty="0">
                <a:solidFill>
                  <a:srgbClr val="000000"/>
                </a:solidFill>
                <a:latin typeface="Calibri"/>
                <a:ea typeface="Calibri"/>
              </a:rPr>
              <a:t> -p 5000:5000 registry:2</a:t>
            </a:r>
            <a:endParaRPr lang="en-IN" sz="2400" b="0" strike="noStrike" spc="-1" dirty="0">
              <a:latin typeface="Arial"/>
            </a:endParaRPr>
          </a:p>
          <a:p>
            <a:pPr marL="457200" indent="-378720">
              <a:lnSpc>
                <a:spcPct val="100000"/>
              </a:lnSpc>
              <a:buClr>
                <a:srgbClr val="000000"/>
              </a:buClr>
              <a:buFont typeface="Arial"/>
              <a:buChar char="•"/>
            </a:pPr>
            <a:r>
              <a:rPr lang="en-IN" sz="2400" b="0" strike="noStrike" spc="-1" dirty="0">
                <a:solidFill>
                  <a:srgbClr val="000000"/>
                </a:solidFill>
                <a:latin typeface="Calibri"/>
                <a:ea typeface="Calibri"/>
              </a:rPr>
              <a:t>curl -X GET http://privateregistry:5000/v2/_catalog </a:t>
            </a:r>
            <a:endParaRPr lang="en-IN" sz="2400" b="0" strike="noStrike" spc="-1" dirty="0">
              <a:latin typeface="Arial"/>
            </a:endParaRPr>
          </a:p>
          <a:p>
            <a:pPr marL="457200" indent="-378720">
              <a:lnSpc>
                <a:spcPct val="100000"/>
              </a:lnSpc>
              <a:buClr>
                <a:srgbClr val="000000"/>
              </a:buClr>
              <a:buFont typeface="Arial"/>
              <a:buChar char="•"/>
            </a:pP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 run -d -it --name registry-web -e REGISTRY_URL=http://privateregistryip:5000/v2 -e REGISTRY_NAME=privateregistryip:5000 -p 8080:8080 hyper/</a:t>
            </a: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-registry-web</a:t>
            </a:r>
            <a:endParaRPr lang="en-IN" sz="2400" b="0" strike="noStrike" spc="-1" dirty="0">
              <a:latin typeface="Arial"/>
            </a:endParaRPr>
          </a:p>
          <a:p>
            <a:pPr marL="457200" indent="-378720">
              <a:lnSpc>
                <a:spcPct val="100000"/>
              </a:lnSpc>
              <a:buClr>
                <a:srgbClr val="000000"/>
              </a:buClr>
              <a:buFont typeface="Arial"/>
              <a:buChar char="•"/>
            </a:pPr>
            <a:r>
              <a:rPr lang="en-IN" sz="2400" b="0" strike="noStrike" spc="-1" dirty="0">
                <a:solidFill>
                  <a:srgbClr val="000000"/>
                </a:solidFill>
                <a:latin typeface="Calibri"/>
                <a:ea typeface="Calibri"/>
              </a:rPr>
              <a:t>echo "{ "insecure-registries":["privateregistry:5000"] }" &gt; /</a:t>
            </a:r>
            <a:r>
              <a:rPr lang="en-IN" sz="2400" b="0" strike="noStrike" spc="-1" dirty="0" err="1">
                <a:solidFill>
                  <a:srgbClr val="000000"/>
                </a:solidFill>
                <a:latin typeface="Calibri"/>
                <a:ea typeface="Calibri"/>
              </a:rPr>
              <a:t>etc</a:t>
            </a:r>
            <a:r>
              <a:rPr lang="en-IN" sz="2400" b="0" strike="noStrike" spc="-1" dirty="0">
                <a:solidFill>
                  <a:srgbClr val="000000"/>
                </a:solidFill>
                <a:latin typeface="Calibri"/>
                <a:ea typeface="Calibri"/>
              </a:rPr>
              <a:t>/</a:t>
            </a: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a:t>
            </a:r>
            <a:r>
              <a:rPr lang="en-IN" sz="2400" b="0" strike="noStrike" spc="-1" dirty="0" err="1">
                <a:solidFill>
                  <a:srgbClr val="000000"/>
                </a:solidFill>
                <a:latin typeface="Calibri"/>
                <a:ea typeface="Calibri"/>
              </a:rPr>
              <a:t>daemon.json</a:t>
            </a:r>
            <a:endParaRPr lang="en-IN" sz="2400" b="0" strike="noStrike" spc="-1" dirty="0">
              <a:latin typeface="Arial"/>
            </a:endParaRPr>
          </a:p>
          <a:p>
            <a:pPr marL="457200" indent="-378720">
              <a:lnSpc>
                <a:spcPct val="140000"/>
              </a:lnSpc>
              <a:buClr>
                <a:srgbClr val="000000"/>
              </a:buClr>
              <a:buFont typeface="Calibri"/>
              <a:buChar char="•"/>
            </a:pP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 tag image privateregistry:5000/</a:t>
            </a:r>
            <a:r>
              <a:rPr lang="en-IN" sz="2400" b="0" strike="noStrike" spc="-1" dirty="0" err="1">
                <a:solidFill>
                  <a:srgbClr val="000000"/>
                </a:solidFill>
                <a:latin typeface="Calibri"/>
                <a:ea typeface="Calibri"/>
              </a:rPr>
              <a:t>repository:tag</a:t>
            </a:r>
            <a:endParaRPr lang="en-IN" sz="2400" b="0" strike="noStrike" spc="-1" dirty="0">
              <a:latin typeface="Arial"/>
            </a:endParaRPr>
          </a:p>
          <a:p>
            <a:pPr marL="457200" indent="-378720">
              <a:lnSpc>
                <a:spcPct val="140000"/>
              </a:lnSpc>
              <a:buClr>
                <a:srgbClr val="000000"/>
              </a:buClr>
              <a:buFont typeface="Calibri"/>
              <a:buChar char="•"/>
            </a:pPr>
            <a:r>
              <a:rPr lang="en-IN" sz="2400" b="0" strike="noStrike" spc="-1" dirty="0" err="1">
                <a:solidFill>
                  <a:srgbClr val="000000"/>
                </a:solidFill>
                <a:latin typeface="Calibri"/>
                <a:ea typeface="Calibri"/>
              </a:rPr>
              <a:t>docker</a:t>
            </a:r>
            <a:r>
              <a:rPr lang="en-IN" sz="2400" b="0" strike="noStrike" spc="-1" dirty="0">
                <a:solidFill>
                  <a:srgbClr val="000000"/>
                </a:solidFill>
                <a:latin typeface="Calibri"/>
                <a:ea typeface="Calibri"/>
              </a:rPr>
              <a:t> push privateregistry:5000/</a:t>
            </a:r>
            <a:r>
              <a:rPr lang="en-IN" sz="2400" b="0" strike="noStrike" spc="-1" dirty="0" err="1">
                <a:solidFill>
                  <a:srgbClr val="000000"/>
                </a:solidFill>
                <a:latin typeface="Calibri"/>
                <a:ea typeface="Calibri"/>
              </a:rPr>
              <a:t>repository:tag</a:t>
            </a:r>
            <a:endParaRPr lang="en-IN" sz="2400" b="0" strike="noStrike" spc="-1" dirty="0">
              <a:latin typeface="Arial"/>
            </a:endParaRPr>
          </a:p>
          <a:p>
            <a:pPr>
              <a:lnSpc>
                <a:spcPct val="100000"/>
              </a:lnSpc>
              <a:spcBef>
                <a:spcPts val="1001"/>
              </a:spcBef>
            </a:pPr>
            <a:endParaRPr lang="en-IN"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60256"/>
            <a:ext cx="10972440" cy="6457360"/>
          </a:xfrm>
        </p:spPr>
        <p:txBody>
          <a:bodyPr>
            <a:normAutofit/>
          </a:bodyPr>
          <a:lstStyle/>
          <a:p>
            <a:r>
              <a:rPr lang="en-IN" sz="2400" dirty="0"/>
              <a:t>Services are really just “containers in production.” A service only runs one </a:t>
            </a:r>
            <a:r>
              <a:rPr lang="en-IN" sz="2400" dirty="0" smtClean="0"/>
              <a:t>image</a:t>
            </a:r>
          </a:p>
          <a:p>
            <a:r>
              <a:rPr lang="en-US" sz="2400" dirty="0"/>
              <a:t>Compose is a tool for defining and running multi-container </a:t>
            </a:r>
            <a:r>
              <a:rPr lang="en-US" sz="2400" dirty="0" err="1"/>
              <a:t>Docker</a:t>
            </a:r>
            <a:r>
              <a:rPr lang="en-US" sz="2400" dirty="0"/>
              <a:t> applications. </a:t>
            </a:r>
            <a:endParaRPr lang="en-US" sz="2400" dirty="0" smtClean="0"/>
          </a:p>
          <a:p>
            <a:r>
              <a:rPr lang="en-US" sz="2400" dirty="0" err="1" smtClean="0"/>
              <a:t>Docker</a:t>
            </a:r>
            <a:r>
              <a:rPr lang="en-US" sz="2400" dirty="0" smtClean="0"/>
              <a:t>-compose:</a:t>
            </a:r>
          </a:p>
          <a:p>
            <a:pPr marL="0" indent="0">
              <a:buNone/>
            </a:pPr>
            <a:r>
              <a:rPr lang="en-IN" sz="2400" dirty="0"/>
              <a:t>version: '3'</a:t>
            </a:r>
          </a:p>
          <a:p>
            <a:pPr marL="0" indent="0">
              <a:buNone/>
            </a:pPr>
            <a:r>
              <a:rPr lang="en-IN" sz="2400" dirty="0"/>
              <a:t>services:</a:t>
            </a:r>
          </a:p>
          <a:p>
            <a:pPr marL="0" indent="0">
              <a:buNone/>
            </a:pPr>
            <a:r>
              <a:rPr lang="en-IN" sz="2400" dirty="0" smtClean="0"/>
              <a:t>	 web</a:t>
            </a:r>
            <a:r>
              <a:rPr lang="en-IN" sz="2400" dirty="0"/>
              <a:t>:</a:t>
            </a:r>
          </a:p>
          <a:p>
            <a:pPr marL="0" indent="0">
              <a:buNone/>
            </a:pPr>
            <a:r>
              <a:rPr lang="en-IN" sz="2400" dirty="0" smtClean="0"/>
              <a:t>	      </a:t>
            </a:r>
            <a:r>
              <a:rPr lang="en-IN" sz="2400" dirty="0"/>
              <a:t>image: </a:t>
            </a:r>
            <a:r>
              <a:rPr lang="en-IN" sz="2400" dirty="0" err="1"/>
              <a:t>basivireddy</a:t>
            </a:r>
            <a:r>
              <a:rPr lang="en-IN" sz="2400" dirty="0"/>
              <a:t>/</a:t>
            </a:r>
            <a:r>
              <a:rPr lang="en-IN" sz="2400" dirty="0" err="1"/>
              <a:t>apache:latest</a:t>
            </a:r>
            <a:endParaRPr lang="en-IN" sz="2400" dirty="0"/>
          </a:p>
          <a:p>
            <a:pPr marL="0" indent="0">
              <a:buNone/>
            </a:pPr>
            <a:r>
              <a:rPr lang="en-IN" sz="2400" dirty="0" smtClean="0"/>
              <a:t>	      </a:t>
            </a:r>
            <a:r>
              <a:rPr lang="en-IN" sz="2400" dirty="0"/>
              <a:t>ports:</a:t>
            </a:r>
          </a:p>
          <a:p>
            <a:pPr marL="0" indent="0">
              <a:buNone/>
            </a:pPr>
            <a:r>
              <a:rPr lang="en-IN" sz="2400" dirty="0"/>
              <a:t>	</a:t>
            </a:r>
            <a:r>
              <a:rPr lang="en-IN" sz="2400" dirty="0" smtClean="0"/>
              <a:t>	       </a:t>
            </a:r>
            <a:r>
              <a:rPr lang="en-IN" sz="2400" dirty="0"/>
              <a:t>- "5000:80"</a:t>
            </a:r>
          </a:p>
          <a:p>
            <a:pPr marL="0" indent="0">
              <a:buNone/>
            </a:pPr>
            <a:r>
              <a:rPr lang="en-IN" sz="2400" dirty="0"/>
              <a:t>	</a:t>
            </a:r>
            <a:r>
              <a:rPr lang="en-IN" sz="2400" dirty="0" smtClean="0"/>
              <a:t>      </a:t>
            </a:r>
            <a:r>
              <a:rPr lang="en-IN" sz="2400" dirty="0"/>
              <a:t>restart: </a:t>
            </a:r>
            <a:r>
              <a:rPr lang="en-IN" sz="2400" dirty="0" smtClean="0"/>
              <a:t>always</a:t>
            </a:r>
          </a:p>
          <a:p>
            <a:pPr marL="0" indent="0">
              <a:buNone/>
            </a:pPr>
            <a:r>
              <a:rPr lang="en-IN" sz="2400" dirty="0"/>
              <a:t>	</a:t>
            </a:r>
            <a:r>
              <a:rPr lang="en-IN" sz="2400" dirty="0" smtClean="0"/>
              <a:t>      scale:5</a:t>
            </a:r>
            <a:endParaRPr lang="en-US" dirty="0" smtClean="0"/>
          </a:p>
          <a:p>
            <a:endParaRPr lang="en-IN" dirty="0"/>
          </a:p>
        </p:txBody>
      </p:sp>
    </p:spTree>
    <p:extLst>
      <p:ext uri="{BB962C8B-B14F-4D97-AF65-F5344CB8AC3E}">
        <p14:creationId xmlns:p14="http://schemas.microsoft.com/office/powerpoint/2010/main" val="77790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Network</a:t>
            </a:r>
            <a:endParaRPr lang="en-IN" sz="2400" dirty="0"/>
          </a:p>
        </p:txBody>
      </p:sp>
      <p:sp>
        <p:nvSpPr>
          <p:cNvPr id="3" name="Subtitle 2"/>
          <p:cNvSpPr>
            <a:spLocks noGrp="1"/>
          </p:cNvSpPr>
          <p:nvPr>
            <p:ph type="subTitle"/>
          </p:nvPr>
        </p:nvSpPr>
        <p:spPr>
          <a:xfrm>
            <a:off x="609480" y="1510252"/>
            <a:ext cx="10972440" cy="3977280"/>
          </a:xfrm>
        </p:spPr>
        <p:txBody>
          <a:bodyPr>
            <a:normAutofit/>
          </a:bodyPr>
          <a:lstStyle/>
          <a:p>
            <a:r>
              <a:rPr lang="en-US" sz="2400" dirty="0" smtClean="0">
                <a:latin typeface="Times New Roman" panose="02020603050405020304" pitchFamily="18" charset="0"/>
                <a:cs typeface="Times New Roman" panose="02020603050405020304" pitchFamily="18" charset="0"/>
              </a:rPr>
              <a:t>Bridge</a:t>
            </a:r>
            <a:r>
              <a:rPr lang="en-US" sz="2400" dirty="0">
                <a:latin typeface="Times New Roman" panose="02020603050405020304" pitchFamily="18" charset="0"/>
                <a:cs typeface="Times New Roman" panose="02020603050405020304" pitchFamily="18" charset="0"/>
              </a:rPr>
              <a:t>: The default network driver. If you don’t specify a driver, this is the type of network you are creating. Bridge networks are usually used when your applications run in standalone containers that need to communicate.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host: For standalone containers, remove network isolation between the container and the </a:t>
            </a:r>
            <a:r>
              <a:rPr lang="en-US" sz="2400" dirty="0" err="1">
                <a:latin typeface="Times New Roman" panose="02020603050405020304" pitchFamily="18" charset="0"/>
                <a:cs typeface="Times New Roman" panose="02020603050405020304" pitchFamily="18" charset="0"/>
              </a:rPr>
              <a:t>Docker</a:t>
            </a:r>
            <a:r>
              <a:rPr lang="en-US" sz="2400" dirty="0">
                <a:latin typeface="Times New Roman" panose="02020603050405020304" pitchFamily="18" charset="0"/>
                <a:cs typeface="Times New Roman" panose="02020603050405020304" pitchFamily="18" charset="0"/>
              </a:rPr>
              <a:t> host, and use the host’s networking directly.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none: For this container, disable all networking. Usually used in conjunction with a custom network driver.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28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2800" dirty="0" smtClean="0">
                <a:latin typeface="Times New Roman" panose="02020603050405020304" pitchFamily="18" charset="0"/>
                <a:cs typeface="Times New Roman" panose="02020603050405020304" pitchFamily="18" charset="0"/>
              </a:rPr>
              <a:t>Swarm</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609480" y="1218021"/>
            <a:ext cx="10972440" cy="3977280"/>
          </a:xfrm>
        </p:spPr>
        <p:txBody>
          <a:bodyPr>
            <a:normAutofit/>
          </a:bodyPr>
          <a:lstStyle/>
          <a:p>
            <a:r>
              <a:rPr lang="en-IN" sz="2400" dirty="0" err="1">
                <a:latin typeface="Times New Roman" panose="02020603050405020304" pitchFamily="18" charset="0"/>
                <a:cs typeface="Times New Roman" panose="02020603050405020304" pitchFamily="18" charset="0"/>
              </a:rPr>
              <a:t>Docker</a:t>
            </a:r>
            <a:r>
              <a:rPr lang="en-IN" sz="2400" dirty="0">
                <a:latin typeface="Times New Roman" panose="02020603050405020304" pitchFamily="18" charset="0"/>
                <a:cs typeface="Times New Roman" panose="02020603050405020304" pitchFamily="18" charset="0"/>
              </a:rPr>
              <a:t> Swarm is a clustering and scheduling tool for </a:t>
            </a:r>
            <a:r>
              <a:rPr lang="en-IN" sz="2400" dirty="0" err="1">
                <a:latin typeface="Times New Roman" panose="02020603050405020304" pitchFamily="18" charset="0"/>
                <a:cs typeface="Times New Roman" panose="02020603050405020304" pitchFamily="18" charset="0"/>
              </a:rPr>
              <a:t>Docker</a:t>
            </a:r>
            <a:r>
              <a:rPr lang="en-IN" sz="2400" dirty="0">
                <a:latin typeface="Times New Roman" panose="02020603050405020304" pitchFamily="18" charset="0"/>
                <a:cs typeface="Times New Roman" panose="02020603050405020304" pitchFamily="18" charset="0"/>
              </a:rPr>
              <a:t> containers. With Swarm, IT administrators and developers can establish and manage a cluster of </a:t>
            </a:r>
            <a:r>
              <a:rPr lang="en-IN" sz="2400" dirty="0" err="1">
                <a:latin typeface="Times New Roman" panose="02020603050405020304" pitchFamily="18" charset="0"/>
                <a:cs typeface="Times New Roman" panose="02020603050405020304" pitchFamily="18" charset="0"/>
              </a:rPr>
              <a:t>Docker</a:t>
            </a:r>
            <a:r>
              <a:rPr lang="en-IN" sz="2400" dirty="0">
                <a:latin typeface="Times New Roman" panose="02020603050405020304" pitchFamily="18" charset="0"/>
                <a:cs typeface="Times New Roman" panose="02020603050405020304" pitchFamily="18" charset="0"/>
              </a:rPr>
              <a:t> host systems, or nodes, as a single virtual system</a:t>
            </a:r>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p:txBody>
      </p:sp>
      <p:pic>
        <p:nvPicPr>
          <p:cNvPr id="4" name="Image4"/>
          <p:cNvPicPr/>
          <p:nvPr/>
        </p:nvPicPr>
        <p:blipFill>
          <a:blip r:embed="rId2"/>
          <a:stretch>
            <a:fillRect/>
          </a:stretch>
        </p:blipFill>
        <p:spPr bwMode="auto">
          <a:xfrm>
            <a:off x="2592068" y="2502992"/>
            <a:ext cx="6649046" cy="3429340"/>
          </a:xfrm>
          <a:prstGeom prst="rect">
            <a:avLst/>
          </a:prstGeom>
        </p:spPr>
      </p:pic>
    </p:spTree>
    <p:extLst>
      <p:ext uri="{BB962C8B-B14F-4D97-AF65-F5344CB8AC3E}">
        <p14:creationId xmlns:p14="http://schemas.microsoft.com/office/powerpoint/2010/main" val="416592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p:txBody>
          <a:bodyPr/>
          <a:lstStyle/>
          <a:p>
            <a:endParaRPr lang="en-IN"/>
          </a:p>
        </p:txBody>
      </p:sp>
    </p:spTree>
    <p:extLst>
      <p:ext uri="{BB962C8B-B14F-4D97-AF65-F5344CB8AC3E}">
        <p14:creationId xmlns:p14="http://schemas.microsoft.com/office/powerpoint/2010/main" val="415147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3440" cy="87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IN" sz="4400" b="0" strike="noStrike" spc="-1">
                <a:solidFill>
                  <a:srgbClr val="000000"/>
                </a:solidFill>
                <a:latin typeface="Calibri"/>
                <a:ea typeface="Calibri"/>
              </a:rPr>
              <a:t>Agenda</a:t>
            </a:r>
            <a:endParaRPr lang="en-IN" sz="4400" b="0" strike="noStrike" spc="-1">
              <a:latin typeface="Arial"/>
            </a:endParaRPr>
          </a:p>
        </p:txBody>
      </p:sp>
      <p:sp>
        <p:nvSpPr>
          <p:cNvPr id="79" name="CustomShape 2"/>
          <p:cNvSpPr/>
          <p:nvPr/>
        </p:nvSpPr>
        <p:spPr>
          <a:xfrm>
            <a:off x="838080" y="1237680"/>
            <a:ext cx="10513440" cy="527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6440">
              <a:lnSpc>
                <a:spcPct val="90000"/>
              </a:lnSpc>
              <a:buClr>
                <a:srgbClr val="000000"/>
              </a:buClr>
              <a:buFont typeface="Arial"/>
              <a:buChar char="●"/>
            </a:pPr>
            <a:r>
              <a:rPr lang="en-IN" sz="2800" b="0" strike="noStrike" spc="-1">
                <a:solidFill>
                  <a:srgbClr val="000000"/>
                </a:solidFill>
                <a:latin typeface="Calibri"/>
                <a:ea typeface="Calibri"/>
              </a:rPr>
              <a:t>Docker</a:t>
            </a:r>
            <a:endParaRPr lang="en-IN" sz="2800" b="0" strike="noStrike" spc="-1">
              <a:latin typeface="Arial"/>
            </a:endParaRPr>
          </a:p>
          <a:p>
            <a:pPr marL="685800" lvl="1" indent="-226440">
              <a:lnSpc>
                <a:spcPct val="100000"/>
              </a:lnSpc>
              <a:spcBef>
                <a:spcPts val="499"/>
              </a:spcBef>
              <a:buClr>
                <a:srgbClr val="000000"/>
              </a:buClr>
              <a:buFont typeface="Arial"/>
              <a:buChar char="○"/>
            </a:pPr>
            <a:r>
              <a:rPr lang="en-IN" sz="2400" b="0" strike="noStrike" spc="-1">
                <a:solidFill>
                  <a:srgbClr val="000000"/>
                </a:solidFill>
                <a:latin typeface="Calibri"/>
                <a:ea typeface="Calibri"/>
              </a:rPr>
              <a:t>Container vs virtual machine</a:t>
            </a:r>
            <a:endParaRPr lang="en-IN" sz="2400" b="0" strike="noStrike" spc="-1">
              <a:latin typeface="Arial"/>
            </a:endParaRPr>
          </a:p>
          <a:p>
            <a:pPr marL="685800" lvl="1" indent="-226440">
              <a:lnSpc>
                <a:spcPct val="100000"/>
              </a:lnSpc>
              <a:spcBef>
                <a:spcPts val="499"/>
              </a:spcBef>
              <a:buClr>
                <a:srgbClr val="000000"/>
              </a:buClr>
              <a:buFont typeface="Arial"/>
              <a:buChar char="○"/>
            </a:pPr>
            <a:r>
              <a:rPr lang="en-IN" sz="2400" b="0" strike="noStrike" spc="-1">
                <a:solidFill>
                  <a:srgbClr val="000000"/>
                </a:solidFill>
                <a:latin typeface="Calibri"/>
                <a:ea typeface="Calibri"/>
              </a:rPr>
              <a:t>Docker engine </a:t>
            </a:r>
            <a:endParaRPr lang="en-IN" sz="2400" b="0" strike="noStrike" spc="-1">
              <a:latin typeface="Arial"/>
            </a:endParaRPr>
          </a:p>
          <a:p>
            <a:pPr marL="685800" lvl="1" indent="-226440">
              <a:lnSpc>
                <a:spcPct val="100000"/>
              </a:lnSpc>
              <a:spcBef>
                <a:spcPts val="499"/>
              </a:spcBef>
              <a:buClr>
                <a:srgbClr val="000000"/>
              </a:buClr>
              <a:buFont typeface="Arial"/>
              <a:buChar char="○"/>
            </a:pPr>
            <a:r>
              <a:rPr lang="en-IN" sz="2400" b="0" strike="noStrike" spc="-1">
                <a:solidFill>
                  <a:srgbClr val="000000"/>
                </a:solidFill>
                <a:latin typeface="Calibri"/>
                <a:ea typeface="Calibri"/>
              </a:rPr>
              <a:t>Docker Objects </a:t>
            </a:r>
            <a:endParaRPr lang="en-IN" sz="2400" b="0" strike="noStrike" spc="-1">
              <a:latin typeface="Arial"/>
            </a:endParaRPr>
          </a:p>
          <a:p>
            <a:pPr marL="685800" lvl="1" indent="-226440">
              <a:lnSpc>
                <a:spcPct val="100000"/>
              </a:lnSpc>
              <a:spcBef>
                <a:spcPts val="499"/>
              </a:spcBef>
              <a:buClr>
                <a:srgbClr val="000000"/>
              </a:buClr>
              <a:buFont typeface="Arial"/>
              <a:buChar char="○"/>
            </a:pPr>
            <a:r>
              <a:rPr lang="en-IN" sz="2400" b="0" strike="noStrike" spc="-1">
                <a:solidFill>
                  <a:srgbClr val="000000"/>
                </a:solidFill>
                <a:latin typeface="Calibri"/>
                <a:ea typeface="Calibri"/>
              </a:rPr>
              <a:t>Docker underlying technologies</a:t>
            </a:r>
            <a:endParaRPr lang="en-IN" sz="2400" b="0" strike="noStrike" spc="-1">
              <a:latin typeface="Arial"/>
            </a:endParaRPr>
          </a:p>
          <a:p>
            <a:pPr marL="228600" indent="-226440">
              <a:lnSpc>
                <a:spcPct val="100000"/>
              </a:lnSpc>
              <a:spcBef>
                <a:spcPts val="1001"/>
              </a:spcBef>
              <a:buClr>
                <a:srgbClr val="000000"/>
              </a:buClr>
              <a:buFont typeface="Arial"/>
              <a:buChar char="●"/>
            </a:pPr>
            <a:r>
              <a:rPr lang="en-IN" sz="2800" b="0" strike="noStrike" spc="-1">
                <a:solidFill>
                  <a:srgbClr val="000000"/>
                </a:solidFill>
                <a:latin typeface="Calibri"/>
                <a:ea typeface="Calibri"/>
              </a:rPr>
              <a:t>Docker commands</a:t>
            </a:r>
            <a:endParaRPr lang="en-IN" sz="2800" b="0" strike="noStrike" spc="-1">
              <a:latin typeface="Arial"/>
            </a:endParaRPr>
          </a:p>
          <a:p>
            <a:pPr marL="685800" lvl="1" indent="-226440">
              <a:lnSpc>
                <a:spcPct val="100000"/>
              </a:lnSpc>
              <a:buClr>
                <a:srgbClr val="000000"/>
              </a:buClr>
              <a:buFont typeface="Arial"/>
              <a:buChar char="○"/>
            </a:pPr>
            <a:r>
              <a:rPr lang="en-IN" sz="2400" b="0" strike="noStrike" spc="-1">
                <a:solidFill>
                  <a:srgbClr val="000000"/>
                </a:solidFill>
                <a:latin typeface="Calibri"/>
                <a:ea typeface="Calibri"/>
              </a:rPr>
              <a:t>Launch simple application</a:t>
            </a:r>
            <a:endParaRPr lang="en-IN" sz="2400" b="0" strike="noStrike" spc="-1">
              <a:latin typeface="Arial"/>
            </a:endParaRPr>
          </a:p>
          <a:p>
            <a:pPr marL="685800" lvl="1" indent="-226440">
              <a:lnSpc>
                <a:spcPct val="100000"/>
              </a:lnSpc>
              <a:buClr>
                <a:srgbClr val="000000"/>
              </a:buClr>
              <a:buFont typeface="Arial"/>
              <a:buChar char="○"/>
            </a:pPr>
            <a:r>
              <a:rPr lang="en-IN" sz="2400" b="0" strike="noStrike" spc="-1">
                <a:solidFill>
                  <a:srgbClr val="000000"/>
                </a:solidFill>
                <a:latin typeface="Calibri"/>
                <a:ea typeface="Calibri"/>
              </a:rPr>
              <a:t>Docker commands</a:t>
            </a:r>
            <a:endParaRPr lang="en-IN" sz="2400" b="0" strike="noStrike" spc="-1">
              <a:latin typeface="Arial"/>
            </a:endParaRPr>
          </a:p>
          <a:p>
            <a:pPr marL="685800" lvl="1" indent="-226440">
              <a:lnSpc>
                <a:spcPct val="100000"/>
              </a:lnSpc>
              <a:buClr>
                <a:srgbClr val="000000"/>
              </a:buClr>
              <a:buFont typeface="Arial"/>
              <a:buChar char="○"/>
            </a:pPr>
            <a:r>
              <a:rPr lang="en-IN" sz="2400" b="0" strike="noStrike" spc="-1">
                <a:solidFill>
                  <a:srgbClr val="000000"/>
                </a:solidFill>
                <a:latin typeface="Calibri"/>
                <a:ea typeface="Calibri"/>
              </a:rPr>
              <a:t>Private and public registry</a:t>
            </a:r>
            <a:endParaRPr lang="en-IN" sz="2400" b="0" strike="noStrike" spc="-1">
              <a:latin typeface="Arial"/>
            </a:endParaRPr>
          </a:p>
          <a:p>
            <a:pPr marL="685800" lvl="1" indent="-226440">
              <a:lnSpc>
                <a:spcPct val="100000"/>
              </a:lnSpc>
              <a:buClr>
                <a:srgbClr val="000000"/>
              </a:buClr>
              <a:buFont typeface="Arial"/>
              <a:buChar char="○"/>
            </a:pPr>
            <a:r>
              <a:rPr lang="en-IN" sz="2400" b="0" strike="noStrike" spc="-1">
                <a:solidFill>
                  <a:srgbClr val="000000"/>
                </a:solidFill>
                <a:latin typeface="Calibri"/>
                <a:ea typeface="Calibri"/>
              </a:rPr>
              <a:t>Dockerfile</a:t>
            </a:r>
            <a:endParaRPr lang="en-IN" sz="2400" b="0" strike="noStrike" spc="-1">
              <a:latin typeface="Arial"/>
            </a:endParaRPr>
          </a:p>
          <a:p>
            <a:pPr marL="685800" lvl="1" indent="-226440">
              <a:lnSpc>
                <a:spcPct val="100000"/>
              </a:lnSpc>
              <a:buClr>
                <a:srgbClr val="000000"/>
              </a:buClr>
              <a:buFont typeface="Arial"/>
              <a:buChar char="○"/>
            </a:pPr>
            <a:r>
              <a:rPr lang="en-IN" sz="2400" b="0" strike="noStrike" spc="-1">
                <a:solidFill>
                  <a:srgbClr val="000000"/>
                </a:solidFill>
                <a:latin typeface="Calibri"/>
                <a:ea typeface="Calibri"/>
              </a:rPr>
              <a:t>Docker compose</a:t>
            </a:r>
            <a:endParaRPr lang="en-IN" sz="2400" b="0" strike="noStrike" spc="-1">
              <a:latin typeface="Arial"/>
            </a:endParaRPr>
          </a:p>
          <a:p>
            <a:pPr marL="228600" indent="-226440">
              <a:lnSpc>
                <a:spcPct val="100000"/>
              </a:lnSpc>
              <a:buClr>
                <a:srgbClr val="000000"/>
              </a:buClr>
              <a:buFont typeface="Arial"/>
              <a:buChar char="●"/>
            </a:pPr>
            <a:r>
              <a:rPr lang="en-IN" sz="2800" b="0" strike="noStrike" spc="-1">
                <a:solidFill>
                  <a:srgbClr val="000000"/>
                </a:solidFill>
                <a:latin typeface="Calibri"/>
                <a:ea typeface="Calibri"/>
              </a:rPr>
              <a:t>Networking</a:t>
            </a:r>
            <a:endParaRPr lang="en-IN" sz="2800" b="0" strike="noStrike" spc="-1">
              <a:latin typeface="Arial"/>
            </a:endParaRPr>
          </a:p>
          <a:p>
            <a:pPr>
              <a:lnSpc>
                <a:spcPct val="90000"/>
              </a:lnSpc>
            </a:pP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spcBef>
                <a:spcPts val="499"/>
              </a:spcBef>
            </a:pPr>
            <a:r>
              <a:t/>
            </a:r>
            <a:br/>
            <a:endParaRPr lang="en-IN" sz="1800" b="0" strike="noStrike" spc="-1">
              <a:latin typeface="Arial"/>
            </a:endParaRPr>
          </a:p>
        </p:txBody>
      </p:sp>
      <p:sp>
        <p:nvSpPr>
          <p:cNvPr id="81" name="CustomShape 2"/>
          <p:cNvSpPr/>
          <p:nvPr/>
        </p:nvSpPr>
        <p:spPr>
          <a:xfrm>
            <a:off x="838080" y="245520"/>
            <a:ext cx="10513440" cy="592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800" b="0" strike="noStrike" spc="-1">
                <a:solidFill>
                  <a:srgbClr val="000000"/>
                </a:solidFill>
                <a:latin typeface="Arial"/>
                <a:ea typeface="Arial"/>
              </a:rPr>
              <a:t>	 	 	</a:t>
            </a:r>
            <a:endParaRPr lang="en-IN" sz="1800" b="0" strike="noStrike" spc="-1">
              <a:latin typeface="Arial"/>
            </a:endParaRPr>
          </a:p>
          <a:p>
            <a:pPr>
              <a:lnSpc>
                <a:spcPct val="100000"/>
              </a:lnSpc>
            </a:pPr>
            <a:r>
              <a:rPr lang="en-IN" sz="2400" b="1" strike="noStrike" spc="-1">
                <a:solidFill>
                  <a:srgbClr val="000000"/>
                </a:solidFill>
                <a:latin typeface="Arial"/>
                <a:ea typeface="Arial"/>
              </a:rPr>
              <a:t>Docker:</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252525"/>
                </a:solidFill>
                <a:latin typeface="Arial"/>
                <a:ea typeface="Arial"/>
              </a:rPr>
              <a:t>It is a tool that packages up an application and all its dependencies in a “virtual container” so that it can be run on any Linux system or distribution.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252525"/>
                </a:solidFill>
                <a:latin typeface="Arial"/>
                <a:ea typeface="Arial"/>
              </a:rPr>
              <a:t>When would I use Docker?</a:t>
            </a:r>
            <a:endParaRPr lang="en-IN" sz="2400" b="0" strike="noStrike" spc="-1">
              <a:latin typeface="Arial"/>
            </a:endParaRPr>
          </a:p>
          <a:p>
            <a:pPr>
              <a:lnSpc>
                <a:spcPct val="100000"/>
              </a:lnSpc>
            </a:pPr>
            <a:r>
              <a:rPr lang="en-IN" sz="2400" b="0" strike="noStrike" spc="-1">
                <a:solidFill>
                  <a:srgbClr val="252525"/>
                </a:solidFill>
                <a:latin typeface="Arial"/>
                <a:ea typeface="Arial"/>
              </a:rPr>
              <a:t>Configuration Simplification </a:t>
            </a:r>
            <a:endParaRPr lang="en-IN" sz="2400" b="0" strike="noStrike" spc="-1">
              <a:latin typeface="Arial"/>
            </a:endParaRPr>
          </a:p>
          <a:p>
            <a:pPr>
              <a:lnSpc>
                <a:spcPct val="100000"/>
              </a:lnSpc>
            </a:pPr>
            <a:r>
              <a:rPr lang="en-IN" sz="2400" b="0" strike="noStrike" spc="-1">
                <a:solidFill>
                  <a:srgbClr val="252525"/>
                </a:solidFill>
                <a:latin typeface="Arial"/>
                <a:ea typeface="Arial"/>
              </a:rPr>
              <a:t>Enhance Developer Productvity </a:t>
            </a:r>
            <a:endParaRPr lang="en-IN" sz="2400" b="0" strike="noStrike" spc="-1">
              <a:latin typeface="Arial"/>
            </a:endParaRPr>
          </a:p>
          <a:p>
            <a:pPr>
              <a:lnSpc>
                <a:spcPct val="100000"/>
              </a:lnSpc>
            </a:pPr>
            <a:r>
              <a:rPr lang="en-IN" sz="2400" b="0" strike="noStrike" spc="-1">
                <a:solidFill>
                  <a:srgbClr val="252525"/>
                </a:solidFill>
                <a:latin typeface="Arial"/>
                <a:ea typeface="Arial"/>
              </a:rPr>
              <a:t>Server Consolidation and Management </a:t>
            </a:r>
            <a:endParaRPr lang="en-IN" sz="2400" b="0" strike="noStrike" spc="-1">
              <a:latin typeface="Arial"/>
            </a:endParaRPr>
          </a:p>
          <a:p>
            <a:pPr>
              <a:lnSpc>
                <a:spcPct val="100000"/>
              </a:lnSpc>
            </a:pPr>
            <a:r>
              <a:rPr lang="en-IN" sz="2400" b="0" strike="noStrike" spc="-1">
                <a:solidFill>
                  <a:srgbClr val="252525"/>
                </a:solidFill>
                <a:latin typeface="Arial"/>
                <a:ea typeface="Arial"/>
              </a:rPr>
              <a:t>Application Isolation</a:t>
            </a:r>
            <a:endParaRPr lang="en-IN" sz="2400" b="0" strike="noStrike" spc="-1">
              <a:latin typeface="Arial"/>
            </a:endParaRPr>
          </a:p>
          <a:p>
            <a:pPr>
              <a:lnSpc>
                <a:spcPct val="100000"/>
              </a:lnSpc>
            </a:pPr>
            <a:r>
              <a:rPr lang="en-IN" sz="2400" b="0" strike="noStrike" spc="-1">
                <a:solidFill>
                  <a:srgbClr val="252525"/>
                </a:solidFill>
                <a:latin typeface="Arial"/>
                <a:ea typeface="Arial"/>
              </a:rPr>
              <a:t>Rapid Deployment </a:t>
            </a:r>
            <a:endParaRPr lang="en-IN" sz="2400" b="0" strike="noStrike" spc="-1">
              <a:latin typeface="Arial"/>
            </a:endParaRPr>
          </a:p>
          <a:p>
            <a:pPr>
              <a:lnSpc>
                <a:spcPct val="100000"/>
              </a:lnSpc>
            </a:pPr>
            <a:r>
              <a:rPr lang="en-IN" sz="2400" b="0" strike="noStrike" spc="-1">
                <a:solidFill>
                  <a:srgbClr val="252525"/>
                </a:solidFill>
                <a:latin typeface="Arial"/>
                <a:ea typeface="Arial"/>
              </a:rPr>
              <a:t>Build Management</a:t>
            </a:r>
            <a:endParaRPr lang="en-IN" sz="2400" b="0" strike="noStrike" spc="-1">
              <a:latin typeface="Arial"/>
            </a:endParaRPr>
          </a:p>
          <a:p>
            <a:pPr>
              <a:lnSpc>
                <a:spcPct val="100000"/>
              </a:lnSpc>
            </a:pPr>
            <a:endParaRPr lang="en-IN" sz="2400" b="0" strike="noStrike" spc="-1">
              <a:latin typeface="Arial"/>
            </a:endParaRPr>
          </a:p>
          <a:p>
            <a:pPr>
              <a:lnSpc>
                <a:spcPts val="1440"/>
              </a:lnSpc>
              <a:spcBef>
                <a:spcPts val="601"/>
              </a:spcBef>
              <a:spcAft>
                <a:spcPts val="601"/>
              </a:spcAft>
            </a:pPr>
            <a:r>
              <a:rPr lang="en-IN" sz="2400" b="1" strike="noStrike" spc="-1">
                <a:solidFill>
                  <a:srgbClr val="252525"/>
                </a:solidFill>
                <a:latin typeface="Arial"/>
                <a:ea typeface="Arial"/>
              </a:rPr>
              <a:t>Does docker run on Linux only?</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100" b="0" strike="noStrike" spc="-1">
                <a:solidFill>
                  <a:srgbClr val="000000"/>
                </a:solidFill>
                <a:latin typeface="Arial"/>
                <a:ea typeface="Arial"/>
              </a:rPr>
              <a:t>	 	 	                        </a:t>
            </a:r>
            <a:endParaRPr lang="en-IN" sz="1100" b="0" strike="noStrike" spc="-1">
              <a:latin typeface="Arial"/>
            </a:endParaRPr>
          </a:p>
          <a:p>
            <a:pPr>
              <a:lnSpc>
                <a:spcPct val="100000"/>
              </a:lnSpc>
              <a:spcBef>
                <a:spcPts val="1001"/>
              </a:spcBef>
            </a:pPr>
            <a:endParaRPr lang="en-IN" sz="11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spcBef>
                <a:spcPts val="499"/>
              </a:spcBef>
            </a:pPr>
            <a:r>
              <a:t/>
            </a:r>
            <a:br/>
            <a:endParaRPr lang="en-IN" sz="1800" b="0" strike="noStrike" spc="-1">
              <a:latin typeface="Arial"/>
            </a:endParaRPr>
          </a:p>
        </p:txBody>
      </p:sp>
      <p:sp>
        <p:nvSpPr>
          <p:cNvPr id="83" name="CustomShape 2"/>
          <p:cNvSpPr/>
          <p:nvPr/>
        </p:nvSpPr>
        <p:spPr>
          <a:xfrm>
            <a:off x="838080" y="245520"/>
            <a:ext cx="10513440" cy="592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800" b="0" strike="noStrike" spc="-1">
                <a:solidFill>
                  <a:srgbClr val="000000"/>
                </a:solidFill>
                <a:latin typeface="Arial"/>
                <a:ea typeface="Arial"/>
              </a:rPr>
              <a:t>	 	 	</a:t>
            </a:r>
            <a:endParaRPr lang="en-IN" sz="1800" b="0" strike="noStrike" spc="-1">
              <a:latin typeface="Arial"/>
            </a:endParaRPr>
          </a:p>
          <a:p>
            <a:pPr>
              <a:lnSpc>
                <a:spcPct val="100000"/>
              </a:lnSpc>
            </a:pPr>
            <a:r>
              <a:rPr lang="en-IN" sz="1100" b="0" strike="noStrike" spc="-1">
                <a:solidFill>
                  <a:srgbClr val="000000"/>
                </a:solidFill>
                <a:latin typeface="Arial"/>
                <a:ea typeface="Arial"/>
              </a:rPr>
              <a:t>      </a:t>
            </a:r>
            <a:r>
              <a:rPr lang="en-IN" sz="2400" b="1" strike="noStrike" spc="-1">
                <a:solidFill>
                  <a:srgbClr val="33444C"/>
                </a:solidFill>
                <a:latin typeface="Calibri"/>
                <a:ea typeface="Calibri"/>
              </a:rPr>
              <a:t>Containers VS Virtual machines</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100" b="0" strike="noStrike" spc="-1">
                <a:solidFill>
                  <a:srgbClr val="000000"/>
                </a:solidFill>
                <a:latin typeface="Arial"/>
                <a:ea typeface="Arial"/>
              </a:rPr>
              <a:t>	 	 	                   </a:t>
            </a:r>
            <a:endParaRPr lang="en-IN" sz="1100" b="0" strike="noStrike" spc="-1">
              <a:latin typeface="Arial"/>
            </a:endParaRPr>
          </a:p>
          <a:p>
            <a:pPr>
              <a:lnSpc>
                <a:spcPct val="100000"/>
              </a:lnSpc>
            </a:pPr>
            <a:endParaRPr lang="en-IN" sz="1100" b="0" strike="noStrike" spc="-1">
              <a:latin typeface="Arial"/>
            </a:endParaRPr>
          </a:p>
          <a:p>
            <a:pPr>
              <a:lnSpc>
                <a:spcPct val="100000"/>
              </a:lnSpc>
              <a:spcBef>
                <a:spcPts val="1001"/>
              </a:spcBef>
            </a:pPr>
            <a:endParaRPr lang="en-IN" sz="1100" b="0" strike="noStrike" spc="-1">
              <a:latin typeface="Arial"/>
            </a:endParaRPr>
          </a:p>
        </p:txBody>
      </p:sp>
      <p:pic>
        <p:nvPicPr>
          <p:cNvPr id="84" name="Picture 83"/>
          <p:cNvPicPr/>
          <p:nvPr/>
        </p:nvPicPr>
        <p:blipFill>
          <a:blip r:embed="rId2"/>
          <a:stretch/>
        </p:blipFill>
        <p:spPr>
          <a:xfrm>
            <a:off x="1728000" y="1625400"/>
            <a:ext cx="6984000" cy="427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657600" indent="457200">
              <a:lnSpc>
                <a:spcPct val="115000"/>
              </a:lnSpc>
              <a:spcBef>
                <a:spcPts val="1800"/>
              </a:spcBef>
              <a:spcAft>
                <a:spcPts val="400"/>
              </a:spcAft>
            </a:pPr>
            <a:r>
              <a:rPr lang="en-IN" sz="3600" b="1" strike="noStrike" spc="-1">
                <a:solidFill>
                  <a:srgbClr val="33444C"/>
                </a:solidFill>
                <a:latin typeface="Times New Roman"/>
                <a:ea typeface="Times New Roman"/>
              </a:rPr>
              <a:t>Docker Engine</a:t>
            </a:r>
            <a:endParaRPr lang="en-IN" sz="3600" b="0" strike="noStrike" spc="-1">
              <a:latin typeface="Arial"/>
            </a:endParaRPr>
          </a:p>
        </p:txBody>
      </p:sp>
      <p:sp>
        <p:nvSpPr>
          <p:cNvPr id="86" name="CustomShape 2"/>
          <p:cNvSpPr/>
          <p:nvPr/>
        </p:nvSpPr>
        <p:spPr>
          <a:xfrm>
            <a:off x="838080" y="1972800"/>
            <a:ext cx="10513440" cy="42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100" b="0" strike="noStrike" spc="-1">
                <a:solidFill>
                  <a:srgbClr val="000000"/>
                </a:solidFill>
                <a:latin typeface="Arial"/>
                <a:ea typeface="Arial"/>
              </a:rPr>
              <a:t>	 	 	</a:t>
            </a:r>
            <a:endParaRPr lang="en-IN" sz="1100" b="0" strike="noStrike" spc="-1">
              <a:latin typeface="Arial"/>
            </a:endParaRPr>
          </a:p>
          <a:p>
            <a:pPr>
              <a:lnSpc>
                <a:spcPct val="115000"/>
              </a:lnSpc>
              <a:spcBef>
                <a:spcPts val="1800"/>
              </a:spcBef>
            </a:pPr>
            <a:endParaRPr lang="en-IN" sz="1100" b="0" strike="noStrike" spc="-1">
              <a:latin typeface="Arial"/>
            </a:endParaRPr>
          </a:p>
          <a:p>
            <a:pPr>
              <a:lnSpc>
                <a:spcPct val="100000"/>
              </a:lnSpc>
              <a:spcBef>
                <a:spcPts val="1001"/>
              </a:spcBef>
            </a:pPr>
            <a:endParaRPr lang="en-IN" sz="1100" b="0" strike="noStrike" spc="-1">
              <a:latin typeface="Arial"/>
            </a:endParaRPr>
          </a:p>
          <a:p>
            <a:pPr>
              <a:lnSpc>
                <a:spcPct val="100000"/>
              </a:lnSpc>
              <a:spcBef>
                <a:spcPts val="1001"/>
              </a:spcBef>
            </a:pPr>
            <a:endParaRPr lang="en-IN" sz="1100" b="0" strike="noStrike" spc="-1">
              <a:latin typeface="Arial"/>
            </a:endParaRPr>
          </a:p>
          <a:p>
            <a:pPr>
              <a:lnSpc>
                <a:spcPct val="100000"/>
              </a:lnSpc>
              <a:spcBef>
                <a:spcPts val="1001"/>
              </a:spcBef>
            </a:pPr>
            <a:endParaRPr lang="en-IN" sz="1100" b="0" strike="noStrike" spc="-1">
              <a:latin typeface="Arial"/>
            </a:endParaRPr>
          </a:p>
          <a:p>
            <a:pPr>
              <a:lnSpc>
                <a:spcPct val="100000"/>
              </a:lnSpc>
              <a:spcBef>
                <a:spcPts val="1001"/>
              </a:spcBef>
            </a:pPr>
            <a:endParaRPr lang="en-IN" sz="1100" b="0" strike="noStrike" spc="-1">
              <a:latin typeface="Arial"/>
            </a:endParaRPr>
          </a:p>
        </p:txBody>
      </p:sp>
      <p:pic>
        <p:nvPicPr>
          <p:cNvPr id="87" name="Shape 106"/>
          <p:cNvPicPr/>
          <p:nvPr/>
        </p:nvPicPr>
        <p:blipFill>
          <a:blip r:embed="rId2"/>
          <a:stretch/>
        </p:blipFill>
        <p:spPr>
          <a:xfrm>
            <a:off x="2162880" y="2064960"/>
            <a:ext cx="6486840" cy="4533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3000" b="1" strike="noStrike" spc="-1">
                <a:solidFill>
                  <a:srgbClr val="33444C"/>
                </a:solidFill>
                <a:latin typeface="Calibri"/>
                <a:ea typeface="Calibri"/>
              </a:rPr>
              <a:t>Docker Objects</a:t>
            </a:r>
            <a:r>
              <a:t/>
            </a:r>
            <a:br/>
            <a:endParaRPr lang="en-IN" sz="3000" b="0" strike="noStrike" spc="-1">
              <a:latin typeface="Arial"/>
            </a:endParaRPr>
          </a:p>
        </p:txBody>
      </p:sp>
      <p:sp>
        <p:nvSpPr>
          <p:cNvPr id="89" name="CustomShape 2"/>
          <p:cNvSpPr/>
          <p:nvPr/>
        </p:nvSpPr>
        <p:spPr>
          <a:xfrm>
            <a:off x="184320" y="1017000"/>
            <a:ext cx="11634480" cy="515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2400" b="0" strike="noStrike" spc="-1">
                <a:solidFill>
                  <a:srgbClr val="000000"/>
                </a:solidFill>
                <a:latin typeface="Calibri"/>
                <a:ea typeface="Calibri"/>
              </a:rPr>
              <a:t>IMAGE:</a:t>
            </a: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An image is a read-only template with instructions for creating a Docker container.</a:t>
            </a: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CONTAINER:</a:t>
            </a: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A container is a runnable instance of an image. You can create, start, stop, move, or delete a container using the Docker API or CLI. You can connect a container to one or more networks, attach storage to it, or even create a new image based on its current state. </a:t>
            </a: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REGISTRY:</a:t>
            </a: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 A Docker registry stores Docker images. Docker Hub and Docker Cloud are public registries that anyone can use, and Docker is configured to look for images on Docker Hub by default. You can even run your own private registry.</a:t>
            </a: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400" b="0" strike="noStrike" spc="-1">
                <a:solidFill>
                  <a:srgbClr val="000000"/>
                </a:solidFill>
                <a:latin typeface="Calibri"/>
                <a:ea typeface="Calibri"/>
              </a:rPr>
              <a:t>	 	 	</a:t>
            </a:r>
            <a:r>
              <a:t/>
            </a:r>
            <a:br/>
            <a:r>
              <a:rPr lang="en-IN" sz="1800" b="0" strike="noStrike" spc="-1">
                <a:solidFill>
                  <a:srgbClr val="000000"/>
                </a:solidFill>
                <a:latin typeface="Calibri"/>
                <a:ea typeface="Calibri"/>
              </a:rPr>
              <a:t>                                              </a:t>
            </a:r>
            <a:r>
              <a:rPr lang="en-IN" sz="2400" b="1" strike="noStrike" spc="-1">
                <a:solidFill>
                  <a:srgbClr val="000000"/>
                </a:solidFill>
                <a:latin typeface="Calibri"/>
                <a:ea typeface="Calibri"/>
              </a:rPr>
              <a:t>The underlying technologies</a:t>
            </a:r>
            <a:r>
              <a:t/>
            </a:r>
            <a:br/>
            <a:endParaRPr lang="en-IN" sz="2400" b="0" strike="noStrike" spc="-1">
              <a:latin typeface="Arial"/>
            </a:endParaRPr>
          </a:p>
        </p:txBody>
      </p:sp>
      <p:sp>
        <p:nvSpPr>
          <p:cNvPr id="91" name="CustomShape 2"/>
          <p:cNvSpPr/>
          <p:nvPr/>
        </p:nvSpPr>
        <p:spPr>
          <a:xfrm>
            <a:off x="838080" y="1218240"/>
            <a:ext cx="10513440" cy="49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78720">
              <a:lnSpc>
                <a:spcPct val="100000"/>
              </a:lnSpc>
              <a:spcBef>
                <a:spcPts val="1001"/>
              </a:spcBef>
              <a:buClr>
                <a:srgbClr val="000000"/>
              </a:buClr>
              <a:buFont typeface="Calibri"/>
              <a:buAutoNum type="arabicPeriod"/>
            </a:pPr>
            <a:r>
              <a:rPr lang="en-IN" sz="2400" b="0" strike="noStrike" spc="-1">
                <a:solidFill>
                  <a:srgbClr val="000000"/>
                </a:solidFill>
                <a:latin typeface="Calibri"/>
                <a:ea typeface="Calibri"/>
              </a:rPr>
              <a:t>Namespaces: Isolation</a:t>
            </a:r>
            <a:endParaRPr lang="en-IN" sz="2400" b="0" strike="noStrike" spc="-1">
              <a:latin typeface="Arial"/>
            </a:endParaRPr>
          </a:p>
          <a:p>
            <a:pPr marL="457200" indent="-378720">
              <a:lnSpc>
                <a:spcPct val="100000"/>
              </a:lnSpc>
              <a:buClr>
                <a:srgbClr val="000000"/>
              </a:buClr>
              <a:buFont typeface="Calibri"/>
              <a:buAutoNum type="arabicPeriod"/>
            </a:pPr>
            <a:r>
              <a:rPr lang="en-IN" sz="2400" b="0" strike="noStrike" spc="-1">
                <a:solidFill>
                  <a:srgbClr val="000000"/>
                </a:solidFill>
                <a:latin typeface="Calibri"/>
                <a:ea typeface="Calibri"/>
              </a:rPr>
              <a:t>Control groups:limits an application to a specific set of resources.</a:t>
            </a:r>
            <a:endParaRPr lang="en-IN" sz="2400" b="0" strike="noStrike" spc="-1">
              <a:latin typeface="Arial"/>
            </a:endParaRPr>
          </a:p>
          <a:p>
            <a:pPr marL="457200" indent="-378720">
              <a:lnSpc>
                <a:spcPct val="100000"/>
              </a:lnSpc>
              <a:buClr>
                <a:srgbClr val="000000"/>
              </a:buClr>
              <a:buFont typeface="Calibri"/>
              <a:buAutoNum type="arabicPeriod"/>
            </a:pPr>
            <a:r>
              <a:rPr lang="en-IN" sz="2400" b="0" strike="noStrike" spc="-1">
                <a:solidFill>
                  <a:srgbClr val="000000"/>
                </a:solidFill>
                <a:latin typeface="Calibri"/>
                <a:ea typeface="Calibri"/>
              </a:rPr>
              <a:t>Union file systems: AUFS(advanced multi-layered unification filesystem)</a:t>
            </a:r>
            <a:endParaRPr lang="en-IN" sz="2400" b="0" strike="noStrike" spc="-1">
              <a:latin typeface="Arial"/>
            </a:endParaRPr>
          </a:p>
          <a:p>
            <a:pPr marL="457200" indent="-378720">
              <a:lnSpc>
                <a:spcPct val="100000"/>
              </a:lnSpc>
              <a:buClr>
                <a:srgbClr val="000000"/>
              </a:buClr>
              <a:buFont typeface="Calibri"/>
              <a:buAutoNum type="arabicPeriod"/>
            </a:pPr>
            <a:r>
              <a:rPr lang="en-IN" sz="2400" b="0" strike="noStrike" spc="-1">
                <a:solidFill>
                  <a:srgbClr val="000000"/>
                </a:solidFill>
                <a:latin typeface="Calibri"/>
                <a:ea typeface="Calibri"/>
              </a:rPr>
              <a:t>Container format : libcontainer</a:t>
            </a:r>
            <a:endParaRPr lang="en-IN" sz="2400" b="0" strike="noStrike" spc="-1">
              <a:latin typeface="Arial"/>
            </a:endParaRPr>
          </a:p>
          <a:p>
            <a:pPr>
              <a:lnSpc>
                <a:spcPct val="100000"/>
              </a:lnSpc>
              <a:spcBef>
                <a:spcPts val="1001"/>
              </a:spcBef>
            </a:pPr>
            <a:endParaRPr lang="en-IN" sz="2400" b="0" strike="noStrike" spc="-1">
              <a:latin typeface="Arial"/>
            </a:endParaRPr>
          </a:p>
          <a:p>
            <a:pPr>
              <a:lnSpc>
                <a:spcPct val="100000"/>
              </a:lnSpc>
              <a:spcBef>
                <a:spcPts val="1001"/>
              </a:spcBef>
            </a:pPr>
            <a:r>
              <a:rPr lang="en-IN" sz="2400" b="0" strike="noStrike" spc="-1">
                <a:solidFill>
                  <a:srgbClr val="000000"/>
                </a:solidFill>
                <a:latin typeface="Calibri"/>
                <a:ea typeface="Calibri"/>
              </a:rPr>
              <a:t> </a:t>
            </a:r>
            <a:endParaRPr lang="en-IN" sz="2400" b="0" strike="noStrike" spc="-1">
              <a:latin typeface="Arial"/>
            </a:endParaRPr>
          </a:p>
        </p:txBody>
      </p:sp>
      <p:pic>
        <p:nvPicPr>
          <p:cNvPr id="92" name="Picture 2"/>
          <p:cNvPicPr/>
          <p:nvPr/>
        </p:nvPicPr>
        <p:blipFill>
          <a:blip r:embed="rId2"/>
          <a:stretch/>
        </p:blipFill>
        <p:spPr>
          <a:xfrm>
            <a:off x="3025080" y="3450600"/>
            <a:ext cx="3558600" cy="2668680"/>
          </a:xfrm>
          <a:prstGeom prst="rect">
            <a:avLst/>
          </a:prstGeom>
          <a:ln>
            <a:noFill/>
          </a:ln>
        </p:spPr>
      </p:pic>
      <p:sp>
        <p:nvSpPr>
          <p:cNvPr id="93" name="CustomShape 3"/>
          <p:cNvSpPr/>
          <p:nvPr/>
        </p:nvSpPr>
        <p:spPr>
          <a:xfrm>
            <a:off x="3836880" y="5854680"/>
            <a:ext cx="3434400" cy="2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000" b="0" strike="noStrike" spc="-1">
                <a:solidFill>
                  <a:srgbClr val="3C3C3C"/>
                </a:solidFill>
                <a:latin typeface="Arial"/>
                <a:ea typeface="DejaVu Sans"/>
              </a:rPr>
              <a:t>[Source: https://docs.docker.com/terms/layer/]</a:t>
            </a:r>
            <a:endParaRPr lang="en-IN" sz="1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80" y="365040"/>
            <a:ext cx="112680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100" b="0" strike="noStrike" spc="-1">
                <a:solidFill>
                  <a:srgbClr val="000000"/>
                </a:solidFill>
                <a:latin typeface="Arial"/>
                <a:ea typeface="Arial"/>
              </a:rPr>
              <a:t>	 	 	</a:t>
            </a:r>
            <a:r>
              <a:t/>
            </a:r>
            <a:br/>
            <a:r>
              <a:rPr lang="en-IN" sz="1800" b="0" strike="noStrike" spc="-1">
                <a:solidFill>
                  <a:srgbClr val="000000"/>
                </a:solidFill>
                <a:latin typeface="Arial"/>
                <a:ea typeface="Arial"/>
              </a:rPr>
              <a:t>                                                                 </a:t>
            </a:r>
            <a:r>
              <a:rPr lang="en-IN" sz="2400" b="1" strike="noStrike" spc="-1">
                <a:solidFill>
                  <a:srgbClr val="252525"/>
                </a:solidFill>
                <a:latin typeface="Arial"/>
                <a:ea typeface="Arial"/>
              </a:rPr>
              <a:t>Docker Commands</a:t>
            </a:r>
            <a:r>
              <a:t/>
            </a:r>
            <a:br/>
            <a:endParaRPr lang="en-IN" sz="2400" b="0" strike="noStrike" spc="-1">
              <a:latin typeface="Arial"/>
            </a:endParaRPr>
          </a:p>
        </p:txBody>
      </p:sp>
      <p:sp>
        <p:nvSpPr>
          <p:cNvPr id="95" name="CustomShape 2"/>
          <p:cNvSpPr/>
          <p:nvPr/>
        </p:nvSpPr>
        <p:spPr>
          <a:xfrm>
            <a:off x="838080" y="1100880"/>
            <a:ext cx="10513440" cy="507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r>
              <a:rPr lang="en-IN" sz="1100" b="0" strike="noStrike" spc="-1">
                <a:solidFill>
                  <a:srgbClr val="000000"/>
                </a:solidFill>
                <a:latin typeface="Arial"/>
                <a:ea typeface="Arial"/>
              </a:rPr>
              <a:t>	 	 	</a:t>
            </a:r>
            <a:endParaRPr lang="en-IN" sz="1100" b="0" strike="noStrike" spc="-1">
              <a:latin typeface="Arial"/>
            </a:endParaRPr>
          </a:p>
          <a:p>
            <a:pPr marL="457200" indent="-378720">
              <a:lnSpc>
                <a:spcPct val="140000"/>
              </a:lnSpc>
              <a:buClr>
                <a:srgbClr val="000000"/>
              </a:buClr>
              <a:buFont typeface="Arial"/>
              <a:buAutoNum type="arabicPeriod"/>
            </a:pPr>
            <a:r>
              <a:rPr lang="en-IN" sz="2400" b="0" strike="noStrike" spc="-1">
                <a:solidFill>
                  <a:srgbClr val="000000"/>
                </a:solidFill>
                <a:latin typeface="Arial"/>
                <a:ea typeface="Arial"/>
              </a:rPr>
              <a:t>-it : </a:t>
            </a:r>
            <a:r>
              <a:rPr lang="en-IN" sz="2400" b="0" strike="noStrike" spc="-1">
                <a:solidFill>
                  <a:srgbClr val="000000"/>
                </a:solidFill>
                <a:latin typeface="Times New Roman"/>
                <a:ea typeface="Times New Roman"/>
              </a:rPr>
              <a:t>docker run -i -t ubuntu /bin/bash</a:t>
            </a:r>
            <a:endParaRPr lang="en-IN" sz="2400" b="0" strike="noStrike" spc="-1">
              <a:latin typeface="Arial"/>
            </a:endParaRPr>
          </a:p>
          <a:p>
            <a:pPr marL="457200" indent="-378720">
              <a:lnSpc>
                <a:spcPct val="140000"/>
              </a:lnSpc>
              <a:buClr>
                <a:srgbClr val="000000"/>
              </a:buClr>
              <a:buFont typeface="Arial"/>
              <a:buAutoNum type="arabicPeriod"/>
            </a:pPr>
            <a:r>
              <a:rPr lang="en-IN" sz="2400" b="0" strike="noStrike" spc="-1">
                <a:solidFill>
                  <a:srgbClr val="000000"/>
                </a:solidFill>
                <a:latin typeface="Arial"/>
                <a:ea typeface="Arial"/>
              </a:rPr>
              <a:t>-d  : docker run -i -t -d –name c1 ubuntu:14.04</a:t>
            </a:r>
            <a:r>
              <a:t/>
            </a:r>
            <a:br/>
            <a:r>
              <a:rPr lang="en-IN" sz="2400" b="0" strike="noStrike" spc="-1">
                <a:solidFill>
                  <a:srgbClr val="000000"/>
                </a:solidFill>
                <a:latin typeface="Arial"/>
                <a:ea typeface="Arial"/>
              </a:rPr>
              <a:t>        Install apache</a:t>
            </a:r>
            <a:r>
              <a:t/>
            </a:r>
            <a:br/>
            <a:r>
              <a:rPr lang="en-IN" sz="2400" b="0" strike="noStrike" spc="-1">
                <a:solidFill>
                  <a:srgbClr val="000000"/>
                </a:solidFill>
                <a:latin typeface="Arial"/>
                <a:ea typeface="Arial"/>
              </a:rPr>
              <a:t>        docker commit -m "apache2 installed“ c1 apache:1.0</a:t>
            </a:r>
            <a:endParaRPr lang="en-IN" sz="2400" b="0" strike="noStrike" spc="-1">
              <a:latin typeface="Arial"/>
            </a:endParaRPr>
          </a:p>
          <a:p>
            <a:pPr marL="457200" indent="-378720">
              <a:lnSpc>
                <a:spcPct val="140000"/>
              </a:lnSpc>
              <a:buClr>
                <a:srgbClr val="000000"/>
              </a:buClr>
              <a:buFont typeface="Arial"/>
              <a:buAutoNum type="arabicPeriod"/>
            </a:pPr>
            <a:r>
              <a:rPr lang="en-IN" sz="2400" b="0" strike="noStrike" spc="-1">
                <a:solidFill>
                  <a:srgbClr val="000000"/>
                </a:solidFill>
                <a:latin typeface="Arial"/>
                <a:ea typeface="Arial"/>
              </a:rPr>
              <a:t>volume : docker run -i -t -d --name c2  -v /root/website/:/var/www/html/  apache:1.0</a:t>
            </a:r>
            <a:endParaRPr lang="en-IN" sz="2400" b="0" strike="noStrike" spc="-1">
              <a:latin typeface="Arial"/>
            </a:endParaRPr>
          </a:p>
          <a:p>
            <a:pPr marL="457200" indent="-378720">
              <a:lnSpc>
                <a:spcPct val="140000"/>
              </a:lnSpc>
              <a:buClr>
                <a:srgbClr val="000000"/>
              </a:buClr>
              <a:buFont typeface="Arial"/>
              <a:buAutoNum type="arabicPeriod"/>
            </a:pPr>
            <a:r>
              <a:rPr lang="en-IN" sz="2400" b="0" strike="noStrike" spc="-1">
                <a:solidFill>
                  <a:srgbClr val="000000"/>
                </a:solidFill>
                <a:latin typeface="Arial"/>
                <a:ea typeface="Arial"/>
              </a:rPr>
              <a:t>public port : docker run -i -t -d --name c3 -p 8080:80 apache:1.0</a:t>
            </a:r>
            <a:endParaRPr lang="en-IN" sz="2400" b="0" strike="noStrike" spc="-1">
              <a:latin typeface="Arial"/>
            </a:endParaRPr>
          </a:p>
          <a:p>
            <a:pPr marL="457200" indent="-378720">
              <a:lnSpc>
                <a:spcPct val="140000"/>
              </a:lnSpc>
              <a:buClr>
                <a:srgbClr val="000000"/>
              </a:buClr>
              <a:buFont typeface="Arial"/>
              <a:buAutoNum type="arabicPeriod"/>
            </a:pPr>
            <a:r>
              <a:rPr lang="en-IN" sz="2400" b="0" strike="noStrike" spc="-1">
                <a:solidFill>
                  <a:srgbClr val="000000"/>
                </a:solidFill>
                <a:latin typeface="Arial"/>
                <a:ea typeface="Arial"/>
              </a:rPr>
              <a:t>--net : docker run -it -d --name c4 --net=host apache:1.0</a:t>
            </a:r>
            <a:endParaRPr lang="en-IN" sz="2400" b="0" strike="noStrike" spc="-1">
              <a:latin typeface="Arial"/>
            </a:endParaRPr>
          </a:p>
          <a:p>
            <a:pPr>
              <a:lnSpc>
                <a:spcPct val="100000"/>
              </a:lnSpc>
              <a:spcBef>
                <a:spcPts val="1001"/>
              </a:spcBef>
            </a:pPr>
            <a:endParaRPr lang="en-IN"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3440" cy="58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1001"/>
              </a:spcBef>
            </a:pPr>
            <a:endParaRPr lang="en-IN" sz="1800" b="0" strike="noStrike" spc="-1">
              <a:latin typeface="Arial"/>
            </a:endParaRPr>
          </a:p>
          <a:p>
            <a:pPr>
              <a:lnSpc>
                <a:spcPct val="100000"/>
              </a:lnSpc>
            </a:pPr>
            <a:r>
              <a:rPr lang="en-IN" sz="2000" b="0" strike="noStrike" spc="-1">
                <a:solidFill>
                  <a:srgbClr val="333333"/>
                </a:solidFill>
                <a:latin typeface="Calibri"/>
                <a:ea typeface="Calibri"/>
              </a:rPr>
              <a:t>docker container </a:t>
            </a:r>
            <a:r>
              <a:rPr lang="en-IN" sz="2000" b="0" strike="noStrike" spc="-1">
                <a:solidFill>
                  <a:srgbClr val="658B00"/>
                </a:solidFill>
                <a:latin typeface="Calibri"/>
                <a:ea typeface="Calibri"/>
              </a:rPr>
              <a:t>ls</a:t>
            </a:r>
            <a:r>
              <a:rPr lang="en-IN" sz="2000" b="0" strike="noStrike" spc="-1">
                <a:solidFill>
                  <a:srgbClr val="333333"/>
                </a:solidFill>
                <a:latin typeface="Calibri"/>
                <a:ea typeface="Calibri"/>
              </a:rPr>
              <a:t>        </a:t>
            </a:r>
            <a:r>
              <a:rPr lang="en-IN" sz="2000" b="0" strike="noStrike" spc="-1">
                <a:solidFill>
                  <a:srgbClr val="228B22"/>
                </a:solidFill>
                <a:latin typeface="Calibri"/>
                <a:ea typeface="Calibri"/>
              </a:rPr>
              <a:t># List all running containers</a:t>
            </a:r>
            <a:r>
              <a:t/>
            </a:r>
            <a:br/>
            <a:r>
              <a:rPr lang="en-IN" sz="2000" b="0" strike="noStrike" spc="-1">
                <a:solidFill>
                  <a:srgbClr val="333333"/>
                </a:solidFill>
                <a:latin typeface="Calibri"/>
                <a:ea typeface="Calibri"/>
              </a:rPr>
              <a:t>docker container </a:t>
            </a:r>
            <a:r>
              <a:rPr lang="en-IN" sz="2000" b="0" strike="noStrike" spc="-1">
                <a:solidFill>
                  <a:srgbClr val="658B00"/>
                </a:solidFill>
                <a:latin typeface="Calibri"/>
                <a:ea typeface="Calibri"/>
              </a:rPr>
              <a:t>ls</a:t>
            </a:r>
            <a:r>
              <a:rPr lang="en-IN" sz="2000" b="0" strike="noStrike" spc="-1">
                <a:solidFill>
                  <a:srgbClr val="333333"/>
                </a:solidFill>
                <a:latin typeface="Calibri"/>
                <a:ea typeface="Calibri"/>
              </a:rPr>
              <a:t> </a:t>
            </a:r>
            <a:r>
              <a:rPr lang="en-IN" sz="2000" b="0" strike="noStrike" spc="-1">
                <a:solidFill>
                  <a:srgbClr val="8B008B"/>
                </a:solidFill>
                <a:latin typeface="Calibri"/>
                <a:ea typeface="Calibri"/>
              </a:rPr>
              <a:t>-a</a:t>
            </a:r>
            <a:r>
              <a:rPr lang="en-IN" sz="2000" b="0" strike="noStrike" spc="-1">
                <a:solidFill>
                  <a:srgbClr val="333333"/>
                </a:solidFill>
                <a:latin typeface="Calibri"/>
                <a:ea typeface="Calibri"/>
              </a:rPr>
              <a:t>    </a:t>
            </a:r>
            <a:r>
              <a:rPr lang="en-IN" sz="2000" b="0" strike="noStrike" spc="-1">
                <a:solidFill>
                  <a:srgbClr val="228B22"/>
                </a:solidFill>
                <a:latin typeface="Calibri"/>
                <a:ea typeface="Calibri"/>
              </a:rPr>
              <a:t># List all containers, even those not running</a:t>
            </a:r>
            <a:r>
              <a:t/>
            </a:r>
            <a:br/>
            <a:r>
              <a:rPr lang="en-IN" sz="2000" b="0" strike="noStrike" spc="-1">
                <a:solidFill>
                  <a:srgbClr val="333333"/>
                </a:solidFill>
                <a:latin typeface="Calibri"/>
                <a:ea typeface="Calibri"/>
              </a:rPr>
              <a:t>docker run friendlyhello  </a:t>
            </a:r>
            <a:r>
              <a:rPr lang="en-IN" sz="2000" b="0" strike="noStrike" spc="-1">
                <a:solidFill>
                  <a:srgbClr val="228B22"/>
                </a:solidFill>
                <a:latin typeface="Calibri"/>
                <a:ea typeface="Calibri"/>
              </a:rPr>
              <a:t># Run "friendlyname" mapping port 4000 to 80</a:t>
            </a:r>
            <a:r>
              <a:t/>
            </a:r>
            <a:br/>
            <a:r>
              <a:rPr lang="en-IN" sz="2000" b="0" strike="noStrike" spc="-1">
                <a:solidFill>
                  <a:srgbClr val="333333"/>
                </a:solidFill>
                <a:latin typeface="Calibri"/>
                <a:ea typeface="Calibri"/>
              </a:rPr>
              <a:t>docker container stop &lt;</a:t>
            </a:r>
            <a:r>
              <a:rPr lang="en-IN" sz="2000" b="0" strike="noStrike" spc="-1">
                <a:solidFill>
                  <a:srgbClr val="658B00"/>
                </a:solidFill>
                <a:latin typeface="Calibri"/>
                <a:ea typeface="Calibri"/>
              </a:rPr>
              <a:t>hash</a:t>
            </a:r>
            <a:r>
              <a:rPr lang="en-IN" sz="2000" b="0" strike="noStrike" spc="-1">
                <a:solidFill>
                  <a:srgbClr val="333333"/>
                </a:solidFill>
                <a:latin typeface="Calibri"/>
                <a:ea typeface="Calibri"/>
              </a:rPr>
              <a:t>&gt;  </a:t>
            </a:r>
            <a:r>
              <a:rPr lang="en-IN" sz="2000" b="0" strike="noStrike" spc="-1">
                <a:solidFill>
                  <a:srgbClr val="228B22"/>
                </a:solidFill>
                <a:latin typeface="Calibri"/>
                <a:ea typeface="Calibri"/>
              </a:rPr>
              <a:t># Gracefully stop the specified container</a:t>
            </a:r>
            <a:r>
              <a:t/>
            </a:r>
            <a:br/>
            <a:r>
              <a:rPr lang="en-IN" sz="2000" b="0" strike="noStrike" spc="-1">
                <a:solidFill>
                  <a:srgbClr val="333333"/>
                </a:solidFill>
                <a:latin typeface="Calibri"/>
                <a:ea typeface="Calibri"/>
              </a:rPr>
              <a:t>docker container </a:t>
            </a:r>
            <a:r>
              <a:rPr lang="en-IN" sz="2000" b="0" strike="noStrike" spc="-1">
                <a:solidFill>
                  <a:srgbClr val="658B00"/>
                </a:solidFill>
                <a:latin typeface="Calibri"/>
                <a:ea typeface="Calibri"/>
              </a:rPr>
              <a:t>kill</a:t>
            </a:r>
            <a:r>
              <a:rPr lang="en-IN" sz="2000" b="0" strike="noStrike" spc="-1">
                <a:solidFill>
                  <a:srgbClr val="333333"/>
                </a:solidFill>
                <a:latin typeface="Calibri"/>
                <a:ea typeface="Calibri"/>
              </a:rPr>
              <a:t> &lt;</a:t>
            </a:r>
            <a:r>
              <a:rPr lang="en-IN" sz="2000" b="0" strike="noStrike" spc="-1">
                <a:solidFill>
                  <a:srgbClr val="658B00"/>
                </a:solidFill>
                <a:latin typeface="Calibri"/>
                <a:ea typeface="Calibri"/>
              </a:rPr>
              <a:t>hash</a:t>
            </a:r>
            <a:r>
              <a:rPr lang="en-IN" sz="2000" b="0" strike="noStrike" spc="-1">
                <a:solidFill>
                  <a:srgbClr val="333333"/>
                </a:solidFill>
                <a:latin typeface="Calibri"/>
                <a:ea typeface="Calibri"/>
              </a:rPr>
              <a:t>&gt; </a:t>
            </a:r>
            <a:r>
              <a:rPr lang="en-IN" sz="2000" b="0" strike="noStrike" spc="-1">
                <a:solidFill>
                  <a:srgbClr val="228B22"/>
                </a:solidFill>
                <a:latin typeface="Calibri"/>
                <a:ea typeface="Calibri"/>
              </a:rPr>
              <a:t># Force shutdown of the specified container</a:t>
            </a:r>
            <a:r>
              <a:t/>
            </a:r>
            <a:br/>
            <a:r>
              <a:rPr lang="en-IN" sz="2000" b="0" strike="noStrike" spc="-1">
                <a:solidFill>
                  <a:srgbClr val="333333"/>
                </a:solidFill>
                <a:latin typeface="Calibri"/>
                <a:ea typeface="Calibri"/>
              </a:rPr>
              <a:t>docker container rm &lt;</a:t>
            </a:r>
            <a:r>
              <a:rPr lang="en-IN" sz="2000" b="0" strike="noStrike" spc="-1">
                <a:solidFill>
                  <a:srgbClr val="658B00"/>
                </a:solidFill>
                <a:latin typeface="Calibri"/>
                <a:ea typeface="Calibri"/>
              </a:rPr>
              <a:t>hash</a:t>
            </a:r>
            <a:r>
              <a:rPr lang="en-IN" sz="2000" b="0" strike="noStrike" spc="-1">
                <a:solidFill>
                  <a:srgbClr val="333333"/>
                </a:solidFill>
                <a:latin typeface="Calibri"/>
                <a:ea typeface="Calibri"/>
              </a:rPr>
              <a:t>&gt;   </a:t>
            </a:r>
            <a:r>
              <a:rPr lang="en-IN" sz="2000" b="0" strike="noStrike" spc="-1">
                <a:solidFill>
                  <a:srgbClr val="228B22"/>
                </a:solidFill>
                <a:latin typeface="Calibri"/>
                <a:ea typeface="Calibri"/>
              </a:rPr>
              <a:t># Remove specified container from this machine</a:t>
            </a:r>
            <a:r>
              <a:t/>
            </a:r>
            <a:br/>
            <a:r>
              <a:t/>
            </a:r>
            <a:br/>
            <a:r>
              <a:rPr lang="en-IN" sz="2000" b="0" strike="noStrike" spc="-1">
                <a:solidFill>
                  <a:srgbClr val="333333"/>
                </a:solidFill>
                <a:latin typeface="Calibri"/>
                <a:ea typeface="Calibri"/>
              </a:rPr>
              <a:t>docker image </a:t>
            </a:r>
            <a:r>
              <a:rPr lang="en-IN" sz="2000" b="0" strike="noStrike" spc="-1">
                <a:solidFill>
                  <a:srgbClr val="658B00"/>
                </a:solidFill>
                <a:latin typeface="Calibri"/>
                <a:ea typeface="Calibri"/>
              </a:rPr>
              <a:t>ls</a:t>
            </a:r>
            <a:r>
              <a:rPr lang="en-IN" sz="2000" b="0" strike="noStrike" spc="-1">
                <a:solidFill>
                  <a:srgbClr val="333333"/>
                </a:solidFill>
                <a:latin typeface="Calibri"/>
                <a:ea typeface="Calibri"/>
              </a:rPr>
              <a:t> </a:t>
            </a:r>
            <a:r>
              <a:rPr lang="en-IN" sz="2000" b="0" strike="noStrike" spc="-1">
                <a:solidFill>
                  <a:srgbClr val="8B008B"/>
                </a:solidFill>
                <a:latin typeface="Calibri"/>
                <a:ea typeface="Calibri"/>
              </a:rPr>
              <a:t>-a</a:t>
            </a:r>
            <a:r>
              <a:rPr lang="en-IN" sz="2000" b="0" strike="noStrike" spc="-1">
                <a:solidFill>
                  <a:srgbClr val="333333"/>
                </a:solidFill>
                <a:latin typeface="Calibri"/>
                <a:ea typeface="Calibri"/>
              </a:rPr>
              <a:t>       </a:t>
            </a:r>
            <a:r>
              <a:rPr lang="en-IN" sz="2000" b="0" strike="noStrike" spc="-1">
                <a:solidFill>
                  <a:srgbClr val="228B22"/>
                </a:solidFill>
                <a:latin typeface="Calibri"/>
                <a:ea typeface="Calibri"/>
              </a:rPr>
              <a:t># List all images on this machine</a:t>
            </a:r>
            <a:r>
              <a:t/>
            </a:r>
            <a:br/>
            <a:r>
              <a:rPr lang="en-IN" sz="2000" b="0" strike="noStrike" spc="-1">
                <a:solidFill>
                  <a:srgbClr val="333333"/>
                </a:solidFill>
                <a:latin typeface="Calibri"/>
                <a:ea typeface="Calibri"/>
              </a:rPr>
              <a:t>docker image rm &lt;image id&gt;   </a:t>
            </a:r>
            <a:r>
              <a:rPr lang="en-IN" sz="2000" b="0" strike="noStrike" spc="-1">
                <a:solidFill>
                  <a:srgbClr val="228B22"/>
                </a:solidFill>
                <a:latin typeface="Calibri"/>
                <a:ea typeface="Calibri"/>
              </a:rPr>
              <a:t># Remove specified image from this machine</a:t>
            </a:r>
            <a:r>
              <a:t/>
            </a:r>
            <a:br/>
            <a:r>
              <a:rPr lang="en-IN" sz="2000" b="0" strike="noStrike" spc="-1">
                <a:solidFill>
                  <a:srgbClr val="333333"/>
                </a:solidFill>
                <a:latin typeface="Calibri"/>
                <a:ea typeface="Calibri"/>
              </a:rPr>
              <a:t>docker tag &lt;image&gt; username/repository:tag  </a:t>
            </a:r>
            <a:r>
              <a:rPr lang="en-IN" sz="2000" b="0" strike="noStrike" spc="-1">
                <a:solidFill>
                  <a:srgbClr val="228B22"/>
                </a:solidFill>
                <a:latin typeface="Calibri"/>
                <a:ea typeface="Calibri"/>
              </a:rPr>
              <a:t># Tag &lt;image&gt; for upload to registry</a:t>
            </a:r>
            <a:r>
              <a:t/>
            </a:r>
            <a:br/>
            <a:r>
              <a:rPr lang="en-IN" sz="2000" b="0" strike="noStrike" spc="-1">
                <a:solidFill>
                  <a:srgbClr val="333333"/>
                </a:solidFill>
                <a:latin typeface="Calibri"/>
                <a:ea typeface="Calibri"/>
              </a:rPr>
              <a:t>docker push username/repository:tag            </a:t>
            </a:r>
            <a:r>
              <a:rPr lang="en-IN" sz="2000" b="0" strike="noStrike" spc="-1">
                <a:solidFill>
                  <a:srgbClr val="228B22"/>
                </a:solidFill>
                <a:latin typeface="Calibri"/>
                <a:ea typeface="Calibri"/>
              </a:rPr>
              <a:t># Upload tagged image to registry</a:t>
            </a:r>
            <a:r>
              <a:t/>
            </a:r>
            <a:br/>
            <a:r>
              <a:rPr lang="en-IN" sz="2000" b="0" strike="noStrike" spc="-1">
                <a:solidFill>
                  <a:srgbClr val="333333"/>
                </a:solidFill>
                <a:latin typeface="Calibri"/>
                <a:ea typeface="Calibri"/>
              </a:rPr>
              <a:t>docker pull username/repository:tag            </a:t>
            </a:r>
            <a:r>
              <a:rPr lang="en-IN" sz="2000" b="0" strike="noStrike" spc="-1">
                <a:solidFill>
                  <a:srgbClr val="228B22"/>
                </a:solidFill>
                <a:latin typeface="Calibri"/>
                <a:ea typeface="Calibri"/>
              </a:rPr>
              <a:t># Upload tagged image to registry</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434</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Network</vt:lpstr>
      <vt:lpstr>     Swarm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Windows User</cp:lastModifiedBy>
  <cp:revision>29</cp:revision>
  <dcterms:modified xsi:type="dcterms:W3CDTF">2018-06-16T06:58:53Z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