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0" r:id="rId1"/>
  </p:sldMasterIdLst>
  <p:notesMasterIdLst>
    <p:notesMasterId r:id="rId36"/>
  </p:notesMasterIdLst>
  <p:handoutMasterIdLst>
    <p:handoutMasterId r:id="rId37"/>
  </p:handoutMasterIdLst>
  <p:sldIdLst>
    <p:sldId id="256" r:id="rId2"/>
    <p:sldId id="313" r:id="rId3"/>
    <p:sldId id="315" r:id="rId4"/>
    <p:sldId id="279" r:id="rId5"/>
    <p:sldId id="280" r:id="rId6"/>
    <p:sldId id="281" r:id="rId7"/>
    <p:sldId id="291" r:id="rId8"/>
    <p:sldId id="286" r:id="rId9"/>
    <p:sldId id="287" r:id="rId10"/>
    <p:sldId id="361" r:id="rId11"/>
    <p:sldId id="288" r:id="rId12"/>
    <p:sldId id="316" r:id="rId13"/>
    <p:sldId id="285" r:id="rId14"/>
    <p:sldId id="346" r:id="rId15"/>
    <p:sldId id="348" r:id="rId16"/>
    <p:sldId id="347" r:id="rId17"/>
    <p:sldId id="355" r:id="rId18"/>
    <p:sldId id="356" r:id="rId19"/>
    <p:sldId id="349" r:id="rId20"/>
    <p:sldId id="357" r:id="rId21"/>
    <p:sldId id="358" r:id="rId22"/>
    <p:sldId id="359" r:id="rId23"/>
    <p:sldId id="360" r:id="rId24"/>
    <p:sldId id="364" r:id="rId25"/>
    <p:sldId id="323" r:id="rId26"/>
    <p:sldId id="324" r:id="rId27"/>
    <p:sldId id="334" r:id="rId28"/>
    <p:sldId id="335" r:id="rId29"/>
    <p:sldId id="336" r:id="rId30"/>
    <p:sldId id="370" r:id="rId31"/>
    <p:sldId id="369" r:id="rId32"/>
    <p:sldId id="310" r:id="rId33"/>
    <p:sldId id="312" r:id="rId34"/>
    <p:sldId id="273" r:id="rId35"/>
  </p:sldIdLst>
  <p:sldSz cx="10691813" cy="7559675"/>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esh Koyyalamudi" initials="MK" lastIdx="1" clrIdx="0">
    <p:extLst>
      <p:ext uri="{19B8F6BF-5375-455C-9EA6-DF929625EA0E}">
        <p15:presenceInfo xmlns:p15="http://schemas.microsoft.com/office/powerpoint/2012/main" userId="7d810c4e4bba54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FFFF99"/>
    <a:srgbClr val="FF7C8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6" autoAdjust="0"/>
  </p:normalViewPr>
  <p:slideViewPr>
    <p:cSldViewPr snapToGrid="0">
      <p:cViewPr varScale="1">
        <p:scale>
          <a:sx n="60" d="100"/>
          <a:sy n="60" d="100"/>
        </p:scale>
        <p:origin x="1192" y="48"/>
      </p:cViewPr>
      <p:guideLst>
        <p:guide orient="horz" pos="2381"/>
        <p:guide pos="336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C3A00D-B221-6645-820C-A2212647A765}"/>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F55DAA9-469B-0949-1506-B0C3D9882D29}"/>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endParaRPr lang="en-IN"/>
          </a:p>
        </p:txBody>
      </p:sp>
      <p:sp>
        <p:nvSpPr>
          <p:cNvPr id="4" name="Footer Placeholder 3">
            <a:extLst>
              <a:ext uri="{FF2B5EF4-FFF2-40B4-BE49-F238E27FC236}">
                <a16:creationId xmlns:a16="http://schemas.microsoft.com/office/drawing/2014/main" id="{7FC7E861-223B-1C26-8486-3C6CC018EA3E}"/>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21961E0-F40F-D23D-D39D-84DBDEB685C3}"/>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21EC15C3-879E-4933-AEBF-88926F2E4448}" type="slidenum">
              <a:rPr lang="en-IN" smtClean="0"/>
              <a:t>‹#›</a:t>
            </a:fld>
            <a:endParaRPr lang="en-IN"/>
          </a:p>
        </p:txBody>
      </p:sp>
    </p:spTree>
    <p:extLst>
      <p:ext uri="{BB962C8B-B14F-4D97-AF65-F5344CB8AC3E}">
        <p14:creationId xmlns:p14="http://schemas.microsoft.com/office/powerpoint/2010/main" val="434627336"/>
      </p:ext>
    </p:extLst>
  </p:cSld>
  <p:clrMap bg1="lt1" tx1="dk1" bg2="lt2" tx2="dk2" accent1="accent1" accent2="accent2" accent3="accent3" accent4="accent4" accent5="accent5" accent6="accent6" hlink="hlink" folHlink="folHlink"/>
  <p:hf sldNum="0"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944563" y="801688"/>
            <a:ext cx="5670550"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5DA4F31C-204C-4941-9B80-8379DCC1CC1B}" type="slidenum">
              <a:rPr lang="en-US" smtClean="0"/>
              <a:pPr/>
              <a:t>‹#›</a:t>
            </a:fld>
            <a:endParaRPr lang="en-US"/>
          </a:p>
        </p:txBody>
      </p:sp>
    </p:spTree>
    <p:extLst>
      <p:ext uri="{BB962C8B-B14F-4D97-AF65-F5344CB8AC3E}">
        <p14:creationId xmlns:p14="http://schemas.microsoft.com/office/powerpoint/2010/main" val="2639070579"/>
      </p:ext>
    </p:extLst>
  </p:cSld>
  <p:clrMap bg1="lt1" tx1="dk1" bg2="lt2" tx2="dk2" accent1="accent1" accent2="accent2" accent3="accent3" accent4="accent4" accent5="accent5" accent6="accent6" hlink="hlink" folHlink="folHlink"/>
  <p:hf sldNum="0"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786" y="7055697"/>
            <a:ext cx="10689029" cy="5039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982410"/>
            <a:ext cx="10689029" cy="705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62263" y="836604"/>
            <a:ext cx="8820746" cy="3931031"/>
          </a:xfrm>
        </p:spPr>
        <p:txBody>
          <a:bodyPr anchor="b">
            <a:normAutofit/>
          </a:bodyPr>
          <a:lstStyle>
            <a:lvl1pPr algn="l">
              <a:lnSpc>
                <a:spcPct val="85000"/>
              </a:lnSpc>
              <a:defRPr sz="8818" spc="-5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964693" y="4911497"/>
            <a:ext cx="8820746" cy="1259946"/>
          </a:xfrm>
        </p:spPr>
        <p:txBody>
          <a:bodyPr lIns="91440" rIns="91440">
            <a:normAutofit/>
          </a:bodyPr>
          <a:lstStyle>
            <a:lvl1pPr marL="0" indent="0" algn="l">
              <a:buNone/>
              <a:defRPr sz="2646" cap="all" spc="220" baseline="0">
                <a:solidFill>
                  <a:schemeClr val="tx2"/>
                </a:solidFill>
                <a:latin typeface="+mj-lt"/>
              </a:defRPr>
            </a:lvl1pPr>
            <a:lvl2pPr marL="503972" indent="0" algn="ctr">
              <a:buNone/>
              <a:defRPr sz="2646"/>
            </a:lvl2pPr>
            <a:lvl3pPr marL="1007943" indent="0" algn="ctr">
              <a:buNone/>
              <a:defRPr sz="2646"/>
            </a:lvl3pPr>
            <a:lvl4pPr marL="1511915" indent="0" algn="ctr">
              <a:buNone/>
              <a:defRPr sz="2205"/>
            </a:lvl4pPr>
            <a:lvl5pPr marL="2015886" indent="0" algn="ctr">
              <a:buNone/>
              <a:defRPr sz="2205"/>
            </a:lvl5pPr>
            <a:lvl6pPr marL="2519858" indent="0" algn="ctr">
              <a:buNone/>
              <a:defRPr sz="2205"/>
            </a:lvl6pPr>
            <a:lvl7pPr marL="3023829" indent="0" algn="ctr">
              <a:buNone/>
              <a:defRPr sz="2205"/>
            </a:lvl7pPr>
            <a:lvl8pPr marL="3527801" indent="0" algn="ctr">
              <a:buNone/>
              <a:defRPr sz="2205"/>
            </a:lvl8pPr>
            <a:lvl9pPr marL="4031772" indent="0" algn="ctr">
              <a:buNone/>
              <a:defRPr sz="220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fld id="{3BDD4C33-4D37-4FD9-8E9D-DFCE86AF243B}" type="slidenum">
              <a:rPr lang="en-IN" sz="1400" b="0" strike="noStrike" spc="-1" smtClean="0">
                <a:latin typeface="Times New Roman"/>
              </a:rPr>
              <a:pPr algn="r"/>
              <a:t>‹#›</a:t>
            </a:fld>
            <a:endParaRPr lang="en-IN" sz="1400" b="0" strike="noStrike" spc="-1">
              <a:latin typeface="Times New Roman"/>
            </a:endParaRPr>
          </a:p>
        </p:txBody>
      </p:sp>
      <p:cxnSp>
        <p:nvCxnSpPr>
          <p:cNvPr id="9" name="Straight Connector 8"/>
          <p:cNvCxnSpPr/>
          <p:nvPr/>
        </p:nvCxnSpPr>
        <p:spPr>
          <a:xfrm>
            <a:off x="1059060" y="4787794"/>
            <a:ext cx="866036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18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91440" rIns="4572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fld id="{3BDD4C33-4D37-4FD9-8E9D-DFCE86AF243B}"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770583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786" y="7055697"/>
            <a:ext cx="10689029" cy="5039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982410"/>
            <a:ext cx="10689029" cy="705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651329" y="454487"/>
            <a:ext cx="2305422" cy="63492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063" y="454487"/>
            <a:ext cx="6782619" cy="6349221"/>
          </a:xfrm>
        </p:spPr>
        <p:txBody>
          <a:bodyPr vert="eaVert" lIns="45720" tIns="91440" rIns="4572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fld id="{3BDD4C33-4D37-4FD9-8E9D-DFCE86AF243B}"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2347906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fld id="{3BDD4C33-4D37-4FD9-8E9D-DFCE86AF243B}"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311650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786" y="7055697"/>
            <a:ext cx="10689029" cy="5039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982410"/>
            <a:ext cx="10689029" cy="705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62263" y="836604"/>
            <a:ext cx="8820746" cy="3931031"/>
          </a:xfrm>
        </p:spPr>
        <p:txBody>
          <a:bodyPr anchor="b" anchorCtr="0">
            <a:normAutofit/>
          </a:bodyPr>
          <a:lstStyle>
            <a:lvl1pPr>
              <a:lnSpc>
                <a:spcPct val="85000"/>
              </a:lnSpc>
              <a:defRPr sz="881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2263" y="4908749"/>
            <a:ext cx="8820746" cy="1259946"/>
          </a:xfrm>
        </p:spPr>
        <p:txBody>
          <a:bodyPr lIns="91440" rIns="91440" anchor="t" anchorCtr="0">
            <a:normAutofit/>
          </a:bodyPr>
          <a:lstStyle>
            <a:lvl1pPr marL="0" indent="0">
              <a:buNone/>
              <a:defRPr sz="2646" cap="all" spc="220" baseline="0">
                <a:solidFill>
                  <a:schemeClr val="tx2"/>
                </a:solidFill>
                <a:latin typeface="+mj-lt"/>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fld id="{3BDD4C33-4D37-4FD9-8E9D-DFCE86AF243B}" type="slidenum">
              <a:rPr lang="en-IN" sz="1400" b="0" strike="noStrike" spc="-1" smtClean="0">
                <a:latin typeface="Times New Roman"/>
              </a:rPr>
              <a:pPr algn="r"/>
              <a:t>‹#›</a:t>
            </a:fld>
            <a:endParaRPr lang="en-IN" sz="1400" b="0" strike="noStrike" spc="-1">
              <a:latin typeface="Times New Roman"/>
            </a:endParaRPr>
          </a:p>
        </p:txBody>
      </p:sp>
      <p:cxnSp>
        <p:nvCxnSpPr>
          <p:cNvPr id="9" name="Straight Connector 8"/>
          <p:cNvCxnSpPr/>
          <p:nvPr/>
        </p:nvCxnSpPr>
        <p:spPr>
          <a:xfrm>
            <a:off x="1059060" y="4787794"/>
            <a:ext cx="866036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27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962263" y="315928"/>
            <a:ext cx="8820746" cy="159919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62263" y="2034582"/>
            <a:ext cx="4330184" cy="4435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52825" y="2034581"/>
            <a:ext cx="4330184" cy="4435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fld id="{3BDD4C33-4D37-4FD9-8E9D-DFCE86AF243B}"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30790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962263" y="315928"/>
            <a:ext cx="8820746" cy="1599191"/>
          </a:xfrm>
        </p:spPr>
        <p:txBody>
          <a:bodyPr/>
          <a:lstStyle/>
          <a:p>
            <a:r>
              <a:rPr lang="en-US"/>
              <a:t>Click to edit Master title style</a:t>
            </a:r>
            <a:endParaRPr lang="en-US" dirty="0"/>
          </a:p>
        </p:txBody>
      </p:sp>
      <p:sp>
        <p:nvSpPr>
          <p:cNvPr id="3" name="Text Placeholder 2"/>
          <p:cNvSpPr>
            <a:spLocks noGrp="1"/>
          </p:cNvSpPr>
          <p:nvPr>
            <p:ph type="body" idx="1"/>
          </p:nvPr>
        </p:nvSpPr>
        <p:spPr>
          <a:xfrm>
            <a:off x="962263" y="2034930"/>
            <a:ext cx="4330184" cy="811615"/>
          </a:xfrm>
        </p:spPr>
        <p:txBody>
          <a:bodyPr lIns="91440" rIns="91440" anchor="ctr">
            <a:normAutofit/>
          </a:bodyPr>
          <a:lstStyle>
            <a:lvl1pPr marL="0" indent="0">
              <a:buNone/>
              <a:defRPr sz="2205" b="0" cap="all" baseline="0">
                <a:solidFill>
                  <a:schemeClr val="tx2">
                    <a:lumMod val="9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962263" y="2846545"/>
            <a:ext cx="4330184" cy="372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52825" y="2034930"/>
            <a:ext cx="4330184" cy="811615"/>
          </a:xfrm>
        </p:spPr>
        <p:txBody>
          <a:bodyPr lIns="91440" rIns="91440" anchor="ctr">
            <a:normAutofit/>
          </a:bodyPr>
          <a:lstStyle>
            <a:lvl1pPr marL="0" indent="0">
              <a:buNone/>
              <a:defRPr sz="2205" b="0" cap="all" baseline="0">
                <a:solidFill>
                  <a:schemeClr val="tx2">
                    <a:lumMod val="9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452825" y="2846545"/>
            <a:ext cx="4330184" cy="372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sz="1400" b="0" strike="noStrike" spc="-1">
                <a:latin typeface="Times New Roman"/>
              </a:rPr>
              <a:t>&lt;date/time&gt;</a:t>
            </a:r>
          </a:p>
        </p:txBody>
      </p:sp>
      <p:sp>
        <p:nvSpPr>
          <p:cNvPr id="8" name="Footer Placeholder 7"/>
          <p:cNvSpPr>
            <a:spLocks noGrp="1"/>
          </p:cNvSpPr>
          <p:nvPr>
            <p:ph type="ftr" sz="quarter" idx="11"/>
          </p:nvPr>
        </p:nvSpPr>
        <p:spPr/>
        <p:txBody>
          <a:bodyPr/>
          <a:lstStyle/>
          <a:p>
            <a:pPr algn="ctr"/>
            <a:r>
              <a:rPr lang="en-IN" sz="1400" b="0" strike="noStrike" spc="-1">
                <a:latin typeface="Times New Roman"/>
              </a:rPr>
              <a:t>&lt;footer&gt;</a:t>
            </a:r>
          </a:p>
        </p:txBody>
      </p:sp>
      <p:sp>
        <p:nvSpPr>
          <p:cNvPr id="9" name="Slide Number Placeholder 8"/>
          <p:cNvSpPr>
            <a:spLocks noGrp="1"/>
          </p:cNvSpPr>
          <p:nvPr>
            <p:ph type="sldNum" sz="quarter" idx="12"/>
          </p:nvPr>
        </p:nvSpPr>
        <p:spPr/>
        <p:txBody>
          <a:bodyPr/>
          <a:lstStyle/>
          <a:p>
            <a:pPr algn="r"/>
            <a:fld id="{3BDD4C33-4D37-4FD9-8E9D-DFCE86AF243B}"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174199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48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786" y="7055697"/>
            <a:ext cx="10689029" cy="5039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982410"/>
            <a:ext cx="10689029" cy="705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IN" sz="1400" b="0" strike="noStrike" spc="-1">
                <a:latin typeface="Times New Roman"/>
              </a:rPr>
              <a:t>&lt;date/time&gt;</a:t>
            </a:r>
          </a:p>
        </p:txBody>
      </p:sp>
      <p:sp>
        <p:nvSpPr>
          <p:cNvPr id="8" name="Footer Placeholder 7"/>
          <p:cNvSpPr>
            <a:spLocks noGrp="1"/>
          </p:cNvSpPr>
          <p:nvPr>
            <p:ph type="ftr" sz="quarter" idx="11"/>
          </p:nvPr>
        </p:nvSpPr>
        <p:spPr/>
        <p:txBody>
          <a:bodyPr/>
          <a:lstStyle>
            <a:lvl1pPr>
              <a:defRPr>
                <a:solidFill>
                  <a:srgbClr val="FFFFFF"/>
                </a:solidFill>
              </a:defRPr>
            </a:lvl1pPr>
          </a:lstStyle>
          <a:p>
            <a:pPr algn="ctr"/>
            <a:r>
              <a:rPr lang="en-IN" sz="1400" b="0" strike="noStrike" spc="-1">
                <a:latin typeface="Times New Roman"/>
              </a:rPr>
              <a:t>&lt;footer&gt;</a:t>
            </a:r>
          </a:p>
        </p:txBody>
      </p:sp>
      <p:sp>
        <p:nvSpPr>
          <p:cNvPr id="9" name="Slide Number Placeholder 8"/>
          <p:cNvSpPr>
            <a:spLocks noGrp="1"/>
          </p:cNvSpPr>
          <p:nvPr>
            <p:ph type="sldNum" sz="quarter" idx="12"/>
          </p:nvPr>
        </p:nvSpPr>
        <p:spPr/>
        <p:txBody>
          <a:bodyPr/>
          <a:lstStyle/>
          <a:p>
            <a:pPr algn="r"/>
            <a:fld id="{3BDD4C33-4D37-4FD9-8E9D-DFCE86AF243B}"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3776251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 y="0"/>
            <a:ext cx="3552354" cy="75596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542953" y="0"/>
            <a:ext cx="56132"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00943" y="655171"/>
            <a:ext cx="2806601" cy="2519892"/>
          </a:xfrm>
        </p:spPr>
        <p:txBody>
          <a:bodyPr anchor="b">
            <a:normAutofit/>
          </a:bodyPr>
          <a:lstStyle>
            <a:lvl1pPr>
              <a:defRPr sz="3968"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209902" y="806365"/>
            <a:ext cx="5693390" cy="57957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00943" y="3225462"/>
            <a:ext cx="2806601" cy="3724858"/>
          </a:xfrm>
        </p:spPr>
        <p:txBody>
          <a:bodyPr lIns="91440" rIns="91440">
            <a:normAutofit/>
          </a:bodyPr>
          <a:lstStyle>
            <a:lvl1pPr marL="0" indent="0">
              <a:buNone/>
              <a:defRPr sz="1653">
                <a:solidFill>
                  <a:srgbClr val="FFFFFF"/>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a:xfrm>
            <a:off x="408233" y="7120718"/>
            <a:ext cx="2296311" cy="402483"/>
          </a:xfrm>
        </p:spPr>
        <p:txBody>
          <a:bodyPr/>
          <a:lstStyle>
            <a:lvl1pPr algn="l">
              <a:defRPr/>
            </a:lvl1pPr>
          </a:lstStyle>
          <a:p>
            <a:r>
              <a:rPr lang="en-IN" sz="1400" b="0" strike="noStrike" spc="-1">
                <a:latin typeface="Times New Roman"/>
              </a:rPr>
              <a:t>&lt;date/time&gt;</a:t>
            </a:r>
          </a:p>
        </p:txBody>
      </p:sp>
      <p:sp>
        <p:nvSpPr>
          <p:cNvPr id="6" name="Footer Placeholder 5"/>
          <p:cNvSpPr>
            <a:spLocks noGrp="1"/>
          </p:cNvSpPr>
          <p:nvPr>
            <p:ph type="ftr" sz="quarter" idx="11"/>
          </p:nvPr>
        </p:nvSpPr>
        <p:spPr>
          <a:xfrm>
            <a:off x="4209901" y="7120718"/>
            <a:ext cx="4076254" cy="402483"/>
          </a:xfrm>
        </p:spPr>
        <p:txBody>
          <a:bodyPr/>
          <a:lstStyle>
            <a:lvl1pPr algn="l">
              <a:defRPr>
                <a:solidFill>
                  <a:schemeClr val="tx2"/>
                </a:solidFill>
              </a:defRPr>
            </a:lvl1pPr>
          </a:lstStyle>
          <a:p>
            <a:pPr algn="ct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r"/>
            <a:fld id="{3BDD4C33-4D37-4FD9-8E9D-DFCE86AF243B}"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243969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5417961"/>
            <a:ext cx="10689029" cy="705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62263" y="5594160"/>
            <a:ext cx="8869193" cy="907161"/>
          </a:xfrm>
        </p:spPr>
        <p:txBody>
          <a:bodyPr tIns="0" bIns="0" anchor="b">
            <a:noAutofit/>
          </a:bodyPr>
          <a:lstStyle>
            <a:lvl1pPr>
              <a:defRPr sz="3968"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0691800" cy="5417961"/>
          </a:xfrm>
          <a:solidFill>
            <a:schemeClr val="bg1">
              <a:lumMod val="50000"/>
              <a:lumOff val="50000"/>
            </a:schemeClr>
          </a:solidFill>
        </p:spPr>
        <p:txBody>
          <a:bodyPr lIns="457200" tIns="457200"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962262" y="6511399"/>
            <a:ext cx="8874205" cy="655172"/>
          </a:xfrm>
        </p:spPr>
        <p:txBody>
          <a:bodyPr lIns="91440" tIns="0" rIns="91440" bIns="0">
            <a:normAutofit/>
          </a:bodyPr>
          <a:lstStyle>
            <a:lvl1pPr marL="0" indent="0">
              <a:spcBef>
                <a:spcPts val="0"/>
              </a:spcBef>
              <a:spcAft>
                <a:spcPts val="661"/>
              </a:spcAft>
              <a:buNone/>
              <a:defRPr sz="1653">
                <a:solidFill>
                  <a:schemeClr val="tx1"/>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lvl1pPr>
              <a:defRPr>
                <a:solidFill>
                  <a:schemeClr val="tx2"/>
                </a:solidFill>
              </a:defRPr>
            </a:lvl1pPr>
          </a:lstStyle>
          <a:p>
            <a:pPr algn="ct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r"/>
            <a:fld id="{3BDD4C33-4D37-4FD9-8E9D-DFCE86AF243B}"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21520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5" y="7055697"/>
            <a:ext cx="10691800" cy="5039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982411"/>
            <a:ext cx="10691814" cy="73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62263" y="315928"/>
            <a:ext cx="8820746" cy="159919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62263" y="2034580"/>
            <a:ext cx="8820747" cy="4435009"/>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62265" y="7120718"/>
            <a:ext cx="2168066" cy="402483"/>
          </a:xfrm>
          <a:prstGeom prst="rect">
            <a:avLst/>
          </a:prstGeom>
        </p:spPr>
        <p:txBody>
          <a:bodyPr vert="horz" lIns="91440" tIns="45720" rIns="91440" bIns="45720" rtlCol="0" anchor="ctr"/>
          <a:lstStyle>
            <a:lvl1pPr algn="l">
              <a:defRPr sz="992">
                <a:solidFill>
                  <a:srgbClr val="FFFFFF"/>
                </a:solidFill>
              </a:defRPr>
            </a:lvl1pPr>
          </a:lstStyle>
          <a:p>
            <a:r>
              <a:rPr lang="en-IN" sz="1400" b="0" strike="noStrike" spc="-1">
                <a:latin typeface="Times New Roman"/>
              </a:rPr>
              <a:t>&lt;date/time&gt;</a:t>
            </a:r>
          </a:p>
        </p:txBody>
      </p:sp>
      <p:sp>
        <p:nvSpPr>
          <p:cNvPr id="5" name="Footer Placeholder 4"/>
          <p:cNvSpPr>
            <a:spLocks noGrp="1"/>
          </p:cNvSpPr>
          <p:nvPr>
            <p:ph type="ftr" sz="quarter" idx="3"/>
          </p:nvPr>
        </p:nvSpPr>
        <p:spPr>
          <a:xfrm>
            <a:off x="3232613" y="7120718"/>
            <a:ext cx="4229373" cy="402483"/>
          </a:xfrm>
          <a:prstGeom prst="rect">
            <a:avLst/>
          </a:prstGeom>
        </p:spPr>
        <p:txBody>
          <a:bodyPr vert="horz" lIns="91440" tIns="45720" rIns="91440" bIns="45720" rtlCol="0" anchor="ctr"/>
          <a:lstStyle>
            <a:lvl1pPr algn="ctr">
              <a:defRPr sz="992" cap="all" baseline="0">
                <a:solidFill>
                  <a:srgbClr val="FFFFFF"/>
                </a:solidFill>
              </a:defRPr>
            </a:lvl1pPr>
          </a:lstStyle>
          <a:p>
            <a:pPr algn="ctr"/>
            <a:r>
              <a:rPr lang="en-IN" sz="1400" b="0" strike="noStrike" spc="-1">
                <a:latin typeface="Times New Roman"/>
              </a:rPr>
              <a:t>&lt;footer&gt;</a:t>
            </a:r>
          </a:p>
        </p:txBody>
      </p:sp>
      <p:sp>
        <p:nvSpPr>
          <p:cNvPr id="6" name="Slide Number Placeholder 5"/>
          <p:cNvSpPr>
            <a:spLocks noGrp="1"/>
          </p:cNvSpPr>
          <p:nvPr>
            <p:ph type="sldNum" sz="quarter" idx="4"/>
          </p:nvPr>
        </p:nvSpPr>
        <p:spPr>
          <a:xfrm>
            <a:off x="8682239" y="7120718"/>
            <a:ext cx="1150585" cy="402483"/>
          </a:xfrm>
          <a:prstGeom prst="rect">
            <a:avLst/>
          </a:prstGeom>
        </p:spPr>
        <p:txBody>
          <a:bodyPr vert="horz" lIns="91440" tIns="45720" rIns="91440" bIns="45720" rtlCol="0" anchor="ctr"/>
          <a:lstStyle>
            <a:lvl1pPr algn="r">
              <a:defRPr sz="1157">
                <a:solidFill>
                  <a:srgbClr val="FFFFFF"/>
                </a:solidFill>
              </a:defRPr>
            </a:lvl1pPr>
          </a:lstStyle>
          <a:p>
            <a:pPr algn="r"/>
            <a:fld id="{3BDD4C33-4D37-4FD9-8E9D-DFCE86AF243B}" type="slidenum">
              <a:rPr lang="en-IN" sz="1400" b="0" strike="noStrike" spc="-1" smtClean="0">
                <a:latin typeface="Times New Roman"/>
              </a:rPr>
              <a:pPr algn="r"/>
              <a:t>‹#›</a:t>
            </a:fld>
            <a:endParaRPr lang="en-IN" sz="1400" b="0" strike="noStrike" spc="-1">
              <a:latin typeface="Times New Roman"/>
            </a:endParaRPr>
          </a:p>
        </p:txBody>
      </p:sp>
      <p:cxnSp>
        <p:nvCxnSpPr>
          <p:cNvPr id="10" name="Straight Connector 9"/>
          <p:cNvCxnSpPr/>
          <p:nvPr/>
        </p:nvCxnSpPr>
        <p:spPr>
          <a:xfrm>
            <a:off x="1046672" y="1915652"/>
            <a:ext cx="874055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977129"/>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1007943" rtl="0" eaLnBrk="1" latinLnBrk="0" hangingPunct="1">
        <a:lnSpc>
          <a:spcPct val="85000"/>
        </a:lnSpc>
        <a:spcBef>
          <a:spcPct val="0"/>
        </a:spcBef>
        <a:buNone/>
        <a:defRPr sz="5291" kern="1200" spc="-55" baseline="0">
          <a:solidFill>
            <a:schemeClr val="tx1">
              <a:lumMod val="75000"/>
              <a:lumOff val="25000"/>
            </a:schemeClr>
          </a:solidFill>
          <a:latin typeface="+mj-lt"/>
          <a:ea typeface="+mj-ea"/>
          <a:cs typeface="+mj-cs"/>
        </a:defRPr>
      </a:lvl1pPr>
    </p:titleStyle>
    <p:bodyStyle>
      <a:lvl1pPr marL="100794" indent="-100794" algn="l" defTabSz="1007943" rtl="0" eaLnBrk="1" latinLnBrk="0" hangingPunct="1">
        <a:lnSpc>
          <a:spcPct val="90000"/>
        </a:lnSpc>
        <a:spcBef>
          <a:spcPts val="1323"/>
        </a:spcBef>
        <a:spcAft>
          <a:spcPts val="220"/>
        </a:spcAft>
        <a:buClr>
          <a:schemeClr val="accent3"/>
        </a:buClr>
        <a:buSzPct val="100000"/>
        <a:buFont typeface="Calibri" panose="020F0502020204030204" pitchFamily="34" charset="0"/>
        <a:buChar char=" "/>
        <a:defRPr sz="2205" kern="1200">
          <a:solidFill>
            <a:schemeClr val="tx1">
              <a:lumMod val="75000"/>
              <a:lumOff val="25000"/>
            </a:schemeClr>
          </a:solidFill>
          <a:latin typeface="+mn-lt"/>
          <a:ea typeface="+mn-ea"/>
          <a:cs typeface="+mn-cs"/>
        </a:defRPr>
      </a:lvl1pPr>
      <a:lvl2pPr marL="423336" indent="-201589" algn="l" defTabSz="1007943" rtl="0" eaLnBrk="1" latinLnBrk="0" hangingPunct="1">
        <a:lnSpc>
          <a:spcPct val="90000"/>
        </a:lnSpc>
        <a:spcBef>
          <a:spcPts val="220"/>
        </a:spcBef>
        <a:spcAft>
          <a:spcPts val="441"/>
        </a:spcAft>
        <a:buClr>
          <a:schemeClr val="accent3"/>
        </a:buClr>
        <a:buFont typeface="Calibri" pitchFamily="34" charset="0"/>
        <a:buChar char="◦"/>
        <a:defRPr sz="1984" kern="1200">
          <a:solidFill>
            <a:schemeClr val="tx1">
              <a:lumMod val="75000"/>
              <a:lumOff val="25000"/>
            </a:schemeClr>
          </a:solidFill>
          <a:latin typeface="+mn-lt"/>
          <a:ea typeface="+mn-ea"/>
          <a:cs typeface="+mn-cs"/>
        </a:defRPr>
      </a:lvl2pPr>
      <a:lvl3pPr marL="624925" indent="-201589"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3pPr>
      <a:lvl4pPr marL="826513" indent="-201589"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4pPr>
      <a:lvl5pPr marL="1028102" indent="-201589"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5pPr>
      <a:lvl6pPr marL="1212530" indent="-251986"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6pPr>
      <a:lvl7pPr marL="1432990" indent="-251986"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7pPr>
      <a:lvl8pPr marL="1653450" indent="-251986"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8pPr>
      <a:lvl9pPr marL="1873910" indent="-251986"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3856586" y="1814054"/>
            <a:ext cx="2978640" cy="387000"/>
          </a:xfrm>
          <a:prstGeom prst="rect">
            <a:avLst/>
          </a:prstGeom>
          <a:noFill/>
          <a:ln>
            <a:noFill/>
          </a:ln>
        </p:spPr>
        <p:txBody>
          <a:bodyPr lIns="90000" tIns="45000" rIns="90000" bIns="45000">
            <a:noAutofit/>
          </a:bodyPr>
          <a:lstStyle/>
          <a:p>
            <a:pPr algn="ctr"/>
            <a:r>
              <a:rPr lang="en-IN" sz="1500" b="1" u="sng" strike="noStrike" spc="-1" dirty="0">
                <a:uFillTx/>
                <a:latin typeface="Times New Roman" panose="02020603050405020304" pitchFamily="18" charset="0"/>
                <a:cs typeface="Times New Roman" panose="02020603050405020304" pitchFamily="18" charset="0"/>
              </a:rPr>
              <a:t>Submitted By</a:t>
            </a:r>
          </a:p>
        </p:txBody>
      </p:sp>
      <p:sp>
        <p:nvSpPr>
          <p:cNvPr id="42" name="TextShape 2"/>
          <p:cNvSpPr txBox="1"/>
          <p:nvPr/>
        </p:nvSpPr>
        <p:spPr>
          <a:xfrm>
            <a:off x="1755720" y="473760"/>
            <a:ext cx="7408080" cy="853920"/>
          </a:xfrm>
          <a:prstGeom prst="rect">
            <a:avLst/>
          </a:prstGeom>
          <a:noFill/>
          <a:ln>
            <a:noFill/>
          </a:ln>
        </p:spPr>
        <p:txBody>
          <a:bodyPr lIns="90000" tIns="45000" rIns="90000" bIns="45000">
            <a:noAutofit/>
          </a:bodyPr>
          <a:lstStyle/>
          <a:p>
            <a:pPr algn="ctr"/>
            <a:endParaRPr lang="en-US" sz="2400" b="1" strike="noStrike" spc="-1" dirty="0">
              <a:uFillTx/>
              <a:latin typeface="Times New Roman" panose="02020603050405020304" pitchFamily="18" charset="0"/>
              <a:cs typeface="Times New Roman" panose="02020603050405020304" pitchFamily="18" charset="0"/>
            </a:endParaRPr>
          </a:p>
          <a:p>
            <a:pPr algn="ctr"/>
            <a:r>
              <a:rPr lang="en-US" sz="2400" b="1" spc="-1" dirty="0">
                <a:latin typeface="Times New Roman" panose="02020603050405020304" pitchFamily="18" charset="0"/>
                <a:cs typeface="Times New Roman" panose="02020603050405020304" pitchFamily="18" charset="0"/>
              </a:rPr>
              <a:t>Deep Learning Model For</a:t>
            </a:r>
            <a:r>
              <a:rPr lang="en-US" sz="2400" b="1" strike="noStrike" spc="-1" dirty="0">
                <a:uFillTx/>
                <a:latin typeface="Times New Roman" panose="02020603050405020304" pitchFamily="18" charset="0"/>
                <a:cs typeface="Times New Roman" panose="02020603050405020304" pitchFamily="18" charset="0"/>
              </a:rPr>
              <a:t> Text Summarization</a:t>
            </a:r>
            <a:endParaRPr lang="en-IN" sz="2400" b="1" strike="noStrike" spc="-1" dirty="0">
              <a:uFillTx/>
              <a:latin typeface="Times New Roman" panose="02020603050405020304" pitchFamily="18" charset="0"/>
              <a:cs typeface="Times New Roman" panose="02020603050405020304" pitchFamily="18" charset="0"/>
            </a:endParaRPr>
          </a:p>
        </p:txBody>
      </p:sp>
      <p:pic>
        <p:nvPicPr>
          <p:cNvPr id="43" name="Picture 42"/>
          <p:cNvPicPr/>
          <p:nvPr/>
        </p:nvPicPr>
        <p:blipFill>
          <a:blip r:embed="rId2" cstate="print"/>
          <a:stretch/>
        </p:blipFill>
        <p:spPr>
          <a:xfrm>
            <a:off x="288000" y="256680"/>
            <a:ext cx="864000" cy="644040"/>
          </a:xfrm>
          <a:prstGeom prst="rect">
            <a:avLst/>
          </a:prstGeom>
          <a:ln>
            <a:noFill/>
          </a:ln>
        </p:spPr>
      </p:pic>
      <p:sp>
        <p:nvSpPr>
          <p:cNvPr id="45" name="TextShape 4"/>
          <p:cNvSpPr txBox="1"/>
          <p:nvPr/>
        </p:nvSpPr>
        <p:spPr>
          <a:xfrm>
            <a:off x="1709906" y="3612190"/>
            <a:ext cx="7272000" cy="858240"/>
          </a:xfrm>
          <a:prstGeom prst="rect">
            <a:avLst/>
          </a:prstGeom>
          <a:noFill/>
          <a:ln>
            <a:noFill/>
          </a:ln>
        </p:spPr>
        <p:txBody>
          <a:bodyPr lIns="90000" tIns="45000" rIns="90000" bIns="45000">
            <a:noAutofit/>
          </a:bodyPr>
          <a:lstStyle/>
          <a:p>
            <a:pPr algn="ctr"/>
            <a:r>
              <a:rPr lang="en-IN" sz="1800" b="1" u="sng" strike="noStrike" spc="-1" dirty="0">
                <a:uFillTx/>
                <a:latin typeface="Times New Roman" panose="02020603050405020304" pitchFamily="18" charset="0"/>
                <a:cs typeface="Times New Roman" panose="02020603050405020304" pitchFamily="18" charset="0"/>
              </a:rPr>
              <a:t>Under the esteemed supervision of</a:t>
            </a:r>
          </a:p>
          <a:p>
            <a:pPr algn="ctr"/>
            <a:endParaRPr lang="en-IN" sz="1800" b="0" strike="noStrike" spc="-1" dirty="0">
              <a:latin typeface="Times New Roman" panose="02020603050405020304" pitchFamily="18" charset="0"/>
              <a:cs typeface="Times New Roman" panose="02020603050405020304" pitchFamily="18" charset="0"/>
            </a:endParaRPr>
          </a:p>
          <a:p>
            <a:pPr algn="ctr"/>
            <a:r>
              <a:rPr lang="en-US" sz="1800" b="1" dirty="0">
                <a:effectLst/>
                <a:latin typeface="Times New Roman" panose="02020603050405020304" pitchFamily="18" charset="0"/>
              </a:rPr>
              <a:t>Mr. R</a:t>
            </a:r>
            <a:r>
              <a:rPr lang="en-US" b="1" dirty="0">
                <a:latin typeface="Times New Roman" panose="02020603050405020304" pitchFamily="18" charset="0"/>
              </a:rPr>
              <a:t> </a:t>
            </a:r>
            <a:r>
              <a:rPr lang="en-US" sz="1800" b="1" dirty="0">
                <a:effectLst/>
                <a:latin typeface="Times New Roman" panose="02020603050405020304" pitchFamily="18" charset="0"/>
              </a:rPr>
              <a:t>V </a:t>
            </a:r>
            <a:r>
              <a:rPr lang="en-US" sz="1800" b="1" dirty="0" err="1">
                <a:effectLst/>
                <a:latin typeface="Times New Roman" panose="02020603050405020304" pitchFamily="18" charset="0"/>
              </a:rPr>
              <a:t>V</a:t>
            </a:r>
            <a:r>
              <a:rPr lang="en-US" b="1" dirty="0">
                <a:latin typeface="Times New Roman" panose="02020603050405020304" pitchFamily="18" charset="0"/>
              </a:rPr>
              <a:t> </a:t>
            </a:r>
            <a:r>
              <a:rPr lang="en-US" sz="1800" b="1" dirty="0">
                <a:effectLst/>
                <a:latin typeface="Times New Roman" panose="02020603050405020304" pitchFamily="18" charset="0"/>
              </a:rPr>
              <a:t>N</a:t>
            </a:r>
            <a:r>
              <a:rPr lang="en-US" b="1" dirty="0">
                <a:latin typeface="Times New Roman" panose="02020603050405020304" pitchFamily="18" charset="0"/>
              </a:rPr>
              <a:t> </a:t>
            </a:r>
            <a:r>
              <a:rPr lang="en-US" sz="1800" b="1" dirty="0">
                <a:effectLst/>
                <a:latin typeface="Times New Roman" panose="02020603050405020304" pitchFamily="18" charset="0"/>
              </a:rPr>
              <a:t>Bheema Rao, </a:t>
            </a:r>
            <a:r>
              <a:rPr lang="en-US" sz="1800" b="1" dirty="0" err="1">
                <a:effectLst/>
                <a:latin typeface="Times New Roman" panose="02020603050405020304" pitchFamily="18" charset="0"/>
              </a:rPr>
              <a:t>M.Tech</a:t>
            </a:r>
            <a:r>
              <a:rPr lang="en-US" sz="1800" b="1" dirty="0">
                <a:effectLst/>
                <a:latin typeface="Times New Roman" panose="02020603050405020304" pitchFamily="18" charset="0"/>
              </a:rPr>
              <a:t>.,(</a:t>
            </a:r>
            <a:r>
              <a:rPr lang="en-US" sz="1800" b="1" dirty="0" err="1">
                <a:effectLst/>
                <a:latin typeface="Times New Roman" panose="02020603050405020304" pitchFamily="18" charset="0"/>
              </a:rPr>
              <a:t>Ph.D</a:t>
            </a:r>
            <a:r>
              <a:rPr lang="en-US" sz="1800" b="1" dirty="0">
                <a:effectLst/>
                <a:latin typeface="Times New Roman" panose="02020603050405020304" pitchFamily="18" charset="0"/>
              </a:rPr>
              <a:t>)</a:t>
            </a:r>
            <a:endParaRPr lang="en-US" sz="1800" dirty="0">
              <a:effectLst/>
              <a:latin typeface="Times New Roman" panose="02020603050405020304" pitchFamily="18" charset="0"/>
            </a:endParaRPr>
          </a:p>
          <a:p>
            <a:pPr algn="ctr"/>
            <a:endParaRPr lang="en-IN" sz="1800" b="0" strike="noStrike" spc="-1" dirty="0">
              <a:latin typeface="Times New Roman" panose="02020603050405020304" pitchFamily="18" charset="0"/>
              <a:cs typeface="Times New Roman" panose="02020603050405020304" pitchFamily="18" charset="0"/>
            </a:endParaRPr>
          </a:p>
        </p:txBody>
      </p:sp>
      <p:pic>
        <p:nvPicPr>
          <p:cNvPr id="46" name="Picture 45"/>
          <p:cNvPicPr/>
          <p:nvPr/>
        </p:nvPicPr>
        <p:blipFill>
          <a:blip r:embed="rId3" cstate="print"/>
          <a:stretch/>
        </p:blipFill>
        <p:spPr>
          <a:xfrm>
            <a:off x="4769906" y="4680878"/>
            <a:ext cx="1152000" cy="858600"/>
          </a:xfrm>
          <a:prstGeom prst="rect">
            <a:avLst/>
          </a:prstGeom>
          <a:ln>
            <a:noFill/>
          </a:ln>
        </p:spPr>
      </p:pic>
      <p:sp>
        <p:nvSpPr>
          <p:cNvPr id="47" name="TextShape 5"/>
          <p:cNvSpPr txBox="1"/>
          <p:nvPr/>
        </p:nvSpPr>
        <p:spPr>
          <a:xfrm>
            <a:off x="1499760" y="5539478"/>
            <a:ext cx="7920000" cy="1670400"/>
          </a:xfrm>
          <a:prstGeom prst="rect">
            <a:avLst/>
          </a:prstGeom>
          <a:noFill/>
          <a:ln>
            <a:noFill/>
          </a:ln>
        </p:spPr>
        <p:txBody>
          <a:bodyPr lIns="90000" tIns="45000" rIns="90000" bIns="45000">
            <a:noAutofit/>
          </a:bodyPr>
          <a:lstStyle/>
          <a:p>
            <a:pPr algn="ctr"/>
            <a:r>
              <a:rPr lang="en-IN" sz="1200" b="1" strike="noStrike" spc="-1" dirty="0">
                <a:latin typeface="Times New Roman" panose="02020603050405020304" pitchFamily="18" charset="0"/>
                <a:cs typeface="Times New Roman" panose="02020603050405020304" pitchFamily="18" charset="0"/>
              </a:rPr>
              <a:t>Department of Information Technology</a:t>
            </a:r>
          </a:p>
          <a:p>
            <a:pPr algn="ctr"/>
            <a:r>
              <a:rPr lang="en-IN" sz="1200" b="1" strike="noStrike" spc="-1" dirty="0">
                <a:latin typeface="Times New Roman" panose="02020603050405020304" pitchFamily="18" charset="0"/>
                <a:cs typeface="Times New Roman" panose="02020603050405020304" pitchFamily="18" charset="0"/>
              </a:rPr>
              <a:t>Aditya College Of Engineering And Technology</a:t>
            </a:r>
          </a:p>
          <a:p>
            <a:pPr algn="ctr"/>
            <a:r>
              <a:rPr lang="en-IN" sz="1200" b="1" strike="noStrike" spc="-1" dirty="0">
                <a:latin typeface="Times New Roman" panose="02020603050405020304" pitchFamily="18" charset="0"/>
                <a:cs typeface="Times New Roman" panose="02020603050405020304" pitchFamily="18" charset="0"/>
              </a:rPr>
              <a:t>Permanently affiliated to JNTUK Kakinada, Approved by AICTE,</a:t>
            </a:r>
          </a:p>
          <a:p>
            <a:pPr algn="ctr"/>
            <a:r>
              <a:rPr lang="en-IN" sz="1200" b="1" strike="noStrike" spc="-1" dirty="0">
                <a:latin typeface="Times New Roman" panose="02020603050405020304" pitchFamily="18" charset="0"/>
                <a:cs typeface="Times New Roman" panose="02020603050405020304" pitchFamily="18" charset="0"/>
              </a:rPr>
              <a:t>Accredited by NAAC &amp; NBA</a:t>
            </a:r>
          </a:p>
          <a:p>
            <a:pPr algn="ctr"/>
            <a:r>
              <a:rPr lang="en-IN" sz="1200" b="1" strike="noStrike" spc="-1" dirty="0">
                <a:latin typeface="Times New Roman" panose="02020603050405020304" pitchFamily="18" charset="0"/>
                <a:cs typeface="Times New Roman" panose="02020603050405020304" pitchFamily="18" charset="0"/>
              </a:rPr>
              <a:t>Aditya </a:t>
            </a:r>
            <a:r>
              <a:rPr lang="en-IN" sz="1200" b="1" strike="noStrike" spc="-1" dirty="0" err="1">
                <a:latin typeface="Times New Roman" panose="02020603050405020304" pitchFamily="18" charset="0"/>
                <a:cs typeface="Times New Roman" panose="02020603050405020304" pitchFamily="18" charset="0"/>
              </a:rPr>
              <a:t>nagar</a:t>
            </a:r>
            <a:r>
              <a:rPr lang="en-IN" sz="1200" b="1" strike="noStrike" spc="-1" dirty="0">
                <a:latin typeface="Times New Roman" panose="02020603050405020304" pitchFamily="18" charset="0"/>
                <a:cs typeface="Times New Roman" panose="02020603050405020304" pitchFamily="18" charset="0"/>
              </a:rPr>
              <a:t> , ADB Road, </a:t>
            </a:r>
            <a:r>
              <a:rPr lang="en-IN" sz="1200" b="1" strike="noStrike" spc="-1" dirty="0" err="1">
                <a:latin typeface="Times New Roman" panose="02020603050405020304" pitchFamily="18" charset="0"/>
                <a:cs typeface="Times New Roman" panose="02020603050405020304" pitchFamily="18" charset="0"/>
              </a:rPr>
              <a:t>Surampalem</a:t>
            </a:r>
            <a:r>
              <a:rPr lang="en-IN" sz="1200" b="1" strike="noStrike" spc="-1" dirty="0">
                <a:latin typeface="Times New Roman" panose="02020603050405020304" pitchFamily="18" charset="0"/>
                <a:cs typeface="Times New Roman" panose="02020603050405020304" pitchFamily="18" charset="0"/>
              </a:rPr>
              <a:t> , Kakinada Dist,533437</a:t>
            </a:r>
          </a:p>
          <a:p>
            <a:pPr algn="ctr"/>
            <a:r>
              <a:rPr lang="en-IN" sz="1200" b="1" strike="noStrike" spc="-1" dirty="0">
                <a:latin typeface="Times New Roman" panose="02020603050405020304" pitchFamily="18" charset="0"/>
                <a:cs typeface="Times New Roman" panose="02020603050405020304" pitchFamily="18" charset="0"/>
              </a:rPr>
              <a:t>2019-2023</a:t>
            </a:r>
          </a:p>
        </p:txBody>
      </p:sp>
      <p:sp>
        <p:nvSpPr>
          <p:cNvPr id="2" name="TextBox 1">
            <a:extLst>
              <a:ext uri="{FF2B5EF4-FFF2-40B4-BE49-F238E27FC236}">
                <a16:creationId xmlns:a16="http://schemas.microsoft.com/office/drawing/2014/main" id="{6F24A175-9A9B-47D4-8CF0-AE59A2A3B221}"/>
              </a:ext>
            </a:extLst>
          </p:cNvPr>
          <p:cNvSpPr txBox="1"/>
          <p:nvPr/>
        </p:nvSpPr>
        <p:spPr>
          <a:xfrm>
            <a:off x="1755720" y="2201054"/>
            <a:ext cx="7408080" cy="1200329"/>
          </a:xfrm>
          <a:prstGeom prst="rect">
            <a:avLst/>
          </a:prstGeom>
          <a:noFill/>
        </p:spPr>
        <p:txBody>
          <a:bodyPr wrap="square" rtlCol="0">
            <a:spAutoFit/>
          </a:bodyPr>
          <a:lstStyle/>
          <a:p>
            <a:r>
              <a:rPr lang="en-US" dirty="0">
                <a:latin typeface="Times New Roman" pitchFamily="18" charset="0"/>
                <a:cs typeface="Times New Roman" pitchFamily="18" charset="0"/>
              </a:rPr>
              <a:t>M Yamini      									        (19P31A1225) </a:t>
            </a:r>
          </a:p>
          <a:p>
            <a:r>
              <a:rPr lang="en-US" dirty="0">
                <a:latin typeface="Times New Roman" pitchFamily="18" charset="0"/>
                <a:cs typeface="Times New Roman" pitchFamily="18" charset="0"/>
              </a:rPr>
              <a:t>P S </a:t>
            </a:r>
            <a:r>
              <a:rPr lang="en-US" dirty="0" err="1">
                <a:latin typeface="Times New Roman" pitchFamily="18" charset="0"/>
                <a:cs typeface="Times New Roman" pitchFamily="18" charset="0"/>
              </a:rPr>
              <a:t>S</a:t>
            </a:r>
            <a:r>
              <a:rPr lang="en-US" dirty="0">
                <a:latin typeface="Times New Roman" pitchFamily="18" charset="0"/>
                <a:cs typeface="Times New Roman" pitchFamily="18" charset="0"/>
              </a:rPr>
              <a:t> R </a:t>
            </a:r>
            <a:r>
              <a:rPr lang="en-US" dirty="0" err="1">
                <a:latin typeface="Times New Roman" pitchFamily="18" charset="0"/>
                <a:cs typeface="Times New Roman" pitchFamily="18" charset="0"/>
              </a:rPr>
              <a:t>Niveditha</a:t>
            </a:r>
            <a:r>
              <a:rPr lang="en-US" dirty="0">
                <a:latin typeface="Times New Roman" pitchFamily="18" charset="0"/>
                <a:cs typeface="Times New Roman" pitchFamily="18" charset="0"/>
              </a:rPr>
              <a:t>								        (19P31A1238)</a:t>
            </a:r>
          </a:p>
          <a:p>
            <a:r>
              <a:rPr lang="en-US" dirty="0">
                <a:latin typeface="Times New Roman" pitchFamily="18" charset="0"/>
                <a:cs typeface="Times New Roman" pitchFamily="18" charset="0"/>
              </a:rPr>
              <a:t>J </a:t>
            </a:r>
            <a:r>
              <a:rPr lang="en-US" dirty="0" err="1">
                <a:latin typeface="Times New Roman" pitchFamily="18" charset="0"/>
                <a:cs typeface="Times New Roman" pitchFamily="18" charset="0"/>
              </a:rPr>
              <a:t>Abhinash</a:t>
            </a:r>
            <a:r>
              <a:rPr lang="en-US" dirty="0">
                <a:latin typeface="Times New Roman" pitchFamily="18" charset="0"/>
                <a:cs typeface="Times New Roman" pitchFamily="18" charset="0"/>
              </a:rPr>
              <a:t>									        (19P31A1217) </a:t>
            </a:r>
          </a:p>
          <a:p>
            <a:r>
              <a:rPr lang="en-US" dirty="0">
                <a:latin typeface="Times New Roman" pitchFamily="18" charset="0"/>
                <a:cs typeface="Times New Roman" pitchFamily="18" charset="0"/>
              </a:rPr>
              <a:t>G Sai  </a:t>
            </a:r>
            <a:r>
              <a:rPr lang="en-US" dirty="0" err="1">
                <a:latin typeface="Times New Roman" pitchFamily="18" charset="0"/>
                <a:cs typeface="Times New Roman" pitchFamily="18" charset="0"/>
              </a:rPr>
              <a:t>Nitheesh</a:t>
            </a:r>
            <a:r>
              <a:rPr lang="en-US" dirty="0">
                <a:latin typeface="Times New Roman" pitchFamily="18" charset="0"/>
                <a:cs typeface="Times New Roman" pitchFamily="18" charset="0"/>
              </a:rPr>
              <a:t>									(20P35A1202</a:t>
            </a:r>
            <a:r>
              <a:rPr lang="en-US" dirty="0"/>
              <a:t>)</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11076D-CC9E-AE30-0C41-A8A2FB1FA927}"/>
              </a:ext>
            </a:extLst>
          </p:cNvPr>
          <p:cNvPicPr>
            <a:picLocks noChangeAspect="1"/>
          </p:cNvPicPr>
          <p:nvPr/>
        </p:nvPicPr>
        <p:blipFill>
          <a:blip r:embed="rId2"/>
          <a:stretch>
            <a:fillRect/>
          </a:stretch>
        </p:blipFill>
        <p:spPr>
          <a:xfrm>
            <a:off x="1135781" y="1332033"/>
            <a:ext cx="7536581" cy="4895608"/>
          </a:xfrm>
          <a:prstGeom prst="rect">
            <a:avLst/>
          </a:prstGeom>
        </p:spPr>
      </p:pic>
    </p:spTree>
    <p:extLst>
      <p:ext uri="{BB962C8B-B14F-4D97-AF65-F5344CB8AC3E}">
        <p14:creationId xmlns:p14="http://schemas.microsoft.com/office/powerpoint/2010/main" val="312607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Data Preprocessing</a:t>
            </a:r>
          </a:p>
        </p:txBody>
      </p:sp>
      <p:sp>
        <p:nvSpPr>
          <p:cNvPr id="3" name="Content Placeholder 2"/>
          <p:cNvSpPr>
            <a:spLocks noGrp="1"/>
          </p:cNvSpPr>
          <p:nvPr>
            <p:ph idx="1"/>
          </p:nvPr>
        </p:nvSpPr>
        <p:spPr/>
        <p:txBody>
          <a:bodyPr/>
          <a:lstStyle/>
          <a:p>
            <a:pPr marL="342900" lvl="0" indent="-342900" algn="just">
              <a:lnSpc>
                <a:spcPct val="100000"/>
              </a:lnSpc>
              <a:buFont typeface="Symbol" panose="05050102010706020507" pitchFamily="18" charset="2"/>
              <a:buChar char=""/>
              <a:tabLst>
                <a:tab pos="6477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Filter unnecessary characters / sentences</a:t>
            </a:r>
          </a:p>
          <a:p>
            <a:pPr marL="342900" lvl="0" indent="-342900" algn="just">
              <a:lnSpc>
                <a:spcPct val="100000"/>
              </a:lnSpc>
              <a:buFont typeface="Symbol" panose="05050102010706020507" pitchFamily="18" charset="2"/>
              <a:buChar char=""/>
              <a:tabLst>
                <a:tab pos="6477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Tokenize articles into words</a:t>
            </a:r>
          </a:p>
          <a:p>
            <a:pPr marL="342900" lvl="0" indent="-342900" algn="just">
              <a:lnSpc>
                <a:spcPct val="100000"/>
              </a:lnSpc>
              <a:spcAft>
                <a:spcPts val="1000"/>
              </a:spcAft>
              <a:buFont typeface="Symbol" panose="05050102010706020507" pitchFamily="18" charset="2"/>
              <a:buChar char=""/>
              <a:tabLst>
                <a:tab pos="6477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Create word embeddings</a:t>
            </a:r>
          </a:p>
          <a:p>
            <a:pPr marL="0" lvl="0" indent="0" algn="just">
              <a:lnSpc>
                <a:spcPct val="100000"/>
              </a:lnSpc>
              <a:spcAft>
                <a:spcPts val="1000"/>
              </a:spcAft>
              <a:buNone/>
              <a:tabLst>
                <a:tab pos="647700"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Word Embeddings</a:t>
            </a:r>
          </a:p>
          <a:p>
            <a:pPr marL="0" lvl="0" indent="0" algn="just">
              <a:lnSpc>
                <a:spcPct val="100000"/>
              </a:lnSpc>
              <a:spcAft>
                <a:spcPts val="1000"/>
              </a:spcAft>
              <a:buNone/>
              <a:tabLst>
                <a:tab pos="647700" algn="l"/>
              </a:tabLst>
            </a:pPr>
            <a:r>
              <a:rPr lang="en-IN" sz="2400" dirty="0">
                <a:latin typeface="Times New Roman" panose="02020603050405020304" pitchFamily="18" charset="0"/>
                <a:ea typeface="Calibri" panose="020F0502020204030204" pitchFamily="34" charset="0"/>
                <a:cs typeface="Times New Roman" panose="02020603050405020304" pitchFamily="18" charset="0"/>
              </a:rPr>
              <a:t>Example: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0000"/>
              </a:lnSpc>
              <a:spcAft>
                <a:spcPts val="1000"/>
              </a:spcAft>
              <a:buFont typeface="Arial" panose="020B0604020202020204" pitchFamily="34" charset="0"/>
              <a:buChar char="•"/>
              <a:tabLst>
                <a:tab pos="647700" algn="l"/>
              </a:tabLst>
            </a:pPr>
            <a:r>
              <a:rPr lang="en-IN" sz="2400" dirty="0">
                <a:latin typeface="Times New Roman" panose="02020603050405020304" pitchFamily="18" charset="0"/>
                <a:ea typeface="Calibri" panose="020F0502020204030204" pitchFamily="34" charset="0"/>
                <a:cs typeface="Times New Roman" panose="02020603050405020304" pitchFamily="18" charset="0"/>
              </a:rPr>
              <a:t>Apple is good for health</a:t>
            </a:r>
          </a:p>
          <a:p>
            <a:pPr lvl="0" algn="just">
              <a:lnSpc>
                <a:spcPct val="100000"/>
              </a:lnSpc>
              <a:spcAft>
                <a:spcPts val="1000"/>
              </a:spcAft>
              <a:buFont typeface="Arial" panose="020B0604020202020204" pitchFamily="34" charset="0"/>
              <a:buChar char="•"/>
              <a:tabLst>
                <a:tab pos="6477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Apple i</a:t>
            </a:r>
            <a:r>
              <a:rPr lang="en-IN" sz="2400" dirty="0">
                <a:latin typeface="Times New Roman" panose="02020603050405020304" pitchFamily="18" charset="0"/>
                <a:ea typeface="Calibri" panose="020F0502020204030204" pitchFamily="34" charset="0"/>
                <a:cs typeface="Times New Roman" panose="02020603050405020304" pitchFamily="18" charset="0"/>
              </a:rPr>
              <a:t>s good place to work</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0000"/>
              </a:lnSpc>
              <a:spcAft>
                <a:spcPts val="1000"/>
              </a:spcAft>
              <a:buNone/>
              <a:tabLst>
                <a:tab pos="647700" algn="l"/>
              </a:tabLst>
            </a:pP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8B9CB77-BACB-810E-B5A0-8CD1CB0D5805}"/>
              </a:ext>
            </a:extLst>
          </p:cNvPr>
          <p:cNvPicPr/>
          <p:nvPr/>
        </p:nvPicPr>
        <p:blipFill>
          <a:blip r:embed="rId2" cstate="print"/>
          <a:stretch/>
        </p:blipFill>
        <p:spPr>
          <a:xfrm>
            <a:off x="288000" y="256680"/>
            <a:ext cx="864000" cy="6440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Word Embeddings</a:t>
            </a:r>
            <a:endParaRPr lang="en-US" sz="4000" dirty="0"/>
          </a:p>
        </p:txBody>
      </p:sp>
      <p:pic>
        <p:nvPicPr>
          <p:cNvPr id="8" name="Content Placeholder 7" descr="Creating Word Embeddings: Coding the Word2Vec Algorithm in Python using  Deep Learning | by Eligijus Bujokas | Towards Data Science">
            <a:extLst>
              <a:ext uri="{FF2B5EF4-FFF2-40B4-BE49-F238E27FC236}">
                <a16:creationId xmlns:a16="http://schemas.microsoft.com/office/drawing/2014/main" id="{B17C54CA-EB46-8355-C029-A77FE051D01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89125" y="2644519"/>
            <a:ext cx="4713561" cy="2704513"/>
          </a:xfrm>
          <a:prstGeom prst="rect">
            <a:avLst/>
          </a:prstGeom>
          <a:noFill/>
          <a:ln>
            <a:solidFill>
              <a:schemeClr val="tx1"/>
            </a:solidFill>
          </a:ln>
        </p:spPr>
      </p:pic>
      <p:pic>
        <p:nvPicPr>
          <p:cNvPr id="3" name="Picture 2">
            <a:extLst>
              <a:ext uri="{FF2B5EF4-FFF2-40B4-BE49-F238E27FC236}">
                <a16:creationId xmlns:a16="http://schemas.microsoft.com/office/drawing/2014/main" id="{45BDC897-AC89-9ACB-2480-0EFECE78B48F}"/>
              </a:ext>
            </a:extLst>
          </p:cNvPr>
          <p:cNvPicPr/>
          <p:nvPr/>
        </p:nvPicPr>
        <p:blipFill>
          <a:blip r:embed="rId3" cstate="print"/>
          <a:stretch/>
        </p:blipFill>
        <p:spPr>
          <a:xfrm>
            <a:off x="181674" y="171620"/>
            <a:ext cx="864000" cy="64404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Model</a:t>
            </a:r>
          </a:p>
        </p:txBody>
      </p:sp>
      <p:sp>
        <p:nvSpPr>
          <p:cNvPr id="3" name="Content Placeholder 2"/>
          <p:cNvSpPr>
            <a:spLocks noGrp="1"/>
          </p:cNvSpPr>
          <p:nvPr>
            <p:ph idx="1"/>
          </p:nvPr>
        </p:nvSpPr>
        <p:spPr>
          <a:xfrm>
            <a:off x="962263" y="2034580"/>
            <a:ext cx="9123031" cy="4868244"/>
          </a:xfrm>
        </p:spPr>
        <p:txBody>
          <a:bodyPr>
            <a:normAutofit/>
          </a:bodyPr>
          <a:lstStyle/>
          <a:p>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Sequence-to-Sequence (Seq2Seq) Modeling</a:t>
            </a:r>
          </a:p>
          <a:p>
            <a:r>
              <a:rPr lang="en-US" sz="3600" dirty="0">
                <a:solidFill>
                  <a:schemeClr val="tx1"/>
                </a:solidFill>
                <a:latin typeface="Times New Roman" panose="02020603050405020304" pitchFamily="18" charset="0"/>
                <a:cs typeface="Times New Roman"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Seq2Seq model is a model that takes a stream of sentences as an input</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and outputs another stream of sentences.</a:t>
            </a:r>
          </a:p>
          <a:p>
            <a:r>
              <a:rPr lang="en-US" sz="3600" dirty="0">
                <a:solidFill>
                  <a:schemeClr val="tx1"/>
                </a:solidFill>
                <a:latin typeface="Times New Roman" panose="02020603050405020304" pitchFamily="18" charset="0"/>
                <a:cs typeface="Times New Roman" pitchFamily="18" charset="0"/>
              </a:rPr>
              <a:t>• </a:t>
            </a:r>
            <a:r>
              <a:rPr lang="en-US" sz="2400" dirty="0">
                <a:solidFill>
                  <a:schemeClr val="tx1"/>
                </a:solidFill>
                <a:latin typeface="Times New Roman" panose="02020603050405020304" pitchFamily="18" charset="0"/>
                <a:cs typeface="Times New Roman" pitchFamily="18" charset="0"/>
              </a:rPr>
              <a:t>Sequence to sequence model is an example of  conditional language </a:t>
            </a:r>
          </a:p>
          <a:p>
            <a:r>
              <a:rPr lang="en-US" sz="2400" dirty="0">
                <a:solidFill>
                  <a:schemeClr val="tx1"/>
                </a:solidFill>
                <a:latin typeface="Times New Roman" panose="02020603050405020304" pitchFamily="18" charset="0"/>
                <a:cs typeface="Times New Roman" pitchFamily="18" charset="0"/>
              </a:rPr>
              <a:t>   model.</a:t>
            </a:r>
            <a:endParaRPr lang="en-US" sz="36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87FAD83-2976-72A3-5E90-C99F8D54D142}"/>
              </a:ext>
            </a:extLst>
          </p:cNvPr>
          <p:cNvPicPr/>
          <p:nvPr/>
        </p:nvPicPr>
        <p:blipFill>
          <a:blip r:embed="rId2" cstate="print"/>
          <a:stretch/>
        </p:blipFill>
        <p:spPr>
          <a:xfrm>
            <a:off x="98263" y="118456"/>
            <a:ext cx="864000" cy="6440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A70E16-7E59-0000-4117-DEF101CD2FE4}"/>
              </a:ext>
            </a:extLst>
          </p:cNvPr>
          <p:cNvPicPr/>
          <p:nvPr/>
        </p:nvPicPr>
        <p:blipFill>
          <a:blip r:embed="rId2" cstate="print"/>
          <a:stretch/>
        </p:blipFill>
        <p:spPr>
          <a:xfrm>
            <a:off x="139145" y="139722"/>
            <a:ext cx="864000" cy="644040"/>
          </a:xfrm>
          <a:prstGeom prst="rect">
            <a:avLst/>
          </a:prstGeom>
          <a:ln>
            <a:noFill/>
          </a:ln>
        </p:spPr>
      </p:pic>
      <p:sp>
        <p:nvSpPr>
          <p:cNvPr id="3" name="TextBox 2">
            <a:extLst>
              <a:ext uri="{FF2B5EF4-FFF2-40B4-BE49-F238E27FC236}">
                <a16:creationId xmlns:a16="http://schemas.microsoft.com/office/drawing/2014/main" id="{C15E1B74-5064-28A0-303F-9532536894C8}"/>
              </a:ext>
            </a:extLst>
          </p:cNvPr>
          <p:cNvSpPr txBox="1"/>
          <p:nvPr/>
        </p:nvSpPr>
        <p:spPr>
          <a:xfrm>
            <a:off x="1536773" y="4829393"/>
            <a:ext cx="7517218" cy="181588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Where sequence to sequence model is used?</a:t>
            </a:r>
          </a:p>
          <a:p>
            <a:pPr marL="457200" indent="-457200">
              <a:buClr>
                <a:schemeClr val="accent3"/>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Neural Machine Translation</a:t>
            </a:r>
          </a:p>
          <a:p>
            <a:pPr marL="457200" indent="-457200">
              <a:buClr>
                <a:schemeClr val="accent3"/>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Text summarization </a:t>
            </a:r>
          </a:p>
          <a:p>
            <a:pPr marL="457200" indent="-457200">
              <a:buClr>
                <a:schemeClr val="accent3"/>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Image captioning</a:t>
            </a:r>
            <a:endParaRPr lang="en-IN" sz="2800" dirty="0">
              <a:latin typeface="Times New Roman" panose="02020603050405020304" pitchFamily="18" charset="0"/>
              <a:cs typeface="Times New Roman" panose="02020603050405020304" pitchFamily="18" charset="0"/>
            </a:endParaRPr>
          </a:p>
        </p:txBody>
      </p:sp>
      <p:pic>
        <p:nvPicPr>
          <p:cNvPr id="1026" name="Picture 2" descr="seq2seq model in Machine Learning - GeeksforGeeks">
            <a:extLst>
              <a:ext uri="{FF2B5EF4-FFF2-40B4-BE49-F238E27FC236}">
                <a16:creationId xmlns:a16="http://schemas.microsoft.com/office/drawing/2014/main" id="{BE52AD4D-4002-BA20-F4AF-CD9406AF5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773" y="2832764"/>
            <a:ext cx="7191375" cy="1724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A31E137-F574-2108-7C7C-FE38D35721B0}"/>
              </a:ext>
            </a:extLst>
          </p:cNvPr>
          <p:cNvSpPr txBox="1"/>
          <p:nvPr/>
        </p:nvSpPr>
        <p:spPr>
          <a:xfrm>
            <a:off x="1626781" y="914400"/>
            <a:ext cx="6581554" cy="1815882"/>
          </a:xfrm>
          <a:prstGeom prst="rect">
            <a:avLst/>
          </a:prstGeom>
          <a:noFill/>
        </p:spPr>
        <p:txBody>
          <a:bodyPr wrap="square" rtlCol="0">
            <a:spAutoFit/>
          </a:bodyPr>
          <a:lstStyle/>
          <a:p>
            <a:pPr>
              <a:buClr>
                <a:schemeClr val="accent3"/>
              </a:buClr>
            </a:pPr>
            <a:r>
              <a:rPr lang="en-US" sz="2800" dirty="0">
                <a:latin typeface="Times New Roman" panose="02020603050405020304" pitchFamily="18" charset="0"/>
                <a:cs typeface="Times New Roman" panose="02020603050405020304" pitchFamily="18" charset="0"/>
              </a:rPr>
              <a:t>There are two major components in Seq2seq model.</a:t>
            </a:r>
          </a:p>
          <a:p>
            <a:pPr marL="285750" indent="-285750">
              <a:buClr>
                <a:schemeClr val="accent3"/>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Encoder</a:t>
            </a:r>
          </a:p>
          <a:p>
            <a:pPr marL="285750" indent="-285750">
              <a:buClr>
                <a:schemeClr val="accent3"/>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Decoder</a:t>
            </a:r>
          </a:p>
        </p:txBody>
      </p:sp>
    </p:spTree>
    <p:extLst>
      <p:ext uri="{BB962C8B-B14F-4D97-AF65-F5344CB8AC3E}">
        <p14:creationId xmlns:p14="http://schemas.microsoft.com/office/powerpoint/2010/main" val="2397666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15FD-0024-700B-3849-C3D35BA69766}"/>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RNN</a:t>
            </a:r>
            <a:endParaRPr lang="en-IN"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F2BBBA2-074A-7760-C810-32ACF4C225B4}"/>
              </a:ext>
            </a:extLst>
          </p:cNvPr>
          <p:cNvSpPr txBox="1"/>
          <p:nvPr/>
        </p:nvSpPr>
        <p:spPr>
          <a:xfrm>
            <a:off x="999460" y="2349795"/>
            <a:ext cx="8867554" cy="2677656"/>
          </a:xfrm>
          <a:prstGeom prst="rect">
            <a:avLst/>
          </a:prstGeom>
          <a:noFill/>
        </p:spPr>
        <p:txBody>
          <a:bodyPr wrap="square" rtlCol="0">
            <a:spAutoFit/>
          </a:bodyPr>
          <a:lstStyle/>
          <a:p>
            <a:pPr marL="457200" indent="-457200">
              <a:buClr>
                <a:schemeClr val="accent3"/>
              </a:buClr>
              <a:buFont typeface="Wingdings" panose="05000000000000000000" pitchFamily="2" charset="2"/>
              <a:buChar char="v"/>
            </a:pPr>
            <a:r>
              <a:rPr lang="en-US" sz="2400" i="0" dirty="0">
                <a:effectLst/>
                <a:latin typeface="Times New Roman" panose="02020603050405020304" pitchFamily="18" charset="0"/>
                <a:cs typeface="Times New Roman" panose="02020603050405020304" pitchFamily="18" charset="0"/>
              </a:rPr>
              <a:t>Recurrent Neural Network(RNN) is a type of Neural Network where the output from the previous step are fed as input to the current step.</a:t>
            </a:r>
          </a:p>
          <a:p>
            <a:pPr marL="457200" indent="-457200">
              <a:buClr>
                <a:schemeClr val="accent3"/>
              </a:buCl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 In cases like when it is required to predict the next word of a sentence, the previous words are required and hence there is a need to remember the previous words.</a:t>
            </a:r>
          </a:p>
          <a:p>
            <a:pPr marL="457200" indent="-457200">
              <a:buClr>
                <a:schemeClr val="accent3"/>
              </a:buCl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D5464B-3024-A6A3-61B1-D1A9635EC54B}"/>
              </a:ext>
            </a:extLst>
          </p:cNvPr>
          <p:cNvPicPr>
            <a:picLocks noChangeAspect="1"/>
          </p:cNvPicPr>
          <p:nvPr/>
        </p:nvPicPr>
        <p:blipFill>
          <a:blip r:embed="rId2"/>
          <a:stretch>
            <a:fillRect/>
          </a:stretch>
        </p:blipFill>
        <p:spPr>
          <a:xfrm>
            <a:off x="4146699" y="4625164"/>
            <a:ext cx="1956390" cy="2179674"/>
          </a:xfrm>
          <a:prstGeom prst="rect">
            <a:avLst/>
          </a:prstGeom>
        </p:spPr>
      </p:pic>
    </p:spTree>
    <p:extLst>
      <p:ext uri="{BB962C8B-B14F-4D97-AF65-F5344CB8AC3E}">
        <p14:creationId xmlns:p14="http://schemas.microsoft.com/office/powerpoint/2010/main" val="2401491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D685-48FC-CB8B-065E-B6C63FD310D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LSTM</a:t>
            </a: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85D93E5-F554-AA41-07FF-1F02694E7965}"/>
              </a:ext>
            </a:extLst>
          </p:cNvPr>
          <p:cNvSpPr txBox="1"/>
          <p:nvPr/>
        </p:nvSpPr>
        <p:spPr>
          <a:xfrm>
            <a:off x="1063256" y="2105246"/>
            <a:ext cx="8719753" cy="4457952"/>
          </a:xfrm>
          <a:prstGeom prst="rect">
            <a:avLst/>
          </a:prstGeom>
          <a:noFill/>
        </p:spPr>
        <p:txBody>
          <a:bodyPr wrap="square" rtlCol="0">
            <a:spAutoFit/>
          </a:bodyPr>
          <a:lstStyle/>
          <a:p>
            <a:pPr marL="285750" indent="-285750">
              <a:lnSpc>
                <a:spcPct val="150000"/>
              </a:lnSpc>
              <a:buClr>
                <a:schemeClr val="accent3"/>
              </a:buCl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Long Short Term Memory networks – usually just called “LSTMs” – are a special kind of RNN.</a:t>
            </a:r>
          </a:p>
          <a:p>
            <a:pPr marL="285750" indent="-285750">
              <a:lnSpc>
                <a:spcPct val="150000"/>
              </a:lnSpc>
              <a:buClr>
                <a:schemeClr val="accent3"/>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These are </a:t>
            </a:r>
            <a:r>
              <a:rPr lang="en-US" sz="2400" b="0" i="0" dirty="0">
                <a:effectLst/>
                <a:latin typeface="Times New Roman" panose="02020603050405020304" pitchFamily="18" charset="0"/>
                <a:cs typeface="Times New Roman" panose="02020603050405020304" pitchFamily="18" charset="0"/>
              </a:rPr>
              <a:t>capable of learning long-term dependencies.</a:t>
            </a:r>
          </a:p>
          <a:p>
            <a:pPr>
              <a:lnSpc>
                <a:spcPct val="150000"/>
              </a:lnSpc>
              <a:buClr>
                <a:schemeClr val="accent3"/>
              </a:buClr>
            </a:pPr>
            <a:r>
              <a:rPr lang="en-US" sz="2400" b="0" i="0" dirty="0">
                <a:effectLst/>
                <a:latin typeface="Times New Roman" panose="02020603050405020304" pitchFamily="18" charset="0"/>
                <a:cs typeface="Times New Roman" panose="02020603050405020304" pitchFamily="18" charset="0"/>
              </a:rPr>
              <a:t>Layers</a:t>
            </a:r>
          </a:p>
          <a:p>
            <a:pPr marL="342900" indent="-342900">
              <a:lnSpc>
                <a:spcPct val="150000"/>
              </a:lnSpc>
              <a:buClr>
                <a:schemeClr val="accent3"/>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Input Layer</a:t>
            </a:r>
          </a:p>
          <a:p>
            <a:pPr marL="342900" indent="-342900">
              <a:lnSpc>
                <a:spcPct val="150000"/>
              </a:lnSpc>
              <a:buClr>
                <a:schemeClr val="accent3"/>
              </a:buCl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Hidden Layer</a:t>
            </a:r>
          </a:p>
          <a:p>
            <a:pPr marL="342900" indent="-342900">
              <a:lnSpc>
                <a:spcPct val="150000"/>
              </a:lnSpc>
              <a:buClr>
                <a:schemeClr val="accent3"/>
              </a:buCl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Output Layer</a:t>
            </a:r>
          </a:p>
          <a:p>
            <a:pPr>
              <a:lnSpc>
                <a:spcPct val="150000"/>
              </a:lnSpc>
              <a:buClr>
                <a:schemeClr val="accent3"/>
              </a:buCl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087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C96178-47CD-2120-43A9-17C872CAACA6}"/>
              </a:ext>
            </a:extLst>
          </p:cNvPr>
          <p:cNvPicPr>
            <a:picLocks noChangeAspect="1"/>
          </p:cNvPicPr>
          <p:nvPr/>
        </p:nvPicPr>
        <p:blipFill>
          <a:blip r:embed="rId2"/>
          <a:stretch>
            <a:fillRect/>
          </a:stretch>
        </p:blipFill>
        <p:spPr>
          <a:xfrm>
            <a:off x="2388910" y="1599692"/>
            <a:ext cx="5913992" cy="4567191"/>
          </a:xfrm>
          <a:prstGeom prst="rect">
            <a:avLst/>
          </a:prstGeom>
        </p:spPr>
      </p:pic>
    </p:spTree>
    <p:extLst>
      <p:ext uri="{BB962C8B-B14F-4D97-AF65-F5344CB8AC3E}">
        <p14:creationId xmlns:p14="http://schemas.microsoft.com/office/powerpoint/2010/main" val="4152758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F0FC60-E433-34D3-725C-46C2CEBDA970}"/>
              </a:ext>
            </a:extLst>
          </p:cNvPr>
          <p:cNvPicPr>
            <a:picLocks noChangeAspect="1"/>
          </p:cNvPicPr>
          <p:nvPr/>
        </p:nvPicPr>
        <p:blipFill>
          <a:blip r:embed="rId2"/>
          <a:stretch>
            <a:fillRect/>
          </a:stretch>
        </p:blipFill>
        <p:spPr>
          <a:xfrm>
            <a:off x="2025209" y="1560043"/>
            <a:ext cx="6407479" cy="4628105"/>
          </a:xfrm>
          <a:prstGeom prst="rect">
            <a:avLst/>
          </a:prstGeom>
        </p:spPr>
      </p:pic>
    </p:spTree>
    <p:extLst>
      <p:ext uri="{BB962C8B-B14F-4D97-AF65-F5344CB8AC3E}">
        <p14:creationId xmlns:p14="http://schemas.microsoft.com/office/powerpoint/2010/main" val="3727732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CFEC-E2D9-AA77-E61F-48EE5809EFD5}"/>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RNN or LSTM ???</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8A0B25-9EA7-A649-2C4B-EC12B774815B}"/>
              </a:ext>
            </a:extLst>
          </p:cNvPr>
          <p:cNvSpPr txBox="1"/>
          <p:nvPr/>
        </p:nvSpPr>
        <p:spPr>
          <a:xfrm>
            <a:off x="962263" y="2190307"/>
            <a:ext cx="8734630"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Example :  </a:t>
            </a:r>
            <a:r>
              <a:rPr lang="en-US" sz="2400" b="1" dirty="0">
                <a:solidFill>
                  <a:schemeClr val="accent5">
                    <a:lumMod val="75000"/>
                  </a:schemeClr>
                </a:solidFill>
                <a:latin typeface="Times New Roman" panose="02020603050405020304" pitchFamily="18" charset="0"/>
                <a:cs typeface="Times New Roman" panose="02020603050405020304" pitchFamily="18" charset="0"/>
              </a:rPr>
              <a:t>Dhaval eats </a:t>
            </a:r>
            <a:r>
              <a:rPr lang="en-US" sz="2400" b="1" dirty="0">
                <a:solidFill>
                  <a:srgbClr val="FF0000"/>
                </a:solidFill>
                <a:latin typeface="Times New Roman" panose="02020603050405020304" pitchFamily="18" charset="0"/>
                <a:cs typeface="Times New Roman" panose="02020603050405020304" pitchFamily="18" charset="0"/>
              </a:rPr>
              <a:t>samosa</a:t>
            </a:r>
            <a:r>
              <a:rPr lang="en-US" sz="2400" b="1" dirty="0">
                <a:solidFill>
                  <a:schemeClr val="accent5">
                    <a:lumMod val="75000"/>
                  </a:schemeClr>
                </a:solidFill>
                <a:latin typeface="Times New Roman" panose="02020603050405020304" pitchFamily="18" charset="0"/>
                <a:cs typeface="Times New Roman" panose="02020603050405020304" pitchFamily="18" charset="0"/>
              </a:rPr>
              <a:t> almost everyday, it shouldn’t be           	              hard to guess that his favorite cuisine is </a:t>
            </a:r>
            <a:r>
              <a:rPr lang="en-US" sz="2400" b="1" dirty="0">
                <a:latin typeface="Times New Roman" panose="02020603050405020304" pitchFamily="18" charset="0"/>
                <a:cs typeface="Times New Roman" panose="02020603050405020304" pitchFamily="18" charset="0"/>
              </a:rPr>
              <a:t>......</a:t>
            </a:r>
            <a:endParaRPr lang="en-IN" sz="2400" b="1" dirty="0">
              <a:solidFill>
                <a:schemeClr val="accent5">
                  <a:lumMod val="75000"/>
                </a:schemeClr>
              </a:solidFill>
              <a:latin typeface="Times New Roman" panose="02020603050405020304" pitchFamily="18" charset="0"/>
              <a:cs typeface="Times New Roman" panose="02020603050405020304" pitchFamily="18" charset="0"/>
            </a:endParaRPr>
          </a:p>
          <a:p>
            <a:pPr algn="ctr"/>
            <a:endParaRPr lang="en-IN" sz="2400" b="1" dirty="0">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In Traditional RNN</a:t>
            </a:r>
          </a:p>
        </p:txBody>
      </p:sp>
      <p:pic>
        <p:nvPicPr>
          <p:cNvPr id="5" name="Picture 4">
            <a:extLst>
              <a:ext uri="{FF2B5EF4-FFF2-40B4-BE49-F238E27FC236}">
                <a16:creationId xmlns:a16="http://schemas.microsoft.com/office/drawing/2014/main" id="{5BD4BF30-1455-A073-DF6F-8D72046AB48A}"/>
              </a:ext>
            </a:extLst>
          </p:cNvPr>
          <p:cNvPicPr>
            <a:picLocks noChangeAspect="1"/>
          </p:cNvPicPr>
          <p:nvPr/>
        </p:nvPicPr>
        <p:blipFill>
          <a:blip r:embed="rId2"/>
          <a:stretch>
            <a:fillRect/>
          </a:stretch>
        </p:blipFill>
        <p:spPr>
          <a:xfrm>
            <a:off x="1414602" y="3668232"/>
            <a:ext cx="7829952" cy="2317897"/>
          </a:xfrm>
          <a:prstGeom prst="rect">
            <a:avLst/>
          </a:prstGeom>
        </p:spPr>
      </p:pic>
      <p:sp>
        <p:nvSpPr>
          <p:cNvPr id="7" name="TextBox 6">
            <a:extLst>
              <a:ext uri="{FF2B5EF4-FFF2-40B4-BE49-F238E27FC236}">
                <a16:creationId xmlns:a16="http://schemas.microsoft.com/office/drawing/2014/main" id="{4A84758F-95A9-0EEA-D4E0-3361879D3B6D}"/>
              </a:ext>
            </a:extLst>
          </p:cNvPr>
          <p:cNvSpPr txBox="1"/>
          <p:nvPr/>
        </p:nvSpPr>
        <p:spPr>
          <a:xfrm>
            <a:off x="1287075" y="6071189"/>
            <a:ext cx="8171122" cy="646331"/>
          </a:xfrm>
          <a:prstGeom prst="rect">
            <a:avLst/>
          </a:prstGeom>
          <a:noFill/>
        </p:spPr>
        <p:txBody>
          <a:bodyPr wrap="square">
            <a:spAutoFit/>
          </a:body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Dhaval </a:t>
            </a:r>
            <a:r>
              <a:rPr lang="en-US" sz="1800" b="1" dirty="0">
                <a:solidFill>
                  <a:schemeClr val="accent5">
                    <a:lumMod val="75000"/>
                  </a:schemeClr>
                </a:solidFill>
                <a:latin typeface="Times New Roman" panose="02020603050405020304" pitchFamily="18" charset="0"/>
                <a:cs typeface="Times New Roman" panose="02020603050405020304" pitchFamily="18" charset="0"/>
              </a:rPr>
              <a:t>eats </a:t>
            </a:r>
            <a:r>
              <a:rPr lang="en-US" sz="1800" b="1" dirty="0">
                <a:solidFill>
                  <a:srgbClr val="FF0000"/>
                </a:solidFill>
                <a:latin typeface="Times New Roman" panose="02020603050405020304" pitchFamily="18" charset="0"/>
                <a:cs typeface="Times New Roman" panose="02020603050405020304" pitchFamily="18" charset="0"/>
              </a:rPr>
              <a:t>samosa</a:t>
            </a:r>
            <a:r>
              <a:rPr lang="en-US" sz="1800" b="1" dirty="0">
                <a:solidFill>
                  <a:schemeClr val="accent5">
                    <a:lumMod val="75000"/>
                  </a:schemeClr>
                </a:solidFill>
                <a:latin typeface="Times New Roman" panose="02020603050405020304" pitchFamily="18" charset="0"/>
                <a:cs typeface="Times New Roman" panose="02020603050405020304" pitchFamily="18" charset="0"/>
              </a:rPr>
              <a:t> almost everyday, it shouldn’t be hard to guess that his favorite cuisine is </a:t>
            </a:r>
            <a:r>
              <a:rPr lang="en-US" sz="1800" b="1" dirty="0" err="1">
                <a:latin typeface="Times New Roman" panose="02020603050405020304" pitchFamily="18" charset="0"/>
                <a:cs typeface="Times New Roman" panose="02020603050405020304" pitchFamily="18" charset="0"/>
              </a:rPr>
              <a:t>indian</a:t>
            </a:r>
            <a:endParaRPr lang="en-IN" sz="18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520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Times New Roman" pitchFamily="18" charset="0"/>
                <a:cs typeface="Times New Roman" pitchFamily="18" charset="0"/>
              </a:rPr>
              <a:t>Abstract</a:t>
            </a:r>
            <a:endParaRPr lang="en-US" dirty="0"/>
          </a:p>
        </p:txBody>
      </p:sp>
      <p:sp>
        <p:nvSpPr>
          <p:cNvPr id="3" name="Content Placeholder 2"/>
          <p:cNvSpPr>
            <a:spLocks noGrp="1"/>
          </p:cNvSpPr>
          <p:nvPr>
            <p:ph idx="1"/>
          </p:nvPr>
        </p:nvSpPr>
        <p:spPr/>
        <p:txBody>
          <a:bodyPr>
            <a:normAutofit fontScale="92500" lnSpcReduction="10000"/>
          </a:bodyPr>
          <a:lstStyle/>
          <a:p>
            <a:pPr marL="180340" marR="150495" indent="0" algn="just">
              <a:lnSpc>
                <a:spcPct val="150000"/>
              </a:lnSpc>
              <a:spcAft>
                <a:spcPts val="0"/>
              </a:spcAft>
              <a:buNone/>
            </a:pPr>
            <a:r>
              <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Deep learning based models have surpassed classical machine learning based approaches in various text summarization tasks, including sentiment analysis, news categorization, question answering, and natural language inference. In this, we used Sequence2Sequence model and LSTM and CNN algorithms for text summarization. For text summarization in this, we used News dataset it is widely used for text summarization. Finally, we provide a quantitative analysis of the performance of different deep learning models on popular benchmarks, and discuss future research directions.</a:t>
            </a:r>
            <a:endParaRPr lang="en-IN" sz="2000" dirty="0">
              <a:effectLst/>
              <a:latin typeface="Times New Roman" panose="02020603050405020304" pitchFamily="18" charset="0"/>
              <a:ea typeface="Times New Roman" panose="02020603050405020304" pitchFamily="18" charset="0"/>
            </a:endParaRPr>
          </a:p>
          <a:p>
            <a:pPr marL="180340" marR="150495" indent="553720" algn="just">
              <a:lnSpc>
                <a:spcPct val="150000"/>
              </a:lnSpc>
              <a:spcAft>
                <a:spcPts val="0"/>
              </a:spcAft>
            </a:pPr>
            <a:r>
              <a:rPr lang="en-US" sz="2000" dirty="0">
                <a:effectLst/>
                <a:latin typeface="Times New Roman" panose="02020603050405020304" pitchFamily="18" charset="0"/>
                <a:ea typeface="Times New Roman" panose="02020603050405020304" pitchFamily="18" charset="0"/>
              </a:rPr>
              <a:t>An experimental result shows the good evaluation metrics as well and we have got 0.9 score which is one of the best scores compared to the previously done models.</a:t>
            </a:r>
            <a:endParaRPr lang="en-IN" sz="2000" dirty="0">
              <a:effectLst/>
              <a:latin typeface="Times New Roman" panose="02020603050405020304" pitchFamily="18" charset="0"/>
              <a:ea typeface="Times New Roman" panose="02020603050405020304" pitchFamily="18" charset="0"/>
            </a:endParaRPr>
          </a:p>
          <a:p>
            <a:pPr algn="just">
              <a:lnSpc>
                <a:spcPct val="100000"/>
              </a:lnSpc>
              <a:spcAft>
                <a:spcPts val="1000"/>
              </a:spcAft>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94A2AFE-77B3-D07C-40EA-1F389C9A0598}"/>
              </a:ext>
            </a:extLst>
          </p:cNvPr>
          <p:cNvPicPr/>
          <p:nvPr/>
        </p:nvPicPr>
        <p:blipFill>
          <a:blip r:embed="rId2" cstate="print"/>
          <a:stretch/>
        </p:blipFill>
        <p:spPr>
          <a:xfrm>
            <a:off x="288000" y="256680"/>
            <a:ext cx="864000" cy="64404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820A20-05BF-DB72-95C0-751D616D3245}"/>
              </a:ext>
            </a:extLst>
          </p:cNvPr>
          <p:cNvSpPr txBox="1"/>
          <p:nvPr/>
        </p:nvSpPr>
        <p:spPr>
          <a:xfrm>
            <a:off x="1004775" y="692244"/>
            <a:ext cx="8543261"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Ex2: </a:t>
            </a:r>
            <a:r>
              <a:rPr lang="en-US" b="1" dirty="0">
                <a:solidFill>
                  <a:schemeClr val="accent5">
                    <a:lumMod val="75000"/>
                  </a:schemeClr>
                </a:solidFill>
                <a:latin typeface="Times New Roman" panose="02020603050405020304" pitchFamily="18" charset="0"/>
                <a:cs typeface="Times New Roman" panose="02020603050405020304" pitchFamily="18" charset="0"/>
              </a:rPr>
              <a:t>Dhaval</a:t>
            </a:r>
            <a:r>
              <a:rPr lang="en-US" sz="1800" b="1" dirty="0">
                <a:solidFill>
                  <a:schemeClr val="accent5">
                    <a:lumMod val="75000"/>
                  </a:schemeClr>
                </a:solidFill>
                <a:latin typeface="Times New Roman" panose="02020603050405020304" pitchFamily="18" charset="0"/>
                <a:cs typeface="Times New Roman" panose="02020603050405020304" pitchFamily="18" charset="0"/>
              </a:rPr>
              <a:t> eats </a:t>
            </a:r>
            <a:r>
              <a:rPr lang="en-US" sz="1800" b="1" dirty="0">
                <a:solidFill>
                  <a:srgbClr val="FF0000"/>
                </a:solidFill>
                <a:latin typeface="Times New Roman" panose="02020603050405020304" pitchFamily="18" charset="0"/>
                <a:cs typeface="Times New Roman" panose="02020603050405020304" pitchFamily="18" charset="0"/>
              </a:rPr>
              <a:t>samosa</a:t>
            </a:r>
            <a:r>
              <a:rPr lang="en-US" sz="1800" b="1" dirty="0">
                <a:solidFill>
                  <a:schemeClr val="accent5">
                    <a:lumMod val="75000"/>
                  </a:schemeClr>
                </a:solidFill>
                <a:latin typeface="Times New Roman" panose="02020603050405020304" pitchFamily="18" charset="0"/>
                <a:cs typeface="Times New Roman" panose="02020603050405020304" pitchFamily="18" charset="0"/>
              </a:rPr>
              <a:t> almost everyday, it shouldn’t be hard to guess that his favorite cuisine is Indian. His brother </a:t>
            </a:r>
            <a:r>
              <a:rPr lang="en-US" sz="1800" b="1" dirty="0" err="1">
                <a:solidFill>
                  <a:schemeClr val="accent5">
                    <a:lumMod val="75000"/>
                  </a:schemeClr>
                </a:solidFill>
                <a:latin typeface="Times New Roman" panose="02020603050405020304" pitchFamily="18" charset="0"/>
                <a:cs typeface="Times New Roman" panose="02020603050405020304" pitchFamily="18" charset="0"/>
              </a:rPr>
              <a:t>Bala</a:t>
            </a:r>
            <a:r>
              <a:rPr lang="en-US" sz="1800" b="1" dirty="0">
                <a:solidFill>
                  <a:schemeClr val="accent5">
                    <a:lumMod val="75000"/>
                  </a:schemeClr>
                </a:solidFill>
                <a:latin typeface="Times New Roman" panose="02020603050405020304" pitchFamily="18" charset="0"/>
                <a:cs typeface="Times New Roman" panose="02020603050405020304" pitchFamily="18" charset="0"/>
              </a:rPr>
              <a:t> however is a lover of </a:t>
            </a:r>
            <a:r>
              <a:rPr lang="en-US" sz="1800" b="1" dirty="0">
                <a:solidFill>
                  <a:schemeClr val="accent2"/>
                </a:solidFill>
                <a:latin typeface="Times New Roman" panose="02020603050405020304" pitchFamily="18" charset="0"/>
                <a:cs typeface="Times New Roman" panose="02020603050405020304" pitchFamily="18" charset="0"/>
              </a:rPr>
              <a:t>pastas</a:t>
            </a:r>
            <a:r>
              <a:rPr lang="en-US" sz="1800" b="1" dirty="0">
                <a:solidFill>
                  <a:schemeClr val="accent5">
                    <a:lumMod val="75000"/>
                  </a:schemeClr>
                </a:solidFill>
                <a:latin typeface="Times New Roman" panose="02020603050405020304" pitchFamily="18" charset="0"/>
                <a:cs typeface="Times New Roman" panose="02020603050405020304" pitchFamily="18" charset="0"/>
              </a:rPr>
              <a:t> and </a:t>
            </a:r>
            <a:r>
              <a:rPr lang="en-US" sz="1800" b="1" dirty="0">
                <a:solidFill>
                  <a:schemeClr val="accent2"/>
                </a:solidFill>
                <a:latin typeface="Times New Roman" panose="02020603050405020304" pitchFamily="18" charset="0"/>
                <a:cs typeface="Times New Roman" panose="02020603050405020304" pitchFamily="18" charset="0"/>
              </a:rPr>
              <a:t>cheese</a:t>
            </a:r>
            <a:r>
              <a:rPr lang="en-US" sz="1800" b="1" dirty="0">
                <a:solidFill>
                  <a:schemeClr val="accent5">
                    <a:lumMod val="75000"/>
                  </a:schemeClr>
                </a:solidFill>
                <a:latin typeface="Times New Roman" panose="02020603050405020304" pitchFamily="18" charset="0"/>
                <a:cs typeface="Times New Roman" panose="02020603050405020304" pitchFamily="18" charset="0"/>
              </a:rPr>
              <a:t> that means </a:t>
            </a:r>
            <a:r>
              <a:rPr lang="en-US" b="1" dirty="0" err="1">
                <a:solidFill>
                  <a:schemeClr val="accent5">
                    <a:lumMod val="75000"/>
                  </a:schemeClr>
                </a:solidFill>
                <a:latin typeface="Times New Roman" panose="02020603050405020304" pitchFamily="18" charset="0"/>
                <a:cs typeface="Times New Roman" panose="02020603050405020304" pitchFamily="18" charset="0"/>
              </a:rPr>
              <a:t>Balu’s</a:t>
            </a:r>
            <a:r>
              <a:rPr lang="en-US" b="1" dirty="0">
                <a:solidFill>
                  <a:schemeClr val="accent5">
                    <a:lumMod val="75000"/>
                  </a:schemeClr>
                </a:solidFill>
                <a:latin typeface="Times New Roman" panose="02020603050405020304" pitchFamily="18" charset="0"/>
                <a:cs typeface="Times New Roman" panose="02020603050405020304" pitchFamily="18" charset="0"/>
              </a:rPr>
              <a:t> favorite cuisine is ….</a:t>
            </a:r>
            <a:endParaRPr lang="en-IN" dirty="0"/>
          </a:p>
        </p:txBody>
      </p:sp>
      <p:pic>
        <p:nvPicPr>
          <p:cNvPr id="5" name="Picture 4">
            <a:extLst>
              <a:ext uri="{FF2B5EF4-FFF2-40B4-BE49-F238E27FC236}">
                <a16:creationId xmlns:a16="http://schemas.microsoft.com/office/drawing/2014/main" id="{C5416F9A-70B6-7AD6-208D-EE28AD7EF2B7}"/>
              </a:ext>
            </a:extLst>
          </p:cNvPr>
          <p:cNvPicPr>
            <a:picLocks noChangeAspect="1"/>
          </p:cNvPicPr>
          <p:nvPr/>
        </p:nvPicPr>
        <p:blipFill>
          <a:blip r:embed="rId2"/>
          <a:stretch>
            <a:fillRect/>
          </a:stretch>
        </p:blipFill>
        <p:spPr>
          <a:xfrm>
            <a:off x="1158218" y="1799425"/>
            <a:ext cx="8236373" cy="4011624"/>
          </a:xfrm>
          <a:prstGeom prst="rect">
            <a:avLst/>
          </a:prstGeom>
        </p:spPr>
      </p:pic>
      <p:sp>
        <p:nvSpPr>
          <p:cNvPr id="7" name="TextBox 6">
            <a:extLst>
              <a:ext uri="{FF2B5EF4-FFF2-40B4-BE49-F238E27FC236}">
                <a16:creationId xmlns:a16="http://schemas.microsoft.com/office/drawing/2014/main" id="{C6DF01B2-0649-132C-0483-5020B0CD580A}"/>
              </a:ext>
            </a:extLst>
          </p:cNvPr>
          <p:cNvSpPr txBox="1"/>
          <p:nvPr/>
        </p:nvSpPr>
        <p:spPr>
          <a:xfrm>
            <a:off x="1158218" y="5954733"/>
            <a:ext cx="8543260" cy="923330"/>
          </a:xfrm>
          <a:prstGeom prst="rect">
            <a:avLst/>
          </a:prstGeom>
          <a:noFill/>
        </p:spPr>
        <p:txBody>
          <a:bodyPr wrap="square">
            <a:spAutoFit/>
          </a:body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Dhaval</a:t>
            </a:r>
            <a:r>
              <a:rPr lang="en-US" sz="1800" b="1" dirty="0">
                <a:solidFill>
                  <a:schemeClr val="accent5">
                    <a:lumMod val="75000"/>
                  </a:schemeClr>
                </a:solidFill>
                <a:latin typeface="Times New Roman" panose="02020603050405020304" pitchFamily="18" charset="0"/>
                <a:cs typeface="Times New Roman" panose="02020603050405020304" pitchFamily="18" charset="0"/>
              </a:rPr>
              <a:t> eats samosa almost everyday, it shouldn’t be hard to guess that his favorite cuisine is Indian. His brother </a:t>
            </a:r>
            <a:r>
              <a:rPr lang="en-US" sz="1800" b="1" dirty="0" err="1">
                <a:solidFill>
                  <a:schemeClr val="accent5">
                    <a:lumMod val="75000"/>
                  </a:schemeClr>
                </a:solidFill>
                <a:latin typeface="Times New Roman" panose="02020603050405020304" pitchFamily="18" charset="0"/>
                <a:cs typeface="Times New Roman" panose="02020603050405020304" pitchFamily="18" charset="0"/>
              </a:rPr>
              <a:t>Bala</a:t>
            </a:r>
            <a:r>
              <a:rPr lang="en-US" sz="1800" b="1" dirty="0">
                <a:solidFill>
                  <a:schemeClr val="accent5">
                    <a:lumMod val="75000"/>
                  </a:schemeClr>
                </a:solidFill>
                <a:latin typeface="Times New Roman" panose="02020603050405020304" pitchFamily="18" charset="0"/>
                <a:cs typeface="Times New Roman" panose="02020603050405020304" pitchFamily="18" charset="0"/>
              </a:rPr>
              <a:t> however is a lover of </a:t>
            </a:r>
            <a:r>
              <a:rPr lang="en-US" sz="1800" b="1" dirty="0">
                <a:solidFill>
                  <a:schemeClr val="accent2"/>
                </a:solidFill>
                <a:latin typeface="Times New Roman" panose="02020603050405020304" pitchFamily="18" charset="0"/>
                <a:cs typeface="Times New Roman" panose="02020603050405020304" pitchFamily="18" charset="0"/>
              </a:rPr>
              <a:t>pastas</a:t>
            </a:r>
            <a:r>
              <a:rPr lang="en-US" sz="1800" b="1" dirty="0">
                <a:solidFill>
                  <a:schemeClr val="accent5">
                    <a:lumMod val="75000"/>
                  </a:schemeClr>
                </a:solidFill>
                <a:latin typeface="Times New Roman" panose="02020603050405020304" pitchFamily="18" charset="0"/>
                <a:cs typeface="Times New Roman" panose="02020603050405020304" pitchFamily="18" charset="0"/>
              </a:rPr>
              <a:t> and </a:t>
            </a:r>
            <a:r>
              <a:rPr lang="en-US" sz="1800" b="1" dirty="0">
                <a:solidFill>
                  <a:schemeClr val="accent2"/>
                </a:solidFill>
                <a:latin typeface="Times New Roman" panose="02020603050405020304" pitchFamily="18" charset="0"/>
                <a:cs typeface="Times New Roman" panose="02020603050405020304" pitchFamily="18" charset="0"/>
              </a:rPr>
              <a:t>cheese</a:t>
            </a:r>
            <a:r>
              <a:rPr lang="en-US" sz="1800" b="1" dirty="0">
                <a:solidFill>
                  <a:schemeClr val="accent5">
                    <a:lumMod val="75000"/>
                  </a:schemeClr>
                </a:solidFill>
                <a:latin typeface="Times New Roman" panose="02020603050405020304" pitchFamily="18" charset="0"/>
                <a:cs typeface="Times New Roman" panose="02020603050405020304" pitchFamily="18" charset="0"/>
              </a:rPr>
              <a:t> that means</a:t>
            </a:r>
          </a:p>
          <a:p>
            <a:r>
              <a:rPr lang="en-US" b="1" dirty="0" err="1">
                <a:solidFill>
                  <a:schemeClr val="accent5">
                    <a:lumMod val="75000"/>
                  </a:schemeClr>
                </a:solidFill>
                <a:latin typeface="Times New Roman" panose="02020603050405020304" pitchFamily="18" charset="0"/>
                <a:cs typeface="Times New Roman" panose="02020603050405020304" pitchFamily="18" charset="0"/>
              </a:rPr>
              <a:t>Balu’s</a:t>
            </a:r>
            <a:r>
              <a:rPr lang="en-US" b="1" dirty="0">
                <a:solidFill>
                  <a:schemeClr val="accent5">
                    <a:lumMod val="75000"/>
                  </a:schemeClr>
                </a:solidFill>
                <a:latin typeface="Times New Roman" panose="02020603050405020304" pitchFamily="18" charset="0"/>
                <a:cs typeface="Times New Roman" panose="02020603050405020304" pitchFamily="18" charset="0"/>
              </a:rPr>
              <a:t> favorite cuisine is </a:t>
            </a:r>
            <a:r>
              <a:rPr lang="en-US" b="1" dirty="0" err="1">
                <a:latin typeface="Times New Roman" panose="02020603050405020304" pitchFamily="18" charset="0"/>
                <a:cs typeface="Times New Roman" panose="02020603050405020304" pitchFamily="18" charset="0"/>
              </a:rPr>
              <a:t>italian</a:t>
            </a:r>
            <a:endParaRPr lang="en-IN" dirty="0"/>
          </a:p>
        </p:txBody>
      </p:sp>
    </p:spTree>
    <p:extLst>
      <p:ext uri="{BB962C8B-B14F-4D97-AF65-F5344CB8AC3E}">
        <p14:creationId xmlns:p14="http://schemas.microsoft.com/office/powerpoint/2010/main" val="123513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227A3A-37F7-EF7C-78F9-90C5F599222C}"/>
              </a:ext>
            </a:extLst>
          </p:cNvPr>
          <p:cNvPicPr>
            <a:picLocks noChangeAspect="1"/>
          </p:cNvPicPr>
          <p:nvPr/>
        </p:nvPicPr>
        <p:blipFill>
          <a:blip r:embed="rId2"/>
          <a:stretch>
            <a:fillRect/>
          </a:stretch>
        </p:blipFill>
        <p:spPr>
          <a:xfrm>
            <a:off x="2088560" y="1422849"/>
            <a:ext cx="5677785" cy="3841209"/>
          </a:xfrm>
          <a:prstGeom prst="rect">
            <a:avLst/>
          </a:prstGeom>
        </p:spPr>
      </p:pic>
      <p:sp>
        <p:nvSpPr>
          <p:cNvPr id="4" name="TextBox 3">
            <a:extLst>
              <a:ext uri="{FF2B5EF4-FFF2-40B4-BE49-F238E27FC236}">
                <a16:creationId xmlns:a16="http://schemas.microsoft.com/office/drawing/2014/main" id="{7F639486-10F0-FA44-C545-09CBC3E6DEE0}"/>
              </a:ext>
            </a:extLst>
          </p:cNvPr>
          <p:cNvSpPr txBox="1"/>
          <p:nvPr/>
        </p:nvSpPr>
        <p:spPr>
          <a:xfrm>
            <a:off x="4012075" y="5264058"/>
            <a:ext cx="2297363"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Forget Gate</a:t>
            </a:r>
            <a:endParaRPr lang="en-IN" sz="2400" dirty="0"/>
          </a:p>
        </p:txBody>
      </p:sp>
    </p:spTree>
    <p:extLst>
      <p:ext uri="{BB962C8B-B14F-4D97-AF65-F5344CB8AC3E}">
        <p14:creationId xmlns:p14="http://schemas.microsoft.com/office/powerpoint/2010/main" val="3592918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0AD21F-BCF0-BB09-46FC-5ACB1442B582}"/>
              </a:ext>
            </a:extLst>
          </p:cNvPr>
          <p:cNvPicPr>
            <a:picLocks noChangeAspect="1"/>
          </p:cNvPicPr>
          <p:nvPr/>
        </p:nvPicPr>
        <p:blipFill>
          <a:blip r:embed="rId2"/>
          <a:stretch>
            <a:fillRect/>
          </a:stretch>
        </p:blipFill>
        <p:spPr>
          <a:xfrm>
            <a:off x="2227896" y="1772635"/>
            <a:ext cx="6236020" cy="3333921"/>
          </a:xfrm>
          <a:prstGeom prst="rect">
            <a:avLst/>
          </a:prstGeom>
        </p:spPr>
      </p:pic>
      <p:sp>
        <p:nvSpPr>
          <p:cNvPr id="4" name="TextBox 3">
            <a:extLst>
              <a:ext uri="{FF2B5EF4-FFF2-40B4-BE49-F238E27FC236}">
                <a16:creationId xmlns:a16="http://schemas.microsoft.com/office/drawing/2014/main" id="{B3265419-52BA-615B-1202-2C129AC25C71}"/>
              </a:ext>
            </a:extLst>
          </p:cNvPr>
          <p:cNvSpPr txBox="1"/>
          <p:nvPr/>
        </p:nvSpPr>
        <p:spPr>
          <a:xfrm>
            <a:off x="4463038" y="5231717"/>
            <a:ext cx="1765735"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Input Gate</a:t>
            </a:r>
            <a:endParaRPr lang="en-IN" sz="2400" dirty="0"/>
          </a:p>
        </p:txBody>
      </p:sp>
    </p:spTree>
    <p:extLst>
      <p:ext uri="{BB962C8B-B14F-4D97-AF65-F5344CB8AC3E}">
        <p14:creationId xmlns:p14="http://schemas.microsoft.com/office/powerpoint/2010/main" val="1073439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DBC185-BAD3-CAA8-2ADA-0BCBC897E6A2}"/>
              </a:ext>
            </a:extLst>
          </p:cNvPr>
          <p:cNvPicPr>
            <a:picLocks noChangeAspect="1"/>
          </p:cNvPicPr>
          <p:nvPr/>
        </p:nvPicPr>
        <p:blipFill>
          <a:blip r:embed="rId2"/>
          <a:stretch>
            <a:fillRect/>
          </a:stretch>
        </p:blipFill>
        <p:spPr>
          <a:xfrm>
            <a:off x="2065962" y="800134"/>
            <a:ext cx="6559887" cy="4358822"/>
          </a:xfrm>
          <a:prstGeom prst="rect">
            <a:avLst/>
          </a:prstGeom>
        </p:spPr>
      </p:pic>
      <p:sp>
        <p:nvSpPr>
          <p:cNvPr id="4" name="TextBox 3">
            <a:extLst>
              <a:ext uri="{FF2B5EF4-FFF2-40B4-BE49-F238E27FC236}">
                <a16:creationId xmlns:a16="http://schemas.microsoft.com/office/drawing/2014/main" id="{331DF1EB-12AD-FCD3-2C82-40EC88DF7949}"/>
              </a:ext>
            </a:extLst>
          </p:cNvPr>
          <p:cNvSpPr txBox="1"/>
          <p:nvPr/>
        </p:nvSpPr>
        <p:spPr>
          <a:xfrm>
            <a:off x="4507474" y="5284880"/>
            <a:ext cx="192522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Output Gate</a:t>
            </a:r>
            <a:endParaRPr lang="en-IN" sz="2400" dirty="0"/>
          </a:p>
        </p:txBody>
      </p:sp>
    </p:spTree>
    <p:extLst>
      <p:ext uri="{BB962C8B-B14F-4D97-AF65-F5344CB8AC3E}">
        <p14:creationId xmlns:p14="http://schemas.microsoft.com/office/powerpoint/2010/main" val="3346634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26800B8-CC73-4091-77CB-DF326AAA6549}"/>
              </a:ext>
            </a:extLst>
          </p:cNvPr>
          <p:cNvSpPr>
            <a:spLocks noGrp="1"/>
          </p:cNvSpPr>
          <p:nvPr>
            <p:ph type="title"/>
          </p:nvPr>
        </p:nvSpPr>
        <p:spPr>
          <a:xfrm>
            <a:off x="962263" y="315928"/>
            <a:ext cx="8820746" cy="1599191"/>
          </a:xfrm>
        </p:spPr>
        <p:txBody>
          <a:bodyPr>
            <a:normAutofit/>
          </a:bodyPr>
          <a:lstStyle/>
          <a:p>
            <a:r>
              <a:rPr lang="en-US" sz="4000" b="1" dirty="0">
                <a:latin typeface="Times New Roman" pitchFamily="18" charset="0"/>
                <a:cs typeface="Times New Roman" pitchFamily="18" charset="0"/>
              </a:rPr>
              <a:t>Architecture</a:t>
            </a:r>
          </a:p>
        </p:txBody>
      </p:sp>
      <p:sp>
        <p:nvSpPr>
          <p:cNvPr id="12" name="Content Placeholder 3">
            <a:extLst>
              <a:ext uri="{FF2B5EF4-FFF2-40B4-BE49-F238E27FC236}">
                <a16:creationId xmlns:a16="http://schemas.microsoft.com/office/drawing/2014/main" id="{B7AA65C0-180B-68D6-D8C0-751E270AF8A9}"/>
              </a:ext>
            </a:extLst>
          </p:cNvPr>
          <p:cNvSpPr txBox="1">
            <a:spLocks/>
          </p:cNvSpPr>
          <p:nvPr/>
        </p:nvSpPr>
        <p:spPr>
          <a:xfrm>
            <a:off x="1403697" y="1915119"/>
            <a:ext cx="8820747" cy="4435009"/>
          </a:xfrm>
          <a:prstGeom prst="rect">
            <a:avLst/>
          </a:prstGeom>
        </p:spPr>
        <p:txBody>
          <a:bodyPr>
            <a:normAutofit/>
          </a:bodyPr>
          <a:lstStyle>
            <a:lvl1pPr marL="100794" indent="-100794" algn="l" defTabSz="1007943" rtl="0" eaLnBrk="1" latinLnBrk="0" hangingPunct="1">
              <a:lnSpc>
                <a:spcPct val="90000"/>
              </a:lnSpc>
              <a:spcBef>
                <a:spcPts val="1323"/>
              </a:spcBef>
              <a:spcAft>
                <a:spcPts val="220"/>
              </a:spcAft>
              <a:buClr>
                <a:schemeClr val="accent3"/>
              </a:buClr>
              <a:buSzPct val="100000"/>
              <a:buFont typeface="Calibri" panose="020F0502020204030204" pitchFamily="34" charset="0"/>
              <a:buChar char=" "/>
              <a:defRPr sz="2205" kern="1200">
                <a:solidFill>
                  <a:schemeClr val="tx1">
                    <a:lumMod val="75000"/>
                    <a:lumOff val="25000"/>
                  </a:schemeClr>
                </a:solidFill>
                <a:latin typeface="+mn-lt"/>
                <a:ea typeface="+mn-ea"/>
                <a:cs typeface="+mn-cs"/>
              </a:defRPr>
            </a:lvl1pPr>
            <a:lvl2pPr marL="423336" indent="-201589" algn="l" defTabSz="1007943" rtl="0" eaLnBrk="1" latinLnBrk="0" hangingPunct="1">
              <a:lnSpc>
                <a:spcPct val="90000"/>
              </a:lnSpc>
              <a:spcBef>
                <a:spcPts val="220"/>
              </a:spcBef>
              <a:spcAft>
                <a:spcPts val="441"/>
              </a:spcAft>
              <a:buClr>
                <a:schemeClr val="accent3"/>
              </a:buClr>
              <a:buFont typeface="Calibri" pitchFamily="34" charset="0"/>
              <a:buChar char="◦"/>
              <a:defRPr sz="1984" kern="1200">
                <a:solidFill>
                  <a:schemeClr val="tx1">
                    <a:lumMod val="75000"/>
                    <a:lumOff val="25000"/>
                  </a:schemeClr>
                </a:solidFill>
                <a:latin typeface="+mn-lt"/>
                <a:ea typeface="+mn-ea"/>
                <a:cs typeface="+mn-cs"/>
              </a:defRPr>
            </a:lvl2pPr>
            <a:lvl3pPr marL="624925" indent="-201589"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3pPr>
            <a:lvl4pPr marL="826513" indent="-201589"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4pPr>
            <a:lvl5pPr marL="1028102" indent="-201589"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5pPr>
            <a:lvl6pPr marL="1212530" indent="-251986"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6pPr>
            <a:lvl7pPr marL="1432990" indent="-251986"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7pPr>
            <a:lvl8pPr marL="1653450" indent="-251986"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8pPr>
            <a:lvl9pPr marL="1873910" indent="-251986"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2400">
                <a:latin typeface="Times New Roman" panose="02020603050405020304" pitchFamily="18" charset="0"/>
                <a:cs typeface="Times New Roman" panose="02020603050405020304" pitchFamily="18" charset="0"/>
              </a:rPr>
              <a:t>Seq2Seq model architecture using Lstm</a:t>
            </a:r>
            <a:endParaRPr lang="en-IN" sz="24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FFF8D0FB-250C-2716-BFA6-78022FB609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33030" y="2860821"/>
            <a:ext cx="4908942" cy="3253871"/>
          </a:xfrm>
          <a:prstGeom prst="rect">
            <a:avLst/>
          </a:prstGeom>
          <a:noFill/>
          <a:ln>
            <a:noFill/>
          </a:ln>
        </p:spPr>
      </p:pic>
      <p:pic>
        <p:nvPicPr>
          <p:cNvPr id="3" name="Picture 2">
            <a:extLst>
              <a:ext uri="{FF2B5EF4-FFF2-40B4-BE49-F238E27FC236}">
                <a16:creationId xmlns:a16="http://schemas.microsoft.com/office/drawing/2014/main" id="{28EA3C75-296B-C7B1-AFB7-B904AEF897B0}"/>
              </a:ext>
            </a:extLst>
          </p:cNvPr>
          <p:cNvPicPr>
            <a:picLocks noChangeAspect="1"/>
          </p:cNvPicPr>
          <p:nvPr/>
        </p:nvPicPr>
        <p:blipFill>
          <a:blip r:embed="rId3"/>
          <a:stretch>
            <a:fillRect/>
          </a:stretch>
        </p:blipFill>
        <p:spPr>
          <a:xfrm>
            <a:off x="829124" y="2743863"/>
            <a:ext cx="3683189" cy="3721291"/>
          </a:xfrm>
          <a:prstGeom prst="rect">
            <a:avLst/>
          </a:prstGeom>
        </p:spPr>
      </p:pic>
    </p:spTree>
    <p:extLst>
      <p:ext uri="{BB962C8B-B14F-4D97-AF65-F5344CB8AC3E}">
        <p14:creationId xmlns:p14="http://schemas.microsoft.com/office/powerpoint/2010/main" val="3711079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524FC-DA71-5D6B-29E5-DD7911BFDCB6}"/>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Evaluation Metrics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C6908A-52EB-61A7-8836-E1CC37C51590}"/>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metrics that are used to evaluate summarized content are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Rouge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998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E468-DA2E-B481-6226-5CB4ADBC78CF}"/>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Rouge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1276F9-ACF4-BE2E-FC8A-BA94CACBA4E6}"/>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ROUGE stands for Recall-Oriented Understudy for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Gisting</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Evaluation. </a:t>
            </a:r>
          </a:p>
          <a:p>
            <a:pPr>
              <a:lnSpc>
                <a:spcPct val="150000"/>
              </a:lnSpc>
              <a:buFont typeface="Wingdings" panose="05000000000000000000" pitchFamily="2" charset="2"/>
              <a:buChar char="Ø"/>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It is essentially a set of metrics for evaluating automatic summarization of texts as well as machine translations.</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Ø"/>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works by comparing an </a:t>
            </a:r>
            <a:r>
              <a:rPr lang="en-US" sz="2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automatically produced summary</a:t>
            </a: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or </a:t>
            </a:r>
            <a:r>
              <a:rPr lang="en-US" sz="2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translation</a:t>
            </a: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against a set</a:t>
            </a: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reference summaries</a:t>
            </a: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(typically human-produced).</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450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47C83B-3ECD-2348-251E-B4604C89E1AD}"/>
              </a:ext>
            </a:extLst>
          </p:cNvPr>
          <p:cNvPicPr>
            <a:picLocks noChangeAspect="1"/>
          </p:cNvPicPr>
          <p:nvPr/>
        </p:nvPicPr>
        <p:blipFill>
          <a:blip r:embed="rId2"/>
          <a:stretch>
            <a:fillRect/>
          </a:stretch>
        </p:blipFill>
        <p:spPr>
          <a:xfrm>
            <a:off x="1436312" y="942423"/>
            <a:ext cx="7188569" cy="2311519"/>
          </a:xfrm>
          <a:prstGeom prst="rect">
            <a:avLst/>
          </a:prstGeom>
          <a:ln>
            <a:solidFill>
              <a:schemeClr val="tx1"/>
            </a:solidFill>
          </a:ln>
        </p:spPr>
      </p:pic>
      <p:pic>
        <p:nvPicPr>
          <p:cNvPr id="5" name="Picture 4">
            <a:extLst>
              <a:ext uri="{FF2B5EF4-FFF2-40B4-BE49-F238E27FC236}">
                <a16:creationId xmlns:a16="http://schemas.microsoft.com/office/drawing/2014/main" id="{E4E667B6-A2D8-1AAC-8253-6366D8C8954E}"/>
              </a:ext>
            </a:extLst>
          </p:cNvPr>
          <p:cNvPicPr>
            <a:picLocks noChangeAspect="1"/>
          </p:cNvPicPr>
          <p:nvPr/>
        </p:nvPicPr>
        <p:blipFill rotWithShape="1">
          <a:blip r:embed="rId3"/>
          <a:srcRect t="27542" r="8977"/>
          <a:stretch/>
        </p:blipFill>
        <p:spPr>
          <a:xfrm>
            <a:off x="1808085" y="3253942"/>
            <a:ext cx="6445022" cy="2530729"/>
          </a:xfrm>
          <a:prstGeom prst="rect">
            <a:avLst/>
          </a:prstGeom>
          <a:ln>
            <a:solidFill>
              <a:schemeClr val="tx1"/>
            </a:solidFill>
          </a:ln>
        </p:spPr>
      </p:pic>
    </p:spTree>
    <p:extLst>
      <p:ext uri="{BB962C8B-B14F-4D97-AF65-F5344CB8AC3E}">
        <p14:creationId xmlns:p14="http://schemas.microsoft.com/office/powerpoint/2010/main" val="1058028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2F3505-6CA4-B638-A8EC-26EE0DCD090F}"/>
              </a:ext>
            </a:extLst>
          </p:cNvPr>
          <p:cNvPicPr>
            <a:picLocks noChangeAspect="1"/>
          </p:cNvPicPr>
          <p:nvPr/>
        </p:nvPicPr>
        <p:blipFill>
          <a:blip r:embed="rId2"/>
          <a:stretch>
            <a:fillRect/>
          </a:stretch>
        </p:blipFill>
        <p:spPr>
          <a:xfrm>
            <a:off x="2199309" y="954030"/>
            <a:ext cx="6699594" cy="2222614"/>
          </a:xfrm>
          <a:prstGeom prst="rect">
            <a:avLst/>
          </a:prstGeom>
          <a:ln>
            <a:solidFill>
              <a:schemeClr val="tx1"/>
            </a:solidFill>
          </a:ln>
        </p:spPr>
      </p:pic>
      <p:pic>
        <p:nvPicPr>
          <p:cNvPr id="7" name="Picture 6">
            <a:extLst>
              <a:ext uri="{FF2B5EF4-FFF2-40B4-BE49-F238E27FC236}">
                <a16:creationId xmlns:a16="http://schemas.microsoft.com/office/drawing/2014/main" id="{C90160F8-E6CA-4F88-4DAC-0673C7C61F81}"/>
              </a:ext>
            </a:extLst>
          </p:cNvPr>
          <p:cNvPicPr>
            <a:picLocks noChangeAspect="1"/>
          </p:cNvPicPr>
          <p:nvPr/>
        </p:nvPicPr>
        <p:blipFill rotWithShape="1">
          <a:blip r:embed="rId3"/>
          <a:srcRect t="6249" r="1861"/>
          <a:stretch/>
        </p:blipFill>
        <p:spPr>
          <a:xfrm>
            <a:off x="2199309" y="3467100"/>
            <a:ext cx="6699594" cy="2429008"/>
          </a:xfrm>
          <a:prstGeom prst="rect">
            <a:avLst/>
          </a:prstGeom>
          <a:ln>
            <a:solidFill>
              <a:schemeClr val="tx1"/>
            </a:solidFill>
          </a:ln>
        </p:spPr>
      </p:pic>
    </p:spTree>
    <p:extLst>
      <p:ext uri="{BB962C8B-B14F-4D97-AF65-F5344CB8AC3E}">
        <p14:creationId xmlns:p14="http://schemas.microsoft.com/office/powerpoint/2010/main" val="2700682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2292C7-CD8C-0BED-0906-E9B458C7B30B}"/>
              </a:ext>
            </a:extLst>
          </p:cNvPr>
          <p:cNvPicPr>
            <a:picLocks noChangeAspect="1"/>
          </p:cNvPicPr>
          <p:nvPr/>
        </p:nvPicPr>
        <p:blipFill>
          <a:blip r:embed="rId2"/>
          <a:stretch>
            <a:fillRect/>
          </a:stretch>
        </p:blipFill>
        <p:spPr>
          <a:xfrm>
            <a:off x="810385" y="1915119"/>
            <a:ext cx="9071042" cy="3317281"/>
          </a:xfrm>
          <a:prstGeom prst="rect">
            <a:avLst/>
          </a:prstGeom>
          <a:ln>
            <a:solidFill>
              <a:schemeClr val="tx1"/>
            </a:solidFill>
          </a:ln>
        </p:spPr>
      </p:pic>
      <p:sp>
        <p:nvSpPr>
          <p:cNvPr id="4" name="Title 3">
            <a:extLst>
              <a:ext uri="{FF2B5EF4-FFF2-40B4-BE49-F238E27FC236}">
                <a16:creationId xmlns:a16="http://schemas.microsoft.com/office/drawing/2014/main" id="{687ED117-086B-21CD-ECF6-16AE5E107195}"/>
              </a:ext>
            </a:extLst>
          </p:cNvPr>
          <p:cNvSpPr>
            <a:spLocks noGrp="1"/>
          </p:cNvSpPr>
          <p:nvPr>
            <p:ph type="title"/>
          </p:nvPr>
        </p:nvSpPr>
        <p:spPr/>
        <p:txBody>
          <a:bodyPr>
            <a:normAutofit/>
          </a:bodyPr>
          <a:lstStyle/>
          <a:p>
            <a:br>
              <a:rPr lang="en-US" sz="2400" dirty="0"/>
            </a:br>
            <a:endParaRPr lang="en-IN" sz="2400" dirty="0"/>
          </a:p>
        </p:txBody>
      </p:sp>
      <p:sp>
        <p:nvSpPr>
          <p:cNvPr id="5" name="Content Placeholder 4">
            <a:extLst>
              <a:ext uri="{FF2B5EF4-FFF2-40B4-BE49-F238E27FC236}">
                <a16:creationId xmlns:a16="http://schemas.microsoft.com/office/drawing/2014/main" id="{7699E40C-2707-FF79-2601-E14FBC5140C4}"/>
              </a:ext>
            </a:extLst>
          </p:cNvPr>
          <p:cNvSpPr>
            <a:spLocks noGrp="1"/>
          </p:cNvSpPr>
          <p:nvPr>
            <p:ph idx="1"/>
          </p:nvPr>
        </p:nvSpPr>
        <p:spPr>
          <a:xfrm>
            <a:off x="1870388" y="2326680"/>
            <a:ext cx="8820747" cy="5420320"/>
          </a:xfrm>
        </p:spPr>
        <p:txBody>
          <a:bodyPr>
            <a:normAutofit/>
          </a:bodyPr>
          <a:lstStyle/>
          <a:p>
            <a:r>
              <a:rPr lang="en-US" sz="2000" dirty="0"/>
              <a:t>                                                                                                                                                                                    </a:t>
            </a:r>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a:buFont typeface="Wingdings" panose="05000000000000000000" pitchFamily="2" charset="2"/>
              <a:buChar char="§"/>
            </a:pPr>
            <a:r>
              <a:rPr lang="en-US" sz="2000" dirty="0"/>
              <a:t>LCS Stands for Longest common subsequence</a:t>
            </a:r>
            <a:endParaRPr lang="en-IN" dirty="0"/>
          </a:p>
        </p:txBody>
      </p:sp>
    </p:spTree>
    <p:extLst>
      <p:ext uri="{BB962C8B-B14F-4D97-AF65-F5344CB8AC3E}">
        <p14:creationId xmlns:p14="http://schemas.microsoft.com/office/powerpoint/2010/main" val="286274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611" y="1326776"/>
            <a:ext cx="8704729" cy="964860"/>
          </a:xfrm>
        </p:spPr>
        <p:txBody>
          <a:bodyPr>
            <a:normAutofit fontScale="90000"/>
          </a:bodyPr>
          <a:lstStyle/>
          <a:p>
            <a:br>
              <a:rPr lang="en-IN" sz="4000" b="1" spc="-1" dirty="0">
                <a:latin typeface="Times New Roman" pitchFamily="18" charset="0"/>
                <a:cs typeface="Times New Roman" pitchFamily="18" charset="0"/>
              </a:rPr>
            </a:br>
            <a:br>
              <a:rPr lang="en-IN" sz="4000" b="1" spc="-1" dirty="0">
                <a:latin typeface="Times New Roman" pitchFamily="18" charset="0"/>
                <a:cs typeface="Times New Roman" pitchFamily="18" charset="0"/>
              </a:rPr>
            </a:br>
            <a:r>
              <a:rPr lang="en-IN" sz="4400" b="1" spc="-1" dirty="0">
                <a:latin typeface="Times New Roman" pitchFamily="18" charset="0"/>
                <a:cs typeface="Times New Roman" pitchFamily="18" charset="0"/>
              </a:rPr>
              <a:t>Introduction</a:t>
            </a:r>
            <a:br>
              <a:rPr lang="en-IN" sz="5400" b="1" spc="-1" dirty="0">
                <a:latin typeface="Arial"/>
              </a:rPr>
            </a:br>
            <a:endParaRPr lang="en-US" dirty="0"/>
          </a:p>
        </p:txBody>
      </p:sp>
      <p:sp>
        <p:nvSpPr>
          <p:cNvPr id="3" name="Content Placeholder 2"/>
          <p:cNvSpPr>
            <a:spLocks noGrp="1"/>
          </p:cNvSpPr>
          <p:nvPr>
            <p:ph idx="1"/>
          </p:nvPr>
        </p:nvSpPr>
        <p:spPr>
          <a:xfrm>
            <a:off x="1010093" y="2137144"/>
            <a:ext cx="8555247" cy="4332445"/>
          </a:xfrm>
        </p:spPr>
        <p:txBody>
          <a:bodyPr>
            <a:normAutofit/>
          </a:bodyPr>
          <a:lstStyle/>
          <a:p>
            <a:pPr algn="just">
              <a:buFont typeface="Wingdings" panose="05000000000000000000" pitchFamily="2" charset="2"/>
              <a:buChar char="v"/>
            </a:pPr>
            <a:r>
              <a:rPr lang="en-US" sz="2400" spc="-1" dirty="0">
                <a:solidFill>
                  <a:schemeClr val="tx1"/>
                </a:solidFill>
                <a:latin typeface="Times New Roman" pitchFamily="18" charset="0"/>
                <a:cs typeface="Times New Roman" pitchFamily="18" charset="0"/>
              </a:rPr>
              <a:t>The summary is formed on the most important points and the main      idea of the original text. As a result, the reader is presented with a compact and focused view of the original text.</a:t>
            </a:r>
          </a:p>
          <a:p>
            <a:pPr algn="just">
              <a:buFont typeface="Wingdings" panose="05000000000000000000" pitchFamily="2" charset="2"/>
              <a:buChar char="v"/>
            </a:pPr>
            <a:r>
              <a:rPr lang="en-US" sz="2400" spc="-1" dirty="0">
                <a:solidFill>
                  <a:schemeClr val="tx1"/>
                </a:solidFill>
                <a:latin typeface="Times New Roman" pitchFamily="18" charset="0"/>
                <a:cs typeface="Times New Roman" pitchFamily="18" charset="0"/>
              </a:rPr>
              <a:t>There are two diverse groups of text </a:t>
            </a:r>
            <a:r>
              <a:rPr lang="en-US" sz="2400" spc="-1" dirty="0" err="1">
                <a:solidFill>
                  <a:schemeClr val="tx1"/>
                </a:solidFill>
                <a:latin typeface="Times New Roman" pitchFamily="18" charset="0"/>
                <a:cs typeface="Times New Roman" pitchFamily="18" charset="0"/>
              </a:rPr>
              <a:t>summarization.They</a:t>
            </a:r>
            <a:r>
              <a:rPr lang="en-US" sz="2400" spc="-1" dirty="0">
                <a:solidFill>
                  <a:schemeClr val="tx1"/>
                </a:solidFill>
                <a:latin typeface="Times New Roman" pitchFamily="18" charset="0"/>
                <a:cs typeface="Times New Roman" pitchFamily="18" charset="0"/>
              </a:rPr>
              <a:t> are indicative and informative. Indicative summarization only represent the main idea of the text to the user. The typical length of this type of summarization is 5 to 10 percent of the main text.</a:t>
            </a:r>
          </a:p>
          <a:p>
            <a:pPr algn="just">
              <a:buFont typeface="Wingdings" panose="05000000000000000000" pitchFamily="2" charset="2"/>
              <a:buChar char="v"/>
            </a:pPr>
            <a:r>
              <a:rPr lang="en-US" sz="2400" spc="-1" dirty="0">
                <a:solidFill>
                  <a:schemeClr val="tx1"/>
                </a:solidFill>
                <a:latin typeface="Times New Roman" pitchFamily="18" charset="0"/>
                <a:cs typeface="Times New Roman" pitchFamily="18" charset="0"/>
              </a:rPr>
              <a:t>On the other hand, the informative summarization systems give concise information of the main text. The length of informative summary is 20 to 30 percent of the main text.</a:t>
            </a:r>
            <a:endParaRPr lang="en-IN" sz="2400" spc="-1"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90E0EA1A-EED0-A224-9F8B-229B331947E6}"/>
              </a:ext>
            </a:extLst>
          </p:cNvPr>
          <p:cNvPicPr/>
          <p:nvPr/>
        </p:nvPicPr>
        <p:blipFill>
          <a:blip r:embed="rId2" cstate="print"/>
          <a:stretch/>
        </p:blipFill>
        <p:spPr>
          <a:xfrm>
            <a:off x="288000" y="256680"/>
            <a:ext cx="864000" cy="644040"/>
          </a:xfrm>
          <a:prstGeom prst="rect">
            <a:avLst/>
          </a:prstGeom>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BDE7-4403-7049-1BAC-F45454FAA4A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2A82B9-0745-5DF4-80E5-91BAC28B6B29}"/>
              </a:ext>
            </a:extLst>
          </p:cNvPr>
          <p:cNvSpPr txBox="1">
            <a:spLocks/>
          </p:cNvSpPr>
          <p:nvPr/>
        </p:nvSpPr>
        <p:spPr>
          <a:xfrm>
            <a:off x="962263" y="2034580"/>
            <a:ext cx="8820747" cy="4435009"/>
          </a:xfrm>
          <a:prstGeom prst="rect">
            <a:avLst/>
          </a:prstGeom>
        </p:spPr>
        <p:txBody>
          <a:bodyPr>
            <a:normAutofit/>
          </a:bodyPr>
          <a:lstStyle>
            <a:lvl1pPr marL="100794" indent="-100794" algn="l" defTabSz="1007943" rtl="0" eaLnBrk="1" latinLnBrk="0" hangingPunct="1">
              <a:lnSpc>
                <a:spcPct val="90000"/>
              </a:lnSpc>
              <a:spcBef>
                <a:spcPts val="1323"/>
              </a:spcBef>
              <a:spcAft>
                <a:spcPts val="220"/>
              </a:spcAft>
              <a:buClr>
                <a:schemeClr val="accent3"/>
              </a:buClr>
              <a:buSzPct val="100000"/>
              <a:buFont typeface="Calibri" panose="020F0502020204030204" pitchFamily="34" charset="0"/>
              <a:buChar char=" "/>
              <a:defRPr sz="2205" kern="1200">
                <a:solidFill>
                  <a:schemeClr val="tx1">
                    <a:lumMod val="75000"/>
                    <a:lumOff val="25000"/>
                  </a:schemeClr>
                </a:solidFill>
                <a:latin typeface="+mn-lt"/>
                <a:ea typeface="+mn-ea"/>
                <a:cs typeface="+mn-cs"/>
              </a:defRPr>
            </a:lvl1pPr>
            <a:lvl2pPr marL="423336" indent="-201589" algn="l" defTabSz="1007943" rtl="0" eaLnBrk="1" latinLnBrk="0" hangingPunct="1">
              <a:lnSpc>
                <a:spcPct val="90000"/>
              </a:lnSpc>
              <a:spcBef>
                <a:spcPts val="220"/>
              </a:spcBef>
              <a:spcAft>
                <a:spcPts val="441"/>
              </a:spcAft>
              <a:buClr>
                <a:schemeClr val="accent3"/>
              </a:buClr>
              <a:buFont typeface="Calibri" pitchFamily="34" charset="0"/>
              <a:buChar char="◦"/>
              <a:defRPr sz="1984" kern="1200">
                <a:solidFill>
                  <a:schemeClr val="tx1">
                    <a:lumMod val="75000"/>
                    <a:lumOff val="25000"/>
                  </a:schemeClr>
                </a:solidFill>
                <a:latin typeface="+mn-lt"/>
                <a:ea typeface="+mn-ea"/>
                <a:cs typeface="+mn-cs"/>
              </a:defRPr>
            </a:lvl2pPr>
            <a:lvl3pPr marL="624925" indent="-201589"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3pPr>
            <a:lvl4pPr marL="826513" indent="-201589"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4pPr>
            <a:lvl5pPr marL="1028102" indent="-201589"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5pPr>
            <a:lvl6pPr marL="1212530" indent="-251986"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6pPr>
            <a:lvl7pPr marL="1432990" indent="-251986"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7pPr>
            <a:lvl8pPr marL="1653450" indent="-251986"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8pPr>
            <a:lvl9pPr marL="1873910" indent="-251986"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sz="2800">
                <a:latin typeface="Times New Roman" panose="02020603050405020304" pitchFamily="18" charset="0"/>
                <a:cs typeface="Times New Roman" panose="02020603050405020304" pitchFamily="18" charset="0"/>
              </a:rPr>
              <a:t>Books or Novel Summarization</a:t>
            </a:r>
          </a:p>
          <a:p>
            <a:pPr>
              <a:buFont typeface="Wingdings" panose="05000000000000000000" pitchFamily="2" charset="2"/>
              <a:buChar char="v"/>
            </a:pPr>
            <a:r>
              <a:rPr lang="en-US" sz="2800">
                <a:latin typeface="Times New Roman" panose="02020603050405020304" pitchFamily="18" charset="0"/>
                <a:cs typeface="Times New Roman" panose="02020603050405020304" pitchFamily="18" charset="0"/>
              </a:rPr>
              <a:t>Social Posts or Tweet Summarization</a:t>
            </a:r>
            <a:endParaRPr lang="en-IN" sz="280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800">
                <a:latin typeface="Times New Roman" panose="02020603050405020304" pitchFamily="18" charset="0"/>
                <a:cs typeface="Times New Roman" panose="02020603050405020304" pitchFamily="18" charset="0"/>
              </a:rPr>
              <a:t>News Summarization</a:t>
            </a:r>
          </a:p>
          <a:p>
            <a:pPr>
              <a:buFont typeface="Wingdings" panose="05000000000000000000" pitchFamily="2" charset="2"/>
              <a:buChar char="v"/>
            </a:pPr>
            <a:r>
              <a:rPr lang="en-IN" sz="2800">
                <a:latin typeface="Times New Roman" panose="02020603050405020304" pitchFamily="18" charset="0"/>
                <a:cs typeface="Times New Roman" panose="02020603050405020304" pitchFamily="18" charset="0"/>
              </a:rPr>
              <a:t>Email Summarization</a:t>
            </a:r>
          </a:p>
          <a:p>
            <a:pPr>
              <a:buFont typeface="Wingdings" panose="05000000000000000000" pitchFamily="2" charset="2"/>
              <a:buChar char="v"/>
            </a:pPr>
            <a:r>
              <a:rPr lang="en-IN" sz="2800">
                <a:latin typeface="Times New Roman" panose="02020603050405020304" pitchFamily="18" charset="0"/>
                <a:cs typeface="Times New Roman" panose="02020603050405020304" pitchFamily="18" charset="0"/>
              </a:rPr>
              <a:t>Legal Documents Summarization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635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F833-8340-A1DE-9D82-5D0B293DFC4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72E0EE2-861D-6100-3BB4-BB62EBA66E88}"/>
              </a:ext>
            </a:extLst>
          </p:cNvPr>
          <p:cNvSpPr txBox="1">
            <a:spLocks/>
          </p:cNvSpPr>
          <p:nvPr/>
        </p:nvSpPr>
        <p:spPr>
          <a:xfrm>
            <a:off x="962263" y="2034580"/>
            <a:ext cx="8820747" cy="4435009"/>
          </a:xfrm>
          <a:prstGeom prst="rect">
            <a:avLst/>
          </a:prstGeom>
        </p:spPr>
        <p:txBody>
          <a:bodyPr>
            <a:normAutofit/>
          </a:bodyPr>
          <a:lstStyle>
            <a:lvl1pPr marL="100794" indent="-100794" algn="l" defTabSz="1007943" rtl="0" eaLnBrk="1" latinLnBrk="0" hangingPunct="1">
              <a:lnSpc>
                <a:spcPct val="90000"/>
              </a:lnSpc>
              <a:spcBef>
                <a:spcPts val="1323"/>
              </a:spcBef>
              <a:spcAft>
                <a:spcPts val="220"/>
              </a:spcAft>
              <a:buClr>
                <a:schemeClr val="accent3"/>
              </a:buClr>
              <a:buSzPct val="100000"/>
              <a:buFont typeface="Calibri" panose="020F0502020204030204" pitchFamily="34" charset="0"/>
              <a:buChar char=" "/>
              <a:defRPr sz="2205" kern="1200">
                <a:solidFill>
                  <a:schemeClr val="tx1">
                    <a:lumMod val="75000"/>
                    <a:lumOff val="25000"/>
                  </a:schemeClr>
                </a:solidFill>
                <a:latin typeface="+mn-lt"/>
                <a:ea typeface="+mn-ea"/>
                <a:cs typeface="+mn-cs"/>
              </a:defRPr>
            </a:lvl1pPr>
            <a:lvl2pPr marL="423336" indent="-201589" algn="l" defTabSz="1007943" rtl="0" eaLnBrk="1" latinLnBrk="0" hangingPunct="1">
              <a:lnSpc>
                <a:spcPct val="90000"/>
              </a:lnSpc>
              <a:spcBef>
                <a:spcPts val="220"/>
              </a:spcBef>
              <a:spcAft>
                <a:spcPts val="441"/>
              </a:spcAft>
              <a:buClr>
                <a:schemeClr val="accent3"/>
              </a:buClr>
              <a:buFont typeface="Calibri" pitchFamily="34" charset="0"/>
              <a:buChar char="◦"/>
              <a:defRPr sz="1984" kern="1200">
                <a:solidFill>
                  <a:schemeClr val="tx1">
                    <a:lumMod val="75000"/>
                    <a:lumOff val="25000"/>
                  </a:schemeClr>
                </a:solidFill>
                <a:latin typeface="+mn-lt"/>
                <a:ea typeface="+mn-ea"/>
                <a:cs typeface="+mn-cs"/>
              </a:defRPr>
            </a:lvl2pPr>
            <a:lvl3pPr marL="624925" indent="-201589"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3pPr>
            <a:lvl4pPr marL="826513" indent="-201589"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4pPr>
            <a:lvl5pPr marL="1028102" indent="-201589"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5pPr>
            <a:lvl6pPr marL="1212530" indent="-251986"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6pPr>
            <a:lvl7pPr marL="1432990" indent="-251986"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7pPr>
            <a:lvl8pPr marL="1653450" indent="-251986"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8pPr>
            <a:lvl9pPr marL="1873910" indent="-251986" algn="l" defTabSz="1007943" rtl="0" eaLnBrk="1" latinLnBrk="0" hangingPunct="1">
              <a:lnSpc>
                <a:spcPct val="90000"/>
              </a:lnSpc>
              <a:spcBef>
                <a:spcPts val="220"/>
              </a:spcBef>
              <a:spcAft>
                <a:spcPts val="441"/>
              </a:spcAft>
              <a:buClr>
                <a:schemeClr val="accent3"/>
              </a:buClr>
              <a:buFont typeface="Calibri" pitchFamily="34" charset="0"/>
              <a:buChar char="◦"/>
              <a:defRPr sz="1543" kern="1200">
                <a:solidFill>
                  <a:schemeClr val="tx1">
                    <a:lumMod val="75000"/>
                    <a:lumOff val="25000"/>
                  </a:schemeClr>
                </a:solidFill>
                <a:latin typeface="+mn-lt"/>
                <a:ea typeface="+mn-ea"/>
                <a:cs typeface="+mn-cs"/>
              </a:defRPr>
            </a:lvl9pPr>
          </a:lstStyle>
          <a:p>
            <a:pPr>
              <a:lnSpc>
                <a:spcPct val="10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Summaries reduce reading time.</a:t>
            </a:r>
          </a:p>
          <a:p>
            <a:pPr>
              <a:lnSpc>
                <a:spcPct val="10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When researching documents, summaries make the selection process easier.</a:t>
            </a:r>
          </a:p>
          <a:p>
            <a:pPr>
              <a:lnSpc>
                <a:spcPct val="10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Automatic summarization algorithms are less biased than human summarizers</a:t>
            </a:r>
          </a:p>
          <a:p>
            <a:pPr marL="0" indent="0">
              <a:lnSpc>
                <a:spcPct val="100000"/>
              </a:lnSpc>
              <a:buNone/>
            </a:pPr>
            <a:endParaRPr lang="en-US" dirty="0"/>
          </a:p>
          <a:p>
            <a:pPr marL="0" indent="0">
              <a:buFont typeface="Calibri" panose="020F0502020204030204" pitchFamily="34" charset="0"/>
              <a:buNone/>
            </a:pPr>
            <a:endParaRPr lang="en-IN" dirty="0"/>
          </a:p>
        </p:txBody>
      </p:sp>
    </p:spTree>
    <p:extLst>
      <p:ext uri="{BB962C8B-B14F-4D97-AF65-F5344CB8AC3E}">
        <p14:creationId xmlns:p14="http://schemas.microsoft.com/office/powerpoint/2010/main" val="3193505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5813"/>
            <a:ext cx="8823786" cy="991754"/>
          </a:xfrm>
        </p:spPr>
        <p:txBody>
          <a:bodyPr/>
          <a:lstStyle/>
          <a:p>
            <a:r>
              <a:rPr lang="en-US" sz="4000" b="1"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a:bodyPr>
          <a:lstStyle/>
          <a:p>
            <a:pPr>
              <a:lnSpc>
                <a:spcPct val="12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Text summarization is used to produce a </a:t>
            </a:r>
            <a:r>
              <a:rPr lang="en-US" sz="2600" dirty="0" err="1">
                <a:latin typeface="Times New Roman" panose="02020603050405020304" pitchFamily="18" charset="0"/>
                <a:cs typeface="Times New Roman" panose="02020603050405020304" pitchFamily="18" charset="0"/>
              </a:rPr>
              <a:t>precised</a:t>
            </a:r>
            <a:r>
              <a:rPr lang="en-US" sz="2600" dirty="0">
                <a:latin typeface="Times New Roman" pitchFamily="18" charset="0"/>
                <a:cs typeface="Times New Roman" pitchFamily="18" charset="0"/>
              </a:rPr>
              <a:t>  content called summary.</a:t>
            </a:r>
          </a:p>
          <a:p>
            <a:pPr>
              <a:lnSpc>
                <a:spcPct val="120000"/>
              </a:lnSpc>
              <a:buFont typeface="Wingdings" panose="05000000000000000000" pitchFamily="2" charset="2"/>
              <a:buChar char="§"/>
            </a:pPr>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We have built the seq2seq model by LSTM</a:t>
            </a:r>
          </a:p>
          <a:p>
            <a:pPr>
              <a:lnSpc>
                <a:spcPct val="120000"/>
              </a:lnSpc>
              <a:buFont typeface="Wingdings" panose="05000000000000000000" pitchFamily="2" charset="2"/>
              <a:buChar char="§"/>
            </a:pPr>
            <a:r>
              <a:rPr lang="en-US" sz="2400" dirty="0">
                <a:latin typeface="Times New Roman" pitchFamily="18" charset="0"/>
                <a:cs typeface="Times New Roman" pitchFamily="18" charset="0"/>
              </a:rPr>
              <a:t>Hence we got 90% score for the summarized text </a:t>
            </a:r>
          </a:p>
          <a:p>
            <a:pPr>
              <a:lnSpc>
                <a:spcPct val="110000"/>
              </a:lnSpc>
              <a:buNone/>
            </a:pPr>
            <a:r>
              <a:rPr lang="en-US" dirty="0">
                <a:latin typeface="Times New Roman" pitchFamily="18" charset="0"/>
                <a:cs typeface="Times New Roman" pitchFamily="18"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222" y="1013012"/>
            <a:ext cx="8438303" cy="857284"/>
          </a:xfrm>
        </p:spPr>
        <p:txBody>
          <a:bodyPr/>
          <a:lstStyle/>
          <a:p>
            <a:r>
              <a:rPr lang="en-US" sz="4000" b="1">
                <a:latin typeface="Times New Roman" pitchFamily="18" charset="0"/>
                <a:cs typeface="Times New Roman" pitchFamily="18" charset="0"/>
              </a:rPr>
              <a:t>References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187669" y="2017986"/>
            <a:ext cx="8595341" cy="5171090"/>
          </a:xfrm>
        </p:spPr>
        <p:txBody>
          <a:bodyPr>
            <a:normAutofit fontScale="40000" lnSpcReduction="20000"/>
          </a:bodyPr>
          <a:lstStyle/>
          <a:p>
            <a:r>
              <a:rPr lang="en-US" sz="4300" dirty="0"/>
              <a:t>1. H. P. </a:t>
            </a:r>
            <a:r>
              <a:rPr lang="en-US" sz="4300" dirty="0" err="1"/>
              <a:t>Luhn</a:t>
            </a:r>
            <a:r>
              <a:rPr lang="en-US" sz="4300" dirty="0"/>
              <a:t>, ‘‘The automatic creation of literature abstracts,’’ IBM J. Res. Develop., vol. 2, no. 2, pp. 159–165, Apr.  1958. </a:t>
            </a:r>
          </a:p>
          <a:p>
            <a:r>
              <a:rPr lang="en-US" sz="4300" dirty="0"/>
              <a:t>2.</a:t>
            </a:r>
            <a:r>
              <a:rPr lang="en-IN" sz="4300" dirty="0"/>
              <a:t> </a:t>
            </a:r>
            <a:r>
              <a:rPr lang="en-IN" sz="4300" dirty="0" err="1"/>
              <a:t>Inderjeet</a:t>
            </a:r>
            <a:r>
              <a:rPr lang="en-IN" sz="4300" dirty="0"/>
              <a:t> Mani and Eric </a:t>
            </a:r>
            <a:r>
              <a:rPr lang="en-IN" sz="4300" dirty="0" err="1"/>
              <a:t>Bloedorn</a:t>
            </a:r>
            <a:r>
              <a:rPr lang="en-IN" sz="4300" dirty="0"/>
              <a:t>, “Multi-document summarization by graph search and matching,” AAAI/IAAI, vol. </a:t>
            </a:r>
            <a:r>
              <a:rPr lang="en-IN" sz="4300" dirty="0" err="1"/>
              <a:t>cmplg</a:t>
            </a:r>
            <a:r>
              <a:rPr lang="en-IN" sz="4300" dirty="0"/>
              <a:t>/ 9712004, pp. 622- 628, 1997.</a:t>
            </a:r>
          </a:p>
          <a:p>
            <a:r>
              <a:rPr lang="en-US" sz="4300" dirty="0"/>
              <a:t>3. J. M. Conroy, and D. P. </a:t>
            </a:r>
            <a:r>
              <a:rPr lang="en-US" sz="4300" dirty="0" err="1"/>
              <a:t>O'leary</a:t>
            </a:r>
            <a:r>
              <a:rPr lang="en-US" sz="4300" dirty="0"/>
              <a:t>, “Text summarization via hidden </a:t>
            </a:r>
            <a:r>
              <a:rPr lang="en-US" sz="4300" dirty="0" err="1"/>
              <a:t>markov</a:t>
            </a:r>
            <a:r>
              <a:rPr lang="en-US" sz="4300" dirty="0"/>
              <a:t> models,” In Proceedings of SIGIR '01, pp. 406-407, New York, NY, USA, 2001 </a:t>
            </a:r>
          </a:p>
          <a:p>
            <a:r>
              <a:rPr lang="en-US" sz="4300" dirty="0"/>
              <a:t>4. D. K. Evans, “Similarity-based multilingual </a:t>
            </a:r>
            <a:r>
              <a:rPr lang="en-US" sz="4300" dirty="0" err="1"/>
              <a:t>multidocument</a:t>
            </a:r>
            <a:r>
              <a:rPr lang="en-US" sz="4300" dirty="0"/>
              <a:t> summarization,” Technical Report CUCS-014- 05, Columbia University, 2005.</a:t>
            </a:r>
          </a:p>
          <a:p>
            <a:r>
              <a:rPr lang="en-US" sz="4300" dirty="0"/>
              <a:t>5. </a:t>
            </a:r>
            <a:r>
              <a:rPr lang="en-IN" sz="4300" dirty="0"/>
              <a:t>S. Liu, M. X. Zhou, S. Pan, Y. Song, W. Qian, W. Cai, and X. Lian, ‘‘TIARA: Interactive, topic-based visual text summarization and analysis,’’ ACM Trans. </a:t>
            </a:r>
            <a:r>
              <a:rPr lang="en-IN" sz="4300" dirty="0" err="1"/>
              <a:t>Intell</a:t>
            </a:r>
            <a:r>
              <a:rPr lang="en-IN" sz="4300" dirty="0"/>
              <a:t>. Syst. Technol. (TIST), vol. 3, no. 2, pp. 1–28, Feb. 2012</a:t>
            </a:r>
            <a:endParaRPr lang="en-US" sz="4300" dirty="0"/>
          </a:p>
          <a:p>
            <a:r>
              <a:rPr lang="en-US" sz="4300" dirty="0"/>
              <a:t>6.</a:t>
            </a:r>
            <a:r>
              <a:rPr lang="en-IN" sz="4300" dirty="0"/>
              <a:t> N. </a:t>
            </a:r>
            <a:r>
              <a:rPr lang="en-IN" sz="4300" dirty="0" err="1"/>
              <a:t>Ramanujam</a:t>
            </a:r>
            <a:r>
              <a:rPr lang="en-IN" sz="4300" dirty="0"/>
              <a:t> and M. </a:t>
            </a:r>
            <a:r>
              <a:rPr lang="en-IN" sz="4300" dirty="0" err="1"/>
              <a:t>Kaliappan</a:t>
            </a:r>
            <a:r>
              <a:rPr lang="en-IN" sz="4300" dirty="0"/>
              <a:t>, ‘‘An automatic </a:t>
            </a:r>
            <a:r>
              <a:rPr lang="en-IN" sz="4300" dirty="0" err="1"/>
              <a:t>multidocument</a:t>
            </a:r>
            <a:r>
              <a:rPr lang="en-IN" sz="4300" dirty="0"/>
              <a:t> text summarization approach based on Naïve Bayesian classifier using timestamp strategy,’’ Sci. World J., vol. 2016, pp. 1–10, Jan. 2016. </a:t>
            </a:r>
          </a:p>
          <a:p>
            <a:pPr marL="0" indent="0">
              <a:buNone/>
            </a:pPr>
            <a:r>
              <a:rPr lang="en-US" sz="4300" dirty="0"/>
              <a:t>7. B. </a:t>
            </a:r>
            <a:r>
              <a:rPr lang="en-US" sz="4300" dirty="0" err="1"/>
              <a:t>Mutlu</a:t>
            </a:r>
            <a:r>
              <a:rPr lang="en-US" sz="4300" dirty="0"/>
              <a:t>, E. A. </a:t>
            </a:r>
            <a:r>
              <a:rPr lang="en-US" sz="4300" dirty="0" err="1"/>
              <a:t>Sezer</a:t>
            </a:r>
            <a:r>
              <a:rPr lang="en-US" sz="4300" dirty="0"/>
              <a:t>, and M. A. </a:t>
            </a:r>
            <a:r>
              <a:rPr lang="en-US" sz="4300" dirty="0" err="1"/>
              <a:t>Akcayol</a:t>
            </a:r>
            <a:r>
              <a:rPr lang="en-US" sz="4300" dirty="0"/>
              <a:t>, ‘‘Multi-document extractive text summarization: A comparative assessment on features,’’ </a:t>
            </a:r>
            <a:r>
              <a:rPr lang="en-US" sz="4300" dirty="0" err="1"/>
              <a:t>Knowl</a:t>
            </a:r>
            <a:r>
              <a:rPr lang="en-US" sz="4300" dirty="0"/>
              <a:t>.- Based Syst., vol. 183, Nov. 2019, Art. no. 104848.</a:t>
            </a:r>
          </a:p>
          <a:p>
            <a:pPr marL="0" indent="0">
              <a:buNone/>
            </a:pPr>
            <a:r>
              <a:rPr lang="en-US" sz="4300" dirty="0"/>
              <a:t>8.</a:t>
            </a:r>
            <a:r>
              <a:rPr lang="en-IN" sz="4300" dirty="0"/>
              <a:t> X. Wang, Y. Lu, J. </a:t>
            </a:r>
            <a:r>
              <a:rPr lang="en-IN" sz="4300" dirty="0" err="1"/>
              <a:t>Lv</a:t>
            </a:r>
            <a:r>
              <a:rPr lang="en-IN" sz="4300" dirty="0"/>
              <a:t>, Y. Shen, and C. Li, ‘‘</a:t>
            </a:r>
            <a:r>
              <a:rPr lang="en-IN" sz="4300" dirty="0" err="1"/>
              <a:t>Plausibilitypromoting</a:t>
            </a:r>
            <a:r>
              <a:rPr lang="en-IN" sz="4300" dirty="0"/>
              <a:t> generative adversarial network for abstractive text summarization with multi-task constraint,’’ Inf. Sci., vol. 521, pp. 46–61, Jun. 2020.</a:t>
            </a:r>
          </a:p>
          <a:p>
            <a:pPr marL="0" indent="0">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2375640" y="1872000"/>
            <a:ext cx="5904360" cy="3240000"/>
          </a:xfrm>
          <a:prstGeom prst="cloudCallout">
            <a:avLst>
              <a:gd name="adj1" fmla="val -20833"/>
              <a:gd name="adj2" fmla="val 62500"/>
            </a:avLst>
          </a:prstGeom>
          <a:ln>
            <a:noFill/>
          </a:ln>
          <a:effectLst>
            <a:outerShdw blurRad="190500" dist="228593" dir="2700000" algn="ctr">
              <a:srgbClr val="000000">
                <a:alpha val="30000"/>
              </a:srgbClr>
            </a:outerShdw>
            <a:reflection blurRad="6350" stA="52000" endA="300" endPos="35000" dir="5400000" sy="-100000" algn="bl" rotWithShape="0"/>
          </a:effectLst>
          <a:scene3d>
            <a:camera prst="orthographicFront">
              <a:rot lat="0" lon="0" rev="0"/>
            </a:camera>
            <a:lightRig rig="soft" dir="t">
              <a:rot lat="0" lon="0" rev="10800000"/>
            </a:lightRig>
          </a:scene3d>
          <a:sp3d prstMaterial="matte">
            <a:bevelT w="127000" h="63500"/>
          </a:sp3d>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a:lnSpc>
                <a:spcPct val="100000"/>
              </a:lnSpc>
            </a:pPr>
            <a:r>
              <a:rPr lang="en-IN" sz="4800" b="1" strike="noStrike" spc="148" dirty="0">
                <a:solidFill>
                  <a:srgbClr val="F8F8F8"/>
                </a:solidFill>
                <a:latin typeface="Bell MT"/>
              </a:rPr>
              <a:t>Thankyou</a:t>
            </a:r>
            <a:endParaRPr lang="en-IN" sz="48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04823"/>
            <a:ext cx="8124538" cy="876377"/>
          </a:xfrm>
        </p:spPr>
        <p:txBody>
          <a:bodyPr>
            <a:normAutofit fontScale="90000"/>
          </a:bodyPr>
          <a:lstStyle/>
          <a:p>
            <a:r>
              <a:rPr lang="en-IN" sz="4000" b="1" spc="-1" dirty="0">
                <a:latin typeface="Times New Roman" panose="02020603050405020304" pitchFamily="18" charset="0"/>
                <a:cs typeface="Times New Roman" panose="02020603050405020304" pitchFamily="18" charset="0"/>
              </a:rPr>
              <a:t>Introduction</a:t>
            </a:r>
            <a:br>
              <a:rPr lang="en-IN" sz="2800" b="1" spc="-1" dirty="0">
                <a:latin typeface="Arial"/>
              </a:rPr>
            </a:br>
            <a:endParaRPr lang="en-US" sz="2800"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Text Summarization methods can be classified into extractive and abstractive summarization.</a:t>
            </a:r>
            <a:endParaRPr lang="en-US" sz="2800" dirty="0">
              <a:latin typeface="Times New Roman" panose="02020603050405020304" pitchFamily="18" charset="0"/>
              <a:cs typeface="Times New Roman" pitchFamily="18" charset="0"/>
            </a:endParaRPr>
          </a:p>
          <a:p>
            <a:pPr>
              <a:buFont typeface="Wingdings" panose="05000000000000000000" pitchFamily="2" charset="2"/>
              <a:buChar char="v"/>
            </a:pPr>
            <a:r>
              <a:rPr lang="en-US" sz="2400" dirty="0">
                <a:latin typeface="Times New Roman" pitchFamily="18" charset="0"/>
                <a:cs typeface="Times New Roman" pitchFamily="18" charset="0"/>
              </a:rPr>
              <a:t>An extractive summarization method consists of selecting important sentences, paragraphs etc. from the original document and concatenating them into shorter form.</a:t>
            </a:r>
          </a:p>
          <a:p>
            <a:pPr>
              <a:buFont typeface="Wingdings" panose="05000000000000000000" pitchFamily="2" charset="2"/>
              <a:buChar char="v"/>
            </a:pPr>
            <a:r>
              <a:rPr lang="en-US" sz="2400" dirty="0">
                <a:latin typeface="Times New Roman" pitchFamily="18" charset="0"/>
                <a:cs typeface="Times New Roman" pitchFamily="18" charset="0"/>
              </a:rPr>
              <a:t>Abstractive summarizers are so-called because they do not select sentences from the originally given text passage to create the summary.</a:t>
            </a:r>
          </a:p>
        </p:txBody>
      </p:sp>
      <p:pic>
        <p:nvPicPr>
          <p:cNvPr id="4" name="Picture 3">
            <a:extLst>
              <a:ext uri="{FF2B5EF4-FFF2-40B4-BE49-F238E27FC236}">
                <a16:creationId xmlns:a16="http://schemas.microsoft.com/office/drawing/2014/main" id="{82E3D58A-832F-2CAB-EEF0-1CA7C2744BAB}"/>
              </a:ext>
            </a:extLst>
          </p:cNvPr>
          <p:cNvPicPr/>
          <p:nvPr/>
        </p:nvPicPr>
        <p:blipFill>
          <a:blip r:embed="rId2" cstate="print"/>
          <a:stretch/>
        </p:blipFill>
        <p:spPr>
          <a:xfrm>
            <a:off x="288000" y="256680"/>
            <a:ext cx="864000" cy="64404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Deep Learning</a:t>
            </a:r>
          </a:p>
        </p:txBody>
      </p:sp>
      <p:sp>
        <p:nvSpPr>
          <p:cNvPr id="3" name="Content Placeholder 2"/>
          <p:cNvSpPr>
            <a:spLocks noGrp="1"/>
          </p:cNvSpPr>
          <p:nvPr>
            <p:ph idx="1"/>
          </p:nvPr>
        </p:nvSpPr>
        <p:spPr>
          <a:xfrm>
            <a:off x="962263" y="2055846"/>
            <a:ext cx="8820747" cy="4435009"/>
          </a:xfrm>
        </p:spPr>
        <p:txBody>
          <a:bodyPr>
            <a:normAutofit fontScale="92500" lnSpcReduction="10000"/>
          </a:bodyPr>
          <a:lstStyle/>
          <a:p>
            <a:r>
              <a:rPr lang="en-US" dirty="0"/>
              <a:t>• </a:t>
            </a:r>
            <a:r>
              <a:rPr lang="en-US" sz="2400" b="0" i="0" dirty="0">
                <a:solidFill>
                  <a:schemeClr val="tx1"/>
                </a:solidFill>
                <a:effectLst/>
                <a:latin typeface="Times New Roman" panose="02020603050405020304" pitchFamily="18" charset="0"/>
                <a:cs typeface="Times New Roman" panose="02020603050405020304" pitchFamily="18" charset="0"/>
              </a:rPr>
              <a:t>Deep learning is a subset of Machine Learning which makes use of deep artificial neural networks, in which the system learns to perform various tasks by propagating through the neural network architecture.</a:t>
            </a:r>
          </a:p>
          <a:p>
            <a:r>
              <a:rPr lang="en-US" sz="2400" b="0" i="0" dirty="0">
                <a:solidFill>
                  <a:srgbClr val="292929"/>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itchFamily="18" charset="0"/>
              </a:rPr>
              <a:t>Frank Rosenblatt</a:t>
            </a:r>
          </a:p>
          <a:p>
            <a:r>
              <a:rPr lang="en-US" sz="2400" dirty="0">
                <a:latin typeface="Times New Roman" panose="02020603050405020304" pitchFamily="18" charset="0"/>
                <a:cs typeface="Times New Roman" pitchFamily="18" charset="0"/>
              </a:rPr>
              <a:t>• The goal of machine learning is to develop methods that can automatically detect patterns in data, and then to use the uncovered patterns to predict future data or other outcomes of interest. </a:t>
            </a:r>
          </a:p>
          <a:p>
            <a:r>
              <a:rPr lang="en-US" sz="2400" dirty="0">
                <a:latin typeface="Times New Roman" panose="02020603050405020304" pitchFamily="18" charset="0"/>
                <a:cs typeface="Times New Roman" pitchFamily="18" charset="0"/>
              </a:rPr>
              <a:t>                                                                                  -- Kevin P. Murphy </a:t>
            </a:r>
          </a:p>
          <a:p>
            <a:r>
              <a:rPr lang="en-US" sz="2400" dirty="0">
                <a:latin typeface="Times New Roman" panose="02020603050405020304" pitchFamily="18" charset="0"/>
                <a:cs typeface="Times New Roman" pitchFamily="18" charset="0"/>
              </a:rPr>
              <a:t>• The field of pattern recognition is concerned with the automatic discovery of regularities in data through the use of computer algorithms and with the use of these regularities to take actions.</a:t>
            </a:r>
          </a:p>
          <a:p>
            <a:r>
              <a:rPr lang="en-US" sz="2400" dirty="0">
                <a:latin typeface="Times New Roman" panose="02020603050405020304" pitchFamily="18" charset="0"/>
                <a:cs typeface="Times New Roman" pitchFamily="18" charset="0"/>
              </a:rPr>
              <a:t>                                                                                -- Christopher M. Bishop </a:t>
            </a:r>
          </a:p>
        </p:txBody>
      </p:sp>
      <p:pic>
        <p:nvPicPr>
          <p:cNvPr id="4" name="Picture 3">
            <a:extLst>
              <a:ext uri="{FF2B5EF4-FFF2-40B4-BE49-F238E27FC236}">
                <a16:creationId xmlns:a16="http://schemas.microsoft.com/office/drawing/2014/main" id="{AFF232C0-5FB1-F066-C261-25522D68A11A}"/>
              </a:ext>
            </a:extLst>
          </p:cNvPr>
          <p:cNvPicPr/>
          <p:nvPr/>
        </p:nvPicPr>
        <p:blipFill>
          <a:blip r:embed="rId2" cstate="print"/>
          <a:stretch/>
        </p:blipFill>
        <p:spPr>
          <a:xfrm>
            <a:off x="288000" y="256680"/>
            <a:ext cx="864000" cy="6440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Deep Learning</a:t>
            </a:r>
          </a:p>
        </p:txBody>
      </p:sp>
      <p:sp>
        <p:nvSpPr>
          <p:cNvPr id="3" name="Content Placeholder 2"/>
          <p:cNvSpPr>
            <a:spLocks noGrp="1"/>
          </p:cNvSpPr>
          <p:nvPr>
            <p:ph idx="1"/>
          </p:nvPr>
        </p:nvSpPr>
        <p:spPr>
          <a:xfrm>
            <a:off x="962263" y="2055846"/>
            <a:ext cx="8820747" cy="4435009"/>
          </a:xfrm>
        </p:spPr>
        <p:txBody>
          <a:bodyPr/>
          <a:lstStyle/>
          <a:p>
            <a:r>
              <a:rPr lang="en-US" sz="2400" dirty="0">
                <a:solidFill>
                  <a:schemeClr val="tx1"/>
                </a:solidFill>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Deep learning is </a:t>
            </a:r>
            <a:r>
              <a:rPr lang="en-US" sz="2400" i="0" dirty="0">
                <a:solidFill>
                  <a:schemeClr val="tx1"/>
                </a:solidFill>
                <a:effectLst/>
                <a:latin typeface="Times New Roman" panose="02020603050405020304" pitchFamily="18" charset="0"/>
                <a:cs typeface="Times New Roman" panose="02020603050405020304" pitchFamily="18" charset="0"/>
              </a:rPr>
              <a:t>a machine learning technique that teaches computers to do what comes naturally to humans</a:t>
            </a:r>
            <a:r>
              <a:rPr lang="en-US" sz="2400" b="0" i="0" dirty="0">
                <a:solidFill>
                  <a:schemeClr val="tx1"/>
                </a:solidFill>
                <a:effectLst/>
                <a:latin typeface="Times New Roman" panose="02020603050405020304" pitchFamily="18" charset="0"/>
                <a:cs typeface="Times New Roman" panose="02020603050405020304" pitchFamily="18" charset="0"/>
              </a:rPr>
              <a:t>: learn by example.</a:t>
            </a:r>
          </a:p>
          <a:p>
            <a:r>
              <a:rPr lang="en-US" sz="2400" dirty="0">
                <a:solidFill>
                  <a:schemeClr val="tx1"/>
                </a:solidFill>
                <a:latin typeface="Times New Roman" pitchFamily="18" charset="0"/>
                <a:cs typeface="Times New Roman"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Deep learning is a key technology behind driverless cars, enabling them to recognize a stop sign, or to distinguish a pedestrian from a lamppost.</a:t>
            </a:r>
          </a:p>
          <a:p>
            <a:r>
              <a:rPr lang="en-US" sz="2400" dirty="0">
                <a:solidFill>
                  <a:schemeClr val="tx1"/>
                </a:solidFill>
                <a:latin typeface="Times New Roman" pitchFamily="18" charset="0"/>
                <a:cs typeface="Times New Roman" pitchFamily="18" charset="0"/>
              </a:rPr>
              <a:t>•</a:t>
            </a:r>
            <a:r>
              <a:rPr lang="en-US" sz="2400" b="0" i="0" dirty="0">
                <a:solidFill>
                  <a:schemeClr val="tx1"/>
                </a:solidFill>
                <a:effectLst/>
                <a:latin typeface="Times New Roman" panose="02020603050405020304" pitchFamily="18" charset="0"/>
                <a:cs typeface="Times New Roman" panose="02020603050405020304" pitchFamily="18" charset="0"/>
              </a:rPr>
              <a:t>In deep learning, a computer model learns to perform classification tasks directly from images, text, or sound.</a:t>
            </a:r>
          </a:p>
          <a:p>
            <a:pPr marL="0" indent="0">
              <a:buNone/>
            </a:pPr>
            <a:r>
              <a:rPr lang="en-US" sz="2400" b="0" i="0" dirty="0">
                <a:solidFill>
                  <a:schemeClr val="tx1"/>
                </a:solidFill>
                <a:effectLst/>
                <a:latin typeface="arial" panose="020B0604020202020204" pitchFamily="34" charset="0"/>
              </a:rPr>
              <a:t> </a:t>
            </a:r>
            <a:r>
              <a:rPr lang="en-US" sz="2400" dirty="0">
                <a:solidFill>
                  <a:schemeClr val="tx1"/>
                </a:solidFill>
                <a:latin typeface="Times New Roman" pitchFamily="18" charset="0"/>
                <a:cs typeface="Times New Roman" pitchFamily="18" charset="0"/>
              </a:rPr>
              <a:t>•</a:t>
            </a:r>
            <a:r>
              <a:rPr lang="en-US" sz="2400" b="0" i="0" dirty="0">
                <a:solidFill>
                  <a:schemeClr val="tx1"/>
                </a:solidFill>
                <a:effectLst/>
                <a:latin typeface="Times New Roman" panose="02020603050405020304" pitchFamily="18" charset="0"/>
                <a:cs typeface="Times New Roman" panose="02020603050405020304" pitchFamily="18" charset="0"/>
              </a:rPr>
              <a:t>It's achieving results that were not possible before.</a:t>
            </a:r>
            <a:endParaRPr lang="en-US" sz="2400" dirty="0">
              <a:solidFill>
                <a:schemeClr val="tx1"/>
              </a:solidFill>
              <a:latin typeface="Times New Roman" panose="02020603050405020304" pitchFamily="18" charset="0"/>
              <a:cs typeface="Times New Roman" pitchFamily="18" charset="0"/>
            </a:endParaRPr>
          </a:p>
        </p:txBody>
      </p:sp>
      <p:pic>
        <p:nvPicPr>
          <p:cNvPr id="4" name="Picture 3">
            <a:extLst>
              <a:ext uri="{FF2B5EF4-FFF2-40B4-BE49-F238E27FC236}">
                <a16:creationId xmlns:a16="http://schemas.microsoft.com/office/drawing/2014/main" id="{243E0B81-975D-2C02-4DBE-3FC71D4DDF3C}"/>
              </a:ext>
            </a:extLst>
          </p:cNvPr>
          <p:cNvPicPr/>
          <p:nvPr/>
        </p:nvPicPr>
        <p:blipFill>
          <a:blip r:embed="rId2" cstate="print"/>
          <a:stretch/>
        </p:blipFill>
        <p:spPr>
          <a:xfrm>
            <a:off x="288000" y="256680"/>
            <a:ext cx="864000" cy="6440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AI ML DL CKC Diagram">
            <a:extLst>
              <a:ext uri="{FF2B5EF4-FFF2-40B4-BE49-F238E27FC236}">
                <a16:creationId xmlns:a16="http://schemas.microsoft.com/office/drawing/2014/main" id="{5199D3FC-5C01-C78F-03CE-09491596ADA2}"/>
              </a:ext>
            </a:extLst>
          </p:cNvPr>
          <p:cNvSpPr>
            <a:spLocks noChangeAspect="1" noChangeArrowheads="1"/>
          </p:cNvSpPr>
          <p:nvPr/>
        </p:nvSpPr>
        <p:spPr bwMode="auto">
          <a:xfrm>
            <a:off x="4362396" y="4131935"/>
            <a:ext cx="2511370" cy="25113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E16BA0BF-3EA5-5F4F-CD14-B2882F29B371}"/>
              </a:ext>
            </a:extLst>
          </p:cNvPr>
          <p:cNvPicPr>
            <a:picLocks noChangeAspect="1"/>
          </p:cNvPicPr>
          <p:nvPr/>
        </p:nvPicPr>
        <p:blipFill>
          <a:blip r:embed="rId2"/>
          <a:stretch>
            <a:fillRect/>
          </a:stretch>
        </p:blipFill>
        <p:spPr>
          <a:xfrm>
            <a:off x="1292772" y="354350"/>
            <a:ext cx="7643109" cy="65719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itchFamily="18" charset="0"/>
                <a:cs typeface="Times New Roman" pitchFamily="18" charset="0"/>
              </a:rPr>
              <a:t>Dataset</a:t>
            </a:r>
          </a:p>
        </p:txBody>
      </p:sp>
      <p:sp>
        <p:nvSpPr>
          <p:cNvPr id="3" name="Content Placeholder 2"/>
          <p:cNvSpPr>
            <a:spLocks noGrp="1"/>
          </p:cNvSpPr>
          <p:nvPr>
            <p:ph idx="1"/>
          </p:nvPr>
        </p:nvSpPr>
        <p:spPr/>
        <p:txBody>
          <a:bodyPr>
            <a:normAutofit/>
          </a:bodyPr>
          <a:lstStyle/>
          <a:p>
            <a:r>
              <a:rPr lang="en-US" dirty="0"/>
              <a:t>•</a:t>
            </a:r>
            <a:r>
              <a:rPr lang="en-US" sz="2400" dirty="0">
                <a:latin typeface="Times New Roman" pitchFamily="18" charset="0"/>
                <a:cs typeface="Times New Roman" pitchFamily="18" charset="0"/>
              </a:rPr>
              <a:t> Datasets are mostly a collection of text pieces, articles, parts of newspapers, etc.</a:t>
            </a:r>
            <a:endParaRPr lang="en-US" sz="2800" dirty="0">
              <a:latin typeface="Times New Roman" pitchFamily="18" charset="0"/>
              <a:cs typeface="Times New Roman" pitchFamily="18" charset="0"/>
            </a:endParaRPr>
          </a:p>
          <a:p>
            <a:r>
              <a:rPr lang="en-US" sz="2400" dirty="0">
                <a:latin typeface="Times New Roman" pitchFamily="18" charset="0"/>
                <a:cs typeface="Times New Roman" pitchFamily="18" charset="0"/>
              </a:rPr>
              <a:t> • They are</a:t>
            </a:r>
          </a:p>
          <a:p>
            <a:pPr lvl="2"/>
            <a:r>
              <a:rPr lang="en-US" sz="2400" dirty="0">
                <a:latin typeface="Times New Roman" pitchFamily="18" charset="0"/>
                <a:cs typeface="Times New Roman" pitchFamily="18" charset="0"/>
              </a:rPr>
              <a:t>Books</a:t>
            </a:r>
          </a:p>
          <a:p>
            <a:pPr lvl="2"/>
            <a:r>
              <a:rPr lang="en-US" sz="2400" dirty="0">
                <a:latin typeface="Times New Roman" pitchFamily="18" charset="0"/>
                <a:cs typeface="Times New Roman" pitchFamily="18" charset="0"/>
              </a:rPr>
              <a:t>News </a:t>
            </a:r>
            <a:r>
              <a:rPr lang="en-US" sz="2400" dirty="0" err="1">
                <a:latin typeface="Times New Roman" pitchFamily="18" charset="0"/>
                <a:cs typeface="Times New Roman" pitchFamily="18" charset="0"/>
              </a:rPr>
              <a:t>artilces</a:t>
            </a:r>
            <a:endParaRPr lang="en-US" sz="2400" dirty="0">
              <a:latin typeface="Times New Roman" pitchFamily="18" charset="0"/>
              <a:cs typeface="Times New Roman" pitchFamily="18" charset="0"/>
            </a:endParaRPr>
          </a:p>
          <a:p>
            <a:pPr lvl="2"/>
            <a:r>
              <a:rPr lang="en-US" sz="2400" dirty="0">
                <a:latin typeface="Times New Roman" pitchFamily="18" charset="0"/>
                <a:cs typeface="Times New Roman" pitchFamily="18" charset="0"/>
              </a:rPr>
              <a:t>Reviews</a:t>
            </a:r>
          </a:p>
          <a:p>
            <a:pPr lvl="2"/>
            <a:r>
              <a:rPr lang="en-US" sz="2400" dirty="0">
                <a:latin typeface="Times New Roman" pitchFamily="18" charset="0"/>
                <a:cs typeface="Times New Roman" pitchFamily="18" charset="0"/>
              </a:rPr>
              <a:t>documents</a:t>
            </a:r>
          </a:p>
        </p:txBody>
      </p:sp>
      <p:pic>
        <p:nvPicPr>
          <p:cNvPr id="5" name="Picture 4">
            <a:extLst>
              <a:ext uri="{FF2B5EF4-FFF2-40B4-BE49-F238E27FC236}">
                <a16:creationId xmlns:a16="http://schemas.microsoft.com/office/drawing/2014/main" id="{65D932D2-ABA8-BE30-98DE-387A36D205BD}"/>
              </a:ext>
            </a:extLst>
          </p:cNvPr>
          <p:cNvPicPr>
            <a:picLocks noChangeAspect="1"/>
          </p:cNvPicPr>
          <p:nvPr/>
        </p:nvPicPr>
        <p:blipFill>
          <a:blip r:embed="rId2"/>
          <a:stretch>
            <a:fillRect/>
          </a:stretch>
        </p:blipFill>
        <p:spPr>
          <a:xfrm>
            <a:off x="7024323" y="2511570"/>
            <a:ext cx="2444876" cy="1663786"/>
          </a:xfrm>
          <a:prstGeom prst="rect">
            <a:avLst/>
          </a:prstGeom>
        </p:spPr>
      </p:pic>
      <p:pic>
        <p:nvPicPr>
          <p:cNvPr id="6" name="Picture 5">
            <a:extLst>
              <a:ext uri="{FF2B5EF4-FFF2-40B4-BE49-F238E27FC236}">
                <a16:creationId xmlns:a16="http://schemas.microsoft.com/office/drawing/2014/main" id="{FD939E98-EF6C-BF52-B27D-F0B87F13AE66}"/>
              </a:ext>
            </a:extLst>
          </p:cNvPr>
          <p:cNvPicPr>
            <a:picLocks noChangeAspect="1"/>
          </p:cNvPicPr>
          <p:nvPr/>
        </p:nvPicPr>
        <p:blipFill>
          <a:blip r:embed="rId3"/>
          <a:stretch>
            <a:fillRect/>
          </a:stretch>
        </p:blipFill>
        <p:spPr>
          <a:xfrm>
            <a:off x="3712284" y="4691546"/>
            <a:ext cx="2444876" cy="1663786"/>
          </a:xfrm>
          <a:prstGeom prst="rect">
            <a:avLst/>
          </a:prstGeom>
        </p:spPr>
      </p:pic>
      <p:pic>
        <p:nvPicPr>
          <p:cNvPr id="7" name="Picture 6">
            <a:extLst>
              <a:ext uri="{FF2B5EF4-FFF2-40B4-BE49-F238E27FC236}">
                <a16:creationId xmlns:a16="http://schemas.microsoft.com/office/drawing/2014/main" id="{F0A1BC1C-FAD1-4CDE-63B8-3B7F35788E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0263" y="4577289"/>
            <a:ext cx="3625850" cy="1892300"/>
          </a:xfrm>
          <a:prstGeom prst="rect">
            <a:avLst/>
          </a:prstGeom>
        </p:spPr>
      </p:pic>
      <p:pic>
        <p:nvPicPr>
          <p:cNvPr id="4" name="Picture 3">
            <a:extLst>
              <a:ext uri="{FF2B5EF4-FFF2-40B4-BE49-F238E27FC236}">
                <a16:creationId xmlns:a16="http://schemas.microsoft.com/office/drawing/2014/main" id="{CE002DD2-FEFC-3092-6005-69DB4F67F6F0}"/>
              </a:ext>
            </a:extLst>
          </p:cNvPr>
          <p:cNvPicPr/>
          <p:nvPr/>
        </p:nvPicPr>
        <p:blipFill>
          <a:blip r:embed="rId5" cstate="print"/>
          <a:stretch/>
        </p:blipFill>
        <p:spPr>
          <a:xfrm>
            <a:off x="288000" y="256680"/>
            <a:ext cx="864000" cy="6440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263" y="1090086"/>
            <a:ext cx="8820746" cy="825033"/>
          </a:xfrm>
        </p:spPr>
        <p:txBody>
          <a:bodyPr>
            <a:normAutofit/>
          </a:bodyPr>
          <a:lstStyle/>
          <a:p>
            <a:r>
              <a:rPr lang="en-US" sz="4000" b="1" dirty="0">
                <a:latin typeface="Times New Roman" pitchFamily="18" charset="0"/>
                <a:cs typeface="Times New Roman" pitchFamily="18" charset="0"/>
              </a:rPr>
              <a:t>Dataset</a:t>
            </a:r>
          </a:p>
        </p:txBody>
      </p:sp>
      <p:pic>
        <p:nvPicPr>
          <p:cNvPr id="4" name="Picture 3">
            <a:extLst>
              <a:ext uri="{FF2B5EF4-FFF2-40B4-BE49-F238E27FC236}">
                <a16:creationId xmlns:a16="http://schemas.microsoft.com/office/drawing/2014/main" id="{63E367C8-94A7-82D7-D895-8ECD0425C507}"/>
              </a:ext>
            </a:extLst>
          </p:cNvPr>
          <p:cNvPicPr/>
          <p:nvPr/>
        </p:nvPicPr>
        <p:blipFill>
          <a:blip r:embed="rId2" cstate="print"/>
          <a:stretch/>
        </p:blipFill>
        <p:spPr>
          <a:xfrm>
            <a:off x="288000" y="256680"/>
            <a:ext cx="864000" cy="644040"/>
          </a:xfrm>
          <a:prstGeom prst="rect">
            <a:avLst/>
          </a:prstGeom>
          <a:ln>
            <a:noFill/>
          </a:ln>
        </p:spPr>
      </p:pic>
      <p:pic>
        <p:nvPicPr>
          <p:cNvPr id="6" name="Picture 5">
            <a:extLst>
              <a:ext uri="{FF2B5EF4-FFF2-40B4-BE49-F238E27FC236}">
                <a16:creationId xmlns:a16="http://schemas.microsoft.com/office/drawing/2014/main" id="{EE1757E0-57A2-62FC-A81C-02B3E9B11C0F}"/>
              </a:ext>
            </a:extLst>
          </p:cNvPr>
          <p:cNvPicPr>
            <a:picLocks noChangeAspect="1"/>
          </p:cNvPicPr>
          <p:nvPr/>
        </p:nvPicPr>
        <p:blipFill>
          <a:blip r:embed="rId3"/>
          <a:stretch>
            <a:fillRect/>
          </a:stretch>
        </p:blipFill>
        <p:spPr>
          <a:xfrm>
            <a:off x="1029903" y="2296012"/>
            <a:ext cx="8171849" cy="4075912"/>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
  <TotalTime>3</TotalTime>
  <Words>1506</Words>
  <Application>Microsoft Office PowerPoint</Application>
  <PresentationFormat>Custom</PresentationFormat>
  <Paragraphs>133</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Arial</vt:lpstr>
      <vt:lpstr>Bell MT</vt:lpstr>
      <vt:lpstr>Calibri</vt:lpstr>
      <vt:lpstr>Calibri Light</vt:lpstr>
      <vt:lpstr>Symbol</vt:lpstr>
      <vt:lpstr>Times New Roman</vt:lpstr>
      <vt:lpstr>Wingdings</vt:lpstr>
      <vt:lpstr>Retrospect</vt:lpstr>
      <vt:lpstr>PowerPoint Presentation</vt:lpstr>
      <vt:lpstr>Abstract</vt:lpstr>
      <vt:lpstr>  Introduction </vt:lpstr>
      <vt:lpstr>Introduction </vt:lpstr>
      <vt:lpstr>Deep Learning</vt:lpstr>
      <vt:lpstr>Deep Learning</vt:lpstr>
      <vt:lpstr>PowerPoint Presentation</vt:lpstr>
      <vt:lpstr>Dataset</vt:lpstr>
      <vt:lpstr>Dataset</vt:lpstr>
      <vt:lpstr>PowerPoint Presentation</vt:lpstr>
      <vt:lpstr>Data Preprocessing</vt:lpstr>
      <vt:lpstr>Word Embeddings</vt:lpstr>
      <vt:lpstr>Model</vt:lpstr>
      <vt:lpstr>PowerPoint Presentation</vt:lpstr>
      <vt:lpstr>RNN</vt:lpstr>
      <vt:lpstr>LSTM</vt:lpstr>
      <vt:lpstr>PowerPoint Presentation</vt:lpstr>
      <vt:lpstr>PowerPoint Presentation</vt:lpstr>
      <vt:lpstr>RNN or LSTM ???</vt:lpstr>
      <vt:lpstr>PowerPoint Presentation</vt:lpstr>
      <vt:lpstr>PowerPoint Presentation</vt:lpstr>
      <vt:lpstr>PowerPoint Presentation</vt:lpstr>
      <vt:lpstr>PowerPoint Presentation</vt:lpstr>
      <vt:lpstr>Architecture</vt:lpstr>
      <vt:lpstr>Evaluation Metrics</vt:lpstr>
      <vt:lpstr>Rouge</vt:lpstr>
      <vt:lpstr>PowerPoint Presentation</vt:lpstr>
      <vt:lpstr>PowerPoint Presentation</vt:lpstr>
      <vt:lpstr> </vt:lpstr>
      <vt:lpstr>Applications</vt:lpstr>
      <vt:lpstr>Advantages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Matta Yamini</dc:creator>
  <cp:lastModifiedBy>Matta Yamini</cp:lastModifiedBy>
  <cp:revision>1</cp:revision>
  <cp:lastPrinted>2022-10-21T14:11:46Z</cp:lastPrinted>
  <dcterms:created xsi:type="dcterms:W3CDTF">2024-01-29T08:41:12Z</dcterms:created>
  <dcterms:modified xsi:type="dcterms:W3CDTF">2024-01-29T08:44:13Z</dcterms:modified>
  <dc:language>en-IN</dc:language>
</cp:coreProperties>
</file>