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Montserrat Medium"/>
      <p:regular r:id="rId29"/>
      <p:bold r:id="rId30"/>
      <p:italic r:id="rId31"/>
      <p:boldItalic r:id="rId32"/>
    </p:embeddedFont>
    <p:embeddedFont>
      <p:font typeface="Montserrat Light"/>
      <p:regular r:id="rId33"/>
      <p:bold r:id="rId34"/>
      <p:italic r:id="rId35"/>
      <p:boldItalic r:id="rId36"/>
    </p:embeddedFont>
    <p:embeddedFont>
      <p:font typeface="Robo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6A4D35-478E-422F-8DED-559669E4320C}">
  <a:tblStyle styleId="{236A4D35-478E-422F-8DED-559669E432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6.xml"/><Relationship Id="rId33" Type="http://schemas.openxmlformats.org/officeDocument/2006/relationships/font" Target="fonts/MontserratLight-regular.fntdata"/><Relationship Id="rId10" Type="http://schemas.openxmlformats.org/officeDocument/2006/relationships/slide" Target="slides/slide5.xml"/><Relationship Id="rId32" Type="http://schemas.openxmlformats.org/officeDocument/2006/relationships/font" Target="fonts/MontserratMedium-boldItalic.fntdata"/><Relationship Id="rId13" Type="http://schemas.openxmlformats.org/officeDocument/2006/relationships/slide" Target="slides/slide8.xml"/><Relationship Id="rId35" Type="http://schemas.openxmlformats.org/officeDocument/2006/relationships/font" Target="fonts/MontserratLight-italic.fntdata"/><Relationship Id="rId12" Type="http://schemas.openxmlformats.org/officeDocument/2006/relationships/slide" Target="slides/slide7.xml"/><Relationship Id="rId34" Type="http://schemas.openxmlformats.org/officeDocument/2006/relationships/font" Target="fonts/MontserratLight-bold.fntdata"/><Relationship Id="rId15" Type="http://schemas.openxmlformats.org/officeDocument/2006/relationships/slide" Target="slides/slide10.xml"/><Relationship Id="rId37" Type="http://schemas.openxmlformats.org/officeDocument/2006/relationships/font" Target="fonts/RobotoLight-regular.fntdata"/><Relationship Id="rId14" Type="http://schemas.openxmlformats.org/officeDocument/2006/relationships/slide" Target="slides/slide9.xml"/><Relationship Id="rId36" Type="http://schemas.openxmlformats.org/officeDocument/2006/relationships/font" Target="fonts/MontserratLight-boldItalic.fntdata"/><Relationship Id="rId17" Type="http://schemas.openxmlformats.org/officeDocument/2006/relationships/slide" Target="slides/slide12.xml"/><Relationship Id="rId39" Type="http://schemas.openxmlformats.org/officeDocument/2006/relationships/font" Target="fonts/RobotoLight-italic.fntdata"/><Relationship Id="rId16" Type="http://schemas.openxmlformats.org/officeDocument/2006/relationships/slide" Target="slides/slide11.xml"/><Relationship Id="rId38" Type="http://schemas.openxmlformats.org/officeDocument/2006/relationships/font" Target="fonts/Roboto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3f4d66c36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3f4d66c3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huge number of parameters in the data set is nice, using all of them is </a:t>
            </a:r>
            <a:r>
              <a:rPr lang="en"/>
              <a:t>impractical</a:t>
            </a:r>
            <a:r>
              <a:rPr lang="en"/>
              <a:t> both computationally, and from a user experience standpoint. For these reasons we </a:t>
            </a:r>
            <a:r>
              <a:rPr lang="en"/>
              <a:t>decided</a:t>
            </a:r>
            <a:r>
              <a:rPr lang="en"/>
              <a:t> narrow our </a:t>
            </a:r>
            <a:r>
              <a:rPr lang="en"/>
              <a:t>parameters</a:t>
            </a:r>
            <a:r>
              <a:rPr lang="en"/>
              <a:t> down to Job title, company name, and location for inputs, and base salary for our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our dataset included a huge number of locations, job titles, and companies, we decided to narrow our data to a smaller, more relevant sample. We did the by only using samples that contained predetermined parameter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to make our model relevant to the current job market, we only included salaries reported after January 1st, 2020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f4d66c36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f4d66c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a:t>
            </a:r>
            <a:r>
              <a:rPr lang="en"/>
              <a:t>earlier</a:t>
            </a:r>
            <a:r>
              <a:rPr lang="en"/>
              <a:t> our input parameters include </a:t>
            </a:r>
            <a:r>
              <a:rPr lang="en"/>
              <a:t>both</a:t>
            </a:r>
            <a:r>
              <a:rPr lang="en"/>
              <a:t> categorical and numerical values. </a:t>
            </a:r>
            <a:r>
              <a:rPr lang="en"/>
              <a:t>Unfortunately r</a:t>
            </a:r>
            <a:r>
              <a:rPr lang="en"/>
              <a:t>egression does not handle categorical data well. We decided to handle this by using Dummy Encoding, allowing each potential parameter value to be treated as its own </a:t>
            </a:r>
            <a:r>
              <a:rPr lang="en"/>
              <a:t>separate</a:t>
            </a:r>
            <a:r>
              <a:rPr lang="en"/>
              <a:t> parameter. This </a:t>
            </a:r>
            <a:r>
              <a:rPr lang="en"/>
              <a:t>value</a:t>
            </a:r>
            <a:r>
              <a:rPr lang="en"/>
              <a:t> is then set as one or zero, depending on whether it is included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this increases the </a:t>
            </a:r>
            <a:r>
              <a:rPr lang="en"/>
              <a:t>number</a:t>
            </a:r>
            <a:r>
              <a:rPr lang="en"/>
              <a:t> of features considerably, since we have already </a:t>
            </a:r>
            <a:r>
              <a:rPr lang="en"/>
              <a:t>narrowed</a:t>
            </a:r>
            <a:r>
              <a:rPr lang="en"/>
              <a:t> down our allowed </a:t>
            </a:r>
            <a:r>
              <a:rPr lang="en"/>
              <a:t>parameters,</a:t>
            </a:r>
            <a:r>
              <a:rPr lang="en"/>
              <a:t> it is not an issue. This method also avoids the bias caused by ordinal encoding, as no </a:t>
            </a:r>
            <a:r>
              <a:rPr lang="en"/>
              <a:t>category</a:t>
            </a:r>
            <a:r>
              <a:rPr lang="en"/>
              <a:t> is considered to be arbitrarily closer to </a:t>
            </a:r>
            <a:r>
              <a:rPr lang="en"/>
              <a:t>another</a:t>
            </a:r>
            <a:r>
              <a:rPr lang="en"/>
              <a:t> category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f4d66c36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f4d66c3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split our </a:t>
            </a:r>
            <a:r>
              <a:rPr lang="en"/>
              <a:t>refined</a:t>
            </a:r>
            <a:r>
              <a:rPr lang="en"/>
              <a:t> data, with 80% used as training data, and 20% used as testing data. The training data was then fit to a regression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f4d66c36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f4d66c3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t>
            </a:r>
            <a:r>
              <a:rPr lang="en"/>
              <a:t>the</a:t>
            </a:r>
            <a:r>
              <a:rPr lang="en"/>
              <a:t> results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51ff853e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51ff85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has many dimensions, so unfortunately we can’t display it all at once in just one graph and we can’t show the linear regression line very well, but if we use multiple graphs, we can get a pretty good sense of what our data looks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this first graph here we have years of experience vs base salary, and you can see there’s a lot of colorful dots. Each color corresponds to a different company and if you look at the right hand side, you can see a key, which explains which company is which.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data looks a little strange here, keep in mind that these dots are for people in multiple different locations in and with multiple different job titles.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51ff853e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51ff853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cool things about our project is that we used this library called Plotly to create all of our graphs. Plotly allows you to do some really nice things like being able to hover over data points and being able to create interactive keys. So this graph right is an example of what happens when you click a company name in the key. This is the same graph as the last slide, but since we’ve clicked Google in the key on the right hand, it has filtered all of the data and is showing us just Google’s data points.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51ff853e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51ff85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another graph of our data. This shows the years of experience vs salary, but now it splits up into different location. So you can see how salary varies depending on the person’s location.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651ff853e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651ff853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have a graph that shows 3 of our features, the location, years of experience, and now job title.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51ff853e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651ff853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did our model do? Our current model has an R-squared score of 0.526, meaning that </a:t>
            </a:r>
            <a:r>
              <a:rPr lang="en"/>
              <a:t>approximately</a:t>
            </a:r>
            <a:r>
              <a:rPr lang="en"/>
              <a:t> 53% of the </a:t>
            </a:r>
            <a:r>
              <a:rPr lang="en"/>
              <a:t>variability</a:t>
            </a:r>
            <a:r>
              <a:rPr lang="en"/>
              <a:t> the data we tested could be explained by our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not surprising. There are countless factors that go into a job salary, some of which may not be realistically </a:t>
            </a:r>
            <a:r>
              <a:rPr lang="en"/>
              <a:t>measurable</a:t>
            </a:r>
            <a:r>
              <a:rPr lang="en"/>
              <a:t>. Despite that we achieved this score with only 4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that in mind this is still a fairly weak </a:t>
            </a:r>
            <a:r>
              <a:rPr lang="en"/>
              <a:t>correlation</a:t>
            </a:r>
            <a:r>
              <a:rPr lang="en"/>
              <a:t>, with a </a:t>
            </a:r>
            <a:r>
              <a:rPr lang="en"/>
              <a:t>noticeably</a:t>
            </a:r>
            <a:r>
              <a:rPr lang="en"/>
              <a:t> high Mean squared error.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651ff853e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651ff853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there certainly is a </a:t>
            </a:r>
            <a:r>
              <a:rPr lang="en"/>
              <a:t>correlation between our input parameters and base salary, it is not high enough for us to confidently predict what a base salary will 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nature of mixed categorical and numerical attributes makes training a model difficult, and the number of categories required to accurately predict salary likely impractical for a user to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there still are ways we can improve. Breaking the problem down into multiple models, organized by subgroups, such as companies may help increase accuracy. Using other models such as polynomial regression may better fit the data and improve our R-Squared score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3f4d66c36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3f4d66c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3f4d66c36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3f4d66c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an ideal world, when a company gives you a job offer, they would give you a salary offer that’s good right out of the gate. Something that’s a fair value for your labor and skillset. The reality though, is companies want to maximize their profitability and so they’ll start off with an offer on the low-end and expect you to negotiate it up. The problem with negotiation though is you ask too little and the company is willing to pay more, you could potentially leave a lot of extra money on the table.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f4d66c36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f4d66c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STEM jobs, it’s especially important you do well during pay negotiation because the salaries are significantly higher than regular jobs. If you mess up during negotiation, you could be losing out on tens of thousands of dollars.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Poor salary negotiation could cost you a ton of money.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Evan and I are </a:t>
            </a:r>
            <a:r>
              <a:rPr lang="en"/>
              <a:t>also graduating within the next year</a:t>
            </a:r>
            <a:r>
              <a:rPr lang="en"/>
              <a:t>, so we’d like to do a good job negotiating our salaries.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Solution: build a ML model that predict can STEM salaries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3f4d66c36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3f4d66c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statement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3f4d66c36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3f4d66c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train our model, we used a collection of 62,000 </a:t>
            </a:r>
            <a:r>
              <a:rPr lang="en"/>
              <a:t>verified</a:t>
            </a:r>
            <a:r>
              <a:rPr lang="en"/>
              <a:t> salary records taken from levels.fyi.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3f4d66c36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3f4d66c3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samples included a large number of attributes, that we could train our data off of. Some of these numerical, such as years of experience, while </a:t>
            </a:r>
            <a:r>
              <a:rPr lang="en"/>
              <a:t>others</a:t>
            </a:r>
            <a:r>
              <a:rPr lang="en"/>
              <a:t> where categorical, such as job title. </a:t>
            </a:r>
            <a:r>
              <a:rPr lang="en"/>
              <a:t>This</a:t>
            </a:r>
            <a:r>
              <a:rPr lang="en"/>
              <a:t> provided us with a challenge, as our model must support both. In the end we went with linear regression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2">
    <p:spTree>
      <p:nvGrpSpPr>
        <p:cNvPr id="57" name="Shape 57"/>
        <p:cNvGrpSpPr/>
        <p:nvPr/>
      </p:nvGrpSpPr>
      <p:grpSpPr>
        <a:xfrm>
          <a:off x="0" y="0"/>
          <a:ext cx="0" cy="0"/>
          <a:chOff x="0" y="0"/>
          <a:chExt cx="0" cy="0"/>
        </a:xfrm>
      </p:grpSpPr>
      <p:grpSp>
        <p:nvGrpSpPr>
          <p:cNvPr id="58" name="Google Shape;58;p11"/>
          <p:cNvGrpSpPr/>
          <p:nvPr/>
        </p:nvGrpSpPr>
        <p:grpSpPr>
          <a:xfrm>
            <a:off x="3078602" y="0"/>
            <a:ext cx="6065389" cy="5143642"/>
            <a:chOff x="2052402" y="0"/>
            <a:chExt cx="6065389" cy="5143642"/>
          </a:xfrm>
        </p:grpSpPr>
        <p:sp>
          <p:nvSpPr>
            <p:cNvPr id="59" name="Google Shape;5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62" name="Shape 62"/>
        <p:cNvGrpSpPr/>
        <p:nvPr/>
      </p:nvGrpSpPr>
      <p:grpSpPr>
        <a:xfrm>
          <a:off x="0" y="0"/>
          <a:ext cx="0" cy="0"/>
          <a:chOff x="0" y="0"/>
          <a:chExt cx="0" cy="0"/>
        </a:xfrm>
      </p:grpSpPr>
      <p:grpSp>
        <p:nvGrpSpPr>
          <p:cNvPr id="63" name="Google Shape;63;p12"/>
          <p:cNvGrpSpPr/>
          <p:nvPr/>
        </p:nvGrpSpPr>
        <p:grpSpPr>
          <a:xfrm>
            <a:off x="3078602" y="0"/>
            <a:ext cx="6065389" cy="5143642"/>
            <a:chOff x="2052402" y="0"/>
            <a:chExt cx="6065389" cy="5143642"/>
          </a:xfrm>
        </p:grpSpPr>
        <p:sp>
          <p:nvSpPr>
            <p:cNvPr id="64" name="Google Shape;64;p1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8" name="Shape 28"/>
        <p:cNvGrpSpPr/>
        <p:nvPr/>
      </p:nvGrpSpPr>
      <p:grpSpPr>
        <a:xfrm>
          <a:off x="0" y="0"/>
          <a:ext cx="0" cy="0"/>
          <a:chOff x="0" y="0"/>
          <a:chExt cx="0" cy="0"/>
        </a:xfrm>
      </p:grpSpPr>
      <p:sp>
        <p:nvSpPr>
          <p:cNvPr id="29" name="Google Shape;29;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1" name="Shape 31"/>
        <p:cNvGrpSpPr/>
        <p:nvPr/>
      </p:nvGrpSpPr>
      <p:grpSpPr>
        <a:xfrm>
          <a:off x="0" y="0"/>
          <a:ext cx="0" cy="0"/>
          <a:chOff x="0" y="0"/>
          <a:chExt cx="0" cy="0"/>
        </a:xfrm>
      </p:grpSpPr>
      <p:sp>
        <p:nvSpPr>
          <p:cNvPr id="32" name="Google Shape;32;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34" name="Google Shape;34;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grpSp>
        <p:nvGrpSpPr>
          <p:cNvPr id="36" name="Google Shape;36;p7"/>
          <p:cNvGrpSpPr/>
          <p:nvPr/>
        </p:nvGrpSpPr>
        <p:grpSpPr>
          <a:xfrm>
            <a:off x="5005048" y="0"/>
            <a:ext cx="4138960" cy="5143642"/>
            <a:chOff x="5005048" y="0"/>
            <a:chExt cx="4138960" cy="5143642"/>
          </a:xfrm>
        </p:grpSpPr>
        <p:sp>
          <p:nvSpPr>
            <p:cNvPr id="37" name="Google Shape;37;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 name="Google Shape;40;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42" name="Google Shape;42;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43" name="Google Shape;43;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grpSp>
        <p:nvGrpSpPr>
          <p:cNvPr id="45" name="Google Shape;45;p8"/>
          <p:cNvGrpSpPr/>
          <p:nvPr/>
        </p:nvGrpSpPr>
        <p:grpSpPr>
          <a:xfrm>
            <a:off x="5005048" y="0"/>
            <a:ext cx="4138960" cy="5143642"/>
            <a:chOff x="5005048" y="0"/>
            <a:chExt cx="4138960" cy="5143642"/>
          </a:xfrm>
        </p:grpSpPr>
        <p:sp>
          <p:nvSpPr>
            <p:cNvPr id="46" name="Google Shape;46;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 name="Google Shape;49;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grpSp>
        <p:nvGrpSpPr>
          <p:cNvPr id="51" name="Google Shape;51;p9"/>
          <p:cNvGrpSpPr/>
          <p:nvPr/>
        </p:nvGrpSpPr>
        <p:grpSpPr>
          <a:xfrm>
            <a:off x="5005048" y="0"/>
            <a:ext cx="4138960" cy="5143642"/>
            <a:chOff x="5005048" y="0"/>
            <a:chExt cx="4138960" cy="5143642"/>
          </a:xfrm>
        </p:grpSpPr>
        <p:sp>
          <p:nvSpPr>
            <p:cNvPr id="52" name="Google Shape;52;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Salary Predictor</a:t>
            </a:r>
            <a:endParaRPr sz="2400"/>
          </a:p>
        </p:txBody>
      </p:sp>
      <p:sp>
        <p:nvSpPr>
          <p:cNvPr id="72" name="Google Shape;72;p13"/>
          <p:cNvSpPr txBox="1"/>
          <p:nvPr>
            <p:ph type="ctrTitle"/>
          </p:nvPr>
        </p:nvSpPr>
        <p:spPr>
          <a:xfrm>
            <a:off x="685800" y="3191300"/>
            <a:ext cx="5999700" cy="45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0" lang="en" sz="1800">
                <a:latin typeface="Montserrat Medium"/>
                <a:ea typeface="Montserrat Medium"/>
                <a:cs typeface="Montserrat Medium"/>
                <a:sym typeface="Montserrat Medium"/>
              </a:rPr>
              <a:t>By Matt Balint and Evan Kimmerlein</a:t>
            </a:r>
            <a:endParaRPr b="0" sz="18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543800" y="607400"/>
            <a:ext cx="80565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Methods</a:t>
            </a:r>
            <a:endParaRPr/>
          </a:p>
        </p:txBody>
      </p:sp>
      <p:pic>
        <p:nvPicPr>
          <p:cNvPr id="130" name="Google Shape;130;p22"/>
          <p:cNvPicPr preferRelativeResize="0"/>
          <p:nvPr/>
        </p:nvPicPr>
        <p:blipFill rotWithShape="1">
          <a:blip r:embed="rId3">
            <a:alphaModFix/>
          </a:blip>
          <a:srcRect b="9" l="0" r="0" t="9"/>
          <a:stretch/>
        </p:blipFill>
        <p:spPr>
          <a:xfrm>
            <a:off x="543850" y="1232300"/>
            <a:ext cx="8056402" cy="3606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543800" y="607400"/>
            <a:ext cx="80565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Methods</a:t>
            </a:r>
            <a:endParaRPr/>
          </a:p>
        </p:txBody>
      </p:sp>
      <p:pic>
        <p:nvPicPr>
          <p:cNvPr id="136" name="Google Shape;136;p23"/>
          <p:cNvPicPr preferRelativeResize="0"/>
          <p:nvPr/>
        </p:nvPicPr>
        <p:blipFill rotWithShape="1">
          <a:blip r:embed="rId3">
            <a:alphaModFix/>
          </a:blip>
          <a:srcRect b="0" l="29" r="29" t="0"/>
          <a:stretch/>
        </p:blipFill>
        <p:spPr>
          <a:xfrm>
            <a:off x="543800" y="1232300"/>
            <a:ext cx="8056499" cy="8541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543800" y="607400"/>
            <a:ext cx="80565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Methods</a:t>
            </a:r>
            <a:endParaRPr/>
          </a:p>
        </p:txBody>
      </p:sp>
      <p:pic>
        <p:nvPicPr>
          <p:cNvPr id="142" name="Google Shape;142;p24"/>
          <p:cNvPicPr preferRelativeResize="0"/>
          <p:nvPr/>
        </p:nvPicPr>
        <p:blipFill rotWithShape="1">
          <a:blip r:embed="rId3">
            <a:alphaModFix/>
          </a:blip>
          <a:srcRect b="0" l="39" r="49" t="0"/>
          <a:stretch/>
        </p:blipFill>
        <p:spPr>
          <a:xfrm>
            <a:off x="543800" y="1232300"/>
            <a:ext cx="8056499" cy="183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1"/>
                </a:solidFill>
              </a:rPr>
              <a:t>3</a:t>
            </a:r>
            <a:r>
              <a:rPr lang="en">
                <a:solidFill>
                  <a:schemeClr val="accent1"/>
                </a:solidFill>
              </a:rPr>
              <a:t>.</a:t>
            </a:r>
            <a:endParaRPr>
              <a:solidFill>
                <a:schemeClr val="accent1"/>
              </a:solidFill>
            </a:endParaRPr>
          </a:p>
          <a:p>
            <a:pPr indent="0" lvl="0" marL="0" rtl="0" algn="l">
              <a:spcBef>
                <a:spcPts val="0"/>
              </a:spcBef>
              <a:spcAft>
                <a:spcPts val="0"/>
              </a:spcAft>
              <a:buNone/>
            </a:pPr>
            <a:r>
              <a:rPr lang="en"/>
              <a:t>Results</a:t>
            </a:r>
            <a:endParaRPr/>
          </a:p>
        </p:txBody>
      </p:sp>
      <p:sp>
        <p:nvSpPr>
          <p:cNvPr id="148" name="Google Shape;148;p25"/>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152400" y="152400"/>
            <a:ext cx="8839204" cy="460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152400" y="152400"/>
            <a:ext cx="8839204" cy="460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8"/>
          <p:cNvPicPr preferRelativeResize="0"/>
          <p:nvPr/>
        </p:nvPicPr>
        <p:blipFill>
          <a:blip r:embed="rId3">
            <a:alphaModFix/>
          </a:blip>
          <a:stretch>
            <a:fillRect/>
          </a:stretch>
        </p:blipFill>
        <p:spPr>
          <a:xfrm>
            <a:off x="152400" y="152400"/>
            <a:ext cx="8839204" cy="460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152400" y="152400"/>
            <a:ext cx="8839204" cy="460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 Metrics</a:t>
            </a:r>
            <a:endParaRPr/>
          </a:p>
        </p:txBody>
      </p:sp>
      <p:sp>
        <p:nvSpPr>
          <p:cNvPr id="174" name="Google Shape;174;p30"/>
          <p:cNvSpPr txBox="1"/>
          <p:nvPr>
            <p:ph idx="1" type="body"/>
          </p:nvPr>
        </p:nvSpPr>
        <p:spPr>
          <a:xfrm>
            <a:off x="855300" y="1430148"/>
            <a:ext cx="7433400" cy="116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a:t>
            </a:r>
            <a:r>
              <a:rPr lang="en"/>
              <a:t>2 score = 0.526</a:t>
            </a:r>
            <a:endParaRPr/>
          </a:p>
          <a:p>
            <a:pPr indent="0" lvl="0" marL="0" rtl="0" algn="l">
              <a:spcBef>
                <a:spcPts val="600"/>
              </a:spcBef>
              <a:spcAft>
                <a:spcPts val="0"/>
              </a:spcAft>
              <a:buNone/>
            </a:pPr>
            <a:r>
              <a:rPr lang="en"/>
              <a:t>Mean Squared Error =  459,272,196</a:t>
            </a:r>
            <a:r>
              <a:rPr lang="en"/>
              <a:t>.266</a:t>
            </a:r>
            <a:endParaRPr/>
          </a:p>
          <a:p>
            <a:pPr indent="0" lvl="0" marL="0" rtl="0" algn="l">
              <a:spcBef>
                <a:spcPts val="600"/>
              </a:spcBef>
              <a:spcAft>
                <a:spcPts val="600"/>
              </a:spcAft>
              <a:buNone/>
            </a:pPr>
            <a:r>
              <a:rPr lang="en"/>
              <a:t>Root Mean Squared Error = 21,430.637</a:t>
            </a:r>
            <a:endParaRPr/>
          </a:p>
        </p:txBody>
      </p:sp>
      <p:graphicFrame>
        <p:nvGraphicFramePr>
          <p:cNvPr id="175" name="Google Shape;175;p30"/>
          <p:cNvGraphicFramePr/>
          <p:nvPr/>
        </p:nvGraphicFramePr>
        <p:xfrm>
          <a:off x="881164" y="2744422"/>
          <a:ext cx="3000000" cy="3000000"/>
        </p:xfrm>
        <a:graphic>
          <a:graphicData uri="http://schemas.openxmlformats.org/drawingml/2006/table">
            <a:tbl>
              <a:tblPr>
                <a:noFill/>
                <a:tableStyleId>{236A4D35-478E-422F-8DED-559669E4320C}</a:tableStyleId>
              </a:tblPr>
              <a:tblGrid>
                <a:gridCol w="1809800"/>
                <a:gridCol w="1703925"/>
                <a:gridCol w="1728475"/>
              </a:tblGrid>
              <a:tr h="396200">
                <a:tc>
                  <a:txBody>
                    <a:bodyPr/>
                    <a:lstStyle/>
                    <a:p>
                      <a:pPr indent="0" lvl="0" marL="0" rtl="0" algn="l">
                        <a:spcBef>
                          <a:spcPts val="0"/>
                        </a:spcBef>
                        <a:spcAft>
                          <a:spcPts val="0"/>
                        </a:spcAft>
                        <a:buNone/>
                      </a:pPr>
                      <a:r>
                        <a:rPr b="1" lang="en">
                          <a:solidFill>
                            <a:srgbClr val="3A3D40"/>
                          </a:solidFill>
                          <a:latin typeface="Montserrat"/>
                          <a:ea typeface="Montserrat"/>
                          <a:cs typeface="Montserrat"/>
                          <a:sym typeface="Montserrat"/>
                        </a:rPr>
                        <a:t>Predicted Value</a:t>
                      </a:r>
                      <a:endParaRPr b="1">
                        <a:solidFill>
                          <a:srgbClr val="3A3D4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3A3D40"/>
                          </a:solidFill>
                          <a:latin typeface="Montserrat"/>
                          <a:ea typeface="Montserrat"/>
                          <a:cs typeface="Montserrat"/>
                          <a:sym typeface="Montserrat"/>
                        </a:rPr>
                        <a:t>Actual Value</a:t>
                      </a:r>
                      <a:endParaRPr b="1">
                        <a:solidFill>
                          <a:srgbClr val="3A3D4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3A3D40"/>
                          </a:solidFill>
                          <a:latin typeface="Montserrat"/>
                          <a:ea typeface="Montserrat"/>
                          <a:cs typeface="Montserrat"/>
                          <a:sym typeface="Montserrat"/>
                        </a:rPr>
                        <a:t>Difference (%)</a:t>
                      </a:r>
                      <a:endParaRPr b="1">
                        <a:solidFill>
                          <a:srgbClr val="3A3D40"/>
                        </a:solidFill>
                        <a:latin typeface="Montserrat"/>
                        <a:ea typeface="Montserrat"/>
                        <a:cs typeface="Montserrat"/>
                        <a:sym typeface="Montserrat"/>
                      </a:endParaRPr>
                    </a:p>
                  </a:txBody>
                  <a:tcPr marT="91425" marB="91425" marR="91425" marL="91425"/>
                </a:tc>
              </a:tr>
              <a:tr h="396200">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160,785</a:t>
                      </a:r>
                      <a:endParaRPr>
                        <a:solidFill>
                          <a:srgbClr val="3A3D4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190,000</a:t>
                      </a:r>
                      <a:endParaRPr>
                        <a:solidFill>
                          <a:srgbClr val="3A3D4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15.38</a:t>
                      </a:r>
                      <a:endParaRPr>
                        <a:solidFill>
                          <a:srgbClr val="3A3D40"/>
                        </a:solidFill>
                        <a:latin typeface="Montserrat"/>
                        <a:ea typeface="Montserrat"/>
                        <a:cs typeface="Montserrat"/>
                        <a:sym typeface="Montserrat"/>
                      </a:endParaRPr>
                    </a:p>
                  </a:txBody>
                  <a:tcPr marT="91425" marB="91425" marR="91425" marL="91425"/>
                </a:tc>
              </a:tr>
              <a:tr h="396200">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131,564</a:t>
                      </a:r>
                      <a:endParaRPr>
                        <a:solidFill>
                          <a:srgbClr val="3A3D4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125,000</a:t>
                      </a:r>
                      <a:endParaRPr>
                        <a:solidFill>
                          <a:srgbClr val="3A3D4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5.25</a:t>
                      </a:r>
                      <a:endParaRPr>
                        <a:solidFill>
                          <a:srgbClr val="3A3D40"/>
                        </a:solidFill>
                        <a:latin typeface="Montserrat"/>
                        <a:ea typeface="Montserrat"/>
                        <a:cs typeface="Montserrat"/>
                        <a:sym typeface="Montserrat"/>
                      </a:endParaRPr>
                    </a:p>
                  </a:txBody>
                  <a:tcPr marT="91425" marB="91425" marR="91425" marL="91425"/>
                </a:tc>
              </a:tr>
              <a:tr h="396200">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139,185</a:t>
                      </a:r>
                      <a:endParaRPr>
                        <a:solidFill>
                          <a:srgbClr val="3A3D4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155,000</a:t>
                      </a:r>
                      <a:endParaRPr>
                        <a:solidFill>
                          <a:srgbClr val="3A3D4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3A3D40"/>
                          </a:solidFill>
                          <a:latin typeface="Montserrat"/>
                          <a:ea typeface="Montserrat"/>
                          <a:cs typeface="Montserrat"/>
                          <a:sym typeface="Montserrat"/>
                        </a:rPr>
                        <a:t>10.2</a:t>
                      </a:r>
                      <a:endParaRPr>
                        <a:solidFill>
                          <a:srgbClr val="3A3D40"/>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Interpretation of Results</a:t>
            </a:r>
            <a:endParaRPr/>
          </a:p>
        </p:txBody>
      </p:sp>
      <p:sp>
        <p:nvSpPr>
          <p:cNvPr id="181" name="Google Shape;181;p31"/>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The results don’t support the hypothesis</a:t>
            </a:r>
            <a:endParaRPr/>
          </a:p>
          <a:p>
            <a:pPr indent="-330200" lvl="0" marL="457200" rtl="0" algn="l">
              <a:spcBef>
                <a:spcPts val="600"/>
              </a:spcBef>
              <a:spcAft>
                <a:spcPts val="0"/>
              </a:spcAft>
              <a:buSzPts val="1600"/>
              <a:buChar char="●"/>
            </a:pPr>
            <a:r>
              <a:rPr lang="en"/>
              <a:t>The dataset does not lend itself well to creating one single model for all attributes (job locations, titles, years of experience, and company)</a:t>
            </a:r>
            <a:endParaRPr/>
          </a:p>
          <a:p>
            <a:pPr indent="-330200" lvl="0" marL="457200" rtl="0" algn="l">
              <a:spcBef>
                <a:spcPts val="600"/>
              </a:spcBef>
              <a:spcAft>
                <a:spcPts val="0"/>
              </a:spcAft>
              <a:buSzPts val="1600"/>
              <a:buChar char="●"/>
            </a:pPr>
            <a:r>
              <a:rPr lang="en"/>
              <a:t>In the future, if we want to improve the performance of the model, we could:</a:t>
            </a:r>
            <a:endParaRPr/>
          </a:p>
          <a:p>
            <a:pPr indent="-330200" lvl="1" marL="914400" rtl="0" algn="l">
              <a:spcBef>
                <a:spcPts val="0"/>
              </a:spcBef>
              <a:spcAft>
                <a:spcPts val="0"/>
              </a:spcAft>
              <a:buSzPts val="1600"/>
              <a:buChar char="○"/>
            </a:pPr>
            <a:r>
              <a:rPr lang="en"/>
              <a:t>Create one model per company</a:t>
            </a:r>
            <a:endParaRPr/>
          </a:p>
          <a:p>
            <a:pPr indent="-330200" lvl="1" marL="914400" rtl="0" algn="l">
              <a:spcBef>
                <a:spcPts val="0"/>
              </a:spcBef>
              <a:spcAft>
                <a:spcPts val="0"/>
              </a:spcAft>
              <a:buSzPts val="1600"/>
              <a:buChar char="○"/>
            </a:pPr>
            <a:r>
              <a:rPr lang="en"/>
              <a:t>Use polynomial 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1"/>
                </a:solidFill>
              </a:rPr>
              <a:t>1.</a:t>
            </a:r>
            <a:endParaRPr>
              <a:solidFill>
                <a:schemeClr val="accent1"/>
              </a:solidFill>
            </a:endParaRPr>
          </a:p>
          <a:p>
            <a:pPr indent="0" lvl="0" marL="0" rtl="0" algn="l">
              <a:spcBef>
                <a:spcPts val="0"/>
              </a:spcBef>
              <a:spcAft>
                <a:spcPts val="0"/>
              </a:spcAft>
              <a:buNone/>
            </a:pPr>
            <a:r>
              <a:rPr lang="en"/>
              <a:t>The Problem</a:t>
            </a:r>
            <a:endParaRPr/>
          </a:p>
        </p:txBody>
      </p:sp>
      <p:sp>
        <p:nvSpPr>
          <p:cNvPr id="78" name="Google Shape;78;p14"/>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4294967295"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5"/>
          <p:cNvPicPr preferRelativeResize="0"/>
          <p:nvPr/>
        </p:nvPicPr>
        <p:blipFill rotWithShape="1">
          <a:blip r:embed="rId3">
            <a:alphaModFix/>
          </a:blip>
          <a:srcRect b="7862" l="0" r="0" t="7870"/>
          <a:stretch/>
        </p:blipFill>
        <p:spPr>
          <a:xfrm>
            <a:off x="0" y="0"/>
            <a:ext cx="9144003" cy="5143450"/>
          </a:xfrm>
          <a:prstGeom prst="rect">
            <a:avLst/>
          </a:prstGeom>
          <a:noFill/>
          <a:ln>
            <a:noFill/>
          </a:ln>
        </p:spPr>
      </p:pic>
      <p:sp>
        <p:nvSpPr>
          <p:cNvPr id="85" name="Google Shape;85;p15"/>
          <p:cNvSpPr/>
          <p:nvPr/>
        </p:nvSpPr>
        <p:spPr>
          <a:xfrm>
            <a:off x="150" y="150"/>
            <a:ext cx="9144000" cy="5143500"/>
          </a:xfrm>
          <a:prstGeom prst="rect">
            <a:avLst/>
          </a:prstGeom>
          <a:solidFill>
            <a:srgbClr val="1E2124">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4F6"/>
        </a:solidFill>
      </p:bgPr>
    </p:bg>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1636975" y="849450"/>
            <a:ext cx="5870042" cy="3444601"/>
          </a:xfrm>
          <a:prstGeom prst="rect">
            <a:avLst/>
          </a:prstGeom>
          <a:noFill/>
          <a:ln>
            <a:noFill/>
          </a:ln>
        </p:spPr>
      </p:pic>
      <p:pic>
        <p:nvPicPr>
          <p:cNvPr id="91" name="Google Shape;91;p16"/>
          <p:cNvPicPr preferRelativeResize="0"/>
          <p:nvPr/>
        </p:nvPicPr>
        <p:blipFill>
          <a:blip r:embed="rId4">
            <a:alphaModFix/>
          </a:blip>
          <a:stretch>
            <a:fillRect/>
          </a:stretch>
        </p:blipFill>
        <p:spPr>
          <a:xfrm>
            <a:off x="1636975" y="849450"/>
            <a:ext cx="5870049" cy="3444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a:t>
            </a:r>
            <a:r>
              <a:rPr lang="en"/>
              <a:t>Problem</a:t>
            </a:r>
            <a:endParaRPr/>
          </a:p>
        </p:txBody>
      </p:sp>
      <p:sp>
        <p:nvSpPr>
          <p:cNvPr id="97" name="Google Shape;97;p17"/>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Poor salary negotiation could cost you $$$</a:t>
            </a:r>
            <a:endParaRPr/>
          </a:p>
          <a:p>
            <a:pPr indent="-330200" lvl="0" marL="457200" rtl="0" algn="l">
              <a:spcBef>
                <a:spcPts val="600"/>
              </a:spcBef>
              <a:spcAft>
                <a:spcPts val="0"/>
              </a:spcAft>
              <a:buSzPts val="1600"/>
              <a:buChar char="●"/>
            </a:pPr>
            <a:r>
              <a:rPr lang="en"/>
              <a:t>Evan and I are graduating soon</a:t>
            </a:r>
            <a:endParaRPr/>
          </a:p>
          <a:p>
            <a:pPr indent="-330200" lvl="0" marL="457200" rtl="0" algn="l">
              <a:spcBef>
                <a:spcPts val="600"/>
              </a:spcBef>
              <a:spcAft>
                <a:spcPts val="0"/>
              </a:spcAft>
              <a:buSzPts val="1600"/>
              <a:buChar char="●"/>
            </a:pPr>
            <a:r>
              <a:rPr lang="en" sz="1600"/>
              <a:t>Solution: build a ML model t</a:t>
            </a:r>
            <a:r>
              <a:rPr lang="en"/>
              <a:t>hat</a:t>
            </a:r>
            <a:r>
              <a:rPr lang="en" sz="1600"/>
              <a:t> predict STEM salaries</a:t>
            </a:r>
            <a:endParaRPr sz="1600"/>
          </a:p>
          <a:p>
            <a:pPr indent="0" lvl="0" marL="0" rtl="0" algn="l">
              <a:spcBef>
                <a:spcPts val="600"/>
              </a:spcBef>
              <a:spcAft>
                <a:spcPts val="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a:t>
            </a:r>
            <a:r>
              <a:rPr lang="en"/>
              <a:t>ypothesis</a:t>
            </a:r>
            <a:endParaRPr/>
          </a:p>
        </p:txBody>
      </p:sp>
      <p:sp>
        <p:nvSpPr>
          <p:cNvPr id="103" name="Google Shape;103;p18"/>
          <p:cNvSpPr txBox="1"/>
          <p:nvPr>
            <p:ph idx="1" type="body"/>
          </p:nvPr>
        </p:nvSpPr>
        <p:spPr>
          <a:xfrm>
            <a:off x="855300" y="1430150"/>
            <a:ext cx="4961700" cy="30339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There’s a direct correlation between years of experience and salary</a:t>
            </a:r>
            <a:endParaRPr/>
          </a:p>
          <a:p>
            <a:pPr indent="-330200" lvl="0" marL="457200" rtl="0" algn="l">
              <a:spcBef>
                <a:spcPts val="600"/>
              </a:spcBef>
              <a:spcAft>
                <a:spcPts val="0"/>
              </a:spcAft>
              <a:buSzPts val="1600"/>
              <a:buChar char="●"/>
            </a:pPr>
            <a:r>
              <a:rPr lang="en"/>
              <a:t>We can use this correlation, plus other attributes like job title, location and company name, to predict a job seeker’s salary using a Linear Regression model</a:t>
            </a:r>
            <a:endParaRPr sz="1600">
              <a:latin typeface="Montserrat Medium"/>
              <a:ea typeface="Montserrat Medium"/>
              <a:cs typeface="Montserrat Medium"/>
              <a:sym typeface="Montserrat Medium"/>
            </a:endParaRPr>
          </a:p>
        </p:txBody>
      </p:sp>
      <p:cxnSp>
        <p:nvCxnSpPr>
          <p:cNvPr id="104" name="Google Shape;104;p18"/>
          <p:cNvCxnSpPr/>
          <p:nvPr/>
        </p:nvCxnSpPr>
        <p:spPr>
          <a:xfrm>
            <a:off x="6500825" y="1430150"/>
            <a:ext cx="0" cy="127320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8"/>
          <p:cNvCxnSpPr/>
          <p:nvPr/>
        </p:nvCxnSpPr>
        <p:spPr>
          <a:xfrm rot="10800000">
            <a:off x="7286670" y="1907275"/>
            <a:ext cx="0" cy="1592100"/>
          </a:xfrm>
          <a:prstGeom prst="straightConnector1">
            <a:avLst/>
          </a:prstGeom>
          <a:noFill/>
          <a:ln cap="flat" cmpd="sng" w="19050">
            <a:solidFill>
              <a:schemeClr val="dk1"/>
            </a:solidFill>
            <a:prstDash val="solid"/>
            <a:round/>
            <a:headEnd len="med" w="med" type="none"/>
            <a:tailEnd len="med" w="med" type="none"/>
          </a:ln>
        </p:spPr>
      </p:cxnSp>
      <p:cxnSp>
        <p:nvCxnSpPr>
          <p:cNvPr id="106" name="Google Shape;106;p18"/>
          <p:cNvCxnSpPr/>
          <p:nvPr/>
        </p:nvCxnSpPr>
        <p:spPr>
          <a:xfrm flipH="1" rot="10800000">
            <a:off x="6684500" y="1644350"/>
            <a:ext cx="1245000" cy="939000"/>
          </a:xfrm>
          <a:prstGeom prst="straightConnector1">
            <a:avLst/>
          </a:prstGeom>
          <a:noFill/>
          <a:ln cap="flat" cmpd="sng" w="19050">
            <a:solidFill>
              <a:schemeClr val="accent1"/>
            </a:solidFill>
            <a:prstDash val="solid"/>
            <a:round/>
            <a:headEnd len="med" w="med" type="none"/>
            <a:tailEnd len="med" w="med" type="triangle"/>
          </a:ln>
        </p:spPr>
      </p:cxnSp>
      <p:sp>
        <p:nvSpPr>
          <p:cNvPr id="107" name="Google Shape;107;p18"/>
          <p:cNvSpPr txBox="1"/>
          <p:nvPr/>
        </p:nvSpPr>
        <p:spPr>
          <a:xfrm>
            <a:off x="6490620" y="2723725"/>
            <a:ext cx="1592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Roboto Light"/>
                <a:ea typeface="Roboto Light"/>
                <a:cs typeface="Roboto Light"/>
                <a:sym typeface="Roboto Light"/>
              </a:rPr>
              <a:t>Years of Experience</a:t>
            </a:r>
            <a:endParaRPr sz="1000">
              <a:solidFill>
                <a:schemeClr val="dk1"/>
              </a:solidFill>
              <a:latin typeface="Roboto Light"/>
              <a:ea typeface="Roboto Light"/>
              <a:cs typeface="Roboto Light"/>
              <a:sym typeface="Roboto Light"/>
            </a:endParaRPr>
          </a:p>
        </p:txBody>
      </p:sp>
      <p:sp>
        <p:nvSpPr>
          <p:cNvPr id="108" name="Google Shape;108;p18"/>
          <p:cNvSpPr txBox="1"/>
          <p:nvPr/>
        </p:nvSpPr>
        <p:spPr>
          <a:xfrm rot="-5400000">
            <a:off x="5678375" y="1902375"/>
            <a:ext cx="1265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Roboto Light"/>
                <a:ea typeface="Roboto Light"/>
                <a:cs typeface="Roboto Light"/>
                <a:sym typeface="Roboto Light"/>
              </a:rPr>
              <a:t>Salary</a:t>
            </a:r>
            <a:endParaRPr sz="1000">
              <a:solidFill>
                <a:schemeClr val="dk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accent1"/>
                </a:solidFill>
              </a:rPr>
              <a:t>2</a:t>
            </a:r>
            <a:r>
              <a:rPr lang="en">
                <a:solidFill>
                  <a:schemeClr val="accent1"/>
                </a:solidFill>
              </a:rPr>
              <a:t>.</a:t>
            </a:r>
            <a:endParaRPr>
              <a:solidFill>
                <a:schemeClr val="accent1"/>
              </a:solidFill>
            </a:endParaRPr>
          </a:p>
          <a:p>
            <a:pPr indent="0" lvl="0" marL="0" rtl="0" algn="l">
              <a:spcBef>
                <a:spcPts val="0"/>
              </a:spcBef>
              <a:spcAft>
                <a:spcPts val="0"/>
              </a:spcAft>
              <a:buNone/>
            </a:pPr>
            <a:r>
              <a:rPr lang="en"/>
              <a:t>Methods</a:t>
            </a:r>
            <a:endParaRPr/>
          </a:p>
        </p:txBody>
      </p:sp>
      <p:sp>
        <p:nvSpPr>
          <p:cNvPr id="114" name="Google Shape;114;p19"/>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152400" y="271350"/>
            <a:ext cx="8839200" cy="4600800"/>
          </a:xfrm>
          <a:prstGeom prst="roundRect">
            <a:avLst>
              <a:gd fmla="val 3120"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152400" y="271313"/>
            <a:ext cx="8839200" cy="4600800"/>
          </a:xfrm>
          <a:prstGeom prst="roundRect">
            <a:avLst>
              <a:gd fmla="val 3120"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