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6197"/>
  </p:normalViewPr>
  <p:slideViewPr>
    <p:cSldViewPr snapToGrid="0">
      <p:cViewPr varScale="1">
        <p:scale>
          <a:sx n="115" d="100"/>
          <a:sy n="115" d="100"/>
        </p:scale>
        <p:origin x="24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203DB-5681-1E42-ACD1-64E80DCFE4A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86013-D1A5-F046-B4CF-4FD4364E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4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Figure. Multilevel model of ideological news selection at various levels of analysis.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86013-D1A5-F046-B4CF-4FD4364EDA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BB70-2ED7-7680-F7BC-74B8327BD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41C30-4EA7-F499-2F2A-192C8232A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D9E1-BADC-CE99-2F61-EC73BFB5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08E-CD5B-794A-A95D-4D97A3DE330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5C17A-2D8B-5CF5-D060-4FA391F1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9FB62-C497-0335-D472-5800514C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902-D6BD-A04E-BB92-0E770366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9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5355-1848-0FA0-8E15-86CC09E4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E6BCF-C3AF-59D7-954B-0D19D7354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BD999-04E2-4BCC-0110-67780A12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08E-CD5B-794A-A95D-4D97A3DE330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65021-3B57-402C-6E52-B8E2AD0F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8A3D-5C37-B49E-46F0-0CA39015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902-D6BD-A04E-BB92-0E770366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5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B55FF-2C2D-D28E-04BC-F8F9C8856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B473-4EE4-7FEC-A962-B2EF119AF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B862-58B9-43F4-8F2B-2EAD1DF4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08E-CD5B-794A-A95D-4D97A3DE330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6038-70A1-ED87-4E06-9A37D646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FC32-54B8-334E-6A55-F7AC994A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902-D6BD-A04E-BB92-0E770366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98D8-3036-2A63-37D0-5FD62F4C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CD75-8619-5447-9C98-A9E4C48E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11421-DF7D-1356-12DB-759314B8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08E-CD5B-794A-A95D-4D97A3DE330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49863-4155-A624-28AD-AD414025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B5B5-6FB6-C87F-A8FD-5224FC8D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902-D6BD-A04E-BB92-0E770366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5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730C-1855-A76D-8554-E77CE851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E079A-C030-97E1-7ED4-D4D7EDE09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04A2A-53F7-369E-BA0B-4956A1D1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08E-CD5B-794A-A95D-4D97A3DE330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6C077-12F4-09E8-214A-4139F93A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0FAD1-8FF7-9ECE-C77B-116FF305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902-D6BD-A04E-BB92-0E770366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3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2AEF-5867-F00C-2DCF-A9606676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5D917-F7D3-AFC4-2EAA-FAD175BA6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B7064-682A-2A9E-CA55-9FF81346D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F36CA-E667-0BB1-ACDF-F03CC68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08E-CD5B-794A-A95D-4D97A3DE330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596B0-64D1-E398-28E9-12FED704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CFBED-2153-D5C6-469C-8DC17821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902-D6BD-A04E-BB92-0E770366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F9ED-B8F1-E568-F2F3-FF899B03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3D6AC-4BBF-C921-CB02-3BED10B50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BF84C-C33F-3B50-0AFE-84DE8A2B2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C2C05-6B35-4DF4-AC55-C1F75A14E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C8B21-F793-2B37-B30B-35DBD0324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65A96-8234-56C5-64AC-4F55CD57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08E-CD5B-794A-A95D-4D97A3DE330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3EF47-50B7-FA84-01D2-5A97B561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B5ECE-90A5-3BF6-B9AC-5A79E9A6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902-D6BD-A04E-BB92-0E770366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3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262B-7015-5B0E-713D-DDA91466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ECC42-06E6-045A-08E0-0D7E8E46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08E-CD5B-794A-A95D-4D97A3DE330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83602-C0C3-008B-712D-E1A7494F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CDB4D-3FE3-59E4-7236-E9616846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902-D6BD-A04E-BB92-0E770366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0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9D7C6-CF1C-C524-37EF-DBA94035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08E-CD5B-794A-A95D-4D97A3DE330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70AA9-2B6E-98A8-8ABD-F5774A70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9643D-3903-0692-AAF3-71D16D9D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902-D6BD-A04E-BB92-0E770366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2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3FCA-4B99-73C2-9D96-596B86D2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27AB6-EE12-52D8-36F4-4AC703004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1805-A03C-44E7-90F4-0E30ED75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503D3-1530-34E2-B3E1-609408A5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08E-CD5B-794A-A95D-4D97A3DE330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78150-7A14-DE62-A7FF-9265870B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40F5F-38DC-0172-FCF5-FF649C96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902-D6BD-A04E-BB92-0E770366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0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1FBF-AF11-6931-2FE0-73E27938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A46AA-3AA1-C43F-6C12-65A0259D9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4C5F5-A27F-1FAF-000D-E03799E8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0A322-A9C7-68AC-A470-543FAE5D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08E-CD5B-794A-A95D-4D97A3DE330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398AA-3A95-B8B4-34DD-652DCB5D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7A16F-7B78-4217-1AAF-56BC714E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902-D6BD-A04E-BB92-0E770366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9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2AE7D-BCC6-E363-3F5E-A6EF4592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D36C0-552D-A0B7-9CE7-DBACEB6A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E380B-498D-284E-03D8-70AD28B68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E608E-CD5B-794A-A95D-4D97A3DE330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77540-9047-609F-E34C-F2ED56C18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CF5AD-BD3A-540A-0B5E-634A04D7C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BC902-D6BD-A04E-BB92-0E770366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:a16="http://schemas.microsoft.com/office/drawing/2014/main" id="{5A7ABD86-BC5A-A148-A4F8-48A0B5CBF442}"/>
              </a:ext>
            </a:extLst>
          </p:cNvPr>
          <p:cNvSpPr/>
          <p:nvPr/>
        </p:nvSpPr>
        <p:spPr>
          <a:xfrm>
            <a:off x="1320356" y="1039372"/>
            <a:ext cx="6368386" cy="5058465"/>
          </a:xfrm>
          <a:prstGeom prst="triangl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FB00C-A95F-9D4E-860E-6D8897CB941E}"/>
              </a:ext>
            </a:extLst>
          </p:cNvPr>
          <p:cNvSpPr txBox="1"/>
          <p:nvPr/>
        </p:nvSpPr>
        <p:spPr>
          <a:xfrm>
            <a:off x="8551660" y="1676562"/>
            <a:ext cx="307946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Macro</a:t>
            </a:r>
          </a:p>
          <a:p>
            <a:pPr algn="ctr"/>
            <a:r>
              <a:rPr lang="en-US" sz="1400" dirty="0"/>
              <a:t>Projection Network</a:t>
            </a:r>
          </a:p>
          <a:p>
            <a:pPr algn="ctr"/>
            <a:r>
              <a:rPr lang="en-US" sz="1400" dirty="0"/>
              <a:t>Content Analysis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Meso</a:t>
            </a:r>
          </a:p>
          <a:p>
            <a:pPr algn="ctr"/>
            <a:r>
              <a:rPr lang="en-US" sz="1400" dirty="0"/>
              <a:t>Cluster Analysis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Individual </a:t>
            </a:r>
          </a:p>
          <a:p>
            <a:pPr algn="ctr"/>
            <a:r>
              <a:rPr lang="en-US" sz="1400" dirty="0"/>
              <a:t>Survey Responses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321415-839D-E548-9509-59BAC6C80DB8}"/>
              </a:ext>
            </a:extLst>
          </p:cNvPr>
          <p:cNvCxnSpPr>
            <a:cxnSpLocks/>
          </p:cNvCxnSpPr>
          <p:nvPr/>
        </p:nvCxnSpPr>
        <p:spPr>
          <a:xfrm>
            <a:off x="8316854" y="704538"/>
            <a:ext cx="0" cy="551638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2424EF-04D3-2A44-8B77-0ED30218DACA}"/>
              </a:ext>
            </a:extLst>
          </p:cNvPr>
          <p:cNvSpPr txBox="1"/>
          <p:nvPr/>
        </p:nvSpPr>
        <p:spPr>
          <a:xfrm>
            <a:off x="8551660" y="959004"/>
            <a:ext cx="311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Levels of Analysis and Methods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0AC0C8B-DFC5-41FF-6E6C-A533D765EDD4}"/>
              </a:ext>
            </a:extLst>
          </p:cNvPr>
          <p:cNvCxnSpPr>
            <a:cxnSpLocks/>
          </p:cNvCxnSpPr>
          <p:nvPr/>
        </p:nvCxnSpPr>
        <p:spPr>
          <a:xfrm flipH="1">
            <a:off x="2068643" y="4914523"/>
            <a:ext cx="485681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35A5EE-0B1D-6DD6-C784-E89A2B935C7F}"/>
              </a:ext>
            </a:extLst>
          </p:cNvPr>
          <p:cNvCxnSpPr>
            <a:cxnSpLocks/>
          </p:cNvCxnSpPr>
          <p:nvPr/>
        </p:nvCxnSpPr>
        <p:spPr>
          <a:xfrm flipH="1">
            <a:off x="3020523" y="3410262"/>
            <a:ext cx="296805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CAE020-AAA1-B323-B5F0-80F5D3EB6220}"/>
              </a:ext>
            </a:extLst>
          </p:cNvPr>
          <p:cNvSpPr txBox="1"/>
          <p:nvPr/>
        </p:nvSpPr>
        <p:spPr>
          <a:xfrm>
            <a:off x="2965429" y="2279335"/>
            <a:ext cx="3063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Organization</a:t>
            </a:r>
          </a:p>
          <a:p>
            <a:pPr algn="ctr"/>
            <a:r>
              <a:rPr lang="en-US" sz="1400" dirty="0"/>
              <a:t>Editorial Valence:</a:t>
            </a:r>
          </a:p>
          <a:p>
            <a:pPr algn="ctr"/>
            <a:r>
              <a:rPr lang="en-US" sz="1400" dirty="0"/>
              <a:t>Market Competition and </a:t>
            </a:r>
          </a:p>
          <a:p>
            <a:pPr algn="ctr"/>
            <a:r>
              <a:rPr lang="en-US" sz="1400" dirty="0"/>
              <a:t>Symbiosis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C92F06-2AA9-3BA2-7823-FE5276D285DA}"/>
              </a:ext>
            </a:extLst>
          </p:cNvPr>
          <p:cNvSpPr txBox="1"/>
          <p:nvPr/>
        </p:nvSpPr>
        <p:spPr>
          <a:xfrm>
            <a:off x="2925335" y="3766589"/>
            <a:ext cx="30632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Audience</a:t>
            </a:r>
          </a:p>
          <a:p>
            <a:pPr algn="ctr"/>
            <a:r>
              <a:rPr lang="en-US" sz="1400" dirty="0"/>
              <a:t>Group Ideology:</a:t>
            </a:r>
          </a:p>
          <a:p>
            <a:pPr algn="ctr"/>
            <a:r>
              <a:rPr lang="en-US" sz="1400" dirty="0"/>
              <a:t>Algorithms and Actuary Mechanisms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33F0D0-2DD8-7E7F-A515-9996B4E17444}"/>
              </a:ext>
            </a:extLst>
          </p:cNvPr>
          <p:cNvSpPr txBox="1"/>
          <p:nvPr/>
        </p:nvSpPr>
        <p:spPr>
          <a:xfrm>
            <a:off x="2599981" y="5125406"/>
            <a:ext cx="349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Individual</a:t>
            </a:r>
          </a:p>
          <a:p>
            <a:pPr algn="ctr"/>
            <a:r>
              <a:rPr lang="en-US" sz="1400" dirty="0"/>
              <a:t>Individual Ideology:</a:t>
            </a:r>
          </a:p>
          <a:p>
            <a:pPr algn="ctr"/>
            <a:r>
              <a:rPr lang="en-US" sz="1400" dirty="0"/>
              <a:t>Motivations and Technology Uses</a:t>
            </a:r>
          </a:p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E8EB7A-B6C9-2A1B-88BD-7F42BDE48EF2}"/>
              </a:ext>
            </a:extLst>
          </p:cNvPr>
          <p:cNvSpPr/>
          <p:nvPr/>
        </p:nvSpPr>
        <p:spPr>
          <a:xfrm>
            <a:off x="1117988" y="273570"/>
            <a:ext cx="6773121" cy="63108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6088E6-DAB5-1C9F-CB3A-BA41781F85A7}"/>
              </a:ext>
            </a:extLst>
          </p:cNvPr>
          <p:cNvSpPr txBox="1"/>
          <p:nvPr/>
        </p:nvSpPr>
        <p:spPr>
          <a:xfrm>
            <a:off x="1117988" y="876343"/>
            <a:ext cx="3079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News Niche</a:t>
            </a:r>
          </a:p>
          <a:p>
            <a:pPr algn="ctr"/>
            <a:r>
              <a:rPr lang="en-US" sz="1400" dirty="0"/>
              <a:t>Media Systems and </a:t>
            </a:r>
          </a:p>
          <a:p>
            <a:pPr algn="ctr"/>
            <a:r>
              <a:rPr lang="en-US" sz="1400" dirty="0"/>
              <a:t>Country Context</a:t>
            </a:r>
          </a:p>
        </p:txBody>
      </p:sp>
    </p:spTree>
    <p:extLst>
      <p:ext uri="{BB962C8B-B14F-4D97-AF65-F5344CB8AC3E}">
        <p14:creationId xmlns:p14="http://schemas.microsoft.com/office/powerpoint/2010/main" val="37511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62</Words>
  <Application>Microsoft Macintosh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Diehl, Trevor Hollis</dc:creator>
  <cp:lastModifiedBy>Diehl, Trevor Hollis</cp:lastModifiedBy>
  <cp:revision>8</cp:revision>
  <dcterms:created xsi:type="dcterms:W3CDTF">2023-10-07T20:56:09Z</dcterms:created>
  <dcterms:modified xsi:type="dcterms:W3CDTF">2023-10-17T18:59:34Z</dcterms:modified>
</cp:coreProperties>
</file>