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190922bf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190922bf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190922bfc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190922bfc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190922bf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190922bf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190922bf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190922b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441465b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441465b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441465bf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441465bf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441465bf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441465bf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190922b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190922b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190922bf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190922bf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190922bf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190922bf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190922bf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190922bf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190922bf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190922bf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www.youtube.com/watch?v=bOf4EMN6-XA" TargetMode="Externa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s" sz="2900"/>
              <a:t>Laboratorio de </a:t>
            </a:r>
            <a:endParaRPr sz="2900"/>
          </a:p>
          <a:p>
            <a:pPr indent="0" lvl="0" marL="0" rtl="0" algn="ctr">
              <a:spcBef>
                <a:spcPts val="0"/>
              </a:spcBef>
              <a:spcAft>
                <a:spcPts val="0"/>
              </a:spcAft>
              <a:buSzPts val="990"/>
              <a:buNone/>
            </a:pPr>
            <a:r>
              <a:rPr lang="es" sz="2900"/>
              <a:t>Técnicas</a:t>
            </a:r>
            <a:r>
              <a:rPr lang="es" sz="2900"/>
              <a:t> de Procesamiento de Habla</a:t>
            </a:r>
            <a:endParaRPr sz="29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sz="1800"/>
              <a:t>Profesor Matías Barreto</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¿Qué es NLP?</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b="1" lang="es"/>
              <a:t>Procesamiento de texto producido por humanos:</a:t>
            </a:r>
            <a:r>
              <a:rPr lang="es"/>
              <a:t> NLP se centra en algoritmos, tareas y problemas que toman texto generado por humanos como entrada.</a:t>
            </a:r>
            <a:endParaRPr/>
          </a:p>
          <a:p>
            <a:pPr indent="-342900" lvl="0" marL="457200" rtl="0" algn="l">
              <a:spcBef>
                <a:spcPts val="0"/>
              </a:spcBef>
              <a:spcAft>
                <a:spcPts val="0"/>
              </a:spcAft>
              <a:buSzPts val="1800"/>
              <a:buChar char="●"/>
            </a:pPr>
            <a:r>
              <a:rPr b="1" lang="es"/>
              <a:t>Generación de información útil:</a:t>
            </a:r>
            <a:r>
              <a:rPr lang="es"/>
              <a:t> Produce información útil como etiquetas, representaciones semánticas, traducciones, resúmenes y texto generado.</a:t>
            </a:r>
            <a:endParaRPr/>
          </a:p>
          <a:p>
            <a:pPr indent="-342900" lvl="0" marL="457200" rtl="0" algn="l">
              <a:spcBef>
                <a:spcPts val="0"/>
              </a:spcBef>
              <a:spcAft>
                <a:spcPts val="0"/>
              </a:spcAft>
              <a:buSzPts val="1800"/>
              <a:buChar char="●"/>
            </a:pPr>
            <a:r>
              <a:rPr b="1" lang="es"/>
              <a:t>Enfoque en la utilidad:</a:t>
            </a:r>
            <a:r>
              <a:rPr lang="es"/>
              <a:t> El objetivo es producir resultados útiles por sí mismos (ej. una traducción) o como entrada para otras tareas (ej. análisis sintáctico).</a:t>
            </a:r>
            <a:endParaRPr/>
          </a:p>
          <a:p>
            <a:pPr indent="-342900" lvl="0" marL="457200" rtl="0" algn="l">
              <a:spcBef>
                <a:spcPts val="0"/>
              </a:spcBef>
              <a:spcAft>
                <a:spcPts val="0"/>
              </a:spcAft>
              <a:buSzPts val="1800"/>
              <a:buChar char="●"/>
            </a:pPr>
            <a:r>
              <a:rPr b="1" lang="es"/>
              <a:t>Abordaje científico:</a:t>
            </a:r>
            <a:r>
              <a:rPr lang="es"/>
              <a:t> NLP es un enfoque científico y basado en principios para lidiar con las complejidades y sutilezas de los lenguajes naturales.</a:t>
            </a:r>
            <a:endParaRPr/>
          </a:p>
          <a:p>
            <a:pPr indent="-342900" lvl="0" marL="457200" rtl="0" algn="l">
              <a:spcBef>
                <a:spcPts val="0"/>
              </a:spcBef>
              <a:spcAft>
                <a:spcPts val="0"/>
              </a:spcAft>
              <a:buSzPts val="1800"/>
              <a:buChar char="●"/>
            </a:pPr>
            <a:r>
              <a:rPr b="1" lang="es"/>
              <a:t>Tratamiento de la ambigüedad:</a:t>
            </a:r>
            <a:r>
              <a:rPr lang="es"/>
              <a:t> Reconoce y aborda la ambigüedad inherente en los lenguajes naturales, tanto a nivel sintáctico como semántico.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2400"/>
              <a:t>¿Qué NO es NLP?</a:t>
            </a:r>
            <a:endParaRPr sz="2400"/>
          </a:p>
        </p:txBody>
      </p:sp>
      <p:sp>
        <p:nvSpPr>
          <p:cNvPr id="114" name="Google Shape;11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s"/>
              <a:t>No es solo una serie de "ifs" y "thens":</a:t>
            </a:r>
            <a:r>
              <a:rPr lang="es"/>
              <a:t> NLP no se trata de simplemente aplicar una serie de reglas condicionales básicas al texto.</a:t>
            </a:r>
            <a:endParaRPr/>
          </a:p>
          <a:p>
            <a:pPr indent="-342900" lvl="0" marL="457200" rtl="0" algn="l">
              <a:spcBef>
                <a:spcPts val="0"/>
              </a:spcBef>
              <a:spcAft>
                <a:spcPts val="0"/>
              </a:spcAft>
              <a:buSzPts val="1800"/>
              <a:buChar char="●"/>
            </a:pPr>
            <a:r>
              <a:rPr b="1" lang="es"/>
              <a:t>No es una solución rápida y fácil:</a:t>
            </a:r>
            <a:r>
              <a:rPr lang="es"/>
              <a:t> No se trata de "ejecutar un compilador o un intérprete" en el texto y obtener una comprensión instantánea.</a:t>
            </a:r>
            <a:endParaRPr/>
          </a:p>
          <a:p>
            <a:pPr indent="-342900" lvl="0" marL="457200" rtl="0" algn="l">
              <a:spcBef>
                <a:spcPts val="0"/>
              </a:spcBef>
              <a:spcAft>
                <a:spcPts val="0"/>
              </a:spcAft>
              <a:buSzPts val="1800"/>
              <a:buChar char="●"/>
            </a:pPr>
            <a:r>
              <a:rPr b="1" lang="es"/>
              <a:t>No es ignorar las complejidades del lenguaje:</a:t>
            </a:r>
            <a:r>
              <a:rPr lang="es"/>
              <a:t> NLP no ignora las complejidades y sutilezas de los lenguajes humanos; las aborda de manera sistemática.</a:t>
            </a:r>
            <a:endParaRPr/>
          </a:p>
          <a:p>
            <a:pPr indent="-342900" lvl="0" marL="457200" rtl="0" algn="l">
              <a:spcBef>
                <a:spcPts val="0"/>
              </a:spcBef>
              <a:spcAft>
                <a:spcPts val="0"/>
              </a:spcAft>
              <a:buSzPts val="1800"/>
              <a:buChar char="●"/>
            </a:pPr>
            <a:r>
              <a:rPr b="1" lang="es"/>
              <a:t>No es adivinar o "intuir" el significado:</a:t>
            </a:r>
            <a:r>
              <a:rPr lang="es"/>
              <a:t> Requiere un enfoque más estructurado y fundamentado en principios lingüísticos y computacionales.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Del Caos al Conocimiento: El Poder del Text Mining</a:t>
            </a:r>
            <a:endParaRPr/>
          </a:p>
        </p:txBody>
      </p:sp>
      <p:sp>
        <p:nvSpPr>
          <p:cNvPr id="120" name="Google Shape;12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s"/>
              <a:t>Utilizar NLP para descubrir patrones, tendencias y conocimientos ocultos en grandes volúmenes de texto.</a:t>
            </a:r>
            <a:endParaRPr/>
          </a:p>
        </p:txBody>
      </p:sp>
      <p:pic>
        <p:nvPicPr>
          <p:cNvPr id="121" name="Google Shape;121;p24"/>
          <p:cNvPicPr preferRelativeResize="0"/>
          <p:nvPr/>
        </p:nvPicPr>
        <p:blipFill rotWithShape="1">
          <a:blip r:embed="rId3">
            <a:alphaModFix/>
          </a:blip>
          <a:srcRect b="0" l="57348" r="0" t="0"/>
          <a:stretch/>
        </p:blipFill>
        <p:spPr>
          <a:xfrm>
            <a:off x="5521849" y="2803450"/>
            <a:ext cx="2571552" cy="2182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1874250"/>
            <a:ext cx="8520600" cy="1395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s"/>
              <a:t>Nos vemos el jueves en modalidad LAB</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Gracias!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854000"/>
            <a:ext cx="8520600" cy="1435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s"/>
              <a:t>Encuentro 1</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s"/>
              <a:t>Introducción al Laboratorio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Formato del Laboratorio</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Martes 6:30 PM - 8:30 PM -&gt; TEO</a:t>
            </a:r>
            <a:endParaRPr/>
          </a:p>
          <a:p>
            <a:pPr indent="0" lvl="0" marL="0" rtl="0" algn="l">
              <a:spcBef>
                <a:spcPts val="1200"/>
              </a:spcBef>
              <a:spcAft>
                <a:spcPts val="0"/>
              </a:spcAft>
              <a:buNone/>
            </a:pPr>
            <a:r>
              <a:rPr lang="es"/>
              <a:t>Jueves 6:30 PM - 10:30 PM -&gt; LAB</a:t>
            </a:r>
            <a:endParaRPr/>
          </a:p>
          <a:p>
            <a:pPr indent="0" lvl="0" marL="0" rtl="0" algn="l">
              <a:spcBef>
                <a:spcPts val="1200"/>
              </a:spcBef>
              <a:spcAft>
                <a:spcPts val="0"/>
              </a:spcAft>
              <a:buNone/>
            </a:pPr>
            <a:r>
              <a:rPr lang="es"/>
              <a:t>Evaluaciones Presenciales en formato Laboratorio</a:t>
            </a:r>
            <a:endParaRPr/>
          </a:p>
          <a:p>
            <a:pPr indent="-317500" lvl="0" marL="457200" rtl="0" algn="l">
              <a:spcBef>
                <a:spcPts val="1200"/>
              </a:spcBef>
              <a:spcAft>
                <a:spcPts val="0"/>
              </a:spcAft>
              <a:buSzPts val="1400"/>
              <a:buChar char="●"/>
            </a:pPr>
            <a:r>
              <a:rPr lang="es" sz="1400"/>
              <a:t>Martes 24/4</a:t>
            </a:r>
            <a:endParaRPr sz="1400"/>
          </a:p>
          <a:p>
            <a:pPr indent="-317500" lvl="0" marL="457200" rtl="0" algn="l">
              <a:spcBef>
                <a:spcPts val="0"/>
              </a:spcBef>
              <a:spcAft>
                <a:spcPts val="0"/>
              </a:spcAft>
              <a:buSzPts val="1400"/>
              <a:buChar char="●"/>
            </a:pPr>
            <a:r>
              <a:rPr lang="es" sz="1400"/>
              <a:t>Jueves 26/6</a:t>
            </a:r>
            <a:endParaRPr sz="1400"/>
          </a:p>
          <a:p>
            <a:pPr indent="0" lvl="0" marL="0" rtl="0" algn="l">
              <a:spcBef>
                <a:spcPts val="1200"/>
              </a:spcBef>
              <a:spcAft>
                <a:spcPts val="1200"/>
              </a:spcAft>
              <a:buNone/>
            </a:pPr>
            <a:r>
              <a:rPr lang="es"/>
              <a:t>Clases y Materiales disponibles en Classroom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Criterios de Aprobación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b="1" lang="es"/>
              <a:t>Dominio del tema:</a:t>
            </a:r>
            <a:r>
              <a:rPr lang="es"/>
              <a:t> Se evalúa la comprensión teórica de los conceptos.</a:t>
            </a:r>
            <a:endParaRPr/>
          </a:p>
          <a:p>
            <a:pPr indent="-334327" lvl="0" marL="457200" rtl="0" algn="l">
              <a:lnSpc>
                <a:spcPct val="150000"/>
              </a:lnSpc>
              <a:spcBef>
                <a:spcPts val="0"/>
              </a:spcBef>
              <a:spcAft>
                <a:spcPts val="0"/>
              </a:spcAft>
              <a:buSzPct val="100000"/>
              <a:buChar char="●"/>
            </a:pPr>
            <a:r>
              <a:rPr b="1" lang="es"/>
              <a:t>Aplicación práctica:</a:t>
            </a:r>
            <a:r>
              <a:rPr lang="es"/>
              <a:t> Se evalúa la capacidad de aplicar la teoría a la práctica.</a:t>
            </a:r>
            <a:endParaRPr/>
          </a:p>
          <a:p>
            <a:pPr indent="-334327" lvl="0" marL="457200" rtl="0" algn="l">
              <a:lnSpc>
                <a:spcPct val="150000"/>
              </a:lnSpc>
              <a:spcBef>
                <a:spcPts val="0"/>
              </a:spcBef>
              <a:spcAft>
                <a:spcPts val="0"/>
              </a:spcAft>
              <a:buSzPct val="100000"/>
              <a:buChar char="●"/>
            </a:pPr>
            <a:r>
              <a:rPr b="1" lang="es"/>
              <a:t>Calidad del trabajo:</a:t>
            </a:r>
            <a:r>
              <a:rPr lang="es"/>
              <a:t> Se evalúa la presentación formal del trabajo, la cual incluye el desarrollo de prototipos funcionales de aplicaciones junto a documentación y, en algunos casos, elaboración de ensayos.</a:t>
            </a:r>
            <a:endParaRPr/>
          </a:p>
          <a:p>
            <a:pPr indent="-334327" lvl="0" marL="457200" rtl="0" algn="l">
              <a:lnSpc>
                <a:spcPct val="150000"/>
              </a:lnSpc>
              <a:spcBef>
                <a:spcPts val="0"/>
              </a:spcBef>
              <a:spcAft>
                <a:spcPts val="0"/>
              </a:spcAft>
              <a:buSzPct val="100000"/>
              <a:buChar char="●"/>
            </a:pPr>
            <a:r>
              <a:rPr b="1" lang="es"/>
              <a:t>Trabajo en equipo:</a:t>
            </a:r>
            <a:r>
              <a:rPr lang="es"/>
              <a:t> Se evalúa la capacidad de colaborar y trabajar en equipo.</a:t>
            </a:r>
            <a:endParaRPr/>
          </a:p>
          <a:p>
            <a:pPr indent="-334327" lvl="0" marL="457200" rtl="0" algn="l">
              <a:lnSpc>
                <a:spcPct val="150000"/>
              </a:lnSpc>
              <a:spcBef>
                <a:spcPts val="0"/>
              </a:spcBef>
              <a:spcAft>
                <a:spcPts val="0"/>
              </a:spcAft>
              <a:buSzPct val="100000"/>
              <a:buChar char="●"/>
            </a:pPr>
            <a:r>
              <a:rPr b="1" lang="es"/>
              <a:t>Presentación:</a:t>
            </a:r>
            <a:r>
              <a:rPr lang="es"/>
              <a:t> Se evalúa la claridad, la organización y el impacto comunicacional de la presentación.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Procesamiento del Lenguaje N</a:t>
            </a:r>
            <a:r>
              <a:rPr lang="es"/>
              <a:t>atural</a:t>
            </a:r>
            <a:r>
              <a:rPr lang="es"/>
              <a:t> (PLN)</a:t>
            </a:r>
            <a:endParaRPr/>
          </a:p>
        </p:txBody>
      </p:sp>
      <p:pic>
        <p:nvPicPr>
          <p:cNvPr descr="Procesamiento del Lenguaje Natural con Machine Learning" id="78" name="Google Shape;78;p17"/>
          <p:cNvPicPr preferRelativeResize="0"/>
          <p:nvPr/>
        </p:nvPicPr>
        <p:blipFill rotWithShape="1">
          <a:blip r:embed="rId3">
            <a:alphaModFix/>
          </a:blip>
          <a:srcRect b="0" l="18646" r="24814" t="0"/>
          <a:stretch/>
        </p:blipFill>
        <p:spPr>
          <a:xfrm>
            <a:off x="4572000" y="1524175"/>
            <a:ext cx="2913524" cy="2771775"/>
          </a:xfrm>
          <a:prstGeom prst="rect">
            <a:avLst/>
          </a:prstGeom>
          <a:noFill/>
          <a:ln>
            <a:noFill/>
          </a:ln>
        </p:spPr>
      </p:pic>
      <p:pic>
        <p:nvPicPr>
          <p:cNvPr id="79" name="Google Shape;79;p17"/>
          <p:cNvPicPr preferRelativeResize="0"/>
          <p:nvPr/>
        </p:nvPicPr>
        <p:blipFill>
          <a:blip r:embed="rId4">
            <a:alphaModFix/>
          </a:blip>
          <a:stretch>
            <a:fillRect/>
          </a:stretch>
        </p:blipFill>
        <p:spPr>
          <a:xfrm>
            <a:off x="1293250" y="1601450"/>
            <a:ext cx="2777325" cy="2617213"/>
          </a:xfrm>
          <a:prstGeom prst="rect">
            <a:avLst/>
          </a:prstGeom>
          <a:noFill/>
          <a:ln>
            <a:noFill/>
          </a:ln>
        </p:spPr>
      </p:pic>
      <p:sp>
        <p:nvSpPr>
          <p:cNvPr id="80" name="Google Shape;80;p17"/>
          <p:cNvSpPr txBox="1"/>
          <p:nvPr/>
        </p:nvSpPr>
        <p:spPr>
          <a:xfrm>
            <a:off x="378125" y="4295950"/>
            <a:ext cx="8255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a:t>PNL</a:t>
            </a:r>
            <a:r>
              <a:rPr lang="es"/>
              <a:t>: es la parte de la Ciencias de la Computación e Inteligencia artificial que trabaja con lenguajes humanos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540525" y="955488"/>
            <a:ext cx="3000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Es una </a:t>
            </a:r>
            <a:r>
              <a:rPr b="1" lang="es" sz="1800">
                <a:solidFill>
                  <a:schemeClr val="dk1"/>
                </a:solidFill>
              </a:rPr>
              <a:t>forma en que los humanos, no las computadoras, piensan</a:t>
            </a:r>
            <a:r>
              <a:rPr lang="es" sz="1800">
                <a:solidFill>
                  <a:schemeClr val="dk1"/>
                </a:solidFill>
              </a:rPr>
              <a:t> para resolver problemas . </a:t>
            </a:r>
            <a:r>
              <a:rPr b="1" lang="es" sz="1800">
                <a:solidFill>
                  <a:schemeClr val="dk1"/>
                </a:solidFill>
              </a:rPr>
              <a:t>No se trata de hacer que los humanos piensen como las computadoras</a:t>
            </a:r>
            <a:r>
              <a:rPr lang="es" sz="1800">
                <a:solidFill>
                  <a:schemeClr val="dk1"/>
                </a:solidFill>
              </a:rPr>
              <a:t>, sino de usar nuestra inteligencia para aprovechar el poder de la computación.</a:t>
            </a:r>
            <a:endParaRPr sz="1800">
              <a:solidFill>
                <a:schemeClr val="dk1"/>
              </a:solidFill>
            </a:endParaRPr>
          </a:p>
        </p:txBody>
      </p:sp>
      <p:pic>
        <p:nvPicPr>
          <p:cNvPr descr="This is a piece of a 47 minute video" id="86" name="Google Shape;86;p18" title="Seymour Papert 1983">
            <a:hlinkClick r:id="rId3"/>
          </p:cNvPr>
          <p:cNvPicPr preferRelativeResize="0"/>
          <p:nvPr/>
        </p:nvPicPr>
        <p:blipFill>
          <a:blip r:embed="rId4">
            <a:alphaModFix/>
          </a:blip>
          <a:stretch>
            <a:fillRect/>
          </a:stretch>
        </p:blipFill>
        <p:spPr>
          <a:xfrm>
            <a:off x="3819500" y="1218125"/>
            <a:ext cx="4812825" cy="270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10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713425" y="1709850"/>
            <a:ext cx="7907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dk1"/>
                </a:solidFill>
              </a:rPr>
              <a:t>El </a:t>
            </a:r>
            <a:r>
              <a:rPr b="1" lang="es" sz="1800">
                <a:solidFill>
                  <a:schemeClr val="dk1"/>
                </a:solidFill>
              </a:rPr>
              <a:t>pensamiento computacional</a:t>
            </a:r>
            <a:r>
              <a:rPr lang="es" sz="1800">
                <a:solidFill>
                  <a:schemeClr val="dk1"/>
                </a:solidFill>
              </a:rPr>
              <a:t> es un conjunto de </a:t>
            </a:r>
            <a:r>
              <a:rPr b="1" lang="es" sz="1800">
                <a:solidFill>
                  <a:schemeClr val="dk1"/>
                </a:solidFill>
              </a:rPr>
              <a:t>procesos de pensamiento involucrados en la formulación de problemas y sus soluciones</a:t>
            </a:r>
            <a:r>
              <a:rPr lang="es" sz="1800">
                <a:solidFill>
                  <a:schemeClr val="dk1"/>
                </a:solidFill>
              </a:rPr>
              <a:t>, de tal manera que las soluciones se representen de una forma que pueda ser llevada a cabo eficazmente por un agente de procesamiento de información.</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311700" y="1498050"/>
            <a:ext cx="8520600" cy="214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s"/>
              <a:t>“Un lenguaje no son solo palabras. Es una cultura, una tradición, una unificación de una comunidad, toda una historia que crea lo que una comunidad es. Todo está contenido en un lenguaje."</a:t>
            </a:r>
            <a:endParaRPr/>
          </a:p>
          <a:p>
            <a:pPr indent="0" lvl="0" marL="0" rtl="0" algn="r">
              <a:spcBef>
                <a:spcPts val="1200"/>
              </a:spcBef>
              <a:spcAft>
                <a:spcPts val="0"/>
              </a:spcAft>
              <a:buNone/>
            </a:pPr>
            <a:r>
              <a:t/>
            </a:r>
            <a:endParaRPr/>
          </a:p>
          <a:p>
            <a:pPr indent="0" lvl="0" marL="0" rtl="0" algn="r">
              <a:spcBef>
                <a:spcPts val="1200"/>
              </a:spcBef>
              <a:spcAft>
                <a:spcPts val="1200"/>
              </a:spcAft>
              <a:buNone/>
            </a:pPr>
            <a:r>
              <a:rPr lang="es"/>
              <a:t>Noam Chomsky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21"/>
          <p:cNvPicPr preferRelativeResize="0"/>
          <p:nvPr/>
        </p:nvPicPr>
        <p:blipFill rotWithShape="1">
          <a:blip r:embed="rId3">
            <a:alphaModFix/>
          </a:blip>
          <a:srcRect b="0" l="0" r="51695" t="0"/>
          <a:stretch/>
        </p:blipFill>
        <p:spPr>
          <a:xfrm>
            <a:off x="360875" y="691263"/>
            <a:ext cx="4269648" cy="4103675"/>
          </a:xfrm>
          <a:prstGeom prst="rect">
            <a:avLst/>
          </a:prstGeom>
          <a:noFill/>
          <a:ln>
            <a:noFill/>
          </a:ln>
        </p:spPr>
      </p:pic>
      <p:sp>
        <p:nvSpPr>
          <p:cNvPr id="102" name="Google Shape;102;p21"/>
          <p:cNvSpPr txBox="1"/>
          <p:nvPr/>
        </p:nvSpPr>
        <p:spPr>
          <a:xfrm>
            <a:off x="4779450" y="1142300"/>
            <a:ext cx="40302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t>Lenguaje Natural: El Desafío de la No Estructura</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Puntos Clave: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s"/>
              <a:t>Datos no estructurados: No existe un modelo predefinido.</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Sin orden natural: No hay una forma inherente de organizar la información.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s"/>
              <a:t>Ambiguo e Intuitivo: El significado depende del contexto y la interpretación humana.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