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9d6eca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9d6eca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9d6ecad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9d6ecad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9d6ecad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9d6ecad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9d6ecad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9d6ecad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9d6ecad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9d6ecad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9d6ecad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9d6ecad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9d6ecad3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9d6ecad3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9d6ecad3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9d6ecad3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9d6ecad3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9d6ecad3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9d6ecad3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9d6ecad3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9d6ecad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9d6ecad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9d6ecad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9d6ecad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9d6ecad3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9d6ecad3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9d6ecad3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9d6ecad3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9d6ecad3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9d6ecad3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9d6ecad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9d6ecad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9d6ecad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9d6ecad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9d6ecad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9d6ecad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9d6ecad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9d6ecad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9d6ecad3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9d6ecad3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9d6ecad3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9d6ecad3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59bMh59JQDo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gif"/><Relationship Id="rId4" Type="http://schemas.openxmlformats.org/officeDocument/2006/relationships/hyperlink" Target="https://www.geeksforgeeks.org/types-of-machine-learnin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08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Introducción al</a:t>
            </a:r>
            <a:r>
              <a:rPr lang="e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Machine Learning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901" y="2361575"/>
            <a:ext cx="4092200" cy="2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Supervisado: Aprendiendo de Ejemplos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Trabaja con datos etiquetados.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Datos Etiquetados:</a:t>
            </a:r>
            <a:r>
              <a:rPr lang="es" sz="1100">
                <a:solidFill>
                  <a:schemeClr val="dk1"/>
                </a:solidFill>
              </a:rPr>
              <a:t> Datos con una "etiqueta" o "target" que queremos predecir.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Objetivo: Construir un modelo que prediga la etiqueta para datos nuevos sin ella.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Predicción:</a:t>
            </a:r>
            <a:r>
              <a:rPr lang="es" sz="1100">
                <a:solidFill>
                  <a:schemeClr val="dk1"/>
                </a:solidFill>
              </a:rPr>
              <a:t> La "suposición" del modelo sobre la etiqueta de un dato nuevo.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r>
              <a:rPr lang="es" sz="1100">
                <a:solidFill>
                  <a:schemeClr val="dk1"/>
                </a:solidFill>
              </a:rPr>
              <a:t> Mostrar imágenes de perros y gatos </a:t>
            </a:r>
            <a:r>
              <a:rPr i="1" lang="es" sz="1100">
                <a:solidFill>
                  <a:schemeClr val="dk1"/>
                </a:solidFill>
              </a:rPr>
              <a:t>con</a:t>
            </a:r>
            <a:r>
              <a:rPr lang="es" sz="1100">
                <a:solidFill>
                  <a:schemeClr val="dk1"/>
                </a:solidFill>
              </a:rPr>
              <a:t> sus etiquetas ("perro", "gato"). El modelo aprende a clasificar nuevas imágenes.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399" y="397576"/>
            <a:ext cx="6133199" cy="43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Supervisado: Regresión </a:t>
            </a:r>
            <a:r>
              <a:rPr lang="es" sz="2244"/>
              <a:t>(Prediciendo Números)</a:t>
            </a:r>
            <a:endParaRPr sz="2244"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Objetivo: Predecir un </a:t>
            </a:r>
            <a:r>
              <a:rPr i="1" lang="es" sz="1100">
                <a:solidFill>
                  <a:schemeClr val="dk1"/>
                </a:solidFill>
              </a:rPr>
              <a:t>número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Ejemplos: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Predecir el precio de una casa.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Predecir el valor de una acción.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Predecir el tiempo en una web.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Intuición:</a:t>
            </a:r>
            <a:r>
              <a:rPr lang="es" sz="1100">
                <a:solidFill>
                  <a:schemeClr val="dk1"/>
                </a:solidFill>
              </a:rPr>
              <a:t> Encontrar una línea o curva que se ajuste a los puntos de datos para estimar nuevos valores numéricos.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Modelo común: Regresión Lineal.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550" y="1667577"/>
            <a:ext cx="2832951" cy="14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675" y="152400"/>
            <a:ext cx="68626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Supervisado: Clasificación </a:t>
            </a:r>
            <a:r>
              <a:rPr lang="es" sz="2133"/>
              <a:t>(Prediciendo Categorías)</a:t>
            </a:r>
            <a:endParaRPr sz="2133"/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Objetivo: Predecir una </a:t>
            </a:r>
            <a:r>
              <a:rPr i="1" lang="es" sz="1100">
                <a:solidFill>
                  <a:schemeClr val="dk1"/>
                </a:solidFill>
              </a:rPr>
              <a:t>categoría</a:t>
            </a:r>
            <a:r>
              <a:rPr lang="es" sz="1100">
                <a:solidFill>
                  <a:schemeClr val="dk1"/>
                </a:solidFill>
              </a:rPr>
              <a:t> o estado.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Los modelos se llaman clasificadores.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La predicción puede ser binaria (sí/no) o multicategoría.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Ejemplos: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Detectar spam (spam/no spam).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Clasificar imágenes (coche, pájaro, gato, perro).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Predecir si un paciente está enfermo/sano.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Análisis de sentimiento (positivo/negativo).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Intuición:</a:t>
            </a:r>
            <a:r>
              <a:rPr lang="es" sz="1100">
                <a:solidFill>
                  <a:schemeClr val="dk1"/>
                </a:solidFill>
              </a:rPr>
              <a:t> Encontrar límites que separen datos de diferentes categorías.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Modelos comunes: Clasificador Logístico, Árboles de Decisión, SVM, Redes Neuronales.</a:t>
            </a:r>
            <a:endParaRPr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475" y="1566996"/>
            <a:ext cx="3661425" cy="200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Ramas: </a:t>
            </a:r>
            <a:r>
              <a:rPr lang="es" sz="2244"/>
              <a:t>Aprendizaje No Supervisado y por Refuerzo</a:t>
            </a:r>
            <a:endParaRPr sz="2244"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Aprendizaje No Supervisado: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Trabaja con datos </a:t>
            </a:r>
            <a:r>
              <a:rPr i="1" lang="es" sz="1100">
                <a:solidFill>
                  <a:schemeClr val="dk1"/>
                </a:solidFill>
              </a:rPr>
              <a:t>no</a:t>
            </a:r>
            <a:r>
              <a:rPr lang="es" sz="1100">
                <a:solidFill>
                  <a:schemeClr val="dk1"/>
                </a:solidFill>
              </a:rPr>
              <a:t> etiquetados.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Objetivo: Encontrar patrones, estructuras o simplificar datos sin una "respuesta correcta".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Tipos: Clustering (agrupar datos similares), Reducción de Dimensionalidad (simplificar datos complejos).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 menudo usado para pre-procesar datos.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Aprendizaje por Refuerzo: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Un "agente" aprende interactuando con un entorno para maximizar una "recompensa".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Aprende por prueba y error, no de un dataset fijo.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Ejemplos:</a:t>
            </a:r>
            <a:r>
              <a:rPr lang="es" sz="1100">
                <a:solidFill>
                  <a:schemeClr val="dk1"/>
                </a:solidFill>
              </a:rPr>
              <a:t> Entrenar robots, sistemas de juego (ajedrez), coches autónomos (planificar rutas).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50" y="152400"/>
            <a:ext cx="671449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Importantes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Datos:</a:t>
            </a:r>
            <a:r>
              <a:rPr lang="es" sz="1100">
                <a:solidFill>
                  <a:schemeClr val="dk1"/>
                </a:solidFill>
              </a:rPr>
              <a:t> La base del ML. Necesitan limpieza y preparación (pre-procesamiento).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Características (Features):</a:t>
            </a:r>
            <a:r>
              <a:rPr lang="es" sz="1100">
                <a:solidFill>
                  <a:schemeClr val="dk1"/>
                </a:solidFill>
              </a:rPr>
              <a:t> Propiedades de los datos usadas (numéricas o categóricas).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Etiquetas (Labels):</a:t>
            </a:r>
            <a:r>
              <a:rPr lang="es" sz="1100">
                <a:solidFill>
                  <a:schemeClr val="dk1"/>
                </a:solidFill>
              </a:rPr>
              <a:t> El "target" a predecir en Supervisado.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Modelo:</a:t>
            </a:r>
            <a:r>
              <a:rPr lang="es" sz="1100">
                <a:solidFill>
                  <a:schemeClr val="dk1"/>
                </a:solidFill>
              </a:rPr>
              <a:t> La "regla" aprendida para predecir.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Entrenamiento:</a:t>
            </a:r>
            <a:r>
              <a:rPr lang="es" sz="1100">
                <a:solidFill>
                  <a:schemeClr val="dk1"/>
                </a:solidFill>
              </a:rPr>
              <a:t> Proceso para que el modelo aprenda de los datos.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Evaluación:</a:t>
            </a:r>
            <a:r>
              <a:rPr lang="es" sz="1100">
                <a:solidFill>
                  <a:schemeClr val="dk1"/>
                </a:solidFill>
              </a:rPr>
              <a:t> Medir el rendimiento del modelo (métricas de error).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Conjuntos de Datos:</a:t>
            </a:r>
            <a:r>
              <a:rPr lang="es" sz="1100">
                <a:solidFill>
                  <a:schemeClr val="dk1"/>
                </a:solidFill>
              </a:rPr>
              <a:t> Dividir datos en entrenamiento, validación y prueba para evaluar justamente.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Sobreajuste (Overfitting):</a:t>
            </a:r>
            <a:r>
              <a:rPr lang="es" sz="1100">
                <a:solidFill>
                  <a:schemeClr val="dk1"/>
                </a:solidFill>
              </a:rPr>
              <a:t> Modelo demasiado complejo, memoriza entrenamiento, falla con datos nuevos.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Subajuste (Underfitting):</a:t>
            </a:r>
            <a:r>
              <a:rPr lang="es" sz="1100">
                <a:solidFill>
                  <a:schemeClr val="dk1"/>
                </a:solidFill>
              </a:rPr>
              <a:t> Modelo demasiado simple, no aprende patrones.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Hiperparámetros:</a:t>
            </a:r>
            <a:r>
              <a:rPr lang="es" sz="1100">
                <a:solidFill>
                  <a:schemeClr val="dk1"/>
                </a:solidFill>
              </a:rPr>
              <a:t> Ajustes en el algoritmo (no aprendidos de datos), se "sintonizan".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562350" y="1148700"/>
            <a:ext cx="80193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El aprendizaje automático se centra en modelar el mundo. Buscamos describir fenómenos o sistemas con funciones matemáticas, formalizando cómo se relacionan dos o más cosas. </a:t>
            </a:r>
            <a:r>
              <a:rPr lang="es" sz="1800">
                <a:solidFill>
                  <a:schemeClr val="dk1"/>
                </a:solidFill>
              </a:rPr>
              <a:t>Pero, ¿qué función usar?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Ejemplo: Con datos sobre la altura y el peso de ciervos, queremos predecir la altura a partir del peso. Esto puede representarse como una línea, descrita por la función y = mx + b, donde m y b son los parámetros que debemos aprender.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Vistazo a Algunos Modelos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Regresión Lineal:</a:t>
            </a:r>
            <a:r>
              <a:rPr lang="es" sz="1100">
                <a:solidFill>
                  <a:schemeClr val="dk1"/>
                </a:solidFill>
              </a:rPr>
              <a:t> Encuentra una línea para datos numéricos.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Clasificador Logístico:</a:t>
            </a:r>
            <a:r>
              <a:rPr lang="es" sz="1100">
                <a:solidFill>
                  <a:schemeClr val="dk1"/>
                </a:solidFill>
              </a:rPr>
              <a:t> Predice probabilidad (0-1) para categorías.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Naive Bayes:</a:t>
            </a:r>
            <a:r>
              <a:rPr lang="es" sz="1100">
                <a:solidFill>
                  <a:schemeClr val="dk1"/>
                </a:solidFill>
              </a:rPr>
              <a:t> Clasificador probabilístico (útil para texto/spam).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Árboles de Decisión:</a:t>
            </a:r>
            <a:r>
              <a:rPr lang="es" sz="1100">
                <a:solidFill>
                  <a:schemeClr val="dk1"/>
                </a:solidFill>
              </a:rPr>
              <a:t> Toma decisiones siguiendo un árbol de preguntas.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Support Vector Machines (SVM):</a:t>
            </a:r>
            <a:r>
              <a:rPr lang="es" sz="1100">
                <a:solidFill>
                  <a:schemeClr val="dk1"/>
                </a:solidFill>
              </a:rPr>
              <a:t> Busca la mejor frontera lineal (puede usar "kernel trick").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Redes Neuronales:</a:t>
            </a:r>
            <a:r>
              <a:rPr lang="es" sz="1100">
                <a:solidFill>
                  <a:schemeClr val="dk1"/>
                </a:solidFill>
              </a:rPr>
              <a:t> Modelos versátiles, base del Deep Learning, con capas interconectadas.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Métodos de Ensamble:</a:t>
            </a:r>
            <a:r>
              <a:rPr lang="es" sz="1100">
                <a:solidFill>
                  <a:schemeClr val="dk1"/>
                </a:solidFill>
              </a:rPr>
              <a:t> Combinan múltiples modelos para robustez (Random Forests).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a, Diagrama de Venn&#10;&#10;Descripción generada automáticamente"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8675"/>
            <a:ext cx="9144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Reales del Machine Learning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Sistemas de Recomendación:</a:t>
            </a:r>
            <a:r>
              <a:rPr lang="es" sz="1100">
                <a:solidFill>
                  <a:schemeClr val="dk1"/>
                </a:solidFill>
              </a:rPr>
              <a:t> Netflix, Amazon, YouTube.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Procesamiento de Lenguaje Natural (NLP):</a:t>
            </a:r>
            <a:r>
              <a:rPr lang="es" sz="1100">
                <a:solidFill>
                  <a:schemeClr val="dk1"/>
                </a:solidFill>
              </a:rPr>
              <a:t> Asistentes de voz, traducción, detección de spam, chatbots.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Visión por Computadora:</a:t>
            </a:r>
            <a:r>
              <a:rPr lang="es" sz="1100">
                <a:solidFill>
                  <a:schemeClr val="dk1"/>
                </a:solidFill>
              </a:rPr>
              <a:t> Reconocimiento de imágenes/rostros, coches autónomos (detectar peatones/señales).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Salud y Medicina:</a:t>
            </a:r>
            <a:r>
              <a:rPr lang="es" sz="1100">
                <a:solidFill>
                  <a:schemeClr val="dk1"/>
                </a:solidFill>
              </a:rPr>
              <a:t> Diagnóstico, análisis de imágenes médicas, descubrimiento de fármacos.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Finanzas:</a:t>
            </a:r>
            <a:r>
              <a:rPr lang="es" sz="1100">
                <a:solidFill>
                  <a:schemeClr val="dk1"/>
                </a:solidFill>
              </a:rPr>
              <a:t> Detección de fraude, predicción de acciones, riesgo crediticio.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Marketing y Ventas:</a:t>
            </a:r>
            <a:r>
              <a:rPr lang="es" sz="1100">
                <a:solidFill>
                  <a:schemeClr val="dk1"/>
                </a:solidFill>
              </a:rPr>
              <a:t> Segmentación de clientes, publicidad personalizada.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Robótica:</a:t>
            </a:r>
            <a:r>
              <a:rPr lang="es" sz="1100">
                <a:solidFill>
                  <a:schemeClr val="dk1"/>
                </a:solidFill>
              </a:rPr>
              <a:t> Control y navegación.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 Viaje en el Machine Learning Comienza Ahora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Necesitas datos:</a:t>
            </a:r>
            <a:r>
              <a:rPr lang="es" sz="1100">
                <a:solidFill>
                  <a:schemeClr val="dk1"/>
                </a:solidFill>
              </a:rPr>
              <a:t> Aprende a obtenerlos, limpiarlos y prepararlos.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Elige </a:t>
            </a:r>
            <a:r>
              <a:rPr b="1" lang="es" sz="1100">
                <a:solidFill>
                  <a:schemeClr val="dk1"/>
                </a:solidFill>
              </a:rPr>
              <a:t>un problema que te interese resolver con datos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Herramientas comunes</a:t>
            </a:r>
            <a:r>
              <a:rPr lang="es" sz="1100">
                <a:solidFill>
                  <a:schemeClr val="dk1"/>
                </a:solidFill>
              </a:rPr>
              <a:t> (Python): Scikit-Learn, Keras, Pandas, NumPy.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La práctica es fundamental</a:t>
            </a:r>
            <a:r>
              <a:rPr lang="es" sz="1100">
                <a:solidFill>
                  <a:schemeClr val="dk1"/>
                </a:solidFill>
              </a:rPr>
              <a:t>: Jugá con datos y modelos.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Encontrá datasets interesantes en comunidades online (Kaggle).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Hay muchísimos recursos disponibles (videos, blogs, cursos).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¡El campo está en constante evolución y las oportunidades son enormes!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152400"/>
            <a:ext cx="46672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Machine Learning?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El Machine Learning (ML) está en todas partes y su interés crece rápidamente.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Se aplica en casi todas las industrias: medicina, finanzas, coches autónomos, sistemas de recomendación, etc.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100">
                <a:solidFill>
                  <a:schemeClr val="dk1"/>
                </a:solidFill>
              </a:rPr>
              <a:t>Es como sentido común, pero implementado por una computadora.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No necesitas ser un experto en matemáticas o programación para entender los conceptos básicos; se basa en intuición visual y encontrar patrones.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Relación con IA:</a:t>
            </a:r>
            <a:r>
              <a:rPr lang="es" sz="1100">
                <a:solidFill>
                  <a:schemeClr val="dk1"/>
                </a:solidFill>
              </a:rPr>
              <a:t> La IA es el campo general para decisiones por computadora. ML es una parte de la 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Relación con DL:</a:t>
            </a:r>
            <a:r>
              <a:rPr lang="es" sz="1100">
                <a:solidFill>
                  <a:schemeClr val="dk1"/>
                </a:solidFill>
              </a:rPr>
              <a:t> El Deep Learning (DL) es una parte del ML que usa redes neuronales.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standing bias in AI – as researchers and engineers, our goal is to make machine learning technology work for everyone.&#10;&#10;Dive into the world of Google. See how we’re pushing the boundaries of generative AI, developing cutting-edge technology &amp; using our platform to help communities globally. Subscribe to stay up to date with our mission: https://www.youtube.com/@Google/?sub_confirmation=1 &#10;&#10;Subscribe to our Channel: https://www.youtube.com/google&#10;Tweet with us on X: https://twitter.com/google&#10;Follow us on Instagram: https://www.instagram.com/google&#10;Join us on Facebook: https://www.facebook.com/Google" id="76" name="Google Shape;76;p17" title="3 types of bias in AI | Machine lear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aprende una máquina? </a:t>
            </a:r>
            <a:r>
              <a:rPr lang="es" sz="2355"/>
              <a:t>Remember-Formulate-Predict.</a:t>
            </a:r>
            <a:endParaRPr sz="2355"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El ML enseña a las computadoras a tomar decisiones basadas en datos, imitando el aprendizaje humano por experiencia.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El proceso sigue este marco: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Remember (Recordar):</a:t>
            </a:r>
            <a:r>
              <a:rPr lang="es" sz="1100">
                <a:solidFill>
                  <a:schemeClr val="dk1"/>
                </a:solidFill>
              </a:rPr>
              <a:t> Mirar datos pasados (experiencia).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Formulate (Formular):</a:t>
            </a:r>
            <a:r>
              <a:rPr lang="es" sz="1100">
                <a:solidFill>
                  <a:schemeClr val="dk1"/>
                </a:solidFill>
              </a:rPr>
              <a:t> Crear una regla o modelo general a partir de los datos.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Predict (Predecir):</a:t>
            </a:r>
            <a:r>
              <a:rPr lang="es" sz="1100">
                <a:solidFill>
                  <a:schemeClr val="dk1"/>
                </a:solidFill>
              </a:rPr>
              <a:t> Usar la regla (modelo) para tomar decisiones o predecir con datos nuevos.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Modelo:</a:t>
            </a:r>
            <a:r>
              <a:rPr lang="es" sz="1100">
                <a:solidFill>
                  <a:schemeClr val="dk1"/>
                </a:solidFill>
              </a:rPr>
              <a:t> Un conjunto de reglas/fórmula para representar datos y predecir.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Características (Features):</a:t>
            </a:r>
            <a:r>
              <a:rPr lang="es" sz="1100">
                <a:solidFill>
                  <a:schemeClr val="dk1"/>
                </a:solidFill>
              </a:rPr>
              <a:t> Propiedades de los datos usadas por el modelo (ej: en una casa, habitaciones, tamaño).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280988"/>
            <a:ext cx="76104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7379" l="4607" r="5058" t="6204"/>
          <a:stretch/>
        </p:blipFill>
        <p:spPr>
          <a:xfrm>
            <a:off x="740263" y="776713"/>
            <a:ext cx="7663475" cy="35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/>
        </p:nvSpPr>
        <p:spPr>
          <a:xfrm>
            <a:off x="5834100" y="4741500"/>
            <a:ext cx="3157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Fuente de la imagen: </a:t>
            </a:r>
            <a:r>
              <a:rPr lang="es" sz="1000" u="sng">
                <a:solidFill>
                  <a:schemeClr val="hlink"/>
                </a:solidFill>
                <a:hlinkClick r:id="rId4"/>
              </a:rPr>
              <a:t>geeksforgeeks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/>
          </a:blip>
          <a:srcRect b="5809" l="2816" r="2995" t="6038"/>
          <a:stretch/>
        </p:blipFill>
        <p:spPr>
          <a:xfrm>
            <a:off x="409062" y="810275"/>
            <a:ext cx="8325875" cy="35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