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57c103e42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57c103e42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7c103e42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7c103e42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7c103e42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7c103e42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57c103e42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57c103e42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7c103e42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7c103e42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57c103e42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57c103e42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57c103e42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57c103e42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57c103e42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57c103e42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7c103e42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7c103e42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7c103e42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7c103e42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57c103e42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57c103e42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7c103e42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7c103e42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57c103e42e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57c103e42e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57c103e42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57c103e42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57c103e42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57c103e42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57c103e42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57c103e42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7c103e42e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57c103e42e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7c103e42e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57c103e42e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57c103e42e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57c103e42e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57c103e42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57c103e42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57c103e42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57c103e42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57c103e42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57c103e42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57c103e42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57c103e42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57c103e42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57c103e42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57c103e42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57c103e42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57c103e42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57c103e42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57c103e42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57c103e42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57c103e42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57c103e42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7c103e42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7c103e42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7c103e42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57c103e42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57c103e42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57c103e42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7c103e42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7c103e42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7c103e42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7c103e42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57c103e42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7c103e42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to55JwRPFh1_DPkmV8yYBH-KyMLcgn24/view"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www.youtube.com/watch?v=0kZIGB_dG80" TargetMode="External"/><Relationship Id="rId4" Type="http://schemas.openxmlformats.org/officeDocument/2006/relationships/image" Target="../media/image1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www.youtube.com/watch?v=aircAruvnKk" TargetMode="External"/><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title="neural_n.mp4">
            <a:hlinkClick r:id="rId3"/>
          </p:cNvPr>
          <p:cNvPicPr preferRelativeResize="0"/>
          <p:nvPr/>
        </p:nvPicPr>
        <p:blipFill>
          <a:blip r:embed="rId4">
            <a:alphaModFix/>
          </a:blip>
          <a:stretch>
            <a:fillRect/>
          </a:stretch>
        </p:blipFill>
        <p:spPr>
          <a:xfrm>
            <a:off x="-3575" y="0"/>
            <a:ext cx="9151144"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sp>
        <p:nvSpPr>
          <p:cNvPr id="100" name="Google Shape;100;p22"/>
          <p:cNvSpPr txBox="1"/>
          <p:nvPr/>
        </p:nvSpPr>
        <p:spPr>
          <a:xfrm>
            <a:off x="701850" y="2371650"/>
            <a:ext cx="7740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00FF00"/>
                </a:solidFill>
                <a:latin typeface="Consolas"/>
                <a:ea typeface="Consolas"/>
                <a:cs typeface="Consolas"/>
                <a:sym typeface="Consolas"/>
              </a:rPr>
              <a:t>Esta criatura tiene un cuerpo amarillo y una cola larga y le encanta saltar.</a:t>
            </a:r>
            <a:endParaRPr>
              <a:solidFill>
                <a:srgbClr val="00FF00"/>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4" name="Shape 104"/>
        <p:cNvGrpSpPr/>
        <p:nvPr/>
      </p:nvGrpSpPr>
      <p:grpSpPr>
        <a:xfrm>
          <a:off x="0" y="0"/>
          <a:ext cx="0" cy="0"/>
          <a:chOff x="0" y="0"/>
          <a:chExt cx="0" cy="0"/>
        </a:xfrm>
      </p:grpSpPr>
      <p:sp>
        <p:nvSpPr>
          <p:cNvPr id="105" name="Google Shape;105;p23"/>
          <p:cNvSpPr txBox="1"/>
          <p:nvPr/>
        </p:nvSpPr>
        <p:spPr>
          <a:xfrm>
            <a:off x="3072000" y="2371650"/>
            <a:ext cx="3000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00FF00"/>
                </a:solidFill>
                <a:latin typeface="Consolas"/>
                <a:ea typeface="Consolas"/>
                <a:cs typeface="Consolas"/>
                <a:sym typeface="Consolas"/>
              </a:rPr>
              <a:t>Cola amarilla</a:t>
            </a:r>
            <a:endParaRPr>
              <a:solidFill>
                <a:srgbClr val="00FF00"/>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sp>
        <p:nvSpPr>
          <p:cNvPr id="110" name="Google Shape;110;p24"/>
          <p:cNvSpPr txBox="1"/>
          <p:nvPr/>
        </p:nvSpPr>
        <p:spPr>
          <a:xfrm>
            <a:off x="114750" y="2371650"/>
            <a:ext cx="8914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00FF00"/>
                </a:solidFill>
                <a:latin typeface="Consolas"/>
                <a:ea typeface="Consolas"/>
                <a:cs typeface="Consolas"/>
                <a:sym typeface="Consolas"/>
              </a:rPr>
              <a:t>Le encanta escalar, esta criatura tiene garras afiladas y un cuerpo violeta.</a:t>
            </a:r>
            <a:endParaRPr>
              <a:solidFill>
                <a:srgbClr val="00FF00"/>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4" name="Shape 114"/>
        <p:cNvGrpSpPr/>
        <p:nvPr/>
      </p:nvGrpSpPr>
      <p:grpSpPr>
        <a:xfrm>
          <a:off x="0" y="0"/>
          <a:ext cx="0" cy="0"/>
          <a:chOff x="0" y="0"/>
          <a:chExt cx="0" cy="0"/>
        </a:xfrm>
      </p:grpSpPr>
      <p:sp>
        <p:nvSpPr>
          <p:cNvPr id="115" name="Google Shape;115;p25"/>
          <p:cNvSpPr txBox="1"/>
          <p:nvPr/>
        </p:nvSpPr>
        <p:spPr>
          <a:xfrm>
            <a:off x="3072000" y="2371650"/>
            <a:ext cx="3000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00FF00"/>
                </a:solidFill>
                <a:latin typeface="Consolas"/>
                <a:ea typeface="Consolas"/>
                <a:cs typeface="Consolas"/>
                <a:sym typeface="Consolas"/>
              </a:rPr>
              <a:t>Garras violetas</a:t>
            </a:r>
            <a:endParaRPr>
              <a:solidFill>
                <a:srgbClr val="00FF00"/>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9" name="Shape 119"/>
        <p:cNvGrpSpPr/>
        <p:nvPr/>
      </p:nvGrpSpPr>
      <p:grpSpPr>
        <a:xfrm>
          <a:off x="0" y="0"/>
          <a:ext cx="0" cy="0"/>
          <a:chOff x="0" y="0"/>
          <a:chExt cx="0" cy="0"/>
        </a:xfrm>
      </p:grpSpPr>
      <p:sp>
        <p:nvSpPr>
          <p:cNvPr id="120" name="Google Shape;120;p26"/>
          <p:cNvSpPr txBox="1"/>
          <p:nvPr/>
        </p:nvSpPr>
        <p:spPr>
          <a:xfrm>
            <a:off x="86100" y="2371650"/>
            <a:ext cx="8971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00FF00"/>
                </a:solidFill>
                <a:latin typeface="Consolas"/>
                <a:ea typeface="Consolas"/>
                <a:cs typeface="Consolas"/>
                <a:sym typeface="Consolas"/>
              </a:rPr>
              <a:t>Esta criatura tiene un cuerpo naranja, orejas grandes y adora nadar.</a:t>
            </a:r>
            <a:endParaRPr>
              <a:solidFill>
                <a:srgbClr val="00FF00"/>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4" name="Shape 124"/>
        <p:cNvGrpSpPr/>
        <p:nvPr/>
      </p:nvGrpSpPr>
      <p:grpSpPr>
        <a:xfrm>
          <a:off x="0" y="0"/>
          <a:ext cx="0" cy="0"/>
          <a:chOff x="0" y="0"/>
          <a:chExt cx="0" cy="0"/>
        </a:xfrm>
      </p:grpSpPr>
      <p:sp>
        <p:nvSpPr>
          <p:cNvPr id="125" name="Google Shape;125;p27"/>
          <p:cNvSpPr txBox="1"/>
          <p:nvPr/>
        </p:nvSpPr>
        <p:spPr>
          <a:xfrm>
            <a:off x="3072000" y="2371650"/>
            <a:ext cx="3000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00FF00"/>
                </a:solidFill>
                <a:latin typeface="Consolas"/>
                <a:ea typeface="Consolas"/>
                <a:cs typeface="Consolas"/>
                <a:sym typeface="Consolas"/>
              </a:rPr>
              <a:t>Orejas naranjas</a:t>
            </a:r>
            <a:endParaRPr>
              <a:solidFill>
                <a:srgbClr val="00FF00"/>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9" name="Shape 129"/>
        <p:cNvGrpSpPr/>
        <p:nvPr/>
      </p:nvGrpSpPr>
      <p:grpSpPr>
        <a:xfrm>
          <a:off x="0" y="0"/>
          <a:ext cx="0" cy="0"/>
          <a:chOff x="0" y="0"/>
          <a:chExt cx="0" cy="0"/>
        </a:xfrm>
      </p:grpSpPr>
      <p:sp>
        <p:nvSpPr>
          <p:cNvPr id="130" name="Google Shape;130;p28"/>
          <p:cNvSpPr txBox="1"/>
          <p:nvPr/>
        </p:nvSpPr>
        <p:spPr>
          <a:xfrm>
            <a:off x="355125" y="801600"/>
            <a:ext cx="7895100" cy="32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s" sz="2000">
                <a:solidFill>
                  <a:srgbClr val="FF00FF"/>
                </a:solidFill>
                <a:latin typeface="Consolas"/>
                <a:ea typeface="Consolas"/>
                <a:cs typeface="Consolas"/>
                <a:sym typeface="Consolas"/>
              </a:rPr>
              <a:t>Reflexionemos</a:t>
            </a:r>
            <a:endParaRPr b="1" sz="2000">
              <a:solidFill>
                <a:srgbClr val="FF00FF"/>
              </a:solidFill>
              <a:latin typeface="Consolas"/>
              <a:ea typeface="Consolas"/>
              <a:cs typeface="Consolas"/>
              <a:sym typeface="Consolas"/>
            </a:endParaRPr>
          </a:p>
          <a:p>
            <a:pPr indent="0" lvl="0" marL="0" rtl="0" algn="l">
              <a:lnSpc>
                <a:spcPct val="115000"/>
              </a:lnSpc>
              <a:spcBef>
                <a:spcPts val="1200"/>
              </a:spcBef>
              <a:spcAft>
                <a:spcPts val="0"/>
              </a:spcAft>
              <a:buNone/>
            </a:pPr>
            <a:r>
              <a:rPr lang="es">
                <a:solidFill>
                  <a:srgbClr val="00FF00"/>
                </a:solidFill>
                <a:latin typeface="Consolas"/>
                <a:ea typeface="Consolas"/>
                <a:cs typeface="Consolas"/>
                <a:sym typeface="Consolas"/>
              </a:rPr>
              <a:t>Ya terminamos. Ahora pensemos en lo que acaba de pasar:</a:t>
            </a:r>
            <a:endParaRPr>
              <a:solidFill>
                <a:srgbClr val="00FF00"/>
              </a:solidFill>
              <a:latin typeface="Consolas"/>
              <a:ea typeface="Consolas"/>
              <a:cs typeface="Consolas"/>
              <a:sym typeface="Consolas"/>
            </a:endParaRPr>
          </a:p>
          <a:p>
            <a:pPr indent="-317500" lvl="0" marL="457200" rtl="0" algn="l">
              <a:lnSpc>
                <a:spcPct val="115000"/>
              </a:lnSpc>
              <a:spcBef>
                <a:spcPts val="1200"/>
              </a:spcBef>
              <a:spcAft>
                <a:spcPts val="0"/>
              </a:spcAft>
              <a:buClr>
                <a:srgbClr val="00FF00"/>
              </a:buClr>
              <a:buSzPts val="1400"/>
              <a:buFont typeface="Consolas"/>
              <a:buAutoNum type="arabicPeriod"/>
            </a:pPr>
            <a:r>
              <a:rPr lang="es">
                <a:solidFill>
                  <a:srgbClr val="00FF00"/>
                </a:solidFill>
                <a:latin typeface="Consolas"/>
                <a:ea typeface="Consolas"/>
                <a:cs typeface="Consolas"/>
                <a:sym typeface="Consolas"/>
              </a:rPr>
              <a:t>¿Qué patrón descubrieron en las preguntas y respuestas?</a:t>
            </a:r>
            <a:endParaRPr>
              <a:solidFill>
                <a:srgbClr val="00FF00"/>
              </a:solidFill>
              <a:latin typeface="Consolas"/>
              <a:ea typeface="Consolas"/>
              <a:cs typeface="Consolas"/>
              <a:sym typeface="Consolas"/>
            </a:endParaRPr>
          </a:p>
          <a:p>
            <a:pPr indent="-317500" lvl="0" marL="457200" rtl="0" algn="l">
              <a:lnSpc>
                <a:spcPct val="115000"/>
              </a:lnSpc>
              <a:spcBef>
                <a:spcPts val="0"/>
              </a:spcBef>
              <a:spcAft>
                <a:spcPts val="0"/>
              </a:spcAft>
              <a:buClr>
                <a:srgbClr val="00FF00"/>
              </a:buClr>
              <a:buSzPts val="1400"/>
              <a:buFont typeface="Consolas"/>
              <a:buAutoNum type="arabicPeriod"/>
            </a:pPr>
            <a:r>
              <a:rPr lang="es">
                <a:solidFill>
                  <a:srgbClr val="00FF00"/>
                </a:solidFill>
                <a:latin typeface="Consolas"/>
                <a:ea typeface="Consolas"/>
                <a:cs typeface="Consolas"/>
                <a:sym typeface="Consolas"/>
              </a:rPr>
              <a:t>¿En qué momento se dieron cuenta de que había un patrón? ¿Qué pistas los y las ayudaron a verlo?</a:t>
            </a:r>
            <a:endParaRPr>
              <a:solidFill>
                <a:srgbClr val="00FF00"/>
              </a:solidFill>
              <a:latin typeface="Consolas"/>
              <a:ea typeface="Consolas"/>
              <a:cs typeface="Consolas"/>
              <a:sym typeface="Consolas"/>
            </a:endParaRPr>
          </a:p>
          <a:p>
            <a:pPr indent="-317500" lvl="0" marL="457200" rtl="0" algn="l">
              <a:lnSpc>
                <a:spcPct val="115000"/>
              </a:lnSpc>
              <a:spcBef>
                <a:spcPts val="0"/>
              </a:spcBef>
              <a:spcAft>
                <a:spcPts val="0"/>
              </a:spcAft>
              <a:buClr>
                <a:srgbClr val="00FF00"/>
              </a:buClr>
              <a:buSzPts val="1400"/>
              <a:buFont typeface="Consolas"/>
              <a:buAutoNum type="arabicPeriod"/>
            </a:pPr>
            <a:r>
              <a:rPr lang="es">
                <a:solidFill>
                  <a:srgbClr val="00FF00"/>
                </a:solidFill>
                <a:latin typeface="Consolas"/>
                <a:ea typeface="Consolas"/>
                <a:cs typeface="Consolas"/>
                <a:sym typeface="Consolas"/>
              </a:rPr>
              <a:t>Una vez que le agarraron la mano, ¿cambió la forma en que miraban las siguientes preguntas?</a:t>
            </a:r>
            <a:endParaRPr>
              <a:solidFill>
                <a:srgbClr val="00FF00"/>
              </a:solidFill>
              <a:latin typeface="Consolas"/>
              <a:ea typeface="Consolas"/>
              <a:cs typeface="Consolas"/>
              <a:sym typeface="Consolas"/>
            </a:endParaRPr>
          </a:p>
          <a:p>
            <a:pPr indent="-317500" lvl="0" marL="457200" rtl="0" algn="l">
              <a:lnSpc>
                <a:spcPct val="115000"/>
              </a:lnSpc>
              <a:spcBef>
                <a:spcPts val="0"/>
              </a:spcBef>
              <a:spcAft>
                <a:spcPts val="0"/>
              </a:spcAft>
              <a:buClr>
                <a:srgbClr val="00FF00"/>
              </a:buClr>
              <a:buSzPts val="1400"/>
              <a:buFont typeface="Consolas"/>
              <a:buAutoNum type="arabicPeriod"/>
            </a:pPr>
            <a:r>
              <a:rPr lang="es">
                <a:solidFill>
                  <a:srgbClr val="00FF00"/>
                </a:solidFill>
                <a:latin typeface="Consolas"/>
                <a:ea typeface="Consolas"/>
                <a:cs typeface="Consolas"/>
                <a:sym typeface="Consolas"/>
              </a:rPr>
              <a:t>¿Qué estrategias usaron para acordarse y aplicar el patrón?</a:t>
            </a:r>
            <a:endParaRPr>
              <a:solidFill>
                <a:srgbClr val="00FF00"/>
              </a:solidFill>
              <a:latin typeface="Consolas"/>
              <a:ea typeface="Consolas"/>
              <a:cs typeface="Consolas"/>
              <a:sym typeface="Consolas"/>
            </a:endParaRPr>
          </a:p>
          <a:p>
            <a:pPr indent="-317500" lvl="0" marL="457200" rtl="0" algn="l">
              <a:lnSpc>
                <a:spcPct val="115000"/>
              </a:lnSpc>
              <a:spcBef>
                <a:spcPts val="0"/>
              </a:spcBef>
              <a:spcAft>
                <a:spcPts val="0"/>
              </a:spcAft>
              <a:buClr>
                <a:srgbClr val="00FF00"/>
              </a:buClr>
              <a:buSzPts val="1400"/>
              <a:buFont typeface="Consolas"/>
              <a:buAutoNum type="arabicPeriod"/>
            </a:pPr>
            <a:r>
              <a:rPr lang="es">
                <a:solidFill>
                  <a:srgbClr val="00FF00"/>
                </a:solidFill>
                <a:latin typeface="Consolas"/>
                <a:ea typeface="Consolas"/>
                <a:cs typeface="Consolas"/>
                <a:sym typeface="Consolas"/>
              </a:rPr>
              <a:t>¿Hubo algún momento en que dudaron de si lo estaban haciendo bien? ¿Por qué?</a:t>
            </a:r>
            <a:endParaRPr>
              <a:solidFill>
                <a:srgbClr val="00FF00"/>
              </a:solidFill>
              <a:latin typeface="Consolas"/>
              <a:ea typeface="Consolas"/>
              <a:cs typeface="Consolas"/>
              <a:sym typeface="Consolas"/>
            </a:endParaRPr>
          </a:p>
          <a:p>
            <a:pPr indent="-317500" lvl="0" marL="457200" rtl="0" algn="l">
              <a:lnSpc>
                <a:spcPct val="115000"/>
              </a:lnSpc>
              <a:spcBef>
                <a:spcPts val="0"/>
              </a:spcBef>
              <a:spcAft>
                <a:spcPts val="0"/>
              </a:spcAft>
              <a:buClr>
                <a:srgbClr val="00FF00"/>
              </a:buClr>
              <a:buSzPts val="1400"/>
              <a:buFont typeface="Consolas"/>
              <a:buAutoNum type="arabicPeriod"/>
            </a:pPr>
            <a:r>
              <a:rPr lang="es">
                <a:solidFill>
                  <a:srgbClr val="00FF00"/>
                </a:solidFill>
                <a:latin typeface="Consolas"/>
                <a:ea typeface="Consolas"/>
                <a:cs typeface="Consolas"/>
                <a:sym typeface="Consolas"/>
              </a:rPr>
              <a:t>Si les diera una nueva criatura ahora mismo, ¿cómo usarían el patrón para adivinar su nombre?</a:t>
            </a:r>
            <a:endParaRPr>
              <a:solidFill>
                <a:srgbClr val="00FF00"/>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29"/>
          <p:cNvSpPr txBox="1"/>
          <p:nvPr/>
        </p:nvSpPr>
        <p:spPr>
          <a:xfrm>
            <a:off x="343800" y="927900"/>
            <a:ext cx="8456400" cy="279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s" sz="2000">
                <a:solidFill>
                  <a:srgbClr val="FF00FF"/>
                </a:solidFill>
                <a:latin typeface="Consolas"/>
                <a:ea typeface="Consolas"/>
                <a:cs typeface="Consolas"/>
                <a:sym typeface="Consolas"/>
              </a:rPr>
              <a:t>Una Mirada Más Profunda a Nuestro Proceso</a:t>
            </a:r>
            <a:endParaRPr b="1" sz="2000">
              <a:solidFill>
                <a:srgbClr val="FF00FF"/>
              </a:solidFill>
              <a:latin typeface="Consolas"/>
              <a:ea typeface="Consolas"/>
              <a:cs typeface="Consolas"/>
              <a:sym typeface="Consolas"/>
            </a:endParaRPr>
          </a:p>
          <a:p>
            <a:pPr indent="0" lvl="0" marL="0" rtl="0" algn="l">
              <a:lnSpc>
                <a:spcPct val="115000"/>
              </a:lnSpc>
              <a:spcBef>
                <a:spcPts val="1800"/>
              </a:spcBef>
              <a:spcAft>
                <a:spcPts val="0"/>
              </a:spcAft>
              <a:buNone/>
            </a:pPr>
            <a:r>
              <a:t/>
            </a:r>
            <a:endParaRPr b="1" sz="2000">
              <a:solidFill>
                <a:srgbClr val="00FF00"/>
              </a:solidFill>
              <a:latin typeface="Consolas"/>
              <a:ea typeface="Consolas"/>
              <a:cs typeface="Consolas"/>
              <a:sym typeface="Consolas"/>
            </a:endParaRPr>
          </a:p>
          <a:p>
            <a:pPr indent="-317500" lvl="0" marL="457200" rtl="0" algn="l">
              <a:lnSpc>
                <a:spcPct val="115000"/>
              </a:lnSpc>
              <a:spcBef>
                <a:spcPts val="1200"/>
              </a:spcBef>
              <a:spcAft>
                <a:spcPts val="0"/>
              </a:spcAft>
              <a:buClr>
                <a:srgbClr val="00FF00"/>
              </a:buClr>
              <a:buSzPts val="1400"/>
              <a:buFont typeface="Consolas"/>
              <a:buAutoNum type="arabicPeriod"/>
            </a:pPr>
            <a:r>
              <a:rPr lang="es">
                <a:solidFill>
                  <a:srgbClr val="FF9900"/>
                </a:solidFill>
                <a:latin typeface="Consolas"/>
                <a:ea typeface="Consolas"/>
                <a:cs typeface="Consolas"/>
                <a:sym typeface="Consolas"/>
              </a:rPr>
              <a:t>Identificar Características</a:t>
            </a:r>
            <a:r>
              <a:rPr lang="es">
                <a:solidFill>
                  <a:srgbClr val="00FF00"/>
                </a:solidFill>
                <a:latin typeface="Consolas"/>
                <a:ea typeface="Consolas"/>
                <a:cs typeface="Consolas"/>
                <a:sym typeface="Consolas"/>
              </a:rPr>
              <a:t> - Desarmamos las oraciones en partes individuales</a:t>
            </a:r>
            <a:endParaRPr>
              <a:solidFill>
                <a:srgbClr val="00FF00"/>
              </a:solidFill>
              <a:latin typeface="Consolas"/>
              <a:ea typeface="Consolas"/>
              <a:cs typeface="Consolas"/>
              <a:sym typeface="Consolas"/>
            </a:endParaRPr>
          </a:p>
          <a:p>
            <a:pPr indent="-317500" lvl="0" marL="457200" rtl="0" algn="l">
              <a:lnSpc>
                <a:spcPct val="115000"/>
              </a:lnSpc>
              <a:spcBef>
                <a:spcPts val="0"/>
              </a:spcBef>
              <a:spcAft>
                <a:spcPts val="0"/>
              </a:spcAft>
              <a:buClr>
                <a:srgbClr val="00FF00"/>
              </a:buClr>
              <a:buSzPts val="1400"/>
              <a:buFont typeface="Consolas"/>
              <a:buAutoNum type="arabicPeriod"/>
            </a:pPr>
            <a:r>
              <a:rPr lang="es">
                <a:solidFill>
                  <a:srgbClr val="FF9900"/>
                </a:solidFill>
                <a:latin typeface="Consolas"/>
                <a:ea typeface="Consolas"/>
                <a:cs typeface="Consolas"/>
                <a:sym typeface="Consolas"/>
              </a:rPr>
              <a:t>Evaluar Relevancia</a:t>
            </a:r>
            <a:r>
              <a:rPr lang="es">
                <a:solidFill>
                  <a:srgbClr val="00FF00"/>
                </a:solidFill>
                <a:latin typeface="Consolas"/>
                <a:ea typeface="Consolas"/>
                <a:cs typeface="Consolas"/>
                <a:sym typeface="Consolas"/>
              </a:rPr>
              <a:t> - Determinamos qué características influyen más en la respuesta</a:t>
            </a:r>
            <a:endParaRPr>
              <a:solidFill>
                <a:srgbClr val="00FF00"/>
              </a:solidFill>
              <a:latin typeface="Consolas"/>
              <a:ea typeface="Consolas"/>
              <a:cs typeface="Consolas"/>
              <a:sym typeface="Consolas"/>
            </a:endParaRPr>
          </a:p>
          <a:p>
            <a:pPr indent="-317500" lvl="0" marL="457200" rtl="0" algn="l">
              <a:lnSpc>
                <a:spcPct val="115000"/>
              </a:lnSpc>
              <a:spcBef>
                <a:spcPts val="0"/>
              </a:spcBef>
              <a:spcAft>
                <a:spcPts val="0"/>
              </a:spcAft>
              <a:buClr>
                <a:srgbClr val="00FF00"/>
              </a:buClr>
              <a:buSzPts val="1400"/>
              <a:buFont typeface="Consolas"/>
              <a:buAutoNum type="arabicPeriod"/>
            </a:pPr>
            <a:r>
              <a:rPr lang="es">
                <a:solidFill>
                  <a:schemeClr val="accent4"/>
                </a:solidFill>
                <a:latin typeface="Consolas"/>
                <a:ea typeface="Consolas"/>
                <a:cs typeface="Consolas"/>
                <a:sym typeface="Consolas"/>
              </a:rPr>
              <a:t>Ajustar importancia</a:t>
            </a:r>
            <a:r>
              <a:rPr lang="es">
                <a:solidFill>
                  <a:srgbClr val="00FF00"/>
                </a:solidFill>
                <a:latin typeface="Consolas"/>
                <a:ea typeface="Consolas"/>
                <a:cs typeface="Consolas"/>
                <a:sym typeface="Consolas"/>
              </a:rPr>
              <a:t> - Le asignamos pesos para priorizar las características importantes</a:t>
            </a:r>
            <a:endParaRPr>
              <a:solidFill>
                <a:srgbClr val="00FF00"/>
              </a:solidFill>
              <a:latin typeface="Consolas"/>
              <a:ea typeface="Consolas"/>
              <a:cs typeface="Consolas"/>
              <a:sym typeface="Consolas"/>
            </a:endParaRPr>
          </a:p>
          <a:p>
            <a:pPr indent="0" lvl="0" marL="0" rtl="0" algn="ctr">
              <a:lnSpc>
                <a:spcPct val="115000"/>
              </a:lnSpc>
              <a:spcBef>
                <a:spcPts val="1200"/>
              </a:spcBef>
              <a:spcAft>
                <a:spcPts val="0"/>
              </a:spcAft>
              <a:buNone/>
            </a:pPr>
            <a:r>
              <a:t/>
            </a:r>
            <a:endParaRPr>
              <a:solidFill>
                <a:srgbClr val="00FF00"/>
              </a:solidFill>
              <a:latin typeface="Consolas"/>
              <a:ea typeface="Consolas"/>
              <a:cs typeface="Consolas"/>
              <a:sym typeface="Consolas"/>
            </a:endParaRPr>
          </a:p>
          <a:p>
            <a:pPr indent="0" lvl="0" marL="0" rtl="0" algn="ctr">
              <a:lnSpc>
                <a:spcPct val="115000"/>
              </a:lnSpc>
              <a:spcBef>
                <a:spcPts val="1200"/>
              </a:spcBef>
              <a:spcAft>
                <a:spcPts val="1200"/>
              </a:spcAft>
              <a:buNone/>
            </a:pPr>
            <a:r>
              <a:rPr lang="es">
                <a:solidFill>
                  <a:srgbClr val="00FF00"/>
                </a:solidFill>
                <a:latin typeface="Consolas"/>
                <a:ea typeface="Consolas"/>
                <a:cs typeface="Consolas"/>
                <a:sym typeface="Consolas"/>
              </a:rPr>
              <a:t>Esta criatura tiene un </a:t>
            </a:r>
            <a:r>
              <a:rPr b="1" lang="es">
                <a:solidFill>
                  <a:srgbClr val="00FF00"/>
                </a:solidFill>
                <a:highlight>
                  <a:schemeClr val="accent1"/>
                </a:highlight>
                <a:latin typeface="Consolas"/>
                <a:ea typeface="Consolas"/>
                <a:cs typeface="Consolas"/>
                <a:sym typeface="Consolas"/>
              </a:rPr>
              <a:t>cuerpo azul</a:t>
            </a:r>
            <a:r>
              <a:rPr lang="es">
                <a:solidFill>
                  <a:srgbClr val="00FF00"/>
                </a:solidFill>
                <a:latin typeface="Consolas"/>
                <a:ea typeface="Consolas"/>
                <a:cs typeface="Consolas"/>
                <a:sym typeface="Consolas"/>
              </a:rPr>
              <a:t> y </a:t>
            </a:r>
            <a:r>
              <a:rPr b="1" lang="es">
                <a:solidFill>
                  <a:srgbClr val="00FF00"/>
                </a:solidFill>
                <a:highlight>
                  <a:schemeClr val="accent1"/>
                </a:highlight>
                <a:latin typeface="Consolas"/>
                <a:ea typeface="Consolas"/>
                <a:cs typeface="Consolas"/>
                <a:sym typeface="Consolas"/>
              </a:rPr>
              <a:t>cuatro alas</a:t>
            </a:r>
            <a:r>
              <a:rPr lang="es">
                <a:solidFill>
                  <a:srgbClr val="00FF00"/>
                </a:solidFill>
                <a:latin typeface="Consolas"/>
                <a:ea typeface="Consolas"/>
                <a:cs typeface="Consolas"/>
                <a:sym typeface="Consolas"/>
              </a:rPr>
              <a:t> y </a:t>
            </a:r>
            <a:r>
              <a:rPr b="1" lang="es">
                <a:solidFill>
                  <a:srgbClr val="00FF00"/>
                </a:solidFill>
                <a:highlight>
                  <a:schemeClr val="accent1"/>
                </a:highlight>
                <a:latin typeface="Consolas"/>
                <a:ea typeface="Consolas"/>
                <a:cs typeface="Consolas"/>
                <a:sym typeface="Consolas"/>
              </a:rPr>
              <a:t>le re gusta jugar a la mancha</a:t>
            </a:r>
            <a:r>
              <a:rPr lang="es">
                <a:solidFill>
                  <a:srgbClr val="00FF00"/>
                </a:solidFill>
                <a:latin typeface="Consolas"/>
                <a:ea typeface="Consolas"/>
                <a:cs typeface="Consolas"/>
                <a:sym typeface="Consolas"/>
              </a:rPr>
              <a:t>.</a:t>
            </a:r>
            <a:endParaRPr>
              <a:solidFill>
                <a:srgbClr val="00FF00"/>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sp>
        <p:nvSpPr>
          <p:cNvPr id="140" name="Google Shape;140;p30"/>
          <p:cNvSpPr txBox="1"/>
          <p:nvPr/>
        </p:nvSpPr>
        <p:spPr>
          <a:xfrm>
            <a:off x="338100" y="747450"/>
            <a:ext cx="8467800" cy="338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s" sz="2000">
                <a:solidFill>
                  <a:srgbClr val="FF00FF"/>
                </a:solidFill>
                <a:latin typeface="Consolas"/>
                <a:ea typeface="Consolas"/>
                <a:cs typeface="Consolas"/>
                <a:sym typeface="Consolas"/>
              </a:rPr>
              <a:t>Podemos Crear una Ecuación</a:t>
            </a:r>
            <a:endParaRPr b="1" sz="2000">
              <a:solidFill>
                <a:srgbClr val="FF00FF"/>
              </a:solidFill>
              <a:latin typeface="Consolas"/>
              <a:ea typeface="Consolas"/>
              <a:cs typeface="Consolas"/>
              <a:sym typeface="Consolas"/>
            </a:endParaRPr>
          </a:p>
          <a:p>
            <a:pPr indent="0" lvl="0" marL="0" rtl="0" algn="l">
              <a:lnSpc>
                <a:spcPct val="115000"/>
              </a:lnSpc>
              <a:spcBef>
                <a:spcPts val="1800"/>
              </a:spcBef>
              <a:spcAft>
                <a:spcPts val="0"/>
              </a:spcAft>
              <a:buNone/>
            </a:pPr>
            <a:r>
              <a:t/>
            </a:r>
            <a:endParaRPr b="1" sz="2000">
              <a:solidFill>
                <a:schemeClr val="dk1"/>
              </a:solidFill>
              <a:latin typeface="Consolas"/>
              <a:ea typeface="Consolas"/>
              <a:cs typeface="Consolas"/>
              <a:sym typeface="Consolas"/>
            </a:endParaRPr>
          </a:p>
          <a:p>
            <a:pPr indent="0" lvl="0" marL="0" rtl="0" algn="l">
              <a:lnSpc>
                <a:spcPct val="115000"/>
              </a:lnSpc>
              <a:spcBef>
                <a:spcPts val="1200"/>
              </a:spcBef>
              <a:spcAft>
                <a:spcPts val="0"/>
              </a:spcAft>
              <a:buNone/>
            </a:pPr>
            <a:r>
              <a:rPr b="1" lang="es" sz="1500">
                <a:solidFill>
                  <a:srgbClr val="00FF00"/>
                </a:solidFill>
                <a:highlight>
                  <a:schemeClr val="accent1"/>
                </a:highlight>
                <a:latin typeface="Consolas"/>
                <a:ea typeface="Consolas"/>
                <a:cs typeface="Consolas"/>
                <a:sym typeface="Consolas"/>
              </a:rPr>
              <a:t>Ecuación:</a:t>
            </a:r>
            <a:r>
              <a:rPr lang="es">
                <a:solidFill>
                  <a:srgbClr val="00FF00"/>
                </a:solidFill>
                <a:latin typeface="Consolas"/>
                <a:ea typeface="Consolas"/>
                <a:cs typeface="Consolas"/>
                <a:sym typeface="Consolas"/>
              </a:rPr>
              <a:t> Respuesta = color * pesoColor + parteCuerpo * pesoParteCuerpo + cantidadParteCuerpo * pesoCantidadParteCuerpo + pasatiempos * pesoPasatiempos</a:t>
            </a:r>
            <a:endParaRPr>
              <a:solidFill>
                <a:srgbClr val="00FF00"/>
              </a:solidFill>
              <a:latin typeface="Consolas"/>
              <a:ea typeface="Consolas"/>
              <a:cs typeface="Consolas"/>
              <a:sym typeface="Consolas"/>
            </a:endParaRPr>
          </a:p>
          <a:p>
            <a:pPr indent="0" lvl="0" marL="0" rtl="0" algn="l">
              <a:lnSpc>
                <a:spcPct val="115000"/>
              </a:lnSpc>
              <a:spcBef>
                <a:spcPts val="1200"/>
              </a:spcBef>
              <a:spcAft>
                <a:spcPts val="0"/>
              </a:spcAft>
              <a:buNone/>
            </a:pPr>
            <a:r>
              <a:t/>
            </a:r>
            <a:endParaRPr>
              <a:solidFill>
                <a:srgbClr val="00FF00"/>
              </a:solidFill>
              <a:latin typeface="Consolas"/>
              <a:ea typeface="Consolas"/>
              <a:cs typeface="Consolas"/>
              <a:sym typeface="Consolas"/>
            </a:endParaRPr>
          </a:p>
          <a:p>
            <a:pPr indent="0" lvl="0" marL="0" rtl="0" algn="l">
              <a:lnSpc>
                <a:spcPct val="115000"/>
              </a:lnSpc>
              <a:spcBef>
                <a:spcPts val="1200"/>
              </a:spcBef>
              <a:spcAft>
                <a:spcPts val="0"/>
              </a:spcAft>
              <a:buNone/>
            </a:pPr>
            <a:r>
              <a:rPr b="1" lang="es" sz="1500">
                <a:solidFill>
                  <a:srgbClr val="00FF00"/>
                </a:solidFill>
                <a:highlight>
                  <a:schemeClr val="accent1"/>
                </a:highlight>
                <a:latin typeface="Consolas"/>
                <a:ea typeface="Consolas"/>
                <a:cs typeface="Consolas"/>
                <a:sym typeface="Consolas"/>
              </a:rPr>
              <a:t>Pesos:</a:t>
            </a:r>
            <a:r>
              <a:rPr lang="es">
                <a:solidFill>
                  <a:srgbClr val="00FF00"/>
                </a:solidFill>
                <a:latin typeface="Consolas"/>
                <a:ea typeface="Consolas"/>
                <a:cs typeface="Consolas"/>
                <a:sym typeface="Consolas"/>
              </a:rPr>
              <a:t> Respuesta = color * </a:t>
            </a:r>
            <a:r>
              <a:rPr b="1" lang="es" sz="1500">
                <a:solidFill>
                  <a:srgbClr val="00FF00"/>
                </a:solidFill>
                <a:highlight>
                  <a:schemeClr val="accent1"/>
                </a:highlight>
                <a:latin typeface="Consolas"/>
                <a:ea typeface="Consolas"/>
                <a:cs typeface="Consolas"/>
                <a:sym typeface="Consolas"/>
              </a:rPr>
              <a:t>1</a:t>
            </a:r>
            <a:r>
              <a:rPr lang="es">
                <a:solidFill>
                  <a:srgbClr val="00FF00"/>
                </a:solidFill>
                <a:latin typeface="Consolas"/>
                <a:ea typeface="Consolas"/>
                <a:cs typeface="Consolas"/>
                <a:sym typeface="Consolas"/>
              </a:rPr>
              <a:t> + parteCuerpo * </a:t>
            </a:r>
            <a:r>
              <a:rPr b="1" lang="es" sz="1500">
                <a:solidFill>
                  <a:srgbClr val="00FF00"/>
                </a:solidFill>
                <a:highlight>
                  <a:schemeClr val="accent1"/>
                </a:highlight>
                <a:latin typeface="Consolas"/>
                <a:ea typeface="Consolas"/>
                <a:cs typeface="Consolas"/>
                <a:sym typeface="Consolas"/>
              </a:rPr>
              <a:t>1</a:t>
            </a:r>
            <a:r>
              <a:rPr lang="es">
                <a:solidFill>
                  <a:srgbClr val="00FF00"/>
                </a:solidFill>
                <a:latin typeface="Consolas"/>
                <a:ea typeface="Consolas"/>
                <a:cs typeface="Consolas"/>
                <a:sym typeface="Consolas"/>
              </a:rPr>
              <a:t> + cantidadParteCuerpo * </a:t>
            </a:r>
            <a:r>
              <a:rPr b="1" lang="es" sz="1500">
                <a:solidFill>
                  <a:srgbClr val="00FF00"/>
                </a:solidFill>
                <a:highlight>
                  <a:schemeClr val="accent1"/>
                </a:highlight>
                <a:latin typeface="Consolas"/>
                <a:ea typeface="Consolas"/>
                <a:cs typeface="Consolas"/>
                <a:sym typeface="Consolas"/>
              </a:rPr>
              <a:t>0</a:t>
            </a:r>
            <a:r>
              <a:rPr lang="es">
                <a:solidFill>
                  <a:srgbClr val="00FF00"/>
                </a:solidFill>
                <a:latin typeface="Consolas"/>
                <a:ea typeface="Consolas"/>
                <a:cs typeface="Consolas"/>
                <a:sym typeface="Consolas"/>
              </a:rPr>
              <a:t> + pasatiempos * </a:t>
            </a:r>
            <a:r>
              <a:rPr b="1" lang="es" sz="1500">
                <a:solidFill>
                  <a:srgbClr val="00FF00"/>
                </a:solidFill>
                <a:highlight>
                  <a:schemeClr val="accent1"/>
                </a:highlight>
                <a:latin typeface="Consolas"/>
                <a:ea typeface="Consolas"/>
                <a:cs typeface="Consolas"/>
                <a:sym typeface="Consolas"/>
              </a:rPr>
              <a:t>0</a:t>
            </a:r>
            <a:endParaRPr b="1" sz="1500">
              <a:solidFill>
                <a:srgbClr val="00FF00"/>
              </a:solidFill>
              <a:highlight>
                <a:schemeClr val="accent1"/>
              </a:highlight>
              <a:latin typeface="Consolas"/>
              <a:ea typeface="Consolas"/>
              <a:cs typeface="Consolas"/>
              <a:sym typeface="Consolas"/>
            </a:endParaRPr>
          </a:p>
          <a:p>
            <a:pPr indent="0" lvl="0" marL="0" rtl="0" algn="l">
              <a:lnSpc>
                <a:spcPct val="115000"/>
              </a:lnSpc>
              <a:spcBef>
                <a:spcPts val="1200"/>
              </a:spcBef>
              <a:spcAft>
                <a:spcPts val="0"/>
              </a:spcAft>
              <a:buNone/>
            </a:pPr>
            <a:r>
              <a:t/>
            </a:r>
            <a:endParaRPr>
              <a:solidFill>
                <a:srgbClr val="00FF00"/>
              </a:solidFill>
              <a:latin typeface="Consolas"/>
              <a:ea typeface="Consolas"/>
              <a:cs typeface="Consolas"/>
              <a:sym typeface="Consolas"/>
            </a:endParaRPr>
          </a:p>
          <a:p>
            <a:pPr indent="0" lvl="0" marL="0" rtl="0" algn="l">
              <a:lnSpc>
                <a:spcPct val="115000"/>
              </a:lnSpc>
              <a:spcBef>
                <a:spcPts val="1200"/>
              </a:spcBef>
              <a:spcAft>
                <a:spcPts val="1200"/>
              </a:spcAft>
              <a:buNone/>
            </a:pPr>
            <a:r>
              <a:rPr lang="es">
                <a:solidFill>
                  <a:srgbClr val="00FF00"/>
                </a:solidFill>
                <a:latin typeface="Consolas"/>
                <a:ea typeface="Consolas"/>
                <a:cs typeface="Consolas"/>
                <a:sym typeface="Consolas"/>
              </a:rPr>
              <a:t>Respuesta = color + parteCuerpo</a:t>
            </a:r>
            <a:endParaRPr>
              <a:solidFill>
                <a:srgbClr val="00FF00"/>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4" name="Shape 144"/>
        <p:cNvGrpSpPr/>
        <p:nvPr/>
      </p:nvGrpSpPr>
      <p:grpSpPr>
        <a:xfrm>
          <a:off x="0" y="0"/>
          <a:ext cx="0" cy="0"/>
          <a:chOff x="0" y="0"/>
          <a:chExt cx="0" cy="0"/>
        </a:xfrm>
      </p:grpSpPr>
      <p:sp>
        <p:nvSpPr>
          <p:cNvPr id="145" name="Google Shape;145;p31"/>
          <p:cNvSpPr txBox="1"/>
          <p:nvPr/>
        </p:nvSpPr>
        <p:spPr>
          <a:xfrm>
            <a:off x="81450" y="116250"/>
            <a:ext cx="8981100" cy="399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 sz="1300">
                <a:solidFill>
                  <a:srgbClr val="00FF00"/>
                </a:solidFill>
                <a:latin typeface="Consolas"/>
                <a:ea typeface="Consolas"/>
                <a:cs typeface="Consolas"/>
                <a:sym typeface="Consolas"/>
              </a:rPr>
              <a:t>Recordemos el ejercicio de las criaturas imaginarias que realizamos. Las redes neuronales en computación funcionan de manera similar. </a:t>
            </a:r>
            <a:r>
              <a:rPr lang="es" sz="1300">
                <a:solidFill>
                  <a:srgbClr val="FF00FF"/>
                </a:solidFill>
                <a:latin typeface="Consolas"/>
                <a:ea typeface="Consolas"/>
                <a:cs typeface="Consolas"/>
                <a:sym typeface="Consolas"/>
              </a:rPr>
              <a:t>Veamos cómo se relaciona cada parte de una red neuronal con nuestro ejercicio:</a:t>
            </a:r>
            <a:endParaRPr sz="1300">
              <a:solidFill>
                <a:srgbClr val="FF00FF"/>
              </a:solidFill>
              <a:latin typeface="Consolas"/>
              <a:ea typeface="Consolas"/>
              <a:cs typeface="Consolas"/>
              <a:sym typeface="Consolas"/>
            </a:endParaRPr>
          </a:p>
          <a:p>
            <a:pPr indent="-311150" lvl="0" marL="457200" rtl="0" algn="l">
              <a:lnSpc>
                <a:spcPct val="115000"/>
              </a:lnSpc>
              <a:spcBef>
                <a:spcPts val="1200"/>
              </a:spcBef>
              <a:spcAft>
                <a:spcPts val="0"/>
              </a:spcAft>
              <a:buClr>
                <a:srgbClr val="00FF00"/>
              </a:buClr>
              <a:buSzPts val="1300"/>
              <a:buAutoNum type="arabicPeriod"/>
            </a:pPr>
            <a:r>
              <a:rPr b="1" lang="es" sz="1300">
                <a:solidFill>
                  <a:srgbClr val="FF9900"/>
                </a:solidFill>
                <a:latin typeface="Consolas"/>
                <a:ea typeface="Consolas"/>
                <a:cs typeface="Consolas"/>
                <a:sym typeface="Consolas"/>
              </a:rPr>
              <a:t>Entradas (x1, x2)</a:t>
            </a:r>
            <a:r>
              <a:rPr lang="es" sz="1300">
                <a:solidFill>
                  <a:srgbClr val="FF9900"/>
                </a:solidFill>
                <a:latin typeface="Consolas"/>
                <a:ea typeface="Consolas"/>
                <a:cs typeface="Consolas"/>
                <a:sym typeface="Consolas"/>
              </a:rPr>
              <a:t>:</a:t>
            </a:r>
            <a:r>
              <a:rPr lang="es" sz="1300">
                <a:solidFill>
                  <a:srgbClr val="00FF00"/>
                </a:solidFill>
                <a:latin typeface="Consolas"/>
                <a:ea typeface="Consolas"/>
                <a:cs typeface="Consolas"/>
                <a:sym typeface="Consolas"/>
              </a:rPr>
              <a:t> Similar a la descripción de la criatura. Cada dato es una característica, como el color o la parte del cuerpo.</a:t>
            </a:r>
            <a:endParaRPr sz="1300">
              <a:solidFill>
                <a:srgbClr val="00FF00"/>
              </a:solidFill>
              <a:latin typeface="Consolas"/>
              <a:ea typeface="Consolas"/>
              <a:cs typeface="Consolas"/>
              <a:sym typeface="Consolas"/>
            </a:endParaRPr>
          </a:p>
          <a:p>
            <a:pPr indent="-311150" lvl="0" marL="457200" rtl="0" algn="l">
              <a:lnSpc>
                <a:spcPct val="115000"/>
              </a:lnSpc>
              <a:spcBef>
                <a:spcPts val="0"/>
              </a:spcBef>
              <a:spcAft>
                <a:spcPts val="0"/>
              </a:spcAft>
              <a:buClr>
                <a:srgbClr val="00FF00"/>
              </a:buClr>
              <a:buSzPts val="1300"/>
              <a:buAutoNum type="arabicPeriod"/>
            </a:pPr>
            <a:r>
              <a:rPr b="1" lang="es" sz="1300">
                <a:solidFill>
                  <a:schemeClr val="accent4"/>
                </a:solidFill>
                <a:latin typeface="Consolas"/>
                <a:ea typeface="Consolas"/>
                <a:cs typeface="Consolas"/>
                <a:sym typeface="Consolas"/>
              </a:rPr>
              <a:t>Capas Ocultas (círculos azules y verdes)</a:t>
            </a:r>
            <a:r>
              <a:rPr lang="es" sz="1300">
                <a:solidFill>
                  <a:schemeClr val="accent4"/>
                </a:solidFill>
                <a:latin typeface="Consolas"/>
                <a:ea typeface="Consolas"/>
                <a:cs typeface="Consolas"/>
                <a:sym typeface="Consolas"/>
              </a:rPr>
              <a:t>:</a:t>
            </a:r>
            <a:r>
              <a:rPr lang="es" sz="1300">
                <a:solidFill>
                  <a:srgbClr val="00FF00"/>
                </a:solidFill>
                <a:latin typeface="Consolas"/>
                <a:ea typeface="Consolas"/>
                <a:cs typeface="Consolas"/>
                <a:sym typeface="Consolas"/>
              </a:rPr>
              <a:t> Representan el procesamiento mental que realizamos. Cada nodo es como un paso en nuestro razonamiento.</a:t>
            </a:r>
            <a:endParaRPr sz="1300">
              <a:solidFill>
                <a:srgbClr val="00FF00"/>
              </a:solidFill>
              <a:latin typeface="Consolas"/>
              <a:ea typeface="Consolas"/>
              <a:cs typeface="Consolas"/>
              <a:sym typeface="Consolas"/>
            </a:endParaRPr>
          </a:p>
          <a:p>
            <a:pPr indent="-311150" lvl="0" marL="457200" rtl="0" algn="l">
              <a:lnSpc>
                <a:spcPct val="115000"/>
              </a:lnSpc>
              <a:spcBef>
                <a:spcPts val="0"/>
              </a:spcBef>
              <a:spcAft>
                <a:spcPts val="0"/>
              </a:spcAft>
              <a:buClr>
                <a:srgbClr val="00FF00"/>
              </a:buClr>
              <a:buSzPts val="1300"/>
              <a:buAutoNum type="arabicPeriod"/>
            </a:pPr>
            <a:r>
              <a:rPr b="1" lang="es" sz="1300">
                <a:solidFill>
                  <a:srgbClr val="FF9900"/>
                </a:solidFill>
                <a:latin typeface="Consolas"/>
                <a:ea typeface="Consolas"/>
                <a:cs typeface="Consolas"/>
                <a:sym typeface="Consolas"/>
              </a:rPr>
              <a:t>Pesos (flechas entre nodos)</a:t>
            </a:r>
            <a:r>
              <a:rPr lang="es" sz="1300">
                <a:solidFill>
                  <a:srgbClr val="FF9900"/>
                </a:solidFill>
                <a:latin typeface="Consolas"/>
                <a:ea typeface="Consolas"/>
                <a:cs typeface="Consolas"/>
                <a:sym typeface="Consolas"/>
              </a:rPr>
              <a:t>:</a:t>
            </a:r>
            <a:r>
              <a:rPr lang="es" sz="1300">
                <a:solidFill>
                  <a:srgbClr val="00FF00"/>
                </a:solidFill>
                <a:latin typeface="Consolas"/>
                <a:ea typeface="Consolas"/>
                <a:cs typeface="Consolas"/>
                <a:sym typeface="Consolas"/>
              </a:rPr>
              <a:t> Equivalente a cuando aprendimos a dar más importancia al color y a la parte del cuerpo. La red aprende qué características son más relevantes.</a:t>
            </a:r>
            <a:endParaRPr sz="1300">
              <a:solidFill>
                <a:srgbClr val="00FF00"/>
              </a:solidFill>
              <a:latin typeface="Consolas"/>
              <a:ea typeface="Consolas"/>
              <a:cs typeface="Consolas"/>
              <a:sym typeface="Consolas"/>
            </a:endParaRPr>
          </a:p>
          <a:p>
            <a:pPr indent="-311150" lvl="0" marL="457200" rtl="0" algn="l">
              <a:lnSpc>
                <a:spcPct val="115000"/>
              </a:lnSpc>
              <a:spcBef>
                <a:spcPts val="0"/>
              </a:spcBef>
              <a:spcAft>
                <a:spcPts val="0"/>
              </a:spcAft>
              <a:buClr>
                <a:srgbClr val="00FF00"/>
              </a:buClr>
              <a:buSzPts val="1300"/>
              <a:buAutoNum type="arabicPeriod"/>
            </a:pPr>
            <a:r>
              <a:rPr b="1" lang="es" sz="1300">
                <a:solidFill>
                  <a:srgbClr val="FF9900"/>
                </a:solidFill>
                <a:latin typeface="Consolas"/>
                <a:ea typeface="Consolas"/>
                <a:cs typeface="Consolas"/>
                <a:sym typeface="Consolas"/>
              </a:rPr>
              <a:t>Salida (círculo violeta)</a:t>
            </a:r>
            <a:r>
              <a:rPr lang="es" sz="1300">
                <a:solidFill>
                  <a:srgbClr val="FF9900"/>
                </a:solidFill>
                <a:latin typeface="Consolas"/>
                <a:ea typeface="Consolas"/>
                <a:cs typeface="Consolas"/>
                <a:sym typeface="Consolas"/>
              </a:rPr>
              <a:t>:</a:t>
            </a:r>
            <a:r>
              <a:rPr lang="es" sz="1300">
                <a:solidFill>
                  <a:srgbClr val="00FF00"/>
                </a:solidFill>
                <a:latin typeface="Consolas"/>
                <a:ea typeface="Consolas"/>
                <a:cs typeface="Consolas"/>
                <a:sym typeface="Consolas"/>
              </a:rPr>
              <a:t> Comparable a nuestra respuesta final, como "Alas azules". Es la predicción de la red.</a:t>
            </a:r>
            <a:endParaRPr sz="1300">
              <a:solidFill>
                <a:srgbClr val="00FF00"/>
              </a:solidFill>
              <a:latin typeface="Consolas"/>
              <a:ea typeface="Consolas"/>
              <a:cs typeface="Consolas"/>
              <a:sym typeface="Consolas"/>
            </a:endParaRPr>
          </a:p>
          <a:p>
            <a:pPr indent="-311150" lvl="0" marL="457200" rtl="0" algn="l">
              <a:lnSpc>
                <a:spcPct val="115000"/>
              </a:lnSpc>
              <a:spcBef>
                <a:spcPts val="0"/>
              </a:spcBef>
              <a:spcAft>
                <a:spcPts val="0"/>
              </a:spcAft>
              <a:buClr>
                <a:srgbClr val="00FF00"/>
              </a:buClr>
              <a:buSzPts val="1300"/>
              <a:buAutoNum type="arabicPeriod"/>
            </a:pPr>
            <a:r>
              <a:rPr b="1" lang="es" sz="1300">
                <a:solidFill>
                  <a:srgbClr val="FF9900"/>
                </a:solidFill>
                <a:latin typeface="Consolas"/>
                <a:ea typeface="Consolas"/>
                <a:cs typeface="Consolas"/>
                <a:sym typeface="Consolas"/>
              </a:rPr>
              <a:t>Propagación hacia adelante</a:t>
            </a:r>
            <a:r>
              <a:rPr lang="es" sz="1300">
                <a:solidFill>
                  <a:srgbClr val="FF9900"/>
                </a:solidFill>
                <a:latin typeface="Consolas"/>
                <a:ea typeface="Consolas"/>
                <a:cs typeface="Consolas"/>
                <a:sym typeface="Consolas"/>
              </a:rPr>
              <a:t>:</a:t>
            </a:r>
            <a:r>
              <a:rPr lang="es" sz="1300">
                <a:solidFill>
                  <a:srgbClr val="00FF00"/>
                </a:solidFill>
                <a:latin typeface="Consolas"/>
                <a:ea typeface="Consolas"/>
                <a:cs typeface="Consolas"/>
                <a:sym typeface="Consolas"/>
              </a:rPr>
              <a:t> Similar a nuestro proceso de leer la descripción y llegar a una conclusión.</a:t>
            </a:r>
            <a:endParaRPr sz="1300">
              <a:solidFill>
                <a:srgbClr val="00FF00"/>
              </a:solidFill>
              <a:latin typeface="Consolas"/>
              <a:ea typeface="Consolas"/>
              <a:cs typeface="Consolas"/>
              <a:sym typeface="Consolas"/>
            </a:endParaRPr>
          </a:p>
          <a:p>
            <a:pPr indent="-311150" lvl="0" marL="457200" rtl="0" algn="l">
              <a:lnSpc>
                <a:spcPct val="115000"/>
              </a:lnSpc>
              <a:spcBef>
                <a:spcPts val="0"/>
              </a:spcBef>
              <a:spcAft>
                <a:spcPts val="0"/>
              </a:spcAft>
              <a:buClr>
                <a:srgbClr val="00FF00"/>
              </a:buClr>
              <a:buSzPts val="1300"/>
              <a:buAutoNum type="arabicPeriod"/>
            </a:pPr>
            <a:r>
              <a:rPr b="1" lang="es" sz="1300">
                <a:solidFill>
                  <a:srgbClr val="FF9900"/>
                </a:solidFill>
                <a:latin typeface="Consolas"/>
                <a:ea typeface="Consolas"/>
                <a:cs typeface="Consolas"/>
                <a:sym typeface="Consolas"/>
              </a:rPr>
              <a:t>Valores Verdaderos</a:t>
            </a:r>
            <a:r>
              <a:rPr lang="es" sz="1300">
                <a:solidFill>
                  <a:srgbClr val="FF9900"/>
                </a:solidFill>
                <a:latin typeface="Consolas"/>
                <a:ea typeface="Consolas"/>
                <a:cs typeface="Consolas"/>
                <a:sym typeface="Consolas"/>
              </a:rPr>
              <a:t>:</a:t>
            </a:r>
            <a:r>
              <a:rPr lang="es" sz="1300">
                <a:solidFill>
                  <a:srgbClr val="00FF00"/>
                </a:solidFill>
                <a:latin typeface="Consolas"/>
                <a:ea typeface="Consolas"/>
                <a:cs typeface="Consolas"/>
                <a:sym typeface="Consolas"/>
              </a:rPr>
              <a:t> Análogos a las respuestas correctas que se proporcionaron en el ejercicio.</a:t>
            </a:r>
            <a:endParaRPr sz="1300">
              <a:solidFill>
                <a:srgbClr val="00FF00"/>
              </a:solidFill>
              <a:latin typeface="Consolas"/>
              <a:ea typeface="Consolas"/>
              <a:cs typeface="Consolas"/>
              <a:sym typeface="Consolas"/>
            </a:endParaRPr>
          </a:p>
          <a:p>
            <a:pPr indent="-311150" lvl="0" marL="457200" rtl="0" algn="l">
              <a:lnSpc>
                <a:spcPct val="115000"/>
              </a:lnSpc>
              <a:spcBef>
                <a:spcPts val="0"/>
              </a:spcBef>
              <a:spcAft>
                <a:spcPts val="0"/>
              </a:spcAft>
              <a:buClr>
                <a:srgbClr val="00FF00"/>
              </a:buClr>
              <a:buSzPts val="1300"/>
              <a:buAutoNum type="arabicPeriod"/>
            </a:pPr>
            <a:r>
              <a:rPr b="1" lang="es" sz="1300">
                <a:solidFill>
                  <a:srgbClr val="FF9900"/>
                </a:solidFill>
                <a:latin typeface="Consolas"/>
                <a:ea typeface="Consolas"/>
                <a:cs typeface="Consolas"/>
                <a:sym typeface="Consolas"/>
              </a:rPr>
              <a:t>Función de Pérdida</a:t>
            </a:r>
            <a:r>
              <a:rPr lang="es" sz="1300">
                <a:solidFill>
                  <a:srgbClr val="FF9900"/>
                </a:solidFill>
                <a:latin typeface="Consolas"/>
                <a:ea typeface="Consolas"/>
                <a:cs typeface="Consolas"/>
                <a:sym typeface="Consolas"/>
              </a:rPr>
              <a:t>:</a:t>
            </a:r>
            <a:r>
              <a:rPr lang="es" sz="1300">
                <a:solidFill>
                  <a:srgbClr val="00FF00"/>
                </a:solidFill>
                <a:latin typeface="Consolas"/>
                <a:ea typeface="Consolas"/>
                <a:cs typeface="Consolas"/>
                <a:sym typeface="Consolas"/>
              </a:rPr>
              <a:t> Equivalente a darnos cuenta de si nuestra respuesta fue correcta o no.</a:t>
            </a:r>
            <a:endParaRPr sz="1300">
              <a:solidFill>
                <a:srgbClr val="00FF00"/>
              </a:solidFill>
              <a:latin typeface="Consolas"/>
              <a:ea typeface="Consolas"/>
              <a:cs typeface="Consolas"/>
              <a:sym typeface="Consolas"/>
            </a:endParaRPr>
          </a:p>
          <a:p>
            <a:pPr indent="-311150" lvl="0" marL="457200" rtl="0" algn="l">
              <a:lnSpc>
                <a:spcPct val="115000"/>
              </a:lnSpc>
              <a:spcBef>
                <a:spcPts val="0"/>
              </a:spcBef>
              <a:spcAft>
                <a:spcPts val="0"/>
              </a:spcAft>
              <a:buClr>
                <a:srgbClr val="00FF00"/>
              </a:buClr>
              <a:buSzPts val="1300"/>
              <a:buAutoNum type="arabicPeriod"/>
            </a:pPr>
            <a:r>
              <a:rPr b="1" lang="es" sz="1300">
                <a:solidFill>
                  <a:srgbClr val="FF9900"/>
                </a:solidFill>
                <a:latin typeface="Consolas"/>
                <a:ea typeface="Consolas"/>
                <a:cs typeface="Consolas"/>
                <a:sym typeface="Consolas"/>
              </a:rPr>
              <a:t>Propagación hacia atrás y Optimizador</a:t>
            </a:r>
            <a:r>
              <a:rPr lang="es" sz="1300">
                <a:solidFill>
                  <a:srgbClr val="FF9900"/>
                </a:solidFill>
                <a:latin typeface="Consolas"/>
                <a:ea typeface="Consolas"/>
                <a:cs typeface="Consolas"/>
                <a:sym typeface="Consolas"/>
              </a:rPr>
              <a:t>:</a:t>
            </a:r>
            <a:r>
              <a:rPr lang="es" sz="1300">
                <a:solidFill>
                  <a:srgbClr val="00FF00"/>
                </a:solidFill>
                <a:latin typeface="Consolas"/>
                <a:ea typeface="Consolas"/>
                <a:cs typeface="Consolas"/>
                <a:sym typeface="Consolas"/>
              </a:rPr>
              <a:t> Similar a cómo ajustamos nuestro enfoque para las siguientes preguntas, aprendiendo de nuestros errores.</a:t>
            </a:r>
            <a:endParaRPr sz="1300">
              <a:solidFill>
                <a:srgbClr val="00FF00"/>
              </a:solidFill>
              <a:latin typeface="Consolas"/>
              <a:ea typeface="Consolas"/>
              <a:cs typeface="Consolas"/>
              <a:sym typeface="Consolas"/>
            </a:endParaRPr>
          </a:p>
          <a:p>
            <a:pPr indent="-311150" lvl="0" marL="457200" rtl="0" algn="l">
              <a:lnSpc>
                <a:spcPct val="115000"/>
              </a:lnSpc>
              <a:spcBef>
                <a:spcPts val="0"/>
              </a:spcBef>
              <a:spcAft>
                <a:spcPts val="0"/>
              </a:spcAft>
              <a:buClr>
                <a:srgbClr val="00FF00"/>
              </a:buClr>
              <a:buSzPts val="1300"/>
              <a:buAutoNum type="arabicPeriod"/>
            </a:pPr>
            <a:r>
              <a:rPr b="1" lang="es" sz="1300">
                <a:solidFill>
                  <a:srgbClr val="FF9900"/>
                </a:solidFill>
                <a:latin typeface="Consolas"/>
                <a:ea typeface="Consolas"/>
                <a:cs typeface="Consolas"/>
                <a:sym typeface="Consolas"/>
              </a:rPr>
              <a:t>Proceso Iterativo</a:t>
            </a:r>
            <a:r>
              <a:rPr lang="es" sz="1300">
                <a:solidFill>
                  <a:srgbClr val="FF9900"/>
                </a:solidFill>
                <a:latin typeface="Consolas"/>
                <a:ea typeface="Consolas"/>
                <a:cs typeface="Consolas"/>
                <a:sym typeface="Consolas"/>
              </a:rPr>
              <a:t>:</a:t>
            </a:r>
            <a:r>
              <a:rPr lang="es" sz="1300">
                <a:solidFill>
                  <a:srgbClr val="00FF00"/>
                </a:solidFill>
                <a:latin typeface="Consolas"/>
                <a:ea typeface="Consolas"/>
                <a:cs typeface="Consolas"/>
                <a:sym typeface="Consolas"/>
              </a:rPr>
              <a:t> Comparable a cómo mejoramos con cada pregunta. La red repite el proceso muchas veces hasta lograr precisión.</a:t>
            </a:r>
            <a:endParaRPr sz="1300">
              <a:solidFill>
                <a:srgbClr val="00FF00"/>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 name="Shape 58"/>
        <p:cNvGrpSpPr/>
        <p:nvPr/>
      </p:nvGrpSpPr>
      <p:grpSpPr>
        <a:xfrm>
          <a:off x="0" y="0"/>
          <a:ext cx="0" cy="0"/>
          <a:chOff x="0" y="0"/>
          <a:chExt cx="0" cy="0"/>
        </a:xfrm>
      </p:grpSpPr>
      <p:sp>
        <p:nvSpPr>
          <p:cNvPr id="59" name="Google Shape;59;p14"/>
          <p:cNvSpPr txBox="1"/>
          <p:nvPr/>
        </p:nvSpPr>
        <p:spPr>
          <a:xfrm>
            <a:off x="0" y="2371650"/>
            <a:ext cx="6589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200">
                <a:solidFill>
                  <a:srgbClr val="00FF00"/>
                </a:solidFill>
                <a:latin typeface="Consolas"/>
                <a:ea typeface="Consolas"/>
                <a:cs typeface="Consolas"/>
                <a:sym typeface="Consolas"/>
              </a:rPr>
              <a:t>Ejercicio de Reconocimiento de Patrones</a:t>
            </a:r>
            <a:endParaRPr sz="2200">
              <a:solidFill>
                <a:srgbClr val="00FF00"/>
              </a:solidFill>
              <a:latin typeface="Consolas"/>
              <a:ea typeface="Consolas"/>
              <a:cs typeface="Consolas"/>
              <a:sym typeface="Consola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9" name="Shape 149"/>
        <p:cNvGrpSpPr/>
        <p:nvPr/>
      </p:nvGrpSpPr>
      <p:grpSpPr>
        <a:xfrm>
          <a:off x="0" y="0"/>
          <a:ext cx="0" cy="0"/>
          <a:chOff x="0" y="0"/>
          <a:chExt cx="0" cy="0"/>
        </a:xfrm>
      </p:grpSpPr>
      <p:sp>
        <p:nvSpPr>
          <p:cNvPr id="150" name="Google Shape;150;p32"/>
          <p:cNvSpPr txBox="1"/>
          <p:nvPr/>
        </p:nvSpPr>
        <p:spPr>
          <a:xfrm>
            <a:off x="333450" y="1675200"/>
            <a:ext cx="8477100" cy="179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
                <a:solidFill>
                  <a:srgbClr val="00FF00"/>
                </a:solidFill>
                <a:latin typeface="Consolas"/>
                <a:ea typeface="Consolas"/>
                <a:cs typeface="Consolas"/>
                <a:sym typeface="Consolas"/>
              </a:rPr>
              <a:t>En esencia, </a:t>
            </a:r>
            <a:r>
              <a:rPr lang="es">
                <a:solidFill>
                  <a:srgbClr val="FF9900"/>
                </a:solidFill>
                <a:latin typeface="Consolas"/>
                <a:ea typeface="Consolas"/>
                <a:cs typeface="Consolas"/>
                <a:sym typeface="Consolas"/>
              </a:rPr>
              <a:t>la red neuronal realiza un proceso similar al que ustedes experimentaron: </a:t>
            </a:r>
            <a:r>
              <a:rPr b="1" lang="es">
                <a:solidFill>
                  <a:srgbClr val="FF9900"/>
                </a:solidFill>
                <a:latin typeface="Consolas"/>
                <a:ea typeface="Consolas"/>
                <a:cs typeface="Consolas"/>
                <a:sym typeface="Consolas"/>
              </a:rPr>
              <a:t>aprender un patrón a partir de ejemplos. La diferencia principal radica en la velocidad y la cantidad de datos que puede procesar.</a:t>
            </a:r>
            <a:endParaRPr b="1">
              <a:solidFill>
                <a:srgbClr val="FF9900"/>
              </a:solidFill>
              <a:latin typeface="Consolas"/>
              <a:ea typeface="Consolas"/>
              <a:cs typeface="Consolas"/>
              <a:sym typeface="Consolas"/>
            </a:endParaRPr>
          </a:p>
          <a:p>
            <a:pPr indent="0" lvl="0" marL="0" rtl="0" algn="l">
              <a:lnSpc>
                <a:spcPct val="115000"/>
              </a:lnSpc>
              <a:spcBef>
                <a:spcPts val="1200"/>
              </a:spcBef>
              <a:spcAft>
                <a:spcPts val="1200"/>
              </a:spcAft>
              <a:buNone/>
            </a:pPr>
            <a:r>
              <a:rPr lang="es">
                <a:solidFill>
                  <a:srgbClr val="00FF00"/>
                </a:solidFill>
                <a:latin typeface="Consolas"/>
                <a:ea typeface="Consolas"/>
                <a:cs typeface="Consolas"/>
                <a:sym typeface="Consolas"/>
              </a:rPr>
              <a:t>Esta comparación nos ayuda a entender que los conceptos de Inteligencia Artificial y Aprendizaje Automático tienen raíces en procesos cognitivos humanos, pero amplificados y optimizados para tareas computacionales complejas.</a:t>
            </a:r>
            <a:endParaRPr sz="1700">
              <a:solidFill>
                <a:srgbClr val="00FF00"/>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33"/>
          <p:cNvPicPr preferRelativeResize="0"/>
          <p:nvPr/>
        </p:nvPicPr>
        <p:blipFill>
          <a:blip r:embed="rId3">
            <a:alphaModFix/>
          </a:blip>
          <a:stretch>
            <a:fillRect/>
          </a:stretch>
        </p:blipFill>
        <p:spPr>
          <a:xfrm>
            <a:off x="152400" y="734525"/>
            <a:ext cx="8839198" cy="367445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34"/>
          <p:cNvPicPr preferRelativeResize="0"/>
          <p:nvPr/>
        </p:nvPicPr>
        <p:blipFill>
          <a:blip r:embed="rId3">
            <a:alphaModFix/>
          </a:blip>
          <a:stretch>
            <a:fillRect/>
          </a:stretch>
        </p:blipFill>
        <p:spPr>
          <a:xfrm>
            <a:off x="152400" y="504875"/>
            <a:ext cx="8839199" cy="413375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35"/>
          <p:cNvPicPr preferRelativeResize="0"/>
          <p:nvPr/>
        </p:nvPicPr>
        <p:blipFill>
          <a:blip r:embed="rId3">
            <a:alphaModFix/>
          </a:blip>
          <a:stretch>
            <a:fillRect/>
          </a:stretch>
        </p:blipFill>
        <p:spPr>
          <a:xfrm>
            <a:off x="152400" y="790038"/>
            <a:ext cx="8839199" cy="356341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6"/>
          <p:cNvPicPr preferRelativeResize="0"/>
          <p:nvPr/>
        </p:nvPicPr>
        <p:blipFill>
          <a:blip r:embed="rId3">
            <a:alphaModFix/>
          </a:blip>
          <a:stretch>
            <a:fillRect/>
          </a:stretch>
        </p:blipFill>
        <p:spPr>
          <a:xfrm>
            <a:off x="2394588" y="152400"/>
            <a:ext cx="4354829" cy="48386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7"/>
          <p:cNvPicPr preferRelativeResize="0"/>
          <p:nvPr/>
        </p:nvPicPr>
        <p:blipFill>
          <a:blip r:embed="rId3">
            <a:alphaModFix/>
          </a:blip>
          <a:stretch>
            <a:fillRect/>
          </a:stretch>
        </p:blipFill>
        <p:spPr>
          <a:xfrm>
            <a:off x="152400" y="886950"/>
            <a:ext cx="8839201" cy="336960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8"/>
          <p:cNvPicPr preferRelativeResize="0"/>
          <p:nvPr/>
        </p:nvPicPr>
        <p:blipFill>
          <a:blip r:embed="rId3">
            <a:alphaModFix/>
          </a:blip>
          <a:stretch>
            <a:fillRect/>
          </a:stretch>
        </p:blipFill>
        <p:spPr>
          <a:xfrm>
            <a:off x="152400" y="1079088"/>
            <a:ext cx="8839200" cy="298531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9"/>
          <p:cNvPicPr preferRelativeResize="0"/>
          <p:nvPr/>
        </p:nvPicPr>
        <p:blipFill>
          <a:blip r:embed="rId3">
            <a:alphaModFix/>
          </a:blip>
          <a:stretch>
            <a:fillRect/>
          </a:stretch>
        </p:blipFill>
        <p:spPr>
          <a:xfrm>
            <a:off x="152400" y="299925"/>
            <a:ext cx="8839201" cy="454365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Neural networks are machine learning models that can automatically learn nonlinear relationships in data.&#10;&#10;In this Machine Learning Crash Course video, you'll learn the building blocks of neural network architectures—nodes, hidden layers, and activation functions—and how they're used to construct a model that represents nonlinearities.&#10;&#10;Learn more about neural networks in Machine Learning Crash Course: https://goo.gle/3WWMyAB&#10;&#10;#neural_networks #machine_learning #ml #activation_function #hidden_layer #node #neuron&#10;&#10;Speaker: Kat Leung&#10;Products Mentioned: Google AI" id="190" name="Google Shape;190;p40" title="Machine Learning Crash Course: Neural Networks Intro">
            <a:hlinkClick r:id="rId3"/>
          </p:cNvPr>
          <p:cNvPicPr preferRelativeResize="0"/>
          <p:nvPr/>
        </p:nvPicPr>
        <p:blipFill>
          <a:blip r:embed="rId4">
            <a:alphaModFix/>
          </a:blip>
          <a:stretch>
            <a:fillRect/>
          </a:stretch>
        </p:blipFill>
        <p:spPr>
          <a:xfrm>
            <a:off x="0" y="5"/>
            <a:ext cx="9144000" cy="514349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41"/>
          <p:cNvPicPr preferRelativeResize="0"/>
          <p:nvPr/>
        </p:nvPicPr>
        <p:blipFill>
          <a:blip r:embed="rId3">
            <a:alphaModFix/>
          </a:blip>
          <a:stretch>
            <a:fillRect/>
          </a:stretch>
        </p:blipFill>
        <p:spPr>
          <a:xfrm>
            <a:off x="152400" y="152400"/>
            <a:ext cx="8839200" cy="441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 name="Shape 63"/>
        <p:cNvGrpSpPr/>
        <p:nvPr/>
      </p:nvGrpSpPr>
      <p:grpSpPr>
        <a:xfrm>
          <a:off x="0" y="0"/>
          <a:ext cx="0" cy="0"/>
          <a:chOff x="0" y="0"/>
          <a:chExt cx="0" cy="0"/>
        </a:xfrm>
      </p:grpSpPr>
      <p:sp>
        <p:nvSpPr>
          <p:cNvPr id="64" name="Google Shape;64;p15"/>
          <p:cNvSpPr txBox="1"/>
          <p:nvPr/>
        </p:nvSpPr>
        <p:spPr>
          <a:xfrm>
            <a:off x="620875" y="795000"/>
            <a:ext cx="4364700" cy="3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65" name="Google Shape;65;p15"/>
          <p:cNvSpPr txBox="1"/>
          <p:nvPr/>
        </p:nvSpPr>
        <p:spPr>
          <a:xfrm>
            <a:off x="373500" y="1000050"/>
            <a:ext cx="8397000" cy="314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s" sz="2000">
                <a:solidFill>
                  <a:srgbClr val="FF00FF"/>
                </a:solidFill>
                <a:latin typeface="Consolas"/>
                <a:ea typeface="Consolas"/>
                <a:cs typeface="Consolas"/>
                <a:sym typeface="Consolas"/>
              </a:rPr>
              <a:t>Introducción</a:t>
            </a:r>
            <a:endParaRPr b="1" sz="2000">
              <a:solidFill>
                <a:srgbClr val="FF00FF"/>
              </a:solidFill>
              <a:latin typeface="Consolas"/>
              <a:ea typeface="Consolas"/>
              <a:cs typeface="Consolas"/>
              <a:sym typeface="Consolas"/>
            </a:endParaRPr>
          </a:p>
          <a:p>
            <a:pPr indent="0" lvl="0" marL="0" rtl="0" algn="l">
              <a:lnSpc>
                <a:spcPct val="115000"/>
              </a:lnSpc>
              <a:spcBef>
                <a:spcPts val="1200"/>
              </a:spcBef>
              <a:spcAft>
                <a:spcPts val="0"/>
              </a:spcAft>
              <a:buNone/>
            </a:pPr>
            <a:r>
              <a:rPr lang="es">
                <a:solidFill>
                  <a:srgbClr val="00FF00"/>
                </a:solidFill>
                <a:latin typeface="Consolas"/>
                <a:ea typeface="Consolas"/>
                <a:cs typeface="Consolas"/>
                <a:sym typeface="Consolas"/>
              </a:rPr>
              <a:t>En esta actividad, </a:t>
            </a:r>
            <a:r>
              <a:rPr lang="es">
                <a:solidFill>
                  <a:schemeClr val="accent4"/>
                </a:solidFill>
                <a:latin typeface="Consolas"/>
                <a:ea typeface="Consolas"/>
                <a:cs typeface="Consolas"/>
                <a:sym typeface="Consolas"/>
              </a:rPr>
              <a:t>vamos a explorar cómo funciona nuestro pensamiento en el reconocimiento de patrones</a:t>
            </a:r>
            <a:r>
              <a:rPr lang="es">
                <a:solidFill>
                  <a:srgbClr val="00FF00"/>
                </a:solidFill>
                <a:latin typeface="Consolas"/>
                <a:ea typeface="Consolas"/>
                <a:cs typeface="Consolas"/>
                <a:sym typeface="Consolas"/>
              </a:rPr>
              <a:t>. Este ejercicio nos va a ayudar a hacer consciente algunos de los procesos mentales y cómo identificar patrones en información aparentemente aleatoria.</a:t>
            </a:r>
            <a:endParaRPr>
              <a:solidFill>
                <a:srgbClr val="00FF00"/>
              </a:solidFill>
              <a:latin typeface="Consolas"/>
              <a:ea typeface="Consolas"/>
              <a:cs typeface="Consolas"/>
              <a:sym typeface="Consolas"/>
            </a:endParaRPr>
          </a:p>
          <a:p>
            <a:pPr indent="0" lvl="0" marL="0" rtl="0" algn="l">
              <a:lnSpc>
                <a:spcPct val="115000"/>
              </a:lnSpc>
              <a:spcBef>
                <a:spcPts val="1200"/>
              </a:spcBef>
              <a:spcAft>
                <a:spcPts val="0"/>
              </a:spcAft>
              <a:buNone/>
            </a:pPr>
            <a:r>
              <a:rPr lang="es">
                <a:solidFill>
                  <a:schemeClr val="accent4"/>
                </a:solidFill>
                <a:latin typeface="Consolas"/>
                <a:ea typeface="Consolas"/>
                <a:cs typeface="Consolas"/>
                <a:sym typeface="Consolas"/>
              </a:rPr>
              <a:t>Esto nos servirá para, luego, explorar cómo los sistemas de aprendizaje automático pueden identificar patrones en datos aparentemente aleatorios. </a:t>
            </a:r>
            <a:endParaRPr>
              <a:solidFill>
                <a:schemeClr val="accent4"/>
              </a:solidFill>
              <a:latin typeface="Consolas"/>
              <a:ea typeface="Consolas"/>
              <a:cs typeface="Consolas"/>
              <a:sym typeface="Consolas"/>
            </a:endParaRPr>
          </a:p>
          <a:p>
            <a:pPr indent="0" lvl="0" marL="0" rtl="0" algn="l">
              <a:lnSpc>
                <a:spcPct val="115000"/>
              </a:lnSpc>
              <a:spcBef>
                <a:spcPts val="1200"/>
              </a:spcBef>
              <a:spcAft>
                <a:spcPts val="1200"/>
              </a:spcAft>
              <a:buNone/>
            </a:pPr>
            <a:r>
              <a:rPr lang="es">
                <a:solidFill>
                  <a:srgbClr val="00FF00"/>
                </a:solidFill>
                <a:latin typeface="Consolas"/>
                <a:ea typeface="Consolas"/>
                <a:cs typeface="Consolas"/>
                <a:sym typeface="Consolas"/>
              </a:rPr>
              <a:t>Este ejercicio nos va a ayudar a desarrollar habilidades fundamentales para el análisis de datos y la creación de algoritmos de clasificación.</a:t>
            </a:r>
            <a:endParaRPr sz="2100">
              <a:solidFill>
                <a:srgbClr val="00FF00"/>
              </a:solidFill>
              <a:latin typeface="Consolas"/>
              <a:ea typeface="Consolas"/>
              <a:cs typeface="Consolas"/>
              <a:sym typeface="Consola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2"/>
          <p:cNvPicPr preferRelativeResize="0"/>
          <p:nvPr/>
        </p:nvPicPr>
        <p:blipFill>
          <a:blip r:embed="rId3">
            <a:alphaModFix/>
          </a:blip>
          <a:stretch>
            <a:fillRect/>
          </a:stretch>
        </p:blipFill>
        <p:spPr>
          <a:xfrm>
            <a:off x="152400" y="152400"/>
            <a:ext cx="8588502"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43"/>
          <p:cNvPicPr preferRelativeResize="0"/>
          <p:nvPr/>
        </p:nvPicPr>
        <p:blipFill>
          <a:blip r:embed="rId3">
            <a:alphaModFix/>
          </a:blip>
          <a:stretch>
            <a:fillRect/>
          </a:stretch>
        </p:blipFill>
        <p:spPr>
          <a:xfrm>
            <a:off x="2962275" y="1504950"/>
            <a:ext cx="3219450" cy="2133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44"/>
          <p:cNvPicPr preferRelativeResize="0"/>
          <p:nvPr/>
        </p:nvPicPr>
        <p:blipFill>
          <a:blip r:embed="rId3">
            <a:alphaModFix/>
          </a:blip>
          <a:stretch>
            <a:fillRect/>
          </a:stretch>
        </p:blipFill>
        <p:spPr>
          <a:xfrm>
            <a:off x="1433513" y="781050"/>
            <a:ext cx="6276975" cy="3581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45"/>
          <p:cNvPicPr preferRelativeResize="0"/>
          <p:nvPr/>
        </p:nvPicPr>
        <p:blipFill rotWithShape="1">
          <a:blip r:embed="rId3">
            <a:alphaModFix/>
          </a:blip>
          <a:srcRect b="9840" l="10582" r="10503" t="5976"/>
          <a:stretch/>
        </p:blipFill>
        <p:spPr>
          <a:xfrm>
            <a:off x="1060925" y="441850"/>
            <a:ext cx="6777450" cy="4073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46"/>
          <p:cNvPicPr preferRelativeResize="0"/>
          <p:nvPr/>
        </p:nvPicPr>
        <p:blipFill>
          <a:blip r:embed="rId3">
            <a:alphaModFix/>
          </a:blip>
          <a:stretch>
            <a:fillRect/>
          </a:stretch>
        </p:blipFill>
        <p:spPr>
          <a:xfrm>
            <a:off x="152400" y="152400"/>
            <a:ext cx="8839204" cy="478646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descr="What are the neurons, why are there layers, and what is the math underlying it?&#10;Help fund future projects: https://www.patreon.com/3blue1brown&#10;Written/interactive form of this series: https://www.3blue1brown.com/topics/neural-networks&#10;&#10;Additional funding for this project was provided by Amplify Partners&#10;&#10;Typo correction: At 14 minutes 45 seconds, the last index on the bias vector is n, when it's supposed to, in fact, be a k.  Thanks for the sharp eyes that caught that!&#10;&#10;For those who want to learn more, I highly recommend the book by Michael Nielsen that introduces neural networks and deep learning: https://goo.gl/Zmczdy&#10;&#10;There are two neat things about this book.  First, it's available for free, so consider joining me in making a donation to Nielsen if you get something out of it.  And second, it's centered around walking through some code and data, which you can download yourself, and which covers the same example that I introduce in this video.  Yay for active learning!&#10;https://github.com/mnielsen/neural-networks-and-deep-learning&#10;&#10;I also highly recommend Chris Olah's blog: http://colah.github.io/&#10;&#10;For more videos, Welch Labs also has some great series on machine learning: &#10;https://youtu.be/i8D90DkCLhI&#10;https://youtu.be/bxe2T-V8XRs&#10;&#10;For those of you looking to go *even* deeper, check out the text &quot;Deep Learning&quot; by Goodfellow, Bengio, and Courville.  &#10;&#10;Also, the publication Distill is just utterly beautiful: https://distill.pub/&#10;&#10;Lion photo by Kevin Pluck&#10;&#10;Звуковая дорожка на русском языке: Влад Бурмистров.&#10;&#10;Thanks to these viewers for their contributions to translations&#10;German: @fpgro&#10;Hebrew: Omer Tuchfeld&#10;Hungarian: Máté Kaszap&#10;Italian: @teobucci, Teo Bucci&#10;&#10;-----------------&#10;Timeline: &#10;0:00 - Introduction example&#10;1:07 - Series preview&#10;2:42 - What are neurons?&#10;3:35 - Introducing layers&#10;5:31 - Why layers?&#10;8:38 - Edge detection example&#10;11:34 - Counting weights and biases&#10;12:30 - How learning relates&#10;13:26 - Notation and linear algebra&#10;15:17 - Recap&#10;16:27 - Some final words&#10;17:03 - ReLU vs Sigmoid&#10;&#10;Correction 14:45 - The final index on the bias vector should be &quot;k&quot;&#10;&#10;------------------&#10;Animations largely made using manim, a scrappy open source python library.  https://github.com/3b1b/manim&#10;&#10;If you want to check it out, I feel compelled to warn you that it's not the most well-documented tool, and has many other quirks you might expect in a library someone wrote with only their own use in mind.&#10;&#10;Music by Vincent Rubinetti.&#10;Download the music on Bandcamp:&#10;https://vincerubinetti.bandcamp.com/album/the-music-of-3blue1brown&#10;&#10;Stream the music on Spotify:&#10;https://open.spotify.com/album/1dVyjwS8FBqXhRunaG5W5u&#10;&#10;If you want to contribute translated subtitles or to help review those that have already been made by others and need approval, you can click the gear icon in the video and go to subtitles/cc, then &quot;add subtitles/cc&quot;.  I really appreciate those who do this, as it helps make the lessons accessible to more people.&#10;------------------&#10;&#10;3blue1brown is a channel about animating math, in all senses of the word animate.  And you know the drill with YouTube, if you want to stay posted on new videos, subscribe, and click the bell to receive notifications (if you're into that).&#10;&#10;If you are new to this channel and want to see more, a good place to start is this playlist: http://3b1b.co/recommended&#10;&#10;Various social media stuffs:&#10;Website: https://www.3blue1brown.com&#10;Twitter: https://twitter.com/3Blue1Brown&#10;Patreon: https://patreon.com/3blue1brown&#10;Facebook: https://www.facebook.com/3blue1brown&#10;Reddit: https://www.reddit.com/r/3Blue1Brown" id="225" name="Google Shape;225;p47" title="But what is a neural network? | Deep learning chapter 1">
            <a:hlinkClick r:id="rId3"/>
          </p:cNvPr>
          <p:cNvPicPr preferRelativeResize="0"/>
          <p:nvPr/>
        </p:nvPicPr>
        <p:blipFill>
          <a:blip r:embed="rId4">
            <a:alphaModFix/>
          </a:blip>
          <a:stretch>
            <a:fillRect/>
          </a:stretch>
        </p:blipFill>
        <p:spPr>
          <a:xfrm>
            <a:off x="0" y="0"/>
            <a:ext cx="9144009"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 name="Shape 69"/>
        <p:cNvGrpSpPr/>
        <p:nvPr/>
      </p:nvGrpSpPr>
      <p:grpSpPr>
        <a:xfrm>
          <a:off x="0" y="0"/>
          <a:ext cx="0" cy="0"/>
          <a:chOff x="0" y="0"/>
          <a:chExt cx="0" cy="0"/>
        </a:xfrm>
      </p:grpSpPr>
      <p:sp>
        <p:nvSpPr>
          <p:cNvPr id="70" name="Google Shape;70;p16"/>
          <p:cNvSpPr txBox="1"/>
          <p:nvPr/>
        </p:nvSpPr>
        <p:spPr>
          <a:xfrm>
            <a:off x="355125" y="1993800"/>
            <a:ext cx="6898500" cy="115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 sz="2000">
                <a:solidFill>
                  <a:srgbClr val="FF00FF"/>
                </a:solidFill>
                <a:latin typeface="Consolas"/>
                <a:ea typeface="Consolas"/>
                <a:cs typeface="Consolas"/>
                <a:sym typeface="Consolas"/>
              </a:rPr>
              <a:t>Objetivo: </a:t>
            </a:r>
            <a:endParaRPr b="1" sz="2000">
              <a:solidFill>
                <a:srgbClr val="FF00FF"/>
              </a:solidFill>
              <a:latin typeface="Consolas"/>
              <a:ea typeface="Consolas"/>
              <a:cs typeface="Consolas"/>
              <a:sym typeface="Consolas"/>
            </a:endParaRPr>
          </a:p>
          <a:p>
            <a:pPr indent="0" lvl="0" marL="0" rtl="0" algn="l">
              <a:lnSpc>
                <a:spcPct val="115000"/>
              </a:lnSpc>
              <a:spcBef>
                <a:spcPts val="1200"/>
              </a:spcBef>
              <a:spcAft>
                <a:spcPts val="1200"/>
              </a:spcAft>
              <a:buNone/>
            </a:pPr>
            <a:r>
              <a:rPr lang="es">
                <a:solidFill>
                  <a:srgbClr val="00FF00"/>
                </a:solidFill>
                <a:latin typeface="Consolas"/>
                <a:ea typeface="Consolas"/>
                <a:cs typeface="Consolas"/>
                <a:sym typeface="Consolas"/>
              </a:rPr>
              <a:t>Identificar el patrón en las descripciones de criaturas imaginarias y predecir sus nombres basados en sus características.</a:t>
            </a:r>
            <a:endParaRPr>
              <a:solidFill>
                <a:srgbClr val="00FF00"/>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4" name="Shape 74"/>
        <p:cNvGrpSpPr/>
        <p:nvPr/>
      </p:nvGrpSpPr>
      <p:grpSpPr>
        <a:xfrm>
          <a:off x="0" y="0"/>
          <a:ext cx="0" cy="0"/>
          <a:chOff x="0" y="0"/>
          <a:chExt cx="0" cy="0"/>
        </a:xfrm>
      </p:grpSpPr>
      <p:sp>
        <p:nvSpPr>
          <p:cNvPr id="75" name="Google Shape;75;p17"/>
          <p:cNvSpPr txBox="1"/>
          <p:nvPr/>
        </p:nvSpPr>
        <p:spPr>
          <a:xfrm>
            <a:off x="355125" y="1049400"/>
            <a:ext cx="7654500" cy="304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s" sz="2000">
                <a:solidFill>
                  <a:srgbClr val="FF00FF"/>
                </a:solidFill>
                <a:latin typeface="Consolas"/>
                <a:ea typeface="Consolas"/>
                <a:cs typeface="Consolas"/>
                <a:sym typeface="Consolas"/>
              </a:rPr>
              <a:t>Reglas del Juego</a:t>
            </a:r>
            <a:endParaRPr b="1" sz="2000">
              <a:solidFill>
                <a:srgbClr val="FF00FF"/>
              </a:solidFill>
              <a:latin typeface="Consolas"/>
              <a:ea typeface="Consolas"/>
              <a:cs typeface="Consolas"/>
              <a:sym typeface="Consolas"/>
            </a:endParaRPr>
          </a:p>
          <a:p>
            <a:pPr indent="0" lvl="0" marL="0" rtl="0" algn="l">
              <a:lnSpc>
                <a:spcPct val="115000"/>
              </a:lnSpc>
              <a:spcBef>
                <a:spcPts val="1200"/>
              </a:spcBef>
              <a:spcAft>
                <a:spcPts val="0"/>
              </a:spcAft>
              <a:buNone/>
            </a:pPr>
            <a:r>
              <a:rPr lang="es">
                <a:solidFill>
                  <a:srgbClr val="00FF00"/>
                </a:solidFill>
                <a:latin typeface="Consolas"/>
                <a:ea typeface="Consolas"/>
                <a:cs typeface="Consolas"/>
                <a:sym typeface="Consolas"/>
              </a:rPr>
              <a:t>Vamos a seguir estas reglas para sacarle el jugo al ejercicio:</a:t>
            </a:r>
            <a:endParaRPr>
              <a:solidFill>
                <a:srgbClr val="00FF00"/>
              </a:solidFill>
              <a:latin typeface="Consolas"/>
              <a:ea typeface="Consolas"/>
              <a:cs typeface="Consolas"/>
              <a:sym typeface="Consolas"/>
            </a:endParaRPr>
          </a:p>
          <a:p>
            <a:pPr indent="-317500" lvl="0" marL="457200" rtl="0" algn="l">
              <a:lnSpc>
                <a:spcPct val="115000"/>
              </a:lnSpc>
              <a:spcBef>
                <a:spcPts val="1200"/>
              </a:spcBef>
              <a:spcAft>
                <a:spcPts val="0"/>
              </a:spcAft>
              <a:buClr>
                <a:srgbClr val="00FF00"/>
              </a:buClr>
              <a:buSzPts val="1400"/>
              <a:buFont typeface="Consolas"/>
              <a:buAutoNum type="arabicPeriod"/>
            </a:pPr>
            <a:r>
              <a:rPr lang="es">
                <a:solidFill>
                  <a:srgbClr val="00FF00"/>
                </a:solidFill>
                <a:latin typeface="Consolas"/>
                <a:ea typeface="Consolas"/>
                <a:cs typeface="Consolas"/>
                <a:sym typeface="Consolas"/>
              </a:rPr>
              <a:t>Les voy a mostrar una serie de preguntas, una por una.</a:t>
            </a:r>
            <a:endParaRPr>
              <a:solidFill>
                <a:srgbClr val="00FF00"/>
              </a:solidFill>
              <a:latin typeface="Consolas"/>
              <a:ea typeface="Consolas"/>
              <a:cs typeface="Consolas"/>
              <a:sym typeface="Consolas"/>
            </a:endParaRPr>
          </a:p>
          <a:p>
            <a:pPr indent="-317500" lvl="0" marL="457200" rtl="0" algn="l">
              <a:lnSpc>
                <a:spcPct val="115000"/>
              </a:lnSpc>
              <a:spcBef>
                <a:spcPts val="0"/>
              </a:spcBef>
              <a:spcAft>
                <a:spcPts val="0"/>
              </a:spcAft>
              <a:buClr>
                <a:srgbClr val="00FF00"/>
              </a:buClr>
              <a:buSzPts val="1400"/>
              <a:buFont typeface="Consolas"/>
              <a:buAutoNum type="arabicPeriod"/>
            </a:pPr>
            <a:r>
              <a:rPr lang="es">
                <a:solidFill>
                  <a:srgbClr val="00FF00"/>
                </a:solidFill>
                <a:latin typeface="Consolas"/>
                <a:ea typeface="Consolas"/>
                <a:cs typeface="Consolas"/>
                <a:sym typeface="Consolas"/>
              </a:rPr>
              <a:t>Cuando vean cada pregunta, tómense un momento para pensar y adivinar la respuesta antes de que se las muestre.</a:t>
            </a:r>
            <a:endParaRPr>
              <a:solidFill>
                <a:srgbClr val="00FF00"/>
              </a:solidFill>
              <a:latin typeface="Consolas"/>
              <a:ea typeface="Consolas"/>
              <a:cs typeface="Consolas"/>
              <a:sym typeface="Consolas"/>
            </a:endParaRPr>
          </a:p>
          <a:p>
            <a:pPr indent="-317500" lvl="0" marL="457200" rtl="0" algn="l">
              <a:lnSpc>
                <a:spcPct val="115000"/>
              </a:lnSpc>
              <a:spcBef>
                <a:spcPts val="0"/>
              </a:spcBef>
              <a:spcAft>
                <a:spcPts val="0"/>
              </a:spcAft>
              <a:buClr>
                <a:srgbClr val="00FF00"/>
              </a:buClr>
              <a:buSzPts val="1400"/>
              <a:buFont typeface="Consolas"/>
              <a:buAutoNum type="arabicPeriod"/>
            </a:pPr>
            <a:r>
              <a:rPr lang="es">
                <a:solidFill>
                  <a:srgbClr val="00FF00"/>
                </a:solidFill>
                <a:latin typeface="Consolas"/>
                <a:ea typeface="Consolas"/>
                <a:cs typeface="Consolas"/>
                <a:sym typeface="Consolas"/>
              </a:rPr>
              <a:t>Vamos a hacer esto 6 veces seguidas.</a:t>
            </a:r>
            <a:endParaRPr>
              <a:solidFill>
                <a:srgbClr val="00FF00"/>
              </a:solidFill>
              <a:latin typeface="Consolas"/>
              <a:ea typeface="Consolas"/>
              <a:cs typeface="Consolas"/>
              <a:sym typeface="Consolas"/>
            </a:endParaRPr>
          </a:p>
          <a:p>
            <a:pPr indent="-317500" lvl="0" marL="457200" rtl="0" algn="l">
              <a:lnSpc>
                <a:spcPct val="115000"/>
              </a:lnSpc>
              <a:spcBef>
                <a:spcPts val="0"/>
              </a:spcBef>
              <a:spcAft>
                <a:spcPts val="0"/>
              </a:spcAft>
              <a:buClr>
                <a:srgbClr val="00FF00"/>
              </a:buClr>
              <a:buSzPts val="1400"/>
              <a:buFont typeface="Consolas"/>
              <a:buAutoNum type="arabicPeriod"/>
            </a:pPr>
            <a:r>
              <a:rPr lang="es">
                <a:solidFill>
                  <a:srgbClr val="00FF00"/>
                </a:solidFill>
                <a:latin typeface="Consolas"/>
                <a:ea typeface="Consolas"/>
                <a:cs typeface="Consolas"/>
                <a:sym typeface="Consolas"/>
              </a:rPr>
              <a:t>Mientras avanzamos, traten de descubrir si hay algún patrón escondido en las preguntas y respuestas.</a:t>
            </a:r>
            <a:endParaRPr>
              <a:solidFill>
                <a:srgbClr val="00FF00"/>
              </a:solidFill>
              <a:latin typeface="Consolas"/>
              <a:ea typeface="Consolas"/>
              <a:cs typeface="Consolas"/>
              <a:sym typeface="Consolas"/>
            </a:endParaRPr>
          </a:p>
          <a:p>
            <a:pPr indent="-317500" lvl="0" marL="457200" rtl="0" algn="l">
              <a:lnSpc>
                <a:spcPct val="115000"/>
              </a:lnSpc>
              <a:spcBef>
                <a:spcPts val="0"/>
              </a:spcBef>
              <a:spcAft>
                <a:spcPts val="0"/>
              </a:spcAft>
              <a:buClr>
                <a:srgbClr val="00FF00"/>
              </a:buClr>
              <a:buSzPts val="1400"/>
              <a:buFont typeface="Consolas"/>
              <a:buAutoNum type="arabicPeriod"/>
            </a:pPr>
            <a:r>
              <a:rPr lang="es">
                <a:solidFill>
                  <a:srgbClr val="00FF00"/>
                </a:solidFill>
                <a:latin typeface="Consolas"/>
                <a:ea typeface="Consolas"/>
                <a:cs typeface="Consolas"/>
                <a:sym typeface="Consolas"/>
              </a:rPr>
              <a:t>Lo más importante: presten atención a cómo su mente está procesando toda esta información.</a:t>
            </a:r>
            <a:endParaRPr b="1">
              <a:solidFill>
                <a:srgbClr val="00FF00"/>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9" name="Shape 79"/>
        <p:cNvGrpSpPr/>
        <p:nvPr/>
      </p:nvGrpSpPr>
      <p:grpSpPr>
        <a:xfrm>
          <a:off x="0" y="0"/>
          <a:ext cx="0" cy="0"/>
          <a:chOff x="0" y="0"/>
          <a:chExt cx="0" cy="0"/>
        </a:xfrm>
      </p:grpSpPr>
      <p:sp>
        <p:nvSpPr>
          <p:cNvPr id="80" name="Google Shape;80;p18"/>
          <p:cNvSpPr txBox="1"/>
          <p:nvPr/>
        </p:nvSpPr>
        <p:spPr>
          <a:xfrm>
            <a:off x="322050" y="2371650"/>
            <a:ext cx="8499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00FF00"/>
                </a:solidFill>
                <a:latin typeface="Consolas"/>
                <a:ea typeface="Consolas"/>
                <a:cs typeface="Consolas"/>
                <a:sym typeface="Consolas"/>
              </a:rPr>
              <a:t>Esta criatura tiene un cuerpo azul y cuatro alas y le re gusta jugar a la mancha.</a:t>
            </a:r>
            <a:endParaRPr>
              <a:solidFill>
                <a:srgbClr val="00FF00"/>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9"/>
          <p:cNvSpPr txBox="1"/>
          <p:nvPr/>
        </p:nvSpPr>
        <p:spPr>
          <a:xfrm>
            <a:off x="3072000" y="2371650"/>
            <a:ext cx="3000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00FF00"/>
                </a:solidFill>
                <a:latin typeface="Consolas"/>
                <a:ea typeface="Consolas"/>
                <a:cs typeface="Consolas"/>
                <a:sym typeface="Consolas"/>
              </a:rPr>
              <a:t>Alas azules</a:t>
            </a:r>
            <a:endParaRPr>
              <a:solidFill>
                <a:srgbClr val="00FF00"/>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20"/>
          <p:cNvSpPr txBox="1"/>
          <p:nvPr/>
        </p:nvSpPr>
        <p:spPr>
          <a:xfrm>
            <a:off x="269250" y="2371650"/>
            <a:ext cx="8605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00FF00"/>
                </a:solidFill>
                <a:latin typeface="Consolas"/>
                <a:ea typeface="Consolas"/>
                <a:cs typeface="Consolas"/>
                <a:sym typeface="Consolas"/>
              </a:rPr>
              <a:t>Esta criatura tiene dos cuernos, un cuerpo rojo y le gusta dormir la siesta.</a:t>
            </a:r>
            <a:endParaRPr>
              <a:solidFill>
                <a:srgbClr val="00FF00"/>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4" name="Shape 94"/>
        <p:cNvGrpSpPr/>
        <p:nvPr/>
      </p:nvGrpSpPr>
      <p:grpSpPr>
        <a:xfrm>
          <a:off x="0" y="0"/>
          <a:ext cx="0" cy="0"/>
          <a:chOff x="0" y="0"/>
          <a:chExt cx="0" cy="0"/>
        </a:xfrm>
      </p:grpSpPr>
      <p:sp>
        <p:nvSpPr>
          <p:cNvPr id="95" name="Google Shape;95;p21"/>
          <p:cNvSpPr txBox="1"/>
          <p:nvPr/>
        </p:nvSpPr>
        <p:spPr>
          <a:xfrm>
            <a:off x="3072000" y="23716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00FF00"/>
                </a:solidFill>
                <a:latin typeface="Consolas"/>
                <a:ea typeface="Consolas"/>
                <a:cs typeface="Consolas"/>
                <a:sym typeface="Consolas"/>
              </a:rPr>
              <a:t>Cuernos rojos</a:t>
            </a:r>
            <a:endParaRPr>
              <a:solidFill>
                <a:srgbClr val="00FF00"/>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