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c513eac5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c513eac5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c513eac5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c513eac5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c513eac5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c513eac5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c513eac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c513eac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c513eac5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c513eac5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c513eac5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c513eac5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c513eac5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c513eac5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c513eac5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c513eac5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c513eac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c513eac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5c513eac5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5c513eac5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c513eac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c513eac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c513eac5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c513eac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c513eac5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c513eac5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c513eac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c513eac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c513eac5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c513eac5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c513eac5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c513eac5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755888" y="152400"/>
            <a:ext cx="5632213" cy="483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 </a:t>
            </a:r>
            <a:r>
              <a:rPr lang="es"/>
              <a:t>Actividad 2: </a:t>
            </a:r>
            <a:r>
              <a:rPr lang="es" sz="4000"/>
              <a:t>Clasificación de texto con red neuronal multicapa (PyTorch)</a:t>
            </a:r>
            <a:endParaRPr sz="4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i="1" lang="es" sz="1920"/>
              <a:t>Las redes feedforward clásicas no consideran el orden de las palabras, a menos que explícitamente codifiquemos posición en las entradas</a:t>
            </a:r>
            <a:r>
              <a:rPr lang="es" sz="1920"/>
              <a:t>. </a:t>
            </a:r>
            <a:r>
              <a:rPr b="1" lang="es" sz="1920"/>
              <a:t>Si representamos una frase como bolsa de palabras (bag-of-words), una red feedforward verá la frase "excelente producto, no tiene fallas" prácticamente igual que "no excelente, producto tiene fallas"</a:t>
            </a:r>
            <a:r>
              <a:rPr lang="es" sz="1920"/>
              <a:t>, ¡porque las mismas palabras están presentes! Esto evidentemente es un problema, ya que </a:t>
            </a:r>
            <a:r>
              <a:rPr b="1" lang="es" sz="1920"/>
              <a:t>el significado puede cambiar por la sintaxis/orden</a:t>
            </a:r>
            <a:r>
              <a:rPr lang="es" sz="1920"/>
              <a:t> ("excelente" vs "no excelente"). ¿Cómo lidiar con el orden y contexto de secuencias?</a:t>
            </a:r>
            <a:endParaRPr sz="192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4"/>
          <p:cNvPicPr preferRelativeResize="0"/>
          <p:nvPr/>
        </p:nvPicPr>
        <p:blipFill>
          <a:blip r:embed="rId3">
            <a:alphaModFix/>
          </a:blip>
          <a:stretch>
            <a:fillRect/>
          </a:stretch>
        </p:blipFill>
        <p:spPr>
          <a:xfrm>
            <a:off x="1428750" y="1000125"/>
            <a:ext cx="6286500" cy="314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2711"/>
              <a:t>Redes Neuronales Recurrentes (RNN) y aplicaciones avanzadas en PLN</a:t>
            </a:r>
            <a:endParaRPr sz="2711"/>
          </a:p>
          <a:p>
            <a:pPr indent="0" lvl="0" marL="0" rtl="0" algn="l">
              <a:spcBef>
                <a:spcPts val="0"/>
              </a:spcBef>
              <a:spcAft>
                <a:spcPts val="0"/>
              </a:spcAft>
              <a:buNone/>
            </a:pPr>
            <a:r>
              <a:t/>
            </a:r>
            <a:endParaRPr sz="2711"/>
          </a:p>
          <a:p>
            <a:pPr indent="0" lvl="0" marL="0" rtl="0" algn="l">
              <a:spcBef>
                <a:spcPts val="0"/>
              </a:spcBef>
              <a:spcAft>
                <a:spcPts val="0"/>
              </a:spcAft>
              <a:buNone/>
            </a:pPr>
            <a:r>
              <a:rPr i="1" lang="es" sz="1100"/>
              <a:t>En el lenguaje, </a:t>
            </a:r>
            <a:r>
              <a:rPr b="1" i="1" lang="es" sz="1100"/>
              <a:t>el orden de los factores sí altera el producto</a:t>
            </a:r>
            <a:r>
              <a:rPr i="1" lang="es" sz="1100"/>
              <a:t>.</a:t>
            </a:r>
            <a:r>
              <a:rPr lang="es" sz="1100"/>
              <a:t> Por ejemplo, no es lo mismo </a:t>
            </a:r>
            <a:r>
              <a:rPr i="1" lang="es" sz="1100"/>
              <a:t>"El </a:t>
            </a:r>
            <a:r>
              <a:rPr b="1" i="1" lang="es" sz="1100"/>
              <a:t>perro</a:t>
            </a:r>
            <a:r>
              <a:rPr i="1" lang="es" sz="1100"/>
              <a:t> muerde al </a:t>
            </a:r>
            <a:r>
              <a:rPr b="1" i="1" lang="es" sz="1100"/>
              <a:t>hombre</a:t>
            </a:r>
            <a:r>
              <a:rPr i="1" lang="es" sz="1100"/>
              <a:t>"</a:t>
            </a:r>
            <a:r>
              <a:rPr lang="es" sz="1100"/>
              <a:t> que </a:t>
            </a:r>
            <a:r>
              <a:rPr i="1" lang="es" sz="1100"/>
              <a:t>"El </a:t>
            </a:r>
            <a:r>
              <a:rPr b="1" i="1" lang="es" sz="1100"/>
              <a:t>hombre</a:t>
            </a:r>
            <a:r>
              <a:rPr i="1" lang="es" sz="1100"/>
              <a:t> muerde al </a:t>
            </a:r>
            <a:r>
              <a:rPr b="1" i="1" lang="es" sz="1100"/>
              <a:t>perro</a:t>
            </a:r>
            <a:r>
              <a:rPr i="1" lang="es" sz="1100"/>
              <a:t>"</a:t>
            </a:r>
            <a:r>
              <a:rPr lang="es" sz="1100"/>
              <a:t>. Una red feedforward convencional, que no considera la secuencia temporal, trataría ambas oraciones como un mismo conjunto de palabras. </a:t>
            </a:r>
            <a:r>
              <a:rPr b="1" lang="es" sz="1100"/>
              <a:t>Necesitamos redes que modelen secuencias y recuerden el contexto</a:t>
            </a:r>
            <a:r>
              <a:rPr lang="es" sz="1100"/>
              <a:t>: aquí entran las </a:t>
            </a:r>
            <a:r>
              <a:rPr b="1" lang="es" sz="1100"/>
              <a:t>Redes Neuronales Recurrentes (RNN)</a:t>
            </a:r>
            <a:r>
              <a:rPr lang="es" sz="1100"/>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1100"/>
              <a:t>A diferencia de las redes de capas estáticas, las RNN introducen </a:t>
            </a:r>
            <a:r>
              <a:rPr i="1" lang="es" sz="1100"/>
              <a:t>retroalimentación</a:t>
            </a:r>
            <a:r>
              <a:rPr lang="es" sz="1100"/>
              <a:t>: </a:t>
            </a:r>
            <a:r>
              <a:rPr b="1" lang="es" sz="1100"/>
              <a:t>las salidas de la red se reingresan como entradas junto con el siguiente elemento de la secuencia</a:t>
            </a:r>
            <a:r>
              <a:rPr lang="es" sz="1100"/>
              <a:t>, creando una especie de memoria del estado anterior. En otras palabras, una RNN procesa los datos </a:t>
            </a:r>
            <a:r>
              <a:rPr i="1" lang="es" sz="1100"/>
              <a:t>paso a paso</a:t>
            </a:r>
            <a:r>
              <a:rPr lang="es" sz="1100"/>
              <a:t> y mantiene un </a:t>
            </a:r>
            <a:r>
              <a:rPr i="1" lang="es" sz="1100"/>
              <a:t>estado interno</a:t>
            </a:r>
            <a:r>
              <a:rPr lang="es" sz="1100"/>
              <a:t> que </a:t>
            </a:r>
            <a:r>
              <a:rPr i="1" lang="es" sz="1100"/>
              <a:t>“recuerda”</a:t>
            </a:r>
            <a:r>
              <a:rPr lang="es" sz="1100"/>
              <a:t> información de pasos previos. Esta memoria le permite captar dependencias a lo largo de una secuencia. Es ideal para </a:t>
            </a:r>
            <a:r>
              <a:rPr b="1" lang="es" sz="1100"/>
              <a:t>Procesamiento del Lenguaje Natural</a:t>
            </a:r>
            <a:r>
              <a:rPr lang="es" sz="1100"/>
              <a:t>, ya que una palabra en una oración depende de las anteriores.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1100"/>
              <a:t>Imaginemos la frase: </a:t>
            </a:r>
            <a:r>
              <a:rPr i="1" lang="es" sz="1100"/>
              <a:t>"</a:t>
            </a:r>
            <a:r>
              <a:rPr b="1" i="1" lang="es" sz="1100"/>
              <a:t>No está bien visto</a:t>
            </a:r>
            <a:r>
              <a:rPr i="1" lang="es" sz="1100"/>
              <a:t>."</a:t>
            </a:r>
            <a:r>
              <a:rPr lang="es" sz="1100"/>
              <a:t> – Una red feedforward con bolsa de palabras ve </a:t>
            </a:r>
            <a:r>
              <a:rPr i="1" lang="es" sz="1100"/>
              <a:t>{"No", "está", "bien", "visto"}</a:t>
            </a:r>
            <a:r>
              <a:rPr lang="es" sz="1100"/>
              <a:t> y puede que se confunda (tiene palabras "bien" y "visto" positivas). Pero </a:t>
            </a:r>
            <a:r>
              <a:rPr b="1" lang="es" sz="1100"/>
              <a:t>una RNN la leería en orden</a:t>
            </a:r>
            <a:r>
              <a:rPr lang="es" sz="1100"/>
              <a:t>: primero "No" (mantiene en su estado que viene una negación), luego "está", luego "bien" (aquí el estado recuerda que antes hubo un "No", así que </a:t>
            </a:r>
            <a:r>
              <a:rPr i="1" lang="es" sz="1100"/>
              <a:t>“bien”</a:t>
            </a:r>
            <a:r>
              <a:rPr lang="es" sz="1100"/>
              <a:t> quizá no es positivo en este contexto), etc. Al final, la RNN puede inferir correctamente que la frase en conjunto tiene una connotación negativa, </a:t>
            </a:r>
            <a:r>
              <a:rPr b="1" lang="es" sz="1100"/>
              <a:t>porque entendió la secuencia completa y no solo el conjunto de palabras</a:t>
            </a:r>
            <a:r>
              <a:rPr lang="es" sz="1100"/>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 </a:t>
            </a:r>
            <a:r>
              <a:rPr lang="es"/>
              <a:t>Actividad 3: </a:t>
            </a:r>
            <a:r>
              <a:rPr lang="es" sz="4000"/>
              <a:t>Introducción a las RNN con Keras (LSTM para análisis de sentimiento)</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 </a:t>
            </a:r>
            <a:r>
              <a:rPr lang="es"/>
              <a:t>Actividad 4: </a:t>
            </a:r>
            <a:endParaRPr/>
          </a:p>
          <a:p>
            <a:pPr indent="0" lvl="0" marL="0" rtl="0" algn="l">
              <a:spcBef>
                <a:spcPts val="0"/>
              </a:spcBef>
              <a:spcAft>
                <a:spcPts val="0"/>
              </a:spcAft>
              <a:buNone/>
            </a:pPr>
            <a:r>
              <a:rPr lang="es" sz="4000"/>
              <a:t>Usando modelos pre-entrenados con HuggingFace (Transformers)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490250" y="450150"/>
            <a:ext cx="6367800" cy="40908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100000"/>
              <a:buFont typeface="Arial"/>
              <a:buNone/>
            </a:pPr>
            <a:r>
              <a:rPr lang="es" sz="1100"/>
              <a:t>Un Perceptrón se compone de los siguientes elementos :  </a:t>
            </a:r>
            <a:endParaRPr sz="1100"/>
          </a:p>
          <a:p>
            <a:pPr indent="-291465" lvl="0" marL="457200" rtl="0" algn="l">
              <a:lnSpc>
                <a:spcPct val="115000"/>
              </a:lnSpc>
              <a:spcBef>
                <a:spcPts val="1200"/>
              </a:spcBef>
              <a:spcAft>
                <a:spcPts val="0"/>
              </a:spcAft>
              <a:buSzPct val="100000"/>
              <a:buChar char="●"/>
            </a:pPr>
            <a:r>
              <a:rPr b="1" lang="es" sz="1100"/>
              <a:t>Entradas (x1​,x2​,...,xn​):</a:t>
            </a:r>
            <a:r>
              <a:rPr lang="es" sz="1100"/>
              <a:t> Son las características o features del dato que se está analizando. Por ejemplo, si clasificamos correos electrónicos, las entradas podrían ser la presencia o ausencia de ciertas palabras.</a:t>
            </a:r>
            <a:endParaRPr sz="1100"/>
          </a:p>
          <a:p>
            <a:pPr indent="-291465" lvl="0" marL="457200" rtl="0" algn="l">
              <a:lnSpc>
                <a:spcPct val="115000"/>
              </a:lnSpc>
              <a:spcBef>
                <a:spcPts val="0"/>
              </a:spcBef>
              <a:spcAft>
                <a:spcPts val="0"/>
              </a:spcAft>
              <a:buSzPct val="100000"/>
              <a:buChar char="●"/>
            </a:pPr>
            <a:r>
              <a:rPr b="1" lang="es" sz="1100"/>
              <a:t>Pesos (w1​,w2​,...,wn​):</a:t>
            </a:r>
            <a:r>
              <a:rPr lang="es" sz="1100"/>
              <a:t> Cada entrada xi​ está asociada a un peso wi​. Este peso representa la importancia de esa entrada específica en la decisión final. Los pesos se ajustan durante el proceso de aprendizaje.</a:t>
            </a:r>
            <a:endParaRPr sz="1100"/>
          </a:p>
          <a:p>
            <a:pPr indent="-291465" lvl="0" marL="457200" rtl="0" algn="l">
              <a:lnSpc>
                <a:spcPct val="115000"/>
              </a:lnSpc>
              <a:spcBef>
                <a:spcPts val="0"/>
              </a:spcBef>
              <a:spcAft>
                <a:spcPts val="0"/>
              </a:spcAft>
              <a:buSzPct val="100000"/>
              <a:buChar char="●"/>
            </a:pPr>
            <a:r>
              <a:rPr b="1" lang="es" sz="1100"/>
              <a:t>Suma Ponderada (Net Input):</a:t>
            </a:r>
            <a:r>
              <a:rPr lang="es" sz="1100"/>
              <a:t> La neurona calcula una suma ponderada de las entradas: z=∑i=1n​wi​xi​.</a:t>
            </a:r>
            <a:endParaRPr sz="1100"/>
          </a:p>
          <a:p>
            <a:pPr indent="-291465" lvl="0" marL="457200" rtl="0" algn="l">
              <a:lnSpc>
                <a:spcPct val="115000"/>
              </a:lnSpc>
              <a:spcBef>
                <a:spcPts val="0"/>
              </a:spcBef>
              <a:spcAft>
                <a:spcPts val="0"/>
              </a:spcAft>
              <a:buSzPct val="100000"/>
              <a:buChar char="●"/>
            </a:pPr>
            <a:r>
              <a:rPr b="1" lang="es" sz="1100"/>
              <a:t>Función de Activación (Step Function):</a:t>
            </a:r>
            <a:r>
              <a:rPr lang="es" sz="1100"/>
              <a:t> La suma ponderada z se pasa a través de una función de activación. En el Perceptrón clásico, esta es una función escalón (step function). Si z supera un cierto </a:t>
            </a:r>
            <a:r>
              <a:rPr b="1" lang="es" sz="1100"/>
              <a:t>umbral (θ)</a:t>
            </a:r>
            <a:r>
              <a:rPr lang="es" sz="1100"/>
              <a:t>, la neurona se "activa" y produce una salida (generalmente 1); de lo contrario, produce otra salida (generalmente 0 o -1).</a:t>
            </a:r>
            <a:endParaRPr sz="1100"/>
          </a:p>
          <a:p>
            <a:pPr indent="-291465" lvl="1" marL="914400" rtl="0" algn="l">
              <a:lnSpc>
                <a:spcPct val="115000"/>
              </a:lnSpc>
              <a:spcBef>
                <a:spcPts val="0"/>
              </a:spcBef>
              <a:spcAft>
                <a:spcPts val="0"/>
              </a:spcAft>
              <a:buSzPct val="100000"/>
              <a:buChar char="○"/>
            </a:pPr>
            <a:r>
              <a:rPr lang="es" sz="1100"/>
              <a:t>Matemáticamente: output=1 si z≥θ, y output=0 (o -1) si z&lt;θ.</a:t>
            </a:r>
            <a:endParaRPr sz="1100"/>
          </a:p>
          <a:p>
            <a:pPr indent="-291465" lvl="0" marL="457200" rtl="0" algn="l">
              <a:lnSpc>
                <a:spcPct val="115000"/>
              </a:lnSpc>
              <a:spcBef>
                <a:spcPts val="0"/>
              </a:spcBef>
              <a:spcAft>
                <a:spcPts val="0"/>
              </a:spcAft>
              <a:buSzPct val="100000"/>
              <a:buChar char="●"/>
            </a:pPr>
            <a:r>
              <a:rPr b="1" lang="es" sz="1100"/>
              <a:t>Bias (b):</a:t>
            </a:r>
            <a:r>
              <a:rPr lang="es" sz="1100"/>
              <a:t> Una forma alternativa y más común de implementar el umbral es mediante un término de bias. El bias se suma a la suma ponderada: z=(∑i=1n​wi​xi​)+b. La función de activación entonces compara este resultado con 0. output=1 si z≥0, y output=0 (o -1) si z&lt;0. El bias permite que la función de activación se desplace, mejorando el ajuste del modelo.  </a:t>
            </a:r>
            <a:endParaRPr sz="1100"/>
          </a:p>
          <a:p>
            <a:pPr indent="-291465" lvl="0" marL="457200" rtl="0" algn="l">
              <a:lnSpc>
                <a:spcPct val="115000"/>
              </a:lnSpc>
              <a:spcBef>
                <a:spcPts val="0"/>
              </a:spcBef>
              <a:spcAft>
                <a:spcPts val="0"/>
              </a:spcAft>
              <a:buSzPct val="100000"/>
              <a:buChar char="●"/>
            </a:pPr>
            <a:r>
              <a:t/>
            </a:r>
            <a:endParaRPr sz="1100"/>
          </a:p>
          <a:p>
            <a:pPr indent="-291465" lvl="0" marL="457200" rtl="0" algn="l">
              <a:lnSpc>
                <a:spcPct val="115000"/>
              </a:lnSpc>
              <a:spcBef>
                <a:spcPts val="0"/>
              </a:spcBef>
              <a:spcAft>
                <a:spcPts val="0"/>
              </a:spcAft>
              <a:buSzPct val="100000"/>
              <a:buChar char="●"/>
            </a:pPr>
            <a:r>
              <a:rPr b="1" lang="es" sz="1100"/>
              <a:t>Salida (y):</a:t>
            </a:r>
            <a:r>
              <a:rPr lang="es" sz="1100"/>
              <a:t> El resultado final del Perceptrón, una clasificación binaria.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s" sz="1100"/>
              <a:t>Un perceptrón es como un “detector” que decide “Sí” o “No”</a:t>
            </a:r>
            <a:r>
              <a:rPr lang="es" sz="1100"/>
              <a:t> en base a señales de entrada. Imaginemos un ejemplo sencillo de PLN: un perceptrón que determine si una frase expresa sentimiento </a:t>
            </a:r>
            <a:r>
              <a:rPr i="1" lang="es" sz="1100"/>
              <a:t>positivo</a:t>
            </a:r>
            <a:r>
              <a:rPr lang="es" sz="1100"/>
              <a:t> o </a:t>
            </a:r>
            <a:r>
              <a:rPr i="1" lang="es" sz="1100"/>
              <a:t>negativo</a:t>
            </a:r>
            <a:r>
              <a:rPr lang="es" sz="1100"/>
              <a:t>.</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Perceptrón: un modelo simple que toma múltiples entradas, cada una con una importancia o "peso" asociado, y produce una única salida binaria. Es un "bloque de construcción básico para entender cómo las computadoras toman decisiones.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1100"/>
              <a:t>Sin embargo, </a:t>
            </a:r>
            <a:r>
              <a:rPr b="1" lang="es" sz="1100"/>
              <a:t>el perceptrón tiene limitaciones</a:t>
            </a:r>
            <a:r>
              <a:rPr lang="es" sz="1100"/>
              <a:t>. Solo puede aprender a separar datos que sean </a:t>
            </a:r>
            <a:r>
              <a:rPr i="1" lang="es" sz="1100"/>
              <a:t>linealmente separables</a:t>
            </a:r>
            <a:r>
              <a:rPr lang="es" sz="1100"/>
              <a:t>. En problemas más complejos, donde la decisión es más sutil que una sola línea divisoria, un único </a:t>
            </a:r>
            <a:r>
              <a:rPr lang="es" sz="1100"/>
              <a:t>neutrón</a:t>
            </a:r>
            <a:r>
              <a:rPr lang="es" sz="1100"/>
              <a:t> no basta. Por ejemplo, </a:t>
            </a:r>
            <a:r>
              <a:rPr b="1" lang="es" sz="1100"/>
              <a:t>si el sentimiento positivo depende de dos palabras </a:t>
            </a:r>
            <a:r>
              <a:rPr b="1" i="1" lang="es" sz="1100"/>
              <a:t>combinadas</a:t>
            </a:r>
            <a:r>
              <a:rPr b="1" lang="es" sz="1100"/>
              <a:t> y no de una sola, el perceptrón puede fallar.</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¿Qué hacemos si una sola neurona no puede capturar la complejidad del lenguaje?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 Actividad 1: </a:t>
            </a:r>
            <a:r>
              <a:rPr lang="es" sz="4000"/>
              <a:t>Perceptrón para Análisis de Sentimiento en Español</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1100"/>
              <a:t>Redes neuronales </a:t>
            </a:r>
            <a:r>
              <a:rPr i="1" lang="es" sz="1100"/>
              <a:t>feedforward</a:t>
            </a:r>
            <a:r>
              <a:rPr lang="es" sz="1100"/>
              <a:t> (multicapa) aplicadas al texto</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s" sz="1100"/>
              <a:t>¿y si usamos </a:t>
            </a:r>
            <a:r>
              <a:rPr b="1" lang="es" sz="1100"/>
              <a:t>muchas</a:t>
            </a:r>
            <a:r>
              <a:rPr lang="es" sz="1100"/>
              <a:t> neuronas interconectadas para entender el lenguaje?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b="1" lang="es" sz="1620"/>
              <a:t>Supongamos que queremos que una red neuronal clasifique comentarios cortos como "positivo", "negativo" o "neutral". </a:t>
            </a:r>
            <a:r>
              <a:rPr lang="es" sz="1620"/>
              <a:t>Entrenamos un modelo con una capa oculta de, por ejemplo, 5 neuronas. </a:t>
            </a:r>
            <a:r>
              <a:rPr b="1" lang="es" sz="1620"/>
              <a:t>Tras entrenar con suficientes ejemplos, podríamos interpretar que quizás una neurona oculta se especialice en detectar el tono positivo (activándose mucho si aparecen palabras como "bueno", "excelente"), otra neurona se active con indicios negativos ("terrible", "no me gusta"), otra podría medir si hay sarcasmo (por ejemplo detectando simultáneamente palabras positivas con "no"). La capa final de salida (imaginemos 3 neuronas, una por cada clase Pos/Neg/Neutral con activación softmax) combinará las señales de esas neuronas ocultas especializadas para decidir la clase.</a:t>
            </a:r>
            <a:r>
              <a:rPr lang="es" sz="1620"/>
              <a:t> Así, la red en su conjunto puede captar matices que un solo perceptrón no lograría</a:t>
            </a:r>
            <a:endParaRPr sz="162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1"/>
          <p:cNvPicPr preferRelativeResize="0"/>
          <p:nvPr/>
        </p:nvPicPr>
        <p:blipFill>
          <a:blip r:embed="rId3">
            <a:alphaModFix/>
          </a:blip>
          <a:stretch>
            <a:fillRect/>
          </a:stretch>
        </p:blipFill>
        <p:spPr>
          <a:xfrm>
            <a:off x="842963" y="614350"/>
            <a:ext cx="7458075" cy="3914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