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0CE12A-C0BA-4651-BD51-26BC3318D66B}">
  <a:tblStyle styleId="{C90CE12A-C0BA-4651-BD51-26BC3318D66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0beabeac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0beabeac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ffaf6511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ffaf651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ffaf651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faf651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60beabeac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60beabeac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0beabeac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0beabea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0beabeac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0beabeac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60beabeac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60beabeac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0beabeac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0beabeac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60beabea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60beabea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0beabea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0beabeac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0beabeac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0beabea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60beabea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60beabea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0beabeac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0beabeac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0beabeac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0beabeac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60beabea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60beabea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60beabeac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60beabeac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0beabeac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0beabeac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60beabeac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60beabeac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0beabeac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60beabeac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60beabea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60beabea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60beabeac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0beabeac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ffaf651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ffaf65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ffaf651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faf651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60beabeac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60beabeac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0beabeac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0beabeac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Introducción a las Arquitecturas Transformer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Positional Encoding (Codificación Posicional)</a:t>
            </a:r>
            <a:endParaRPr/>
          </a:p>
        </p:txBody>
      </p:sp>
      <p:sp>
        <p:nvSpPr>
          <p:cNvPr id="106" name="Google Shape;106;p2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42857"/>
              </a:lnSpc>
              <a:spcBef>
                <a:spcPts val="1100"/>
              </a:spcBef>
              <a:spcAft>
                <a:spcPts val="0"/>
              </a:spcAft>
              <a:buClr>
                <a:schemeClr val="dk1"/>
              </a:buClr>
              <a:buSzPts val="1100"/>
              <a:buFont typeface="Arial"/>
              <a:buNone/>
            </a:pPr>
            <a:r>
              <a:rPr lang="es" sz="1050">
                <a:solidFill>
                  <a:schemeClr val="dk1"/>
                </a:solidFill>
              </a:rPr>
              <a:t>A diferencia de las arquitecturas recurrentes (RNNs) que procesan las palabras una por una en secuencia, los Transformers procesan todas las palabras de una oración en paralelo. Si no se les diera información sobre el orden de las palabras, perderían el contexto.</a:t>
            </a:r>
            <a:endParaRPr sz="1050">
              <a:solidFill>
                <a:schemeClr val="dk1"/>
              </a:solidFill>
            </a:endParaRPr>
          </a:p>
          <a:p>
            <a:pPr indent="-295275" lvl="0" marL="457200" rtl="0" algn="l">
              <a:lnSpc>
                <a:spcPct val="142857"/>
              </a:lnSpc>
              <a:spcBef>
                <a:spcPts val="1400"/>
              </a:spcBef>
              <a:spcAft>
                <a:spcPts val="0"/>
              </a:spcAft>
              <a:buClr>
                <a:schemeClr val="dk1"/>
              </a:buClr>
              <a:buSzPts val="1050"/>
              <a:buChar char="●"/>
            </a:pPr>
            <a:r>
              <a:rPr b="1" lang="es" sz="1050">
                <a:solidFill>
                  <a:schemeClr val="dk1"/>
                </a:solidFill>
              </a:rPr>
              <a:t>¿Qué es?</a:t>
            </a:r>
            <a:r>
              <a:rPr lang="es" sz="1050">
                <a:solidFill>
                  <a:schemeClr val="dk1"/>
                </a:solidFill>
              </a:rPr>
              <a:t> Es una forma de inyectar información sobre la posición de cada palabra en la secuencia de entrada. Se añade un vector de posición (un </a:t>
            </a:r>
            <a:r>
              <a:rPr i="1" lang="es" sz="1050">
                <a:solidFill>
                  <a:schemeClr val="dk1"/>
                </a:solidFill>
              </a:rPr>
              <a:t>Positional Encoding</a:t>
            </a:r>
            <a:r>
              <a:rPr lang="es" sz="1050">
                <a:solidFill>
                  <a:schemeClr val="dk1"/>
                </a:solidFill>
              </a:rPr>
              <a:t>) al vector de embedding de cada palabra.</a:t>
            </a:r>
            <a:endParaRPr sz="1050">
              <a:solidFill>
                <a:schemeClr val="dk1"/>
              </a:solidFill>
            </a:endParaRPr>
          </a:p>
          <a:p>
            <a:pPr indent="-295275" lvl="0" marL="457200" rtl="0" algn="l">
              <a:lnSpc>
                <a:spcPct val="142857"/>
              </a:lnSpc>
              <a:spcBef>
                <a:spcPts val="0"/>
              </a:spcBef>
              <a:spcAft>
                <a:spcPts val="0"/>
              </a:spcAft>
              <a:buClr>
                <a:schemeClr val="dk1"/>
              </a:buClr>
              <a:buSzPts val="1050"/>
              <a:buChar char="●"/>
            </a:pPr>
            <a:r>
              <a:rPr b="1" lang="es" sz="1050">
                <a:solidFill>
                  <a:schemeClr val="dk1"/>
                </a:solidFill>
              </a:rPr>
              <a:t>¿Por qué es importante?</a:t>
            </a:r>
            <a:r>
              <a:rPr lang="es" sz="1050">
                <a:solidFill>
                  <a:schemeClr val="dk1"/>
                </a:solidFill>
              </a:rPr>
              <a:t> Permite que el modelo sepa el orden relativo de las palabras en la oración, lo cual es vital para entender la gramática y el significado. Sin esto, la frase "el perro muerde al hombre" sería indistinguible de "el hombre muerde al perro".</a:t>
            </a:r>
            <a:endParaRPr sz="1050">
              <a:solidFill>
                <a:schemeClr val="dk1"/>
              </a:solidFill>
            </a:endParaRPr>
          </a:p>
          <a:p>
            <a:pPr indent="-295275" lvl="0" marL="457200" rtl="0" algn="l">
              <a:lnSpc>
                <a:spcPct val="142857"/>
              </a:lnSpc>
              <a:spcBef>
                <a:spcPts val="0"/>
              </a:spcBef>
              <a:spcAft>
                <a:spcPts val="0"/>
              </a:spcAft>
              <a:buClr>
                <a:schemeClr val="dk1"/>
              </a:buClr>
              <a:buSzPts val="1050"/>
              <a:buChar char="●"/>
            </a:pPr>
            <a:r>
              <a:rPr b="1" lang="es" sz="1050">
                <a:solidFill>
                  <a:schemeClr val="dk1"/>
                </a:solidFill>
              </a:rPr>
              <a:t>¿Cómo funciona?</a:t>
            </a:r>
            <a:r>
              <a:rPr lang="es" sz="1050">
                <a:solidFill>
                  <a:schemeClr val="dk1"/>
                </a:solidFill>
              </a:rPr>
              <a:t> Los vectores de codificación posicional son patrones numéricos que varían según la posición. No son aprendidos, sino que se generan mediante funciones matemáticas (seno y coseno) para que el modelo pueda inferir fácilmente las posiciones relativas.</a:t>
            </a:r>
            <a:endParaRPr sz="1050">
              <a:solidFill>
                <a:schemeClr val="dk1"/>
              </a:solidFill>
            </a:endParaRPr>
          </a:p>
          <a:p>
            <a:pPr indent="0" lvl="0" marL="0" rtl="0" algn="l">
              <a:spcBef>
                <a:spcPts val="11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Attention (Mecanismo de Atención)</a:t>
            </a:r>
            <a:endParaRPr/>
          </a:p>
        </p:txBody>
      </p:sp>
      <p:sp>
        <p:nvSpPr>
          <p:cNvPr id="112" name="Google Shape;112;p23"/>
          <p:cNvSpPr txBox="1"/>
          <p:nvPr>
            <p:ph idx="1" type="body"/>
          </p:nvPr>
        </p:nvSpPr>
        <p:spPr>
          <a:xfrm>
            <a:off x="311700" y="1152475"/>
            <a:ext cx="8520600" cy="3749100"/>
          </a:xfrm>
          <a:prstGeom prst="rect">
            <a:avLst/>
          </a:prstGeom>
        </p:spPr>
        <p:txBody>
          <a:bodyPr anchorCtr="0" anchor="t" bIns="91425" lIns="91425" spcFirstLastPara="1" rIns="91425" wrap="square" tIns="91425">
            <a:normAutofit fontScale="25000" lnSpcReduction="10000"/>
          </a:bodyPr>
          <a:lstStyle/>
          <a:p>
            <a:pPr indent="0" lvl="0" marL="0" rtl="0" algn="l">
              <a:lnSpc>
                <a:spcPct val="150000"/>
              </a:lnSpc>
              <a:spcBef>
                <a:spcPts val="0"/>
              </a:spcBef>
              <a:spcAft>
                <a:spcPts val="0"/>
              </a:spcAft>
              <a:buClr>
                <a:schemeClr val="dk1"/>
              </a:buClr>
              <a:buSzPct val="62873"/>
              <a:buFont typeface="Arial"/>
              <a:buNone/>
            </a:pPr>
            <a:r>
              <a:t/>
            </a:r>
            <a:endParaRPr sz="1749">
              <a:solidFill>
                <a:srgbClr val="E2E2E5"/>
              </a:solidFill>
              <a:highlight>
                <a:srgbClr val="1E1E1E"/>
              </a:highlight>
            </a:endParaRPr>
          </a:p>
          <a:p>
            <a:pPr indent="0" lvl="0" marL="0" rtl="0" algn="l">
              <a:lnSpc>
                <a:spcPct val="142857"/>
              </a:lnSpc>
              <a:spcBef>
                <a:spcPts val="1100"/>
              </a:spcBef>
              <a:spcAft>
                <a:spcPts val="0"/>
              </a:spcAft>
              <a:buClr>
                <a:schemeClr val="dk1"/>
              </a:buClr>
              <a:buSzPct val="27211"/>
              <a:buFont typeface="Arial"/>
              <a:buNone/>
            </a:pPr>
            <a:r>
              <a:rPr lang="es" sz="4042">
                <a:solidFill>
                  <a:schemeClr val="dk1"/>
                </a:solidFill>
              </a:rPr>
              <a:t>Este es el corazón de la arquitectura Transformer y el componente que le da nombre al famoso artículo "Attention Is All You Need". Permite que el modelo "preste atención" a diferentes partes de la secuencia de entrada al procesar una palabra específica.</a:t>
            </a:r>
            <a:endParaRPr sz="4042">
              <a:solidFill>
                <a:schemeClr val="dk1"/>
              </a:solidFill>
            </a:endParaRPr>
          </a:p>
          <a:p>
            <a:pPr indent="-292772" lvl="0" marL="457200" rtl="0" algn="l">
              <a:lnSpc>
                <a:spcPct val="142857"/>
              </a:lnSpc>
              <a:spcBef>
                <a:spcPts val="1400"/>
              </a:spcBef>
              <a:spcAft>
                <a:spcPts val="0"/>
              </a:spcAft>
              <a:buClr>
                <a:schemeClr val="dk1"/>
              </a:buClr>
              <a:buSzPct val="100000"/>
              <a:buChar char="●"/>
            </a:pPr>
            <a:r>
              <a:rPr b="1" lang="es" sz="4042">
                <a:solidFill>
                  <a:schemeClr val="dk1"/>
                </a:solidFill>
              </a:rPr>
              <a:t>¿Qué es?</a:t>
            </a:r>
            <a:r>
              <a:rPr lang="es" sz="4042">
                <a:solidFill>
                  <a:schemeClr val="dk1"/>
                </a:solidFill>
              </a:rPr>
              <a:t> Es un mecanismo que permite al modelo ponderar la importancia de cada palabra de la entrada (o de las palabras ya generadas) en relación con la palabra actual que se está procesando.</a:t>
            </a:r>
            <a:endParaRPr sz="4042">
              <a:solidFill>
                <a:schemeClr val="dk1"/>
              </a:solidFill>
            </a:endParaRPr>
          </a:p>
          <a:p>
            <a:pPr indent="-292772" lvl="0" marL="457200" rtl="0" algn="l">
              <a:lnSpc>
                <a:spcPct val="142857"/>
              </a:lnSpc>
              <a:spcBef>
                <a:spcPts val="0"/>
              </a:spcBef>
              <a:spcAft>
                <a:spcPts val="0"/>
              </a:spcAft>
              <a:buClr>
                <a:schemeClr val="dk1"/>
              </a:buClr>
              <a:buSzPct val="100000"/>
              <a:buChar char="●"/>
            </a:pPr>
            <a:r>
              <a:rPr b="1" lang="es" sz="4042">
                <a:solidFill>
                  <a:schemeClr val="dk1"/>
                </a:solidFill>
              </a:rPr>
              <a:t>¿Por qué es importante?</a:t>
            </a:r>
            <a:r>
              <a:rPr lang="es" sz="4042">
                <a:solidFill>
                  <a:schemeClr val="dk1"/>
                </a:solidFill>
              </a:rPr>
              <a:t> Cuando el modelo procesa una palabra, no todas las demás palabras de la oración son igualmente relevantes para entenderla o para predecir la siguiente. La atención permite al modelo enfocarse en las partes más significativas del contexto.</a:t>
            </a:r>
            <a:endParaRPr sz="4042">
              <a:solidFill>
                <a:schemeClr val="dk1"/>
              </a:solidFill>
            </a:endParaRPr>
          </a:p>
          <a:p>
            <a:pPr indent="-292772" lvl="1" marL="914400" rtl="0" algn="l">
              <a:lnSpc>
                <a:spcPct val="142857"/>
              </a:lnSpc>
              <a:spcBef>
                <a:spcPts val="0"/>
              </a:spcBef>
              <a:spcAft>
                <a:spcPts val="0"/>
              </a:spcAft>
              <a:buClr>
                <a:schemeClr val="dk1"/>
              </a:buClr>
              <a:buSzPct val="100000"/>
              <a:buChar char="○"/>
            </a:pPr>
            <a:r>
              <a:rPr b="1" lang="es" sz="4042">
                <a:solidFill>
                  <a:schemeClr val="dk1"/>
                </a:solidFill>
              </a:rPr>
              <a:t>Ejemplo:</a:t>
            </a:r>
            <a:r>
              <a:rPr lang="es" sz="4042">
                <a:solidFill>
                  <a:schemeClr val="dk1"/>
                </a:solidFill>
              </a:rPr>
              <a:t> En la frase "La orilla del río estaba llena de vida", al procesar "río", el mecanismo de atención podría enfocarse más fuertemente en "orilla" para entender el significado completo de la frase.</a:t>
            </a:r>
            <a:endParaRPr sz="4042">
              <a:solidFill>
                <a:schemeClr val="dk1"/>
              </a:solidFill>
            </a:endParaRPr>
          </a:p>
          <a:p>
            <a:pPr indent="-292772" lvl="0" marL="457200" rtl="0" algn="l">
              <a:lnSpc>
                <a:spcPct val="142857"/>
              </a:lnSpc>
              <a:spcBef>
                <a:spcPts val="0"/>
              </a:spcBef>
              <a:spcAft>
                <a:spcPts val="0"/>
              </a:spcAft>
              <a:buClr>
                <a:schemeClr val="dk1"/>
              </a:buClr>
              <a:buSzPct val="100000"/>
              <a:buChar char="●"/>
            </a:pPr>
            <a:r>
              <a:rPr b="1" lang="es" sz="4042">
                <a:solidFill>
                  <a:schemeClr val="dk1"/>
                </a:solidFill>
              </a:rPr>
              <a:t>Tipos de Atención en Transformers:</a:t>
            </a:r>
            <a:endParaRPr b="1" sz="4042">
              <a:solidFill>
                <a:schemeClr val="dk1"/>
              </a:solidFill>
            </a:endParaRPr>
          </a:p>
          <a:p>
            <a:pPr indent="-292772" lvl="1" marL="914400" rtl="0" algn="l">
              <a:lnSpc>
                <a:spcPct val="142857"/>
              </a:lnSpc>
              <a:spcBef>
                <a:spcPts val="0"/>
              </a:spcBef>
              <a:spcAft>
                <a:spcPts val="0"/>
              </a:spcAft>
              <a:buClr>
                <a:schemeClr val="dk1"/>
              </a:buClr>
              <a:buSzPct val="100000"/>
              <a:buChar char="○"/>
            </a:pPr>
            <a:r>
              <a:rPr b="1" lang="es" sz="4042">
                <a:solidFill>
                  <a:schemeClr val="dk1"/>
                </a:solidFill>
              </a:rPr>
              <a:t>Self-Attention (Auto-Atención):</a:t>
            </a:r>
            <a:r>
              <a:rPr lang="es" sz="4042">
                <a:solidFill>
                  <a:schemeClr val="dk1"/>
                </a:solidFill>
              </a:rPr>
              <a:t> Permite que cada palabra en la secuencia de entrada interactúe con todas las demás palabras de la misma secuencia, permitiendo al modelo capturar dependencias de largo alcance.</a:t>
            </a:r>
            <a:endParaRPr sz="4042">
              <a:solidFill>
                <a:schemeClr val="dk1"/>
              </a:solidFill>
            </a:endParaRPr>
          </a:p>
          <a:p>
            <a:pPr indent="-292772" lvl="1" marL="914400" rtl="0" algn="l">
              <a:lnSpc>
                <a:spcPct val="142857"/>
              </a:lnSpc>
              <a:spcBef>
                <a:spcPts val="0"/>
              </a:spcBef>
              <a:spcAft>
                <a:spcPts val="0"/>
              </a:spcAft>
              <a:buClr>
                <a:schemeClr val="dk1"/>
              </a:buClr>
              <a:buSzPct val="100000"/>
              <a:buChar char="○"/>
            </a:pPr>
            <a:r>
              <a:rPr b="1" lang="es" sz="4042">
                <a:solidFill>
                  <a:schemeClr val="dk1"/>
                </a:solidFill>
              </a:rPr>
              <a:t>Cross-Attention (Atención Cruzada):</a:t>
            </a:r>
            <a:r>
              <a:rPr lang="es" sz="4042">
                <a:solidFill>
                  <a:schemeClr val="dk1"/>
                </a:solidFill>
              </a:rPr>
              <a:t> Se utiliza en el Decodificador para que pueda "prestar atención" a la salida del Codificador, lo cual es crucial en tareas como la traducción (donde la salida en el idioma objetivo depende de toda la entrada en el idioma fuente).</a:t>
            </a:r>
            <a:endParaRPr sz="4042">
              <a:solidFill>
                <a:srgbClr val="E2E2E5"/>
              </a:solidFill>
              <a:highlight>
                <a:srgbClr val="1E1E1E"/>
              </a:highlight>
            </a:endParaRPr>
          </a:p>
          <a:p>
            <a:pPr indent="0" lvl="0" marL="0" rtl="0" algn="l">
              <a:spcBef>
                <a:spcPts val="11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1714500" y="1100138"/>
            <a:ext cx="5715000" cy="294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1714500" y="185738"/>
            <a:ext cx="5715000" cy="477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6"/>
          <p:cNvPicPr preferRelativeResize="0"/>
          <p:nvPr/>
        </p:nvPicPr>
        <p:blipFill>
          <a:blip r:embed="rId3">
            <a:alphaModFix/>
          </a:blip>
          <a:stretch>
            <a:fillRect/>
          </a:stretch>
        </p:blipFill>
        <p:spPr>
          <a:xfrm>
            <a:off x="1714500" y="1285875"/>
            <a:ext cx="5715000" cy="257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7"/>
          <p:cNvPicPr preferRelativeResize="0"/>
          <p:nvPr/>
        </p:nvPicPr>
        <p:blipFill>
          <a:blip r:embed="rId3">
            <a:alphaModFix/>
          </a:blip>
          <a:stretch>
            <a:fillRect/>
          </a:stretch>
        </p:blipFill>
        <p:spPr>
          <a:xfrm>
            <a:off x="1714500" y="957263"/>
            <a:ext cx="5715000" cy="322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8"/>
          <p:cNvPicPr preferRelativeResize="0"/>
          <p:nvPr/>
        </p:nvPicPr>
        <p:blipFill>
          <a:blip r:embed="rId3">
            <a:alphaModFix/>
          </a:blip>
          <a:stretch>
            <a:fillRect/>
          </a:stretch>
        </p:blipFill>
        <p:spPr>
          <a:xfrm>
            <a:off x="1714500" y="476250"/>
            <a:ext cx="5715000" cy="419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9"/>
          <p:cNvPicPr preferRelativeResize="0"/>
          <p:nvPr/>
        </p:nvPicPr>
        <p:blipFill>
          <a:blip r:embed="rId3">
            <a:alphaModFix/>
          </a:blip>
          <a:stretch>
            <a:fillRect/>
          </a:stretch>
        </p:blipFill>
        <p:spPr>
          <a:xfrm>
            <a:off x="1714500" y="504825"/>
            <a:ext cx="5715000" cy="4133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0"/>
          <p:cNvPicPr preferRelativeResize="0"/>
          <p:nvPr/>
        </p:nvPicPr>
        <p:blipFill>
          <a:blip r:embed="rId3">
            <a:alphaModFix/>
          </a:blip>
          <a:stretch>
            <a:fillRect/>
          </a:stretch>
        </p:blipFill>
        <p:spPr>
          <a:xfrm>
            <a:off x="1714500" y="1271588"/>
            <a:ext cx="5715000" cy="2600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1"/>
          <p:cNvPicPr preferRelativeResize="0"/>
          <p:nvPr/>
        </p:nvPicPr>
        <p:blipFill>
          <a:blip r:embed="rId3">
            <a:alphaModFix/>
          </a:blip>
          <a:stretch>
            <a:fillRect/>
          </a:stretch>
        </p:blipFill>
        <p:spPr>
          <a:xfrm>
            <a:off x="1714500" y="538163"/>
            <a:ext cx="5715000" cy="406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714500" y="1352550"/>
            <a:ext cx="5715000" cy="2438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Capas de Atención</a:t>
            </a:r>
            <a:endParaRPr/>
          </a:p>
        </p:txBody>
      </p:sp>
      <p:sp>
        <p:nvSpPr>
          <p:cNvPr id="158" name="Google Shape;158;p3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lnSpc>
                <a:spcPct val="142857"/>
              </a:lnSpc>
              <a:spcBef>
                <a:spcPts val="1100"/>
              </a:spcBef>
              <a:spcAft>
                <a:spcPts val="0"/>
              </a:spcAft>
              <a:buClr>
                <a:schemeClr val="dk1"/>
              </a:buClr>
              <a:buSzPts val="1100"/>
              <a:buFont typeface="Arial"/>
              <a:buNone/>
            </a:pPr>
            <a:r>
              <a:rPr lang="es" sz="1050">
                <a:solidFill>
                  <a:schemeClr val="dk1"/>
                </a:solidFill>
              </a:rPr>
              <a:t>Una característica clave de los modelos Transformer son sus </a:t>
            </a:r>
            <a:r>
              <a:rPr b="1" lang="es" sz="1050">
                <a:solidFill>
                  <a:schemeClr val="dk1"/>
                </a:solidFill>
              </a:rPr>
              <a:t>capas de atención</a:t>
            </a:r>
            <a:r>
              <a:rPr lang="es" sz="1050">
                <a:solidFill>
                  <a:schemeClr val="dk1"/>
                </a:solidFill>
              </a:rPr>
              <a:t>. De hecho, el título del artículo original es "</a:t>
            </a:r>
            <a:r>
              <a:rPr b="1" lang="es" sz="1050">
                <a:solidFill>
                  <a:schemeClr val="dk1"/>
                </a:solidFill>
              </a:rPr>
              <a:t>Attention Is All You Need</a:t>
            </a:r>
            <a:r>
              <a:rPr lang="es" sz="1050">
                <a:solidFill>
                  <a:schemeClr val="dk1"/>
                </a:solidFill>
              </a:rPr>
              <a:t>" (¡La Atención es Todo lo que Necesitas!).</a:t>
            </a:r>
            <a:endParaRPr sz="1050">
              <a:solidFill>
                <a:schemeClr val="dk1"/>
              </a:solidFill>
            </a:endParaRPr>
          </a:p>
          <a:p>
            <a:pPr indent="0" lvl="0" marL="0" rtl="0" algn="l">
              <a:lnSpc>
                <a:spcPct val="142857"/>
              </a:lnSpc>
              <a:spcBef>
                <a:spcPts val="1400"/>
              </a:spcBef>
              <a:spcAft>
                <a:spcPts val="0"/>
              </a:spcAft>
              <a:buClr>
                <a:schemeClr val="dk1"/>
              </a:buClr>
              <a:buSzPts val="1100"/>
              <a:buFont typeface="Arial"/>
              <a:buNone/>
            </a:pPr>
            <a:r>
              <a:rPr lang="es" sz="1050">
                <a:solidFill>
                  <a:schemeClr val="dk1"/>
                </a:solidFill>
              </a:rPr>
              <a:t>En esencia, </a:t>
            </a:r>
            <a:r>
              <a:rPr b="1" lang="es" sz="1050">
                <a:solidFill>
                  <a:schemeClr val="dk1"/>
                </a:solidFill>
              </a:rPr>
              <a:t>una capa de atención le dice al modelo que preste especial atención a ciertas palabras en la oración de entrada</a:t>
            </a:r>
            <a:r>
              <a:rPr lang="es" sz="1050">
                <a:solidFill>
                  <a:schemeClr val="dk1"/>
                </a:solidFill>
              </a:rPr>
              <a:t> (e ignore más o menos a otras) al procesar la representación de cada palabra.</a:t>
            </a:r>
            <a:endParaRPr sz="1050">
              <a:solidFill>
                <a:schemeClr val="dk1"/>
              </a:solidFill>
            </a:endParaRPr>
          </a:p>
          <a:p>
            <a:pPr indent="0" lvl="0" marL="0" rtl="0" algn="l">
              <a:lnSpc>
                <a:spcPct val="142857"/>
              </a:lnSpc>
              <a:spcBef>
                <a:spcPts val="1400"/>
              </a:spcBef>
              <a:spcAft>
                <a:spcPts val="0"/>
              </a:spcAft>
              <a:buClr>
                <a:schemeClr val="dk1"/>
              </a:buClr>
              <a:buSzPts val="1100"/>
              <a:buFont typeface="Arial"/>
              <a:buNone/>
            </a:pPr>
            <a:r>
              <a:rPr lang="es" sz="1050">
                <a:solidFill>
                  <a:schemeClr val="dk1"/>
                </a:solidFill>
              </a:rPr>
              <a:t>Por ejemplo, al traducir "You like this course" al francés, para traducir "like", el modelo necesita prestar atención a "You" para la conjugación correcta. Para "this", necesita atender a "course" para determinar el género. </a:t>
            </a:r>
            <a:r>
              <a:rPr b="1" lang="es" sz="1050">
                <a:solidFill>
                  <a:schemeClr val="dk1"/>
                </a:solidFill>
              </a:rPr>
              <a:t>El contexto es crucial, y la atención permite al modelo "enfocarse" en las partes relevantes de la entrada</a:t>
            </a:r>
            <a:r>
              <a:rPr lang="es" sz="1050">
                <a:solidFill>
                  <a:schemeClr val="dk1"/>
                </a:solidFill>
              </a:rPr>
              <a:t>.</a:t>
            </a:r>
            <a:endParaRPr sz="1050">
              <a:solidFill>
                <a:schemeClr val="dk1"/>
              </a:solidFill>
            </a:endParaRPr>
          </a:p>
          <a:p>
            <a:pPr indent="0" lvl="0" marL="0" rtl="0" algn="l">
              <a:spcBef>
                <a:spcPts val="14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3"/>
          <p:cNvPicPr preferRelativeResize="0"/>
          <p:nvPr/>
        </p:nvPicPr>
        <p:blipFill>
          <a:blip r:embed="rId3">
            <a:alphaModFix/>
          </a:blip>
          <a:stretch>
            <a:fillRect/>
          </a:stretch>
        </p:blipFill>
        <p:spPr>
          <a:xfrm>
            <a:off x="1714500" y="1209675"/>
            <a:ext cx="5715000" cy="2724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Un poco de historia de los Transformers</a:t>
            </a:r>
            <a:endParaRPr/>
          </a:p>
        </p:txBody>
      </p:sp>
      <p:sp>
        <p:nvSpPr>
          <p:cNvPr id="169" name="Google Shape;16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42857"/>
              </a:lnSpc>
              <a:spcBef>
                <a:spcPts val="1100"/>
              </a:spcBef>
              <a:spcAft>
                <a:spcPts val="0"/>
              </a:spcAft>
              <a:buClr>
                <a:schemeClr val="dk1"/>
              </a:buClr>
              <a:buSzPct val="104761"/>
              <a:buFont typeface="Arial"/>
              <a:buNone/>
            </a:pPr>
            <a:r>
              <a:rPr lang="es" sz="1050">
                <a:solidFill>
                  <a:schemeClr val="dk1"/>
                </a:solidFill>
              </a:rPr>
              <a:t>La arquitectura Transformer fue introducida en junio de 2017 en el artículo "Attention Is All You Need", centrándose originalmente en tareas de traducción. A partir de ahí, surgieron varios modelos influyentes:</a:t>
            </a:r>
            <a:endParaRPr sz="1050">
              <a:solidFill>
                <a:schemeClr val="dk1"/>
              </a:solidFill>
            </a:endParaRPr>
          </a:p>
          <a:p>
            <a:pPr indent="-290274" lvl="0" marL="457200" rtl="0" algn="l">
              <a:lnSpc>
                <a:spcPct val="142857"/>
              </a:lnSpc>
              <a:spcBef>
                <a:spcPts val="1400"/>
              </a:spcBef>
              <a:spcAft>
                <a:spcPts val="0"/>
              </a:spcAft>
              <a:buClr>
                <a:schemeClr val="dk1"/>
              </a:buClr>
              <a:buSzPct val="100000"/>
              <a:buChar char="●"/>
            </a:pPr>
            <a:r>
              <a:rPr b="1" lang="es" sz="1050">
                <a:solidFill>
                  <a:schemeClr val="dk1"/>
                </a:solidFill>
              </a:rPr>
              <a:t>Junio de 2018: GPT</a:t>
            </a:r>
            <a:r>
              <a:rPr lang="es" sz="1050">
                <a:solidFill>
                  <a:schemeClr val="dk1"/>
                </a:solidFill>
              </a:rPr>
              <a:t> (Generative Pre-trained Transformer), el primer modelo Transformer pre-entrenado, utilizado para tareas de PLN.</a:t>
            </a:r>
            <a:endParaRPr sz="1050">
              <a:solidFill>
                <a:schemeClr val="dk1"/>
              </a:solidFill>
            </a:endParaRPr>
          </a:p>
          <a:p>
            <a:pPr indent="-290274" lvl="0" marL="457200" rtl="0" algn="l">
              <a:lnSpc>
                <a:spcPct val="142857"/>
              </a:lnSpc>
              <a:spcBef>
                <a:spcPts val="0"/>
              </a:spcBef>
              <a:spcAft>
                <a:spcPts val="0"/>
              </a:spcAft>
              <a:buClr>
                <a:schemeClr val="dk1"/>
              </a:buClr>
              <a:buSzPct val="100000"/>
              <a:buChar char="●"/>
            </a:pPr>
            <a:r>
              <a:rPr b="1" lang="es" sz="1050">
                <a:solidFill>
                  <a:schemeClr val="dk1"/>
                </a:solidFill>
              </a:rPr>
              <a:t>Octubre de 2018: BERT</a:t>
            </a:r>
            <a:r>
              <a:rPr lang="es" sz="1050">
                <a:solidFill>
                  <a:schemeClr val="dk1"/>
                </a:solidFill>
              </a:rPr>
              <a:t> (Bidirectional Encoder Representations from Transformers), otro modelo pre-entrenado diseñado para entender mejor el contexto en las oraciones.</a:t>
            </a:r>
            <a:endParaRPr sz="1050">
              <a:solidFill>
                <a:schemeClr val="dk1"/>
              </a:solidFill>
            </a:endParaRPr>
          </a:p>
          <a:p>
            <a:pPr indent="-290274" lvl="0" marL="457200" rtl="0" algn="l">
              <a:lnSpc>
                <a:spcPct val="142857"/>
              </a:lnSpc>
              <a:spcBef>
                <a:spcPts val="0"/>
              </a:spcBef>
              <a:spcAft>
                <a:spcPts val="0"/>
              </a:spcAft>
              <a:buClr>
                <a:schemeClr val="dk1"/>
              </a:buClr>
              <a:buSzPct val="100000"/>
              <a:buChar char="●"/>
            </a:pPr>
            <a:r>
              <a:rPr b="1" lang="es" sz="1050">
                <a:solidFill>
                  <a:schemeClr val="dk1"/>
                </a:solidFill>
              </a:rPr>
              <a:t>Febrero de 2019: GPT-2</a:t>
            </a:r>
            <a:r>
              <a:rPr lang="es" sz="1050">
                <a:solidFill>
                  <a:schemeClr val="dk1"/>
                </a:solidFill>
              </a:rPr>
              <a:t>, una versión mejorada y más grande de GPT.</a:t>
            </a:r>
            <a:endParaRPr sz="1050">
              <a:solidFill>
                <a:schemeClr val="dk1"/>
              </a:solidFill>
            </a:endParaRPr>
          </a:p>
          <a:p>
            <a:pPr indent="-290274" lvl="0" marL="457200" rtl="0" algn="l">
              <a:lnSpc>
                <a:spcPct val="142857"/>
              </a:lnSpc>
              <a:spcBef>
                <a:spcPts val="0"/>
              </a:spcBef>
              <a:spcAft>
                <a:spcPts val="0"/>
              </a:spcAft>
              <a:buClr>
                <a:schemeClr val="dk1"/>
              </a:buClr>
              <a:buSzPct val="100000"/>
              <a:buChar char="●"/>
            </a:pPr>
            <a:r>
              <a:rPr b="1" lang="es" sz="1050">
                <a:solidFill>
                  <a:schemeClr val="dk1"/>
                </a:solidFill>
              </a:rPr>
              <a:t>Octubre de 2019: T5</a:t>
            </a:r>
            <a:r>
              <a:rPr lang="es" sz="1050">
                <a:solidFill>
                  <a:schemeClr val="dk1"/>
                </a:solidFill>
              </a:rPr>
              <a:t>, una implementación multi-tarea de la arquitectura Transformer secuencia-a-secuencia.</a:t>
            </a:r>
            <a:endParaRPr sz="1050">
              <a:solidFill>
                <a:schemeClr val="dk1"/>
              </a:solidFill>
            </a:endParaRPr>
          </a:p>
          <a:p>
            <a:pPr indent="-290274" lvl="0" marL="457200" rtl="0" algn="l">
              <a:lnSpc>
                <a:spcPct val="142857"/>
              </a:lnSpc>
              <a:spcBef>
                <a:spcPts val="0"/>
              </a:spcBef>
              <a:spcAft>
                <a:spcPts val="0"/>
              </a:spcAft>
              <a:buClr>
                <a:schemeClr val="dk1"/>
              </a:buClr>
              <a:buSzPct val="100000"/>
              <a:buChar char="●"/>
            </a:pPr>
            <a:r>
              <a:rPr b="1" lang="es" sz="1050">
                <a:solidFill>
                  <a:schemeClr val="dk1"/>
                </a:solidFill>
              </a:rPr>
              <a:t>Mayo de 2020: GPT-3</a:t>
            </a:r>
            <a:r>
              <a:rPr lang="es" sz="1050">
                <a:solidFill>
                  <a:schemeClr val="dk1"/>
                </a:solidFill>
              </a:rPr>
              <a:t>, una versión aún más grande de GPT-2, capaz de realizar diversas tareas sin necesidad de un ajuste fino (aprendizaje "zero-shot").</a:t>
            </a:r>
            <a:endParaRPr sz="1050">
              <a:solidFill>
                <a:schemeClr val="dk1"/>
              </a:solidFill>
            </a:endParaRPr>
          </a:p>
          <a:p>
            <a:pPr indent="-290274" lvl="0" marL="457200" rtl="0" algn="l">
              <a:lnSpc>
                <a:spcPct val="142857"/>
              </a:lnSpc>
              <a:spcBef>
                <a:spcPts val="0"/>
              </a:spcBef>
              <a:spcAft>
                <a:spcPts val="0"/>
              </a:spcAft>
              <a:buClr>
                <a:schemeClr val="dk1"/>
              </a:buClr>
              <a:buSzPct val="100000"/>
              <a:buChar char="●"/>
            </a:pPr>
            <a:r>
              <a:rPr b="1" lang="es" sz="1050">
                <a:solidFill>
                  <a:schemeClr val="dk1"/>
                </a:solidFill>
              </a:rPr>
              <a:t>Enero de 2022: InstructGPT</a:t>
            </a:r>
            <a:r>
              <a:rPr lang="es" sz="1050">
                <a:solidFill>
                  <a:schemeClr val="dk1"/>
                </a:solidFill>
              </a:rPr>
              <a:t>, una versión de GPT-3 entrenada para seguir mejor las instrucciones</a:t>
            </a:r>
            <a:r>
              <a:rPr lang="es" sz="1050">
                <a:solidFill>
                  <a:schemeClr val="dk1"/>
                </a:solidFill>
              </a:rPr>
              <a:t>.</a:t>
            </a:r>
            <a:endParaRPr sz="1050">
              <a:solidFill>
                <a:schemeClr val="dk1"/>
              </a:solidFill>
            </a:endParaRPr>
          </a:p>
          <a:p>
            <a:pPr indent="-290274" lvl="0" marL="457200" rtl="0" algn="l">
              <a:lnSpc>
                <a:spcPct val="142857"/>
              </a:lnSpc>
              <a:spcBef>
                <a:spcPts val="0"/>
              </a:spcBef>
              <a:spcAft>
                <a:spcPts val="0"/>
              </a:spcAft>
              <a:buClr>
                <a:schemeClr val="dk1"/>
              </a:buClr>
              <a:buSzPct val="100000"/>
              <a:buChar char="●"/>
            </a:pPr>
            <a:r>
              <a:rPr b="1" lang="es" sz="1050">
                <a:solidFill>
                  <a:schemeClr val="dk1"/>
                </a:solidFill>
              </a:rPr>
              <a:t>Enero de 2023: Llama</a:t>
            </a:r>
            <a:r>
              <a:rPr lang="es" sz="1050">
                <a:solidFill>
                  <a:schemeClr val="dk1"/>
                </a:solidFill>
              </a:rPr>
              <a:t>, un modelo de lenguaje grande capaz de generar texto en varios idiomas.</a:t>
            </a:r>
            <a:endParaRPr sz="1050">
              <a:solidFill>
                <a:schemeClr val="dk1"/>
              </a:solidFill>
            </a:endParaRPr>
          </a:p>
          <a:p>
            <a:pPr indent="-290274" lvl="0" marL="457200" rtl="0" algn="l">
              <a:lnSpc>
                <a:spcPct val="142857"/>
              </a:lnSpc>
              <a:spcBef>
                <a:spcPts val="0"/>
              </a:spcBef>
              <a:spcAft>
                <a:spcPts val="0"/>
              </a:spcAft>
              <a:buClr>
                <a:schemeClr val="dk1"/>
              </a:buClr>
              <a:buSzPct val="100000"/>
              <a:buChar char="●"/>
            </a:pPr>
            <a:r>
              <a:rPr b="1" lang="es" sz="1050">
                <a:solidFill>
                  <a:schemeClr val="dk1"/>
                </a:solidFill>
              </a:rPr>
              <a:t>Marzo de 2023: Mistral</a:t>
            </a:r>
            <a:r>
              <a:rPr lang="es" sz="1050">
                <a:solidFill>
                  <a:schemeClr val="dk1"/>
                </a:solidFill>
              </a:rPr>
              <a:t>, un modelo de 7 mil millones de parámetros que supera a Llama 2 13B en todos los benchmarks evaluados.</a:t>
            </a:r>
            <a:endParaRPr sz="1050">
              <a:solidFill>
                <a:schemeClr val="dk1"/>
              </a:solidFill>
            </a:endParaRPr>
          </a:p>
          <a:p>
            <a:pPr indent="-290274" lvl="0" marL="457200" rtl="0" algn="l">
              <a:lnSpc>
                <a:spcPct val="142857"/>
              </a:lnSpc>
              <a:spcBef>
                <a:spcPts val="0"/>
              </a:spcBef>
              <a:spcAft>
                <a:spcPts val="0"/>
              </a:spcAft>
              <a:buClr>
                <a:schemeClr val="dk1"/>
              </a:buClr>
              <a:buSzPct val="100000"/>
              <a:buChar char="●"/>
            </a:pPr>
            <a:r>
              <a:rPr b="1" lang="es" sz="1050">
                <a:solidFill>
                  <a:schemeClr val="dk1"/>
                </a:solidFill>
              </a:rPr>
              <a:t>Mayo de 2024: Gemma 2</a:t>
            </a:r>
            <a:r>
              <a:rPr lang="es" sz="1050">
                <a:solidFill>
                  <a:schemeClr val="dk1"/>
                </a:solidFill>
              </a:rPr>
              <a:t>, una familia de modelos ligeros y de última generación (de 2B a 27B de parámetros).</a:t>
            </a:r>
            <a:endParaRPr sz="1050">
              <a:solidFill>
                <a:schemeClr val="dk1"/>
              </a:solidFill>
            </a:endParaRPr>
          </a:p>
          <a:p>
            <a:pPr indent="-290274" lvl="0" marL="457200" rtl="0" algn="l">
              <a:lnSpc>
                <a:spcPct val="142857"/>
              </a:lnSpc>
              <a:spcBef>
                <a:spcPts val="0"/>
              </a:spcBef>
              <a:spcAft>
                <a:spcPts val="0"/>
              </a:spcAft>
              <a:buClr>
                <a:schemeClr val="dk1"/>
              </a:buClr>
              <a:buSzPct val="100000"/>
              <a:buChar char="●"/>
            </a:pPr>
            <a:r>
              <a:rPr b="1" lang="es" sz="1050">
                <a:solidFill>
                  <a:schemeClr val="dk1"/>
                </a:solidFill>
              </a:rPr>
              <a:t>Noviembre de 2024: SmolLM2</a:t>
            </a:r>
            <a:r>
              <a:rPr lang="es" sz="1050">
                <a:solidFill>
                  <a:schemeClr val="dk1"/>
                </a:solidFill>
              </a:rPr>
              <a:t>, un modelo de lenguaje pequeño (de 135 millones a 1.7 mil millones de parámetros) que logra un rendimiento impresionante a pesar de su tamaño compacto.</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Estos modelos se pueden agrupar en tres categorías principales:</a:t>
            </a:r>
            <a:endParaRPr/>
          </a:p>
        </p:txBody>
      </p:sp>
      <p:sp>
        <p:nvSpPr>
          <p:cNvPr id="175" name="Google Shape;175;p3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lnSpc>
                <a:spcPct val="142857"/>
              </a:lnSpc>
              <a:spcBef>
                <a:spcPts val="1100"/>
              </a:spcBef>
              <a:spcAft>
                <a:spcPts val="0"/>
              </a:spcAft>
              <a:buClr>
                <a:schemeClr val="dk1"/>
              </a:buClr>
              <a:buSzPts val="1100"/>
              <a:buFont typeface="Arial"/>
              <a:buNone/>
            </a:pPr>
            <a:r>
              <a:t/>
            </a:r>
            <a:endParaRPr sz="1050">
              <a:solidFill>
                <a:schemeClr val="dk1"/>
              </a:solidFill>
            </a:endParaRPr>
          </a:p>
          <a:p>
            <a:pPr indent="-320675" lvl="0" marL="457200" rtl="0" algn="l">
              <a:lnSpc>
                <a:spcPct val="142857"/>
              </a:lnSpc>
              <a:spcBef>
                <a:spcPts val="1400"/>
              </a:spcBef>
              <a:spcAft>
                <a:spcPts val="0"/>
              </a:spcAft>
              <a:buClr>
                <a:schemeClr val="dk1"/>
              </a:buClr>
              <a:buSzPts val="1450"/>
              <a:buChar char="●"/>
            </a:pPr>
            <a:r>
              <a:rPr b="1" lang="es" sz="1450">
                <a:solidFill>
                  <a:schemeClr val="dk1"/>
                </a:solidFill>
              </a:rPr>
              <a:t>Modelos tipo GPT</a:t>
            </a:r>
            <a:r>
              <a:rPr lang="es" sz="1450">
                <a:solidFill>
                  <a:schemeClr val="dk1"/>
                </a:solidFill>
              </a:rPr>
              <a:t> (también llamados auto-regresivos Transformer).</a:t>
            </a:r>
            <a:endParaRPr sz="1450">
              <a:solidFill>
                <a:schemeClr val="dk1"/>
              </a:solidFill>
            </a:endParaRPr>
          </a:p>
          <a:p>
            <a:pPr indent="-320675" lvl="0" marL="457200" rtl="0" algn="l">
              <a:lnSpc>
                <a:spcPct val="142857"/>
              </a:lnSpc>
              <a:spcBef>
                <a:spcPts val="0"/>
              </a:spcBef>
              <a:spcAft>
                <a:spcPts val="0"/>
              </a:spcAft>
              <a:buClr>
                <a:schemeClr val="dk1"/>
              </a:buClr>
              <a:buSzPts val="1450"/>
              <a:buChar char="●"/>
            </a:pPr>
            <a:r>
              <a:rPr b="1" lang="es" sz="1450">
                <a:solidFill>
                  <a:schemeClr val="dk1"/>
                </a:solidFill>
              </a:rPr>
              <a:t>Modelos tipo BERT</a:t>
            </a:r>
            <a:r>
              <a:rPr lang="es" sz="1450">
                <a:solidFill>
                  <a:schemeClr val="dk1"/>
                </a:solidFill>
              </a:rPr>
              <a:t> (también llamados auto-encoders Transformer).</a:t>
            </a:r>
            <a:endParaRPr sz="1450">
              <a:solidFill>
                <a:schemeClr val="dk1"/>
              </a:solidFill>
            </a:endParaRPr>
          </a:p>
          <a:p>
            <a:pPr indent="-320675" lvl="0" marL="457200" rtl="0" algn="l">
              <a:lnSpc>
                <a:spcPct val="142857"/>
              </a:lnSpc>
              <a:spcBef>
                <a:spcPts val="0"/>
              </a:spcBef>
              <a:spcAft>
                <a:spcPts val="0"/>
              </a:spcAft>
              <a:buClr>
                <a:schemeClr val="dk1"/>
              </a:buClr>
              <a:buSzPts val="1450"/>
              <a:buChar char="●"/>
            </a:pPr>
            <a:r>
              <a:rPr b="1" lang="es" sz="1450">
                <a:solidFill>
                  <a:schemeClr val="dk1"/>
                </a:solidFill>
              </a:rPr>
              <a:t>Modelos tipo T5</a:t>
            </a:r>
            <a:r>
              <a:rPr lang="es" sz="1450">
                <a:solidFill>
                  <a:schemeClr val="dk1"/>
                </a:solidFill>
              </a:rPr>
              <a:t> (también llamados secuencia-a-secuencia Transformer).</a:t>
            </a:r>
            <a:endParaRPr sz="1450">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Los Transformers son modelos de lenguaje</a:t>
            </a:r>
            <a:endParaRPr/>
          </a:p>
        </p:txBody>
      </p:sp>
      <p:sp>
        <p:nvSpPr>
          <p:cNvPr id="181" name="Google Shape;181;p3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lnSpc>
                <a:spcPct val="142857"/>
              </a:lnSpc>
              <a:spcBef>
                <a:spcPts val="1100"/>
              </a:spcBef>
              <a:spcAft>
                <a:spcPts val="0"/>
              </a:spcAft>
              <a:buNone/>
            </a:pPr>
            <a:r>
              <a:rPr lang="es" sz="1050">
                <a:solidFill>
                  <a:schemeClr val="dk1"/>
                </a:solidFill>
              </a:rPr>
              <a:t>Todos estos modelos Transformer se han entrenado como modelos de lenguaje. Esto significa que han sido entrenados con grandes cantidades de texto sin etiquetar, de una manera auto-supervisada. </a:t>
            </a:r>
            <a:r>
              <a:rPr b="1" lang="es" sz="1050">
                <a:solidFill>
                  <a:schemeClr val="dk1"/>
                </a:solidFill>
              </a:rPr>
              <a:t>En el aprendizaje auto-supervisado, el modelo genera automáticamente sus propios objetivos de aprendizaje a partir de los datos de entrada, eliminando la necesidad de etiquetado manual por parte de humanos</a:t>
            </a:r>
            <a:r>
              <a:rPr lang="es" sz="1050">
                <a:solidFill>
                  <a:schemeClr val="dk1"/>
                </a:solidFill>
              </a:rPr>
              <a:t>.</a:t>
            </a:r>
            <a:endParaRPr sz="1050">
              <a:solidFill>
                <a:schemeClr val="dk1"/>
              </a:solidFill>
            </a:endParaRPr>
          </a:p>
          <a:p>
            <a:pPr indent="0" lvl="0" marL="0" rtl="0" algn="l">
              <a:lnSpc>
                <a:spcPct val="142857"/>
              </a:lnSpc>
              <a:spcBef>
                <a:spcPts val="1400"/>
              </a:spcBef>
              <a:spcAft>
                <a:spcPts val="0"/>
              </a:spcAft>
              <a:buClr>
                <a:schemeClr val="dk1"/>
              </a:buClr>
              <a:buSzPts val="1100"/>
              <a:buFont typeface="Arial"/>
              <a:buNone/>
            </a:pPr>
            <a:r>
              <a:rPr b="1" lang="es" sz="1050">
                <a:solidFill>
                  <a:schemeClr val="dk1"/>
                </a:solidFill>
              </a:rPr>
              <a:t>Este tipo de entrenamiento permite que el modelo desarrolle una comprensión estadística del lenguaje</a:t>
            </a:r>
            <a:r>
              <a:rPr lang="es" sz="1050">
                <a:solidFill>
                  <a:schemeClr val="dk1"/>
                </a:solidFill>
              </a:rPr>
              <a:t>. Algunos ejemplos de tareas de modelos de lenguaje son:</a:t>
            </a:r>
            <a:endParaRPr sz="1050">
              <a:solidFill>
                <a:schemeClr val="dk1"/>
              </a:solidFill>
            </a:endParaRPr>
          </a:p>
          <a:p>
            <a:pPr indent="-295275" lvl="0" marL="457200" rtl="0" algn="l">
              <a:lnSpc>
                <a:spcPct val="142857"/>
              </a:lnSpc>
              <a:spcBef>
                <a:spcPts val="1400"/>
              </a:spcBef>
              <a:spcAft>
                <a:spcPts val="0"/>
              </a:spcAft>
              <a:buClr>
                <a:schemeClr val="dk1"/>
              </a:buClr>
              <a:buSzPts val="1050"/>
              <a:buChar char="●"/>
            </a:pPr>
            <a:r>
              <a:rPr b="1" lang="es" sz="1050">
                <a:solidFill>
                  <a:schemeClr val="dk1"/>
                </a:solidFill>
              </a:rPr>
              <a:t>Modelado de lenguaje causal</a:t>
            </a:r>
            <a:r>
              <a:rPr lang="es" sz="1050">
                <a:solidFill>
                  <a:schemeClr val="dk1"/>
                </a:solidFill>
              </a:rPr>
              <a:t>: Predecir la siguiente palabra en una oración basándose en las palabras anteriores. La salida solo depende de las entradas pasadas y presentes.</a:t>
            </a:r>
            <a:endParaRPr sz="1050">
              <a:solidFill>
                <a:schemeClr val="dk1"/>
              </a:solidFill>
            </a:endParaRPr>
          </a:p>
          <a:p>
            <a:pPr indent="-295275" lvl="0" marL="457200" rtl="0" algn="l">
              <a:lnSpc>
                <a:spcPct val="142857"/>
              </a:lnSpc>
              <a:spcBef>
                <a:spcPts val="0"/>
              </a:spcBef>
              <a:spcAft>
                <a:spcPts val="0"/>
              </a:spcAft>
              <a:buClr>
                <a:schemeClr val="dk1"/>
              </a:buClr>
              <a:buSzPts val="1050"/>
              <a:buChar char="●"/>
            </a:pPr>
            <a:r>
              <a:rPr b="1" lang="es" sz="1050">
                <a:solidFill>
                  <a:schemeClr val="dk1"/>
                </a:solidFill>
              </a:rPr>
              <a:t>Modelado de lenguaje enmascarado</a:t>
            </a:r>
            <a:r>
              <a:rPr lang="es" sz="1050">
                <a:solidFill>
                  <a:schemeClr val="dk1"/>
                </a:solidFill>
              </a:rPr>
              <a:t>: Predecir una palabra "enmascarada" o faltante en una oración.</a:t>
            </a:r>
            <a:endParaRPr sz="1050">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Transfer Learning (Aprendizaje por Transferencia)</a:t>
            </a:r>
            <a:endParaRPr/>
          </a:p>
          <a:p>
            <a:pPr indent="0" lvl="0" marL="0" rtl="0" algn="l">
              <a:spcBef>
                <a:spcPts val="0"/>
              </a:spcBef>
              <a:spcAft>
                <a:spcPts val="0"/>
              </a:spcAft>
              <a:buNone/>
            </a:pPr>
            <a:r>
              <a:t/>
            </a:r>
            <a:endParaRPr/>
          </a:p>
        </p:txBody>
      </p:sp>
      <p:sp>
        <p:nvSpPr>
          <p:cNvPr id="187" name="Google Shape;187;p3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lnSpc>
                <a:spcPct val="142857"/>
              </a:lnSpc>
              <a:spcBef>
                <a:spcPts val="1100"/>
              </a:spcBef>
              <a:spcAft>
                <a:spcPts val="0"/>
              </a:spcAft>
              <a:buClr>
                <a:schemeClr val="dk1"/>
              </a:buClr>
              <a:buSzPts val="1100"/>
              <a:buFont typeface="Arial"/>
              <a:buNone/>
            </a:pPr>
            <a:r>
              <a:rPr lang="es" sz="1050">
                <a:solidFill>
                  <a:schemeClr val="dk1"/>
                </a:solidFill>
              </a:rPr>
              <a:t>Una estrategia común para lograr un mejor rendimiento en los Transformers es aumentar su tamaño (más parámetros) y la cantidad de datos con los que se pre-entrenan. Sin embargo, entrenar modelos tan grandes es extremadamente costoso en tiempo y recursos computacionales, y tiene un impacto ambiental significativo.</a:t>
            </a:r>
            <a:endParaRPr sz="1050">
              <a:solidFill>
                <a:schemeClr val="dk1"/>
              </a:solidFill>
            </a:endParaRPr>
          </a:p>
          <a:p>
            <a:pPr indent="0" lvl="0" marL="0" rtl="0" algn="l">
              <a:lnSpc>
                <a:spcPct val="142857"/>
              </a:lnSpc>
              <a:spcBef>
                <a:spcPts val="1400"/>
              </a:spcBef>
              <a:spcAft>
                <a:spcPts val="0"/>
              </a:spcAft>
              <a:buClr>
                <a:schemeClr val="dk1"/>
              </a:buClr>
              <a:buSzPts val="1100"/>
              <a:buFont typeface="Arial"/>
              <a:buNone/>
            </a:pPr>
            <a:r>
              <a:rPr lang="es" sz="1050">
                <a:solidFill>
                  <a:schemeClr val="dk1"/>
                </a:solidFill>
              </a:rPr>
              <a:t>Imaginen si cada equipo de investigación, organización estudiantil o empresa entrenara un modelo desde cero cada vez que lo necesitara. ¡Esto generaría costos globales innecesarios!</a:t>
            </a:r>
            <a:endParaRPr sz="1050">
              <a:solidFill>
                <a:schemeClr val="dk1"/>
              </a:solidFill>
            </a:endParaRPr>
          </a:p>
          <a:p>
            <a:pPr indent="0" lvl="0" marL="0" rtl="0" algn="l">
              <a:lnSpc>
                <a:spcPct val="142857"/>
              </a:lnSpc>
              <a:spcBef>
                <a:spcPts val="1400"/>
              </a:spcBef>
              <a:spcAft>
                <a:spcPts val="0"/>
              </a:spcAft>
              <a:buClr>
                <a:schemeClr val="dk1"/>
              </a:buClr>
              <a:buSzPts val="1100"/>
              <a:buFont typeface="Arial"/>
              <a:buNone/>
            </a:pPr>
            <a:r>
              <a:rPr lang="es" sz="1050">
                <a:solidFill>
                  <a:schemeClr val="dk1"/>
                </a:solidFill>
              </a:rPr>
              <a:t>Por eso, </a:t>
            </a:r>
            <a:r>
              <a:rPr b="1" lang="es" sz="1050">
                <a:solidFill>
                  <a:schemeClr val="dk1"/>
                </a:solidFill>
              </a:rPr>
              <a:t>compartir modelos de lenguaje es fundamental</a:t>
            </a:r>
            <a:r>
              <a:rPr lang="es" sz="1050">
                <a:solidFill>
                  <a:schemeClr val="dk1"/>
                </a:solidFill>
              </a:rPr>
              <a:t>. Al compartir los pesos entrenados y construir sobre ellos, se reduce el costo computacional general y la huella de carbono de la comunidad.</a:t>
            </a:r>
            <a:endParaRPr sz="1050">
              <a:solidFill>
                <a:schemeClr val="dk1"/>
              </a:solidFill>
            </a:endParaRPr>
          </a:p>
          <a:p>
            <a:pPr indent="0" lvl="0" marL="0" rtl="0" algn="l">
              <a:lnSpc>
                <a:spcPct val="142857"/>
              </a:lnSpc>
              <a:spcBef>
                <a:spcPts val="1400"/>
              </a:spcBef>
              <a:spcAft>
                <a:spcPts val="0"/>
              </a:spcAft>
              <a:buClr>
                <a:schemeClr val="dk1"/>
              </a:buClr>
              <a:buSzPts val="1100"/>
              <a:buFont typeface="Arial"/>
              <a:buNone/>
            </a:pPr>
            <a:r>
              <a:rPr lang="es" sz="1050">
                <a:solidFill>
                  <a:schemeClr val="dk1"/>
                </a:solidFill>
              </a:rPr>
              <a:t>Esto nos lleva al concepto de </a:t>
            </a:r>
            <a:r>
              <a:rPr b="1" lang="es" sz="1050">
                <a:solidFill>
                  <a:schemeClr val="dk1"/>
                </a:solidFill>
              </a:rPr>
              <a:t>Transfer Learning</a:t>
            </a:r>
            <a:r>
              <a:rPr lang="es" sz="1050">
                <a:solidFill>
                  <a:schemeClr val="dk1"/>
                </a:solidFill>
              </a:rPr>
              <a:t> (Aprendizaje por Transferencia)</a:t>
            </a:r>
            <a:endParaRPr sz="1050">
              <a:solidFill>
                <a:schemeClr val="dk1"/>
              </a:solidFill>
            </a:endParaRPr>
          </a:p>
          <a:p>
            <a:pPr indent="0" lvl="0" marL="0" rtl="0" algn="l">
              <a:spcBef>
                <a:spcPts val="14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38"/>
          <p:cNvGraphicFramePr/>
          <p:nvPr/>
        </p:nvGraphicFramePr>
        <p:xfrm>
          <a:off x="1652588" y="800100"/>
          <a:ext cx="3000000" cy="3000000"/>
        </p:xfrm>
        <a:graphic>
          <a:graphicData uri="http://schemas.openxmlformats.org/drawingml/2006/table">
            <a:tbl>
              <a:tblPr>
                <a:noFill/>
                <a:tableStyleId>{C90CE12A-C0BA-4651-BD51-26BC3318D66B}</a:tableStyleId>
              </a:tblPr>
              <a:tblGrid>
                <a:gridCol w="2686050"/>
                <a:gridCol w="1924050"/>
                <a:gridCol w="1228725"/>
              </a:tblGrid>
              <a:tr h="304800">
                <a:tc>
                  <a:txBody>
                    <a:bodyPr/>
                    <a:lstStyle/>
                    <a:p>
                      <a:pPr indent="0" lvl="0" marL="0" rtl="0" algn="l">
                        <a:lnSpc>
                          <a:spcPct val="142857"/>
                        </a:lnSpc>
                        <a:spcBef>
                          <a:spcPts val="0"/>
                        </a:spcBef>
                        <a:spcAft>
                          <a:spcPts val="0"/>
                        </a:spcAft>
                        <a:buNone/>
                      </a:pPr>
                      <a:r>
                        <a:rPr b="1" lang="es" sz="1050">
                          <a:solidFill>
                            <a:schemeClr val="dk1"/>
                          </a:solidFill>
                        </a:rPr>
                        <a:t>Tarea</a:t>
                      </a:r>
                      <a:endParaRPr b="1"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b="1" lang="es" sz="1050">
                          <a:solidFill>
                            <a:schemeClr val="dk1"/>
                          </a:solidFill>
                        </a:rPr>
                        <a:t>Arquitectura Sugerida</a:t>
                      </a:r>
                      <a:endParaRPr b="1"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b="1" lang="es" sz="1050">
                          <a:solidFill>
                            <a:schemeClr val="dk1"/>
                          </a:solidFill>
                        </a:rPr>
                        <a:t>Ejemplos</a:t>
                      </a:r>
                      <a:endParaRPr b="1" sz="1050">
                        <a:solidFill>
                          <a:schemeClr val="dk1"/>
                        </a:solidFill>
                      </a:endParaRPr>
                    </a:p>
                  </a:txBody>
                  <a:tcPr marT="57150" marB="57150" marR="114300" marL="114300"/>
                </a:tc>
              </a:tr>
              <a:tr h="304800">
                <a:tc>
                  <a:txBody>
                    <a:bodyPr/>
                    <a:lstStyle/>
                    <a:p>
                      <a:pPr indent="0" lvl="0" marL="0" rtl="0" algn="l">
                        <a:lnSpc>
                          <a:spcPct val="142857"/>
                        </a:lnSpc>
                        <a:spcBef>
                          <a:spcPts val="0"/>
                        </a:spcBef>
                        <a:spcAft>
                          <a:spcPts val="0"/>
                        </a:spcAft>
                        <a:buNone/>
                      </a:pPr>
                      <a:r>
                        <a:rPr lang="es" sz="1050">
                          <a:solidFill>
                            <a:schemeClr val="dk1"/>
                          </a:solidFill>
                        </a:rPr>
                        <a:t>Clasificación de texto (sentimiento, tema)</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Encoder</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BERT, RoBERTa</a:t>
                      </a:r>
                      <a:endParaRPr sz="1050">
                        <a:solidFill>
                          <a:schemeClr val="dk1"/>
                        </a:solidFill>
                      </a:endParaRPr>
                    </a:p>
                  </a:txBody>
                  <a:tcPr marT="57150" marB="57150" marR="114300" marL="114300"/>
                </a:tc>
              </a:tr>
              <a:tr h="304800">
                <a:tc>
                  <a:txBody>
                    <a:bodyPr/>
                    <a:lstStyle/>
                    <a:p>
                      <a:pPr indent="0" lvl="0" marL="0" rtl="0" algn="l">
                        <a:lnSpc>
                          <a:spcPct val="142857"/>
                        </a:lnSpc>
                        <a:spcBef>
                          <a:spcPts val="0"/>
                        </a:spcBef>
                        <a:spcAft>
                          <a:spcPts val="0"/>
                        </a:spcAft>
                        <a:buNone/>
                      </a:pPr>
                      <a:r>
                        <a:rPr lang="es" sz="1050">
                          <a:solidFill>
                            <a:schemeClr val="dk1"/>
                          </a:solidFill>
                        </a:rPr>
                        <a:t>Generación de texto (escritura creativa)</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Decoder</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GPT, LLaMA</a:t>
                      </a:r>
                      <a:endParaRPr sz="1050">
                        <a:solidFill>
                          <a:schemeClr val="dk1"/>
                        </a:solidFill>
                      </a:endParaRPr>
                    </a:p>
                  </a:txBody>
                  <a:tcPr marT="57150" marB="57150" marR="114300" marL="114300"/>
                </a:tc>
              </a:tr>
              <a:tr h="304800">
                <a:tc>
                  <a:txBody>
                    <a:bodyPr/>
                    <a:lstStyle/>
                    <a:p>
                      <a:pPr indent="0" lvl="0" marL="0" rtl="0" algn="l">
                        <a:lnSpc>
                          <a:spcPct val="142857"/>
                        </a:lnSpc>
                        <a:spcBef>
                          <a:spcPts val="0"/>
                        </a:spcBef>
                        <a:spcAft>
                          <a:spcPts val="0"/>
                        </a:spcAft>
                        <a:buNone/>
                      </a:pPr>
                      <a:r>
                        <a:rPr lang="es" sz="1050">
                          <a:solidFill>
                            <a:schemeClr val="dk1"/>
                          </a:solidFill>
                        </a:rPr>
                        <a:t>Traducción</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Encoder-Decoder</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T5, BART</a:t>
                      </a:r>
                      <a:endParaRPr sz="1050">
                        <a:solidFill>
                          <a:schemeClr val="dk1"/>
                        </a:solidFill>
                      </a:endParaRPr>
                    </a:p>
                  </a:txBody>
                  <a:tcPr marT="57150" marB="57150" marR="114300" marL="114300"/>
                </a:tc>
              </a:tr>
              <a:tr h="304800">
                <a:tc>
                  <a:txBody>
                    <a:bodyPr/>
                    <a:lstStyle/>
                    <a:p>
                      <a:pPr indent="0" lvl="0" marL="0" rtl="0" algn="l">
                        <a:lnSpc>
                          <a:spcPct val="142857"/>
                        </a:lnSpc>
                        <a:spcBef>
                          <a:spcPts val="0"/>
                        </a:spcBef>
                        <a:spcAft>
                          <a:spcPts val="0"/>
                        </a:spcAft>
                        <a:buNone/>
                      </a:pPr>
                      <a:r>
                        <a:rPr lang="es" sz="1050">
                          <a:solidFill>
                            <a:schemeClr val="dk1"/>
                          </a:solidFill>
                        </a:rPr>
                        <a:t>Resumen</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Encoder-Decoder</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BART, T5</a:t>
                      </a:r>
                      <a:endParaRPr sz="1050">
                        <a:solidFill>
                          <a:schemeClr val="dk1"/>
                        </a:solidFill>
                      </a:endParaRPr>
                    </a:p>
                  </a:txBody>
                  <a:tcPr marT="57150" marB="57150" marR="114300" marL="114300"/>
                </a:tc>
              </a:tr>
              <a:tr h="304800">
                <a:tc>
                  <a:txBody>
                    <a:bodyPr/>
                    <a:lstStyle/>
                    <a:p>
                      <a:pPr indent="0" lvl="0" marL="0" rtl="0" algn="l">
                        <a:lnSpc>
                          <a:spcPct val="142857"/>
                        </a:lnSpc>
                        <a:spcBef>
                          <a:spcPts val="0"/>
                        </a:spcBef>
                        <a:spcAft>
                          <a:spcPts val="0"/>
                        </a:spcAft>
                        <a:buNone/>
                      </a:pPr>
                      <a:r>
                        <a:rPr lang="es" sz="1050">
                          <a:solidFill>
                            <a:schemeClr val="dk1"/>
                          </a:solidFill>
                        </a:rPr>
                        <a:t>Reconocimiento de entidades nombradas</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Encoder</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BERT, RoBERTa</a:t>
                      </a:r>
                      <a:endParaRPr sz="1050">
                        <a:solidFill>
                          <a:schemeClr val="dk1"/>
                        </a:solidFill>
                      </a:endParaRPr>
                    </a:p>
                  </a:txBody>
                  <a:tcPr marT="57150" marB="57150" marR="114300" marL="114300"/>
                </a:tc>
              </a:tr>
              <a:tr h="304800">
                <a:tc>
                  <a:txBody>
                    <a:bodyPr/>
                    <a:lstStyle/>
                    <a:p>
                      <a:pPr indent="0" lvl="0" marL="0" rtl="0" algn="l">
                        <a:lnSpc>
                          <a:spcPct val="142857"/>
                        </a:lnSpc>
                        <a:spcBef>
                          <a:spcPts val="0"/>
                        </a:spcBef>
                        <a:spcAft>
                          <a:spcPts val="0"/>
                        </a:spcAft>
                        <a:buNone/>
                      </a:pPr>
                      <a:r>
                        <a:rPr lang="es" sz="1050">
                          <a:solidFill>
                            <a:schemeClr val="dk1"/>
                          </a:solidFill>
                        </a:rPr>
                        <a:t>Preguntas y respuestas (extractivas)</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Encoder</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BERT, RoBERTa</a:t>
                      </a:r>
                      <a:endParaRPr sz="1050">
                        <a:solidFill>
                          <a:schemeClr val="dk1"/>
                        </a:solidFill>
                      </a:endParaRPr>
                    </a:p>
                  </a:txBody>
                  <a:tcPr marT="57150" marB="57150" marR="114300" marL="114300"/>
                </a:tc>
              </a:tr>
              <a:tr h="304800">
                <a:tc>
                  <a:txBody>
                    <a:bodyPr/>
                    <a:lstStyle/>
                    <a:p>
                      <a:pPr indent="0" lvl="0" marL="0" rtl="0" algn="l">
                        <a:lnSpc>
                          <a:spcPct val="142857"/>
                        </a:lnSpc>
                        <a:spcBef>
                          <a:spcPts val="0"/>
                        </a:spcBef>
                        <a:spcAft>
                          <a:spcPts val="0"/>
                        </a:spcAft>
                        <a:buNone/>
                      </a:pPr>
                      <a:r>
                        <a:rPr lang="es" sz="1050">
                          <a:solidFill>
                            <a:schemeClr val="dk1"/>
                          </a:solidFill>
                        </a:rPr>
                        <a:t>Preguntas y respuestas (generativas)</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Encoder-Decoder o Decoder</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T5, GPT</a:t>
                      </a:r>
                      <a:endParaRPr sz="1050">
                        <a:solidFill>
                          <a:schemeClr val="dk1"/>
                        </a:solidFill>
                      </a:endParaRPr>
                    </a:p>
                  </a:txBody>
                  <a:tcPr marT="57150" marB="57150" marR="114300" marL="114300"/>
                </a:tc>
              </a:tr>
              <a:tr h="304800">
                <a:tc>
                  <a:txBody>
                    <a:bodyPr/>
                    <a:lstStyle/>
                    <a:p>
                      <a:pPr indent="0" lvl="0" marL="0" rtl="0" algn="l">
                        <a:lnSpc>
                          <a:spcPct val="142857"/>
                        </a:lnSpc>
                        <a:spcBef>
                          <a:spcPts val="0"/>
                        </a:spcBef>
                        <a:spcAft>
                          <a:spcPts val="0"/>
                        </a:spcAft>
                        <a:buNone/>
                      </a:pPr>
                      <a:r>
                        <a:rPr lang="es" sz="1050">
                          <a:solidFill>
                            <a:schemeClr val="dk1"/>
                          </a:solidFill>
                        </a:rPr>
                        <a:t>IA Conversacional</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Decoder</a:t>
                      </a:r>
                      <a:endParaRPr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s" sz="1050">
                          <a:solidFill>
                            <a:schemeClr val="dk1"/>
                          </a:solidFill>
                        </a:rPr>
                        <a:t>GPT, LLaMA</a:t>
                      </a:r>
                      <a:endParaRPr sz="1050">
                        <a:solidFill>
                          <a:schemeClr val="dk1"/>
                        </a:solidFill>
                      </a:endParaRPr>
                    </a:p>
                  </a:txBody>
                  <a:tcPr marT="57150" marB="57150" marR="114300" marL="1143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364050" y="676300"/>
            <a:ext cx="8269500" cy="100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s" sz="1700">
                <a:solidFill>
                  <a:schemeClr val="dk1"/>
                </a:solidFill>
              </a:rPr>
              <a:t>Entendiendo el PLN y los LLM</a:t>
            </a:r>
            <a:endParaRPr b="1" sz="1700">
              <a:solidFill>
                <a:schemeClr val="dk1"/>
              </a:solidFill>
            </a:endParaRPr>
          </a:p>
          <a:p>
            <a:pPr indent="0" lvl="0" marL="0" rtl="0" algn="l">
              <a:lnSpc>
                <a:spcPct val="115000"/>
              </a:lnSpc>
              <a:spcBef>
                <a:spcPts val="1200"/>
              </a:spcBef>
              <a:spcAft>
                <a:spcPts val="1200"/>
              </a:spcAft>
              <a:buNone/>
            </a:pPr>
            <a:r>
              <a:rPr lang="es" sz="1100">
                <a:solidFill>
                  <a:schemeClr val="dk1"/>
                </a:solidFill>
              </a:rPr>
              <a:t>Previamente nos enfocamos </a:t>
            </a:r>
            <a:r>
              <a:rPr lang="es" sz="1100">
                <a:solidFill>
                  <a:schemeClr val="dk1"/>
                </a:solidFill>
              </a:rPr>
              <a:t>en el </a:t>
            </a:r>
            <a:r>
              <a:rPr b="1" lang="es" sz="1100">
                <a:solidFill>
                  <a:schemeClr val="dk1"/>
                </a:solidFill>
              </a:rPr>
              <a:t>Procesamiento del Lenguaje Natural (PLN)</a:t>
            </a:r>
            <a:r>
              <a:rPr lang="es" sz="1100">
                <a:solidFill>
                  <a:schemeClr val="dk1"/>
                </a:solidFill>
              </a:rPr>
              <a:t>, en esta etapa vamos a hacer  hincapié en los </a:t>
            </a:r>
            <a:r>
              <a:rPr b="1" lang="es" sz="1100">
                <a:solidFill>
                  <a:schemeClr val="dk1"/>
                </a:solidFill>
              </a:rPr>
              <a:t>Grandes Modelos de Lenguaje (LLM)</a:t>
            </a:r>
            <a:r>
              <a:rPr lang="es" sz="1100">
                <a:solidFill>
                  <a:schemeClr val="dk1"/>
                </a:solidFill>
              </a:rPr>
              <a:t>, que representan el último avance en el campo.</a:t>
            </a:r>
            <a:endParaRPr sz="1100">
              <a:solidFill>
                <a:schemeClr val="dk1"/>
              </a:solidFill>
            </a:endParaRPr>
          </a:p>
        </p:txBody>
      </p:sp>
      <p:sp>
        <p:nvSpPr>
          <p:cNvPr id="65" name="Google Shape;65;p15"/>
          <p:cNvSpPr txBox="1"/>
          <p:nvPr/>
        </p:nvSpPr>
        <p:spPr>
          <a:xfrm>
            <a:off x="364050" y="1808475"/>
            <a:ext cx="8269500" cy="20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300">
                <a:solidFill>
                  <a:schemeClr val="dk1"/>
                </a:solidFill>
              </a:rPr>
              <a:t>¿Cuál es la diferencia?</a:t>
            </a:r>
            <a:endParaRPr b="1" sz="1300">
              <a:solidFill>
                <a:schemeClr val="dk1"/>
              </a:solidFill>
            </a:endParaRPr>
          </a:p>
          <a:p>
            <a:pPr indent="0" lvl="0" marL="0" rtl="0" algn="l">
              <a:lnSpc>
                <a:spcPct val="115000"/>
              </a:lnSpc>
              <a:spcBef>
                <a:spcPts val="1200"/>
              </a:spcBef>
              <a:spcAft>
                <a:spcPts val="0"/>
              </a:spcAft>
              <a:buNone/>
            </a:pPr>
            <a:r>
              <a:rPr lang="es" sz="1100">
                <a:solidFill>
                  <a:schemeClr val="dk1"/>
                </a:solidFill>
              </a:rPr>
              <a:t>El </a:t>
            </a:r>
            <a:r>
              <a:rPr b="1" lang="es" sz="1100">
                <a:solidFill>
                  <a:schemeClr val="dk1"/>
                </a:solidFill>
              </a:rPr>
              <a:t>PLN (Procesamiento del Lenguaje Natural)</a:t>
            </a:r>
            <a:r>
              <a:rPr lang="es" sz="1100">
                <a:solidFill>
                  <a:schemeClr val="dk1"/>
                </a:solidFill>
              </a:rPr>
              <a:t> es el campo más amplio centrado en permitir que las computadoras entiendan, interpreten y generen el lenguaje humano. El PLN abarca muchas técnicas y tareas como el análisis de sentimiento, el reconocimiento de entidades nombradas y la traducción automática.</a:t>
            </a:r>
            <a:endParaRPr sz="1100">
              <a:solidFill>
                <a:schemeClr val="dk1"/>
              </a:solidFill>
            </a:endParaRPr>
          </a:p>
          <a:p>
            <a:pPr indent="0" lvl="0" marL="0" rtl="0" algn="l">
              <a:lnSpc>
                <a:spcPct val="115000"/>
              </a:lnSpc>
              <a:spcBef>
                <a:spcPts val="1200"/>
              </a:spcBef>
              <a:spcAft>
                <a:spcPts val="1200"/>
              </a:spcAft>
              <a:buNone/>
            </a:pPr>
            <a:r>
              <a:rPr lang="es" sz="1100">
                <a:solidFill>
                  <a:schemeClr val="dk1"/>
                </a:solidFill>
              </a:rPr>
              <a:t>Los </a:t>
            </a:r>
            <a:r>
              <a:rPr b="1" lang="es" sz="1100">
                <a:solidFill>
                  <a:schemeClr val="dk1"/>
                </a:solidFill>
              </a:rPr>
              <a:t>LLM (Grandes Modelos de Lenguaje)</a:t>
            </a:r>
            <a:r>
              <a:rPr lang="es" sz="1100">
                <a:solidFill>
                  <a:schemeClr val="dk1"/>
                </a:solidFill>
              </a:rPr>
              <a:t> son un potente subconjunto de los modelos de PLN, caracterizados por su tamaño masivo, sus amplios datos de entrenamiento y su capacidad para realizar una vasta gama de tareas de lenguaje con una mínima capacitación específica. Modelos como las series Llama, GPT o Claude son ejemplos de LLM que revolucionaron lo que es posible en el PLN.</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714500" y="614363"/>
            <a:ext cx="5715000" cy="391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a:t>
            </a:r>
            <a:r>
              <a:rPr lang="es"/>
              <a:t>rquitectura General del Transformer</a:t>
            </a:r>
            <a:endParaRPr/>
          </a:p>
        </p:txBody>
      </p:sp>
      <p:sp>
        <p:nvSpPr>
          <p:cNvPr id="76" name="Google Shape;76;p1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70000" lnSpcReduction="20000"/>
          </a:bodyPr>
          <a:lstStyle/>
          <a:p>
            <a:pPr indent="0" lvl="0" marL="0" rtl="0" algn="l">
              <a:lnSpc>
                <a:spcPct val="142857"/>
              </a:lnSpc>
              <a:spcBef>
                <a:spcPts val="1100"/>
              </a:spcBef>
              <a:spcAft>
                <a:spcPts val="0"/>
              </a:spcAft>
              <a:buClr>
                <a:schemeClr val="dk1"/>
              </a:buClr>
              <a:buSzPct val="104761"/>
              <a:buFont typeface="Arial"/>
              <a:buNone/>
            </a:pPr>
            <a:r>
              <a:t/>
            </a:r>
            <a:endParaRPr b="1" sz="1050">
              <a:solidFill>
                <a:srgbClr val="E2E2E5"/>
              </a:solidFill>
            </a:endParaRPr>
          </a:p>
          <a:p>
            <a:pPr indent="0" lvl="0" marL="0" rtl="0" algn="l">
              <a:lnSpc>
                <a:spcPct val="142857"/>
              </a:lnSpc>
              <a:spcBef>
                <a:spcPts val="1400"/>
              </a:spcBef>
              <a:spcAft>
                <a:spcPts val="0"/>
              </a:spcAft>
              <a:buClr>
                <a:schemeClr val="dk1"/>
              </a:buClr>
              <a:buSzPct val="76413"/>
              <a:buFont typeface="Arial"/>
              <a:buNone/>
            </a:pPr>
            <a:r>
              <a:rPr b="1" lang="es" sz="1439">
                <a:solidFill>
                  <a:schemeClr val="dk1"/>
                </a:solidFill>
              </a:rPr>
              <a:t>El modelo Transformer se compone principalmente de dos bloques</a:t>
            </a:r>
            <a:r>
              <a:rPr lang="es" sz="1439">
                <a:solidFill>
                  <a:schemeClr val="dk1"/>
                </a:solidFill>
              </a:rPr>
              <a:t>:</a:t>
            </a:r>
            <a:endParaRPr sz="1439">
              <a:solidFill>
                <a:schemeClr val="dk1"/>
              </a:solidFill>
            </a:endParaRPr>
          </a:p>
          <a:p>
            <a:pPr indent="-292587" lvl="0" marL="457200" rtl="0" algn="l">
              <a:lnSpc>
                <a:spcPct val="142857"/>
              </a:lnSpc>
              <a:spcBef>
                <a:spcPts val="1400"/>
              </a:spcBef>
              <a:spcAft>
                <a:spcPts val="0"/>
              </a:spcAft>
              <a:buClr>
                <a:schemeClr val="dk1"/>
              </a:buClr>
              <a:buSzPct val="100000"/>
              <a:buChar char="●"/>
            </a:pPr>
            <a:r>
              <a:rPr b="1" lang="es" sz="1439">
                <a:solidFill>
                  <a:schemeClr val="dk1"/>
                </a:solidFill>
              </a:rPr>
              <a:t>Encoder (Codificador)</a:t>
            </a:r>
            <a:r>
              <a:rPr lang="es" sz="1439">
                <a:solidFill>
                  <a:schemeClr val="dk1"/>
                </a:solidFill>
              </a:rPr>
              <a:t>: Recibe una entrada y construye una representación de la misma, extrayendo sus características. Está optimizado para comprender la entrada.</a:t>
            </a:r>
            <a:endParaRPr sz="1439">
              <a:solidFill>
                <a:schemeClr val="dk1"/>
              </a:solidFill>
            </a:endParaRPr>
          </a:p>
          <a:p>
            <a:pPr indent="-292587" lvl="0" marL="457200" rtl="0" algn="l">
              <a:lnSpc>
                <a:spcPct val="142857"/>
              </a:lnSpc>
              <a:spcBef>
                <a:spcPts val="0"/>
              </a:spcBef>
              <a:spcAft>
                <a:spcPts val="0"/>
              </a:spcAft>
              <a:buClr>
                <a:schemeClr val="dk1"/>
              </a:buClr>
              <a:buSzPct val="100000"/>
              <a:buChar char="●"/>
            </a:pPr>
            <a:r>
              <a:rPr b="1" lang="es" sz="1439">
                <a:solidFill>
                  <a:schemeClr val="dk1"/>
                </a:solidFill>
              </a:rPr>
              <a:t>Decoder (Decodificador)</a:t>
            </a:r>
            <a:r>
              <a:rPr lang="es" sz="1439">
                <a:solidFill>
                  <a:schemeClr val="dk1"/>
                </a:solidFill>
              </a:rPr>
              <a:t>: Utiliza la representación del encoder junto con otras entradas para generar una secuencia objetivo. Está optimizado para generar salidas.</a:t>
            </a:r>
            <a:endParaRPr sz="1439">
              <a:solidFill>
                <a:schemeClr val="dk1"/>
              </a:solidFill>
            </a:endParaRPr>
          </a:p>
          <a:p>
            <a:pPr indent="0" lvl="0" marL="0" rtl="0" algn="l">
              <a:lnSpc>
                <a:spcPct val="142857"/>
              </a:lnSpc>
              <a:spcBef>
                <a:spcPts val="1100"/>
              </a:spcBef>
              <a:spcAft>
                <a:spcPts val="0"/>
              </a:spcAft>
              <a:buClr>
                <a:schemeClr val="dk1"/>
              </a:buClr>
              <a:buSzPct val="76413"/>
              <a:buFont typeface="Arial"/>
              <a:buNone/>
            </a:pPr>
            <a:r>
              <a:rPr b="1" lang="es" sz="1439">
                <a:solidFill>
                  <a:schemeClr val="dk1"/>
                </a:solidFill>
              </a:rPr>
              <a:t>Cada una de estas partes puede usarse de forma independiente, según la tarea</a:t>
            </a:r>
            <a:r>
              <a:rPr lang="es" sz="1439">
                <a:solidFill>
                  <a:schemeClr val="dk1"/>
                </a:solidFill>
              </a:rPr>
              <a:t>:</a:t>
            </a:r>
            <a:endParaRPr sz="1439">
              <a:solidFill>
                <a:schemeClr val="dk1"/>
              </a:solidFill>
            </a:endParaRPr>
          </a:p>
          <a:p>
            <a:pPr indent="-292587" lvl="0" marL="457200" rtl="0" algn="l">
              <a:lnSpc>
                <a:spcPct val="142857"/>
              </a:lnSpc>
              <a:spcBef>
                <a:spcPts val="1400"/>
              </a:spcBef>
              <a:spcAft>
                <a:spcPts val="0"/>
              </a:spcAft>
              <a:buClr>
                <a:schemeClr val="dk1"/>
              </a:buClr>
              <a:buSzPct val="100000"/>
              <a:buChar char="●"/>
            </a:pPr>
            <a:r>
              <a:rPr b="1" lang="es" sz="1439">
                <a:solidFill>
                  <a:schemeClr val="dk1"/>
                </a:solidFill>
              </a:rPr>
              <a:t>Modelos solo-encoder: </a:t>
            </a:r>
            <a:r>
              <a:rPr lang="es" sz="1439">
                <a:solidFill>
                  <a:schemeClr val="dk1"/>
                </a:solidFill>
              </a:rPr>
              <a:t>Ideales para tareas que requieren comprender la entrada, como la clasificación de oraciones o el reconocimiento de entidades nombradas. (Ejemplo: BERT)</a:t>
            </a:r>
            <a:endParaRPr sz="1439">
              <a:solidFill>
                <a:schemeClr val="dk1"/>
              </a:solidFill>
            </a:endParaRPr>
          </a:p>
          <a:p>
            <a:pPr indent="-292587" lvl="0" marL="457200" rtl="0" algn="l">
              <a:lnSpc>
                <a:spcPct val="142857"/>
              </a:lnSpc>
              <a:spcBef>
                <a:spcPts val="0"/>
              </a:spcBef>
              <a:spcAft>
                <a:spcPts val="0"/>
              </a:spcAft>
              <a:buClr>
                <a:schemeClr val="dk1"/>
              </a:buClr>
              <a:buSzPct val="100000"/>
              <a:buChar char="●"/>
            </a:pPr>
            <a:r>
              <a:rPr b="1" lang="es" sz="1439">
                <a:solidFill>
                  <a:schemeClr val="dk1"/>
                </a:solidFill>
              </a:rPr>
              <a:t>Modelos solo-decoder: </a:t>
            </a:r>
            <a:r>
              <a:rPr lang="es" sz="1439">
                <a:solidFill>
                  <a:schemeClr val="dk1"/>
                </a:solidFill>
              </a:rPr>
              <a:t>Ideales para tareas generativas, como la generación de texto. (Ejemplo: GPT)</a:t>
            </a:r>
            <a:endParaRPr sz="1439">
              <a:solidFill>
                <a:schemeClr val="dk1"/>
              </a:solidFill>
            </a:endParaRPr>
          </a:p>
          <a:p>
            <a:pPr indent="-292587" lvl="0" marL="457200" rtl="0" algn="l">
              <a:lnSpc>
                <a:spcPct val="142857"/>
              </a:lnSpc>
              <a:spcBef>
                <a:spcPts val="0"/>
              </a:spcBef>
              <a:spcAft>
                <a:spcPts val="0"/>
              </a:spcAft>
              <a:buClr>
                <a:schemeClr val="dk1"/>
              </a:buClr>
              <a:buSzPct val="100000"/>
              <a:buChar char="●"/>
            </a:pPr>
            <a:r>
              <a:rPr b="1" lang="es" sz="1439">
                <a:solidFill>
                  <a:schemeClr val="dk1"/>
                </a:solidFill>
              </a:rPr>
              <a:t>Modelos encoder-decoder</a:t>
            </a:r>
            <a:r>
              <a:rPr lang="es" sz="1439">
                <a:solidFill>
                  <a:schemeClr val="dk1"/>
                </a:solidFill>
              </a:rPr>
              <a:t> (o secuencia-a-secuencia): Ideales para tareas generativas que requieren una entrada, como la traducción o el resumen de texto. (Ejemplo: T5)</a:t>
            </a:r>
            <a:endParaRPr sz="1439">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Componentes Fundamentales de un Transformer</a:t>
            </a:r>
            <a:endParaRPr/>
          </a:p>
        </p:txBody>
      </p:sp>
      <p:sp>
        <p:nvSpPr>
          <p:cNvPr id="82" name="Google Shape;82;p1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lnSpc>
                <a:spcPct val="142857"/>
              </a:lnSpc>
              <a:spcBef>
                <a:spcPts val="1100"/>
              </a:spcBef>
              <a:spcAft>
                <a:spcPts val="0"/>
              </a:spcAft>
              <a:buClr>
                <a:schemeClr val="dk1"/>
              </a:buClr>
              <a:buSzPts val="1100"/>
              <a:buFont typeface="Arial"/>
              <a:buNone/>
            </a:pPr>
            <a:r>
              <a:rPr lang="es" sz="1050">
                <a:solidFill>
                  <a:schemeClr val="dk1"/>
                </a:solidFill>
              </a:rPr>
              <a:t>Para entender cómo funcionan los modelos Transformer, es crucial desglosar sus partes esenciales. La magia de los Transformers radica en la combinación ingeniosa de tres componentes principales:</a:t>
            </a:r>
            <a:endParaRPr sz="1050">
              <a:solidFill>
                <a:schemeClr val="dk1"/>
              </a:solidFill>
            </a:endParaRPr>
          </a:p>
          <a:p>
            <a:pPr indent="-295275" lvl="0" marL="457200" rtl="0" algn="l">
              <a:lnSpc>
                <a:spcPct val="142857"/>
              </a:lnSpc>
              <a:spcBef>
                <a:spcPts val="1400"/>
              </a:spcBef>
              <a:spcAft>
                <a:spcPts val="0"/>
              </a:spcAft>
              <a:buClr>
                <a:schemeClr val="dk1"/>
              </a:buClr>
              <a:buSzPts val="1050"/>
              <a:buAutoNum type="arabicPeriod"/>
            </a:pPr>
            <a:r>
              <a:rPr b="1" lang="es" sz="1050">
                <a:solidFill>
                  <a:schemeClr val="dk1"/>
                </a:solidFill>
              </a:rPr>
              <a:t>Word Embedding (Incrustaciones de Palabras)</a:t>
            </a:r>
            <a:endParaRPr b="1" sz="1050">
              <a:solidFill>
                <a:schemeClr val="dk1"/>
              </a:solidFill>
            </a:endParaRPr>
          </a:p>
          <a:p>
            <a:pPr indent="-295275" lvl="0" marL="457200" rtl="0" algn="l">
              <a:lnSpc>
                <a:spcPct val="142857"/>
              </a:lnSpc>
              <a:spcBef>
                <a:spcPts val="0"/>
              </a:spcBef>
              <a:spcAft>
                <a:spcPts val="0"/>
              </a:spcAft>
              <a:buClr>
                <a:schemeClr val="dk1"/>
              </a:buClr>
              <a:buSzPts val="1050"/>
              <a:buAutoNum type="arabicPeriod"/>
            </a:pPr>
            <a:r>
              <a:rPr b="1" lang="es" sz="1050">
                <a:solidFill>
                  <a:schemeClr val="dk1"/>
                </a:solidFill>
              </a:rPr>
              <a:t>Positional Encoding (Codificación Posicional)</a:t>
            </a:r>
            <a:endParaRPr b="1" sz="1050">
              <a:solidFill>
                <a:schemeClr val="dk1"/>
              </a:solidFill>
            </a:endParaRPr>
          </a:p>
          <a:p>
            <a:pPr indent="-295275" lvl="0" marL="457200" rtl="0" algn="l">
              <a:lnSpc>
                <a:spcPct val="142857"/>
              </a:lnSpc>
              <a:spcBef>
                <a:spcPts val="0"/>
              </a:spcBef>
              <a:spcAft>
                <a:spcPts val="0"/>
              </a:spcAft>
              <a:buClr>
                <a:schemeClr val="dk1"/>
              </a:buClr>
              <a:buSzPts val="1050"/>
              <a:buAutoNum type="arabicPeriod"/>
            </a:pPr>
            <a:r>
              <a:rPr b="1" lang="es" sz="1050">
                <a:solidFill>
                  <a:schemeClr val="dk1"/>
                </a:solidFill>
              </a:rPr>
              <a:t>Attention (Mecanismo de Atención)</a:t>
            </a:r>
            <a:endParaRPr b="1" sz="1050">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Word Embedding (Incrustaciones de Palabras)</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t/>
            </a:r>
            <a:endParaRPr sz="1200">
              <a:solidFill>
                <a:srgbClr val="E2E2E5"/>
              </a:solidFill>
              <a:highlight>
                <a:srgbClr val="1E1E1E"/>
              </a:highlight>
            </a:endParaRPr>
          </a:p>
          <a:p>
            <a:pPr indent="0" lvl="0" marL="0" rtl="0" algn="l">
              <a:lnSpc>
                <a:spcPct val="142857"/>
              </a:lnSpc>
              <a:spcBef>
                <a:spcPts val="1100"/>
              </a:spcBef>
              <a:spcAft>
                <a:spcPts val="0"/>
              </a:spcAft>
              <a:buClr>
                <a:schemeClr val="dk1"/>
              </a:buClr>
              <a:buSzPts val="1100"/>
              <a:buFont typeface="Arial"/>
              <a:buNone/>
            </a:pPr>
            <a:r>
              <a:rPr lang="es" sz="1050">
                <a:solidFill>
                  <a:schemeClr val="dk1"/>
                </a:solidFill>
              </a:rPr>
              <a:t>Antes de que un Transformer pueda procesar cualquier texto, necesita una manera de "entender" las palabras. Las computadoras no pueden trabajar directamente con texto; necesitan números. Aquí es donde entran los </a:t>
            </a:r>
            <a:r>
              <a:rPr i="1" lang="es" sz="1050">
                <a:solidFill>
                  <a:schemeClr val="dk1"/>
                </a:solidFill>
              </a:rPr>
              <a:t>Word Embeddings</a:t>
            </a:r>
            <a:r>
              <a:rPr lang="es" sz="1050">
                <a:solidFill>
                  <a:schemeClr val="dk1"/>
                </a:solidFill>
              </a:rPr>
              <a:t>.</a:t>
            </a:r>
            <a:endParaRPr sz="1050">
              <a:solidFill>
                <a:schemeClr val="dk1"/>
              </a:solidFill>
            </a:endParaRPr>
          </a:p>
          <a:p>
            <a:pPr indent="-295275" lvl="0" marL="457200" rtl="0" algn="l">
              <a:lnSpc>
                <a:spcPct val="142857"/>
              </a:lnSpc>
              <a:spcBef>
                <a:spcPts val="1400"/>
              </a:spcBef>
              <a:spcAft>
                <a:spcPts val="0"/>
              </a:spcAft>
              <a:buClr>
                <a:schemeClr val="dk1"/>
              </a:buClr>
              <a:buSzPts val="1050"/>
              <a:buChar char="●"/>
            </a:pPr>
            <a:r>
              <a:rPr b="1" lang="es" sz="1050">
                <a:solidFill>
                  <a:schemeClr val="dk1"/>
                </a:solidFill>
              </a:rPr>
              <a:t>¿Qué son?</a:t>
            </a:r>
            <a:r>
              <a:rPr lang="es" sz="1050">
                <a:solidFill>
                  <a:schemeClr val="dk1"/>
                </a:solidFill>
              </a:rPr>
              <a:t> Son representaciones numéricas (vectores) de palabras donde las palabras con significados similares tienen vectores similares (es decir, están "cerca" en el espacio vectorial).</a:t>
            </a:r>
            <a:endParaRPr sz="1050">
              <a:solidFill>
                <a:schemeClr val="dk1"/>
              </a:solidFill>
            </a:endParaRPr>
          </a:p>
          <a:p>
            <a:pPr indent="-295275" lvl="0" marL="457200" rtl="0" algn="l">
              <a:lnSpc>
                <a:spcPct val="142857"/>
              </a:lnSpc>
              <a:spcBef>
                <a:spcPts val="0"/>
              </a:spcBef>
              <a:spcAft>
                <a:spcPts val="0"/>
              </a:spcAft>
              <a:buClr>
                <a:schemeClr val="dk1"/>
              </a:buClr>
              <a:buSzPts val="1050"/>
              <a:buChar char="●"/>
            </a:pPr>
            <a:r>
              <a:rPr b="1" lang="es" sz="1050">
                <a:solidFill>
                  <a:schemeClr val="dk1"/>
                </a:solidFill>
              </a:rPr>
              <a:t>¿Por qué son importantes?</a:t>
            </a:r>
            <a:r>
              <a:rPr lang="es" sz="1050">
                <a:solidFill>
                  <a:schemeClr val="dk1"/>
                </a:solidFill>
              </a:rPr>
              <a:t> Permiten que el modelo capture el significado semántico y las relaciones contextuales entre las palabras. Por ejemplo, el embedding de "rey" estará más cerca del de "reina" que del de "mesa".</a:t>
            </a:r>
            <a:endParaRPr sz="1050">
              <a:solidFill>
                <a:schemeClr val="dk1"/>
              </a:solidFill>
            </a:endParaRPr>
          </a:p>
          <a:p>
            <a:pPr indent="-295275" lvl="0" marL="457200" rtl="0" algn="l">
              <a:lnSpc>
                <a:spcPct val="142857"/>
              </a:lnSpc>
              <a:spcBef>
                <a:spcPts val="0"/>
              </a:spcBef>
              <a:spcAft>
                <a:spcPts val="0"/>
              </a:spcAft>
              <a:buClr>
                <a:schemeClr val="dk1"/>
              </a:buClr>
              <a:buSzPts val="1050"/>
              <a:buChar char="●"/>
            </a:pPr>
            <a:r>
              <a:rPr b="1" lang="es" sz="1050">
                <a:solidFill>
                  <a:schemeClr val="dk1"/>
                </a:solidFill>
              </a:rPr>
              <a:t>¿Cómo se obtienen?</a:t>
            </a:r>
            <a:r>
              <a:rPr lang="es" sz="1050">
                <a:solidFill>
                  <a:schemeClr val="dk1"/>
                </a:solidFill>
              </a:rPr>
              <a:t> Se aprenden durante el pre-entrenamiento del modelo o se utilizan embeddings pre-entrenados (como word2vec, GLoVe o fastText), que ya han aprendido estas relaciones de grandes corpus de texto.</a:t>
            </a:r>
            <a:endParaRPr sz="1050">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2195338" y="211125"/>
            <a:ext cx="4753325" cy="4168851"/>
          </a:xfrm>
          <a:prstGeom prst="rect">
            <a:avLst/>
          </a:prstGeom>
          <a:noFill/>
          <a:ln>
            <a:noFill/>
          </a:ln>
        </p:spPr>
      </p:pic>
      <p:sp>
        <p:nvSpPr>
          <p:cNvPr id="94" name="Google Shape;94;p20"/>
          <p:cNvSpPr txBox="1"/>
          <p:nvPr/>
        </p:nvSpPr>
        <p:spPr>
          <a:xfrm>
            <a:off x="2195400" y="4485650"/>
            <a:ext cx="4753200" cy="34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50">
                <a:solidFill>
                  <a:schemeClr val="dk1"/>
                </a:solidFill>
              </a:rPr>
              <a:t>Comparando pares de palabras mediante la similitud de sus embeddings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2066986" y="152400"/>
            <a:ext cx="5010026" cy="4067400"/>
          </a:xfrm>
          <a:prstGeom prst="rect">
            <a:avLst/>
          </a:prstGeom>
          <a:noFill/>
          <a:ln>
            <a:noFill/>
          </a:ln>
        </p:spPr>
      </p:pic>
      <p:sp>
        <p:nvSpPr>
          <p:cNvPr id="100" name="Google Shape;100;p21"/>
          <p:cNvSpPr txBox="1"/>
          <p:nvPr/>
        </p:nvSpPr>
        <p:spPr>
          <a:xfrm>
            <a:off x="636888" y="4413850"/>
            <a:ext cx="78702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Comparando embeddings de oraciones. Cuanto mayor sea la puntuación, más se considera que las oraciones se parecen entre sí.</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