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66" r:id="rId3"/>
    <p:sldId id="267" r:id="rId4"/>
    <p:sldId id="265" r:id="rId5"/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20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0F7A-C807-8C40-A557-1642C46BBEDD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C89D-9110-B943-8054-5945C5AC1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0F7A-C807-8C40-A557-1642C46BBEDD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C89D-9110-B943-8054-5945C5AC1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1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0F7A-C807-8C40-A557-1642C46BBEDD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C89D-9110-B943-8054-5945C5AC1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0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0F7A-C807-8C40-A557-1642C46BBEDD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C89D-9110-B943-8054-5945C5AC1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8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0F7A-C807-8C40-A557-1642C46BBEDD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C89D-9110-B943-8054-5945C5AC1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1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0F7A-C807-8C40-A557-1642C46BBEDD}" type="datetimeFigureOut">
              <a:rPr lang="en-US" smtClean="0"/>
              <a:t>11/4/12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C89D-9110-B943-8054-5945C5AC1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2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0F7A-C807-8C40-A557-1642C46BBEDD}" type="datetimeFigureOut">
              <a:rPr lang="en-US" smtClean="0"/>
              <a:t>11/4/12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C89D-9110-B943-8054-5945C5AC1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6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0F7A-C807-8C40-A557-1642C46BBEDD}" type="datetimeFigureOut">
              <a:rPr lang="en-US" smtClean="0"/>
              <a:t>11/4/12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C89D-9110-B943-8054-5945C5AC1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5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0F7A-C807-8C40-A557-1642C46BBEDD}" type="datetimeFigureOut">
              <a:rPr lang="en-US" smtClean="0"/>
              <a:t>11/4/12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C89D-9110-B943-8054-5945C5AC1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4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0F7A-C807-8C40-A557-1642C46BBEDD}" type="datetimeFigureOut">
              <a:rPr lang="en-US" smtClean="0"/>
              <a:t>11/4/12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C89D-9110-B943-8054-5945C5AC1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9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0F7A-C807-8C40-A557-1642C46BBEDD}" type="datetimeFigureOut">
              <a:rPr lang="en-US" smtClean="0"/>
              <a:t>11/4/12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C89D-9110-B943-8054-5945C5AC1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2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50F7A-C807-8C40-A557-1642C46BBEDD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9C89D-9110-B943-8054-5945C5AC1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8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Gill Sans"/>
                <a:cs typeface="Gill Sans"/>
              </a:rPr>
              <a:t>Quantum mixology</a:t>
            </a:r>
            <a:endParaRPr lang="en-US" b="1" dirty="0">
              <a:latin typeface="Gill Sans"/>
              <a:cs typeface="Gill Sa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Gill Sans"/>
                <a:cs typeface="Gill Sans"/>
              </a:rPr>
              <a:t>A study of particle physics </a:t>
            </a:r>
          </a:p>
          <a:p>
            <a:r>
              <a:rPr lang="en-US" dirty="0" smtClean="0">
                <a:latin typeface="Gill Sans"/>
                <a:cs typeface="Gill Sans"/>
              </a:rPr>
              <a:t>through cocktails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360727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132" y="254000"/>
            <a:ext cx="8060267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Gill Sans"/>
                <a:cs typeface="Gill Sans"/>
              </a:rPr>
              <a:t>Mai </a:t>
            </a:r>
            <a:r>
              <a:rPr lang="en-US" sz="4400" b="1" dirty="0" smtClean="0">
                <a:latin typeface="Symbol" charset="2"/>
                <a:cs typeface="Symbol" charset="2"/>
              </a:rPr>
              <a:t>t</a:t>
            </a:r>
            <a:r>
              <a:rPr lang="en-US" sz="4400" b="1" baseline="30000" dirty="0" smtClean="0">
                <a:latin typeface="Symbol" charset="2"/>
                <a:cs typeface="Symbol" charset="2"/>
              </a:rPr>
              <a:t>*</a:t>
            </a:r>
          </a:p>
          <a:p>
            <a:r>
              <a:rPr lang="en-US" sz="4400" dirty="0">
                <a:latin typeface="Gill Sans"/>
                <a:cs typeface="Gill Sans"/>
              </a:rPr>
              <a:t>Z + </a:t>
            </a:r>
            <a:r>
              <a:rPr lang="en-US" sz="4400" dirty="0" smtClean="0">
                <a:latin typeface="Symbol" charset="2"/>
                <a:cs typeface="Symbol" charset="2"/>
              </a:rPr>
              <a:t>t</a:t>
            </a:r>
            <a:r>
              <a:rPr lang="en-US" sz="4400" dirty="0" smtClean="0">
                <a:latin typeface="Gill Sans"/>
                <a:cs typeface="Gill Sans"/>
              </a:rPr>
              <a:t> </a:t>
            </a:r>
            <a:r>
              <a:rPr lang="en-US" sz="4400" dirty="0">
                <a:latin typeface="Gill Sans"/>
                <a:cs typeface="Gill Sans"/>
              </a:rPr>
              <a:t>+ g	</a:t>
            </a:r>
            <a:endParaRPr lang="en-US" sz="4400" dirty="0" smtClean="0">
              <a:latin typeface="Gill Sans"/>
              <a:cs typeface="Gill Sans"/>
            </a:endParaRPr>
          </a:p>
          <a:p>
            <a:endParaRPr lang="en-US" sz="4400" dirty="0" smtClean="0">
              <a:latin typeface="Gill Sans"/>
              <a:cs typeface="Gill Sans"/>
            </a:endParaRPr>
          </a:p>
          <a:p>
            <a:r>
              <a:rPr lang="en-US" sz="4400" dirty="0" smtClean="0">
                <a:latin typeface="Gill Sans"/>
                <a:cs typeface="Gill Sans"/>
              </a:rPr>
              <a:t>1 part Rum</a:t>
            </a:r>
          </a:p>
          <a:p>
            <a:r>
              <a:rPr lang="en-US" sz="4400" dirty="0" smtClean="0">
                <a:latin typeface="Gill Sans"/>
                <a:cs typeface="Gill Sans"/>
              </a:rPr>
              <a:t>1 part Lime Juice</a:t>
            </a:r>
          </a:p>
          <a:p>
            <a:r>
              <a:rPr lang="en-US" sz="4400" dirty="0" smtClean="0">
                <a:latin typeface="Gill Sans"/>
                <a:cs typeface="Gill Sans"/>
              </a:rPr>
              <a:t>Dash of simple syrup</a:t>
            </a:r>
            <a:endParaRPr lang="en-US" sz="4400" dirty="0">
              <a:latin typeface="Gill Sans"/>
              <a:cs typeface="Gill Sans"/>
            </a:endParaRPr>
          </a:p>
          <a:p>
            <a:endParaRPr lang="en-US" sz="4400" dirty="0" smtClean="0">
              <a:latin typeface="Gill Sans"/>
              <a:cs typeface="Gill Sans"/>
            </a:endParaRPr>
          </a:p>
          <a:p>
            <a:endParaRPr lang="en-US" sz="4400" dirty="0">
              <a:latin typeface="Gill Sans"/>
              <a:cs typeface="Gill Sans"/>
            </a:endParaRPr>
          </a:p>
          <a:p>
            <a:pPr algn="r"/>
            <a:r>
              <a:rPr lang="en-US" dirty="0" smtClean="0">
                <a:latin typeface="Gill Sans"/>
                <a:cs typeface="Gill Sans"/>
              </a:rPr>
              <a:t>* Beyond Standard Model recipe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601946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132" y="254000"/>
            <a:ext cx="806026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Gill Sans"/>
                <a:cs typeface="Gill Sans"/>
              </a:rPr>
              <a:t>(Surely You’re Joking) </a:t>
            </a:r>
          </a:p>
          <a:p>
            <a:r>
              <a:rPr lang="en-US" sz="4400" b="1" dirty="0" smtClean="0">
                <a:latin typeface="Gill Sans"/>
                <a:cs typeface="Gill Sans"/>
              </a:rPr>
              <a:t>Mr. Feynman</a:t>
            </a:r>
          </a:p>
          <a:p>
            <a:endParaRPr lang="en-US" sz="4400" b="1" dirty="0" smtClean="0">
              <a:latin typeface="Gill Sans"/>
              <a:cs typeface="Gill Sans"/>
            </a:endParaRPr>
          </a:p>
          <a:p>
            <a:r>
              <a:rPr lang="en-US" sz="4400" dirty="0">
                <a:latin typeface="Gill Sans"/>
                <a:cs typeface="Gill Sans"/>
              </a:rPr>
              <a:t>W + </a:t>
            </a:r>
            <a:r>
              <a:rPr lang="en-US" sz="4400" dirty="0" err="1">
                <a:latin typeface="Gill Sans"/>
                <a:cs typeface="Gill Sans"/>
              </a:rPr>
              <a:t>t-bar</a:t>
            </a:r>
            <a:r>
              <a:rPr lang="en-US" sz="4400" dirty="0" smtClean="0">
                <a:effectLst/>
                <a:latin typeface="Gill Sans"/>
                <a:cs typeface="Gill Sans"/>
              </a:rPr>
              <a:t> </a:t>
            </a:r>
            <a:endParaRPr lang="en-US" sz="4400" b="1" dirty="0" smtClean="0">
              <a:latin typeface="Gill Sans"/>
              <a:cs typeface="Gill Sans"/>
            </a:endParaRPr>
          </a:p>
          <a:p>
            <a:endParaRPr lang="en-US" sz="4400" dirty="0" smtClean="0">
              <a:latin typeface="Gill Sans"/>
              <a:cs typeface="Gill Sans"/>
            </a:endParaRPr>
          </a:p>
          <a:p>
            <a:r>
              <a:rPr lang="en-US" sz="4400" dirty="0" smtClean="0">
                <a:latin typeface="Gill Sans"/>
                <a:cs typeface="Gill Sans"/>
              </a:rPr>
              <a:t>1 part Tea</a:t>
            </a:r>
          </a:p>
          <a:p>
            <a:r>
              <a:rPr lang="en-US" sz="4400" dirty="0" smtClean="0">
                <a:latin typeface="Gill Sans"/>
                <a:cs typeface="Gill Sans"/>
              </a:rPr>
              <a:t>1 part Lemon Juice</a:t>
            </a:r>
          </a:p>
          <a:p>
            <a:r>
              <a:rPr lang="en-US" sz="4400" dirty="0" smtClean="0">
                <a:latin typeface="Gill Sans"/>
                <a:cs typeface="Gill Sans"/>
              </a:rPr>
              <a:t>Dash of cream</a:t>
            </a:r>
            <a:endParaRPr lang="en-US" sz="44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66063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andardmode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1549626"/>
            <a:ext cx="4267199" cy="52771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132" y="254000"/>
            <a:ext cx="806026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Gill Sans"/>
                <a:cs typeface="Gill Sans"/>
              </a:rPr>
              <a:t>What particle physicists know</a:t>
            </a:r>
          </a:p>
          <a:p>
            <a:endParaRPr lang="en-US" sz="4400" dirty="0" smtClean="0"/>
          </a:p>
          <a:p>
            <a:endParaRPr lang="en-US" sz="44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37775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new standard model in drinks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4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132" y="254000"/>
            <a:ext cx="8060267" cy="692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Gill Sans"/>
                <a:cs typeface="Gill Sans"/>
              </a:rPr>
              <a:t>Some basic recipes</a:t>
            </a:r>
          </a:p>
          <a:p>
            <a:endParaRPr lang="en-US" sz="4400" dirty="0" smtClean="0"/>
          </a:p>
          <a:p>
            <a:r>
              <a:rPr lang="en-US" sz="2400" dirty="0" smtClean="0">
                <a:latin typeface="Gill Sans"/>
                <a:cs typeface="Gill Sans"/>
              </a:rPr>
              <a:t>p </a:t>
            </a:r>
            <a:r>
              <a:rPr lang="en-US" sz="2400" dirty="0">
                <a:latin typeface="Gill Sans"/>
                <a:cs typeface="Gill Sans"/>
              </a:rPr>
              <a:t>= </a:t>
            </a:r>
            <a:r>
              <a:rPr lang="en-US" sz="2400" dirty="0" err="1">
                <a:latin typeface="Gill Sans"/>
                <a:cs typeface="Gill Sans"/>
              </a:rPr>
              <a:t>uud</a:t>
            </a:r>
            <a:r>
              <a:rPr lang="en-US" sz="2400" dirty="0">
                <a:latin typeface="Gill Sans"/>
                <a:cs typeface="Gill Sans"/>
              </a:rPr>
              <a:t> = ice + ice + vodka = </a:t>
            </a:r>
            <a:r>
              <a:rPr lang="en-US" sz="2400" i="1" dirty="0">
                <a:latin typeface="Gill Sans"/>
                <a:cs typeface="Gill Sans"/>
              </a:rPr>
              <a:t>vodka on the rocks</a:t>
            </a:r>
            <a:endParaRPr lang="en-US" sz="2400" dirty="0">
              <a:latin typeface="Gill Sans"/>
              <a:cs typeface="Gill Sans"/>
            </a:endParaRPr>
          </a:p>
          <a:p>
            <a:r>
              <a:rPr lang="en-US" sz="2400" dirty="0">
                <a:latin typeface="Gill Sans"/>
                <a:cs typeface="Gill Sans"/>
              </a:rPr>
              <a:t>n</a:t>
            </a:r>
            <a:r>
              <a:rPr lang="en-US" sz="2400" dirty="0" smtClean="0">
                <a:latin typeface="Gill Sans"/>
                <a:cs typeface="Gill Sans"/>
              </a:rPr>
              <a:t> </a:t>
            </a:r>
            <a:r>
              <a:rPr lang="en-US" sz="2400" dirty="0">
                <a:latin typeface="Gill Sans"/>
                <a:cs typeface="Gill Sans"/>
              </a:rPr>
              <a:t>= </a:t>
            </a:r>
            <a:r>
              <a:rPr lang="en-US" sz="2400" dirty="0" err="1">
                <a:latin typeface="Gill Sans"/>
                <a:cs typeface="Gill Sans"/>
              </a:rPr>
              <a:t>udd</a:t>
            </a:r>
            <a:r>
              <a:rPr lang="en-US" sz="2400" dirty="0">
                <a:latin typeface="Gill Sans"/>
                <a:cs typeface="Gill Sans"/>
              </a:rPr>
              <a:t> = ice + vodka + vodka = </a:t>
            </a:r>
            <a:r>
              <a:rPr lang="en-US" sz="2400" i="1" dirty="0">
                <a:latin typeface="Gill Sans"/>
                <a:cs typeface="Gill Sans"/>
              </a:rPr>
              <a:t>vodka on the </a:t>
            </a:r>
            <a:r>
              <a:rPr lang="en-US" sz="2400" i="1" dirty="0" smtClean="0">
                <a:latin typeface="Gill Sans"/>
                <a:cs typeface="Gill Sans"/>
              </a:rPr>
              <a:t>rocks (stronger)</a:t>
            </a:r>
            <a:endParaRPr lang="en-US" sz="2400" dirty="0">
              <a:latin typeface="Gill Sans"/>
              <a:cs typeface="Gill Sans"/>
            </a:endParaRPr>
          </a:p>
          <a:p>
            <a:r>
              <a:rPr lang="en-US" sz="2400" dirty="0" smtClean="0">
                <a:latin typeface="Symbol" charset="2"/>
                <a:cs typeface="Symbol" charset="2"/>
              </a:rPr>
              <a:t>L</a:t>
            </a:r>
            <a:r>
              <a:rPr lang="en-US" sz="2400" dirty="0" smtClean="0">
                <a:latin typeface="Gill Sans"/>
                <a:cs typeface="Gill Sans"/>
              </a:rPr>
              <a:t> </a:t>
            </a:r>
            <a:r>
              <a:rPr lang="en-US" sz="2400" dirty="0">
                <a:latin typeface="Gill Sans"/>
                <a:cs typeface="Gill Sans"/>
              </a:rPr>
              <a:t>= </a:t>
            </a:r>
            <a:r>
              <a:rPr lang="en-US" sz="2400" dirty="0" err="1">
                <a:latin typeface="Gill Sans"/>
                <a:cs typeface="Gill Sans"/>
              </a:rPr>
              <a:t>uds</a:t>
            </a:r>
            <a:r>
              <a:rPr lang="en-US" sz="2400" dirty="0">
                <a:latin typeface="Gill Sans"/>
                <a:cs typeface="Gill Sans"/>
              </a:rPr>
              <a:t> = ice + vodka + bitters = </a:t>
            </a:r>
            <a:r>
              <a:rPr lang="en-US" sz="2400" i="1" dirty="0">
                <a:latin typeface="Gill Sans"/>
                <a:cs typeface="Gill Sans"/>
              </a:rPr>
              <a:t>vodka bitters</a:t>
            </a:r>
            <a:endParaRPr lang="en-US" sz="2400" dirty="0">
              <a:latin typeface="Gill Sans"/>
              <a:cs typeface="Gill Sans"/>
            </a:endParaRPr>
          </a:p>
          <a:p>
            <a:r>
              <a:rPr lang="en-US" sz="2400" dirty="0" smtClean="0">
                <a:latin typeface="Symbol" charset="2"/>
                <a:cs typeface="Symbol" charset="2"/>
              </a:rPr>
              <a:t>p</a:t>
            </a:r>
            <a:r>
              <a:rPr lang="en-US" sz="2400" baseline="30000" dirty="0" smtClean="0">
                <a:latin typeface="Gill Sans"/>
                <a:cs typeface="Gill Sans"/>
              </a:rPr>
              <a:t>+</a:t>
            </a:r>
            <a:r>
              <a:rPr lang="en-US" sz="2400" dirty="0" smtClean="0">
                <a:latin typeface="Gill Sans"/>
                <a:cs typeface="Gill Sans"/>
              </a:rPr>
              <a:t> </a:t>
            </a:r>
            <a:r>
              <a:rPr lang="en-US" sz="2400" dirty="0">
                <a:latin typeface="Gill Sans"/>
                <a:cs typeface="Gill Sans"/>
              </a:rPr>
              <a:t>= u d-bar = ice + vodka/olives = </a:t>
            </a:r>
            <a:r>
              <a:rPr lang="en-US" sz="2400" i="1" dirty="0">
                <a:latin typeface="Gill Sans"/>
                <a:cs typeface="Gill Sans"/>
              </a:rPr>
              <a:t>extra dry vodka martini</a:t>
            </a:r>
            <a:endParaRPr lang="en-US" sz="2400" dirty="0">
              <a:latin typeface="Gill Sans"/>
              <a:cs typeface="Gill Sans"/>
            </a:endParaRPr>
          </a:p>
          <a:p>
            <a:r>
              <a:rPr lang="en-US" sz="2400" dirty="0" smtClean="0">
                <a:latin typeface="Gill Sans"/>
                <a:cs typeface="Gill Sans"/>
              </a:rPr>
              <a:t>K</a:t>
            </a:r>
            <a:r>
              <a:rPr lang="en-US" sz="2400" baseline="30000" dirty="0" smtClean="0">
                <a:latin typeface="Gill Sans"/>
                <a:cs typeface="Gill Sans"/>
              </a:rPr>
              <a:t>0</a:t>
            </a:r>
            <a:r>
              <a:rPr lang="en-US" sz="2400" dirty="0" smtClean="0">
                <a:latin typeface="Gill Sans"/>
                <a:cs typeface="Gill Sans"/>
              </a:rPr>
              <a:t> </a:t>
            </a:r>
            <a:r>
              <a:rPr lang="en-US" sz="2400" dirty="0">
                <a:latin typeface="Gill Sans"/>
                <a:cs typeface="Gill Sans"/>
              </a:rPr>
              <a:t>= d s-bar = vodka + bitters/cherry = </a:t>
            </a:r>
            <a:r>
              <a:rPr lang="en-US" sz="2400" i="1" dirty="0">
                <a:latin typeface="Gill Sans"/>
                <a:cs typeface="Gill Sans"/>
              </a:rPr>
              <a:t>vodka bitters with cherry</a:t>
            </a:r>
            <a:endParaRPr lang="en-US" sz="2400" dirty="0">
              <a:latin typeface="Gill Sans"/>
              <a:cs typeface="Gill Sans"/>
            </a:endParaRPr>
          </a:p>
          <a:p>
            <a:r>
              <a:rPr lang="en-US" sz="2400" dirty="0" smtClean="0">
                <a:latin typeface="Gill Sans"/>
                <a:cs typeface="Gill Sans"/>
              </a:rPr>
              <a:t>D</a:t>
            </a:r>
            <a:r>
              <a:rPr lang="en-US" sz="2400" baseline="30000" dirty="0">
                <a:latin typeface="Gill Sans"/>
                <a:cs typeface="Gill Sans"/>
              </a:rPr>
              <a:t>+</a:t>
            </a:r>
            <a:r>
              <a:rPr lang="en-US" sz="2400" dirty="0">
                <a:latin typeface="Gill Sans"/>
                <a:cs typeface="Gill Sans"/>
              </a:rPr>
              <a:t> = c d-bar = vermouth + vodka/olives = </a:t>
            </a:r>
            <a:r>
              <a:rPr lang="en-US" sz="2400" i="1" dirty="0">
                <a:latin typeface="Gill Sans"/>
                <a:cs typeface="Gill Sans"/>
              </a:rPr>
              <a:t>vodka martini</a:t>
            </a:r>
            <a:endParaRPr lang="en-US" sz="2400" dirty="0">
              <a:latin typeface="Gill Sans"/>
              <a:cs typeface="Gill Sans"/>
            </a:endParaRPr>
          </a:p>
          <a:p>
            <a:r>
              <a:rPr lang="en-US" sz="2400" dirty="0" smtClean="0">
                <a:latin typeface="Gill Sans"/>
                <a:cs typeface="Gill Sans"/>
              </a:rPr>
              <a:t>B</a:t>
            </a:r>
            <a:r>
              <a:rPr lang="en-US" sz="2400" baseline="30000" dirty="0">
                <a:latin typeface="Gill Sans"/>
                <a:cs typeface="Gill Sans"/>
              </a:rPr>
              <a:t>+</a:t>
            </a:r>
            <a:r>
              <a:rPr lang="en-US" sz="2400" dirty="0">
                <a:latin typeface="Gill Sans"/>
                <a:cs typeface="Gill Sans"/>
              </a:rPr>
              <a:t> = u b-bar = ice + red wine/orange rind = </a:t>
            </a:r>
            <a:r>
              <a:rPr lang="en-US" sz="2400" i="1" dirty="0">
                <a:latin typeface="Gill Sans"/>
                <a:cs typeface="Gill Sans"/>
              </a:rPr>
              <a:t>sangria</a:t>
            </a:r>
            <a:endParaRPr lang="en-US" sz="2400" dirty="0">
              <a:latin typeface="Gill Sans"/>
              <a:cs typeface="Gill Sans"/>
            </a:endParaRPr>
          </a:p>
          <a:p>
            <a:r>
              <a:rPr lang="en-US" sz="2400" dirty="0" smtClean="0">
                <a:latin typeface="Gill Sans"/>
                <a:cs typeface="Gill Sans"/>
              </a:rPr>
              <a:t>H </a:t>
            </a:r>
            <a:r>
              <a:rPr lang="en-US" sz="2400" dirty="0">
                <a:latin typeface="Gill Sans"/>
                <a:cs typeface="Gill Sans"/>
              </a:rPr>
              <a:t>atom = </a:t>
            </a:r>
            <a:r>
              <a:rPr lang="en-US" sz="2400" dirty="0" err="1">
                <a:latin typeface="Gill Sans"/>
                <a:cs typeface="Gill Sans"/>
              </a:rPr>
              <a:t>uud</a:t>
            </a:r>
            <a:r>
              <a:rPr lang="en-US" sz="2400" dirty="0">
                <a:latin typeface="Gill Sans"/>
                <a:cs typeface="Gill Sans"/>
              </a:rPr>
              <a:t> + e = ice + ice + vodka + gin = </a:t>
            </a:r>
            <a:r>
              <a:rPr lang="en-US" sz="2400" i="1" dirty="0">
                <a:latin typeface="Gill Sans"/>
                <a:cs typeface="Gill Sans"/>
              </a:rPr>
              <a:t>extra dry gin and vodka martini</a:t>
            </a:r>
            <a:endParaRPr lang="en-US" sz="2400" dirty="0">
              <a:latin typeface="Gill Sans"/>
              <a:cs typeface="Gill Sans"/>
            </a:endParaRPr>
          </a:p>
          <a:p>
            <a:r>
              <a:rPr lang="en-US" sz="2400" dirty="0" smtClean="0">
                <a:latin typeface="Gill Sans"/>
                <a:cs typeface="Gill Sans"/>
              </a:rPr>
              <a:t>Decayed </a:t>
            </a:r>
            <a:r>
              <a:rPr lang="en-US" sz="2400" dirty="0" smtClean="0">
                <a:latin typeface="Symbol" charset="2"/>
                <a:cs typeface="Symbol" charset="2"/>
              </a:rPr>
              <a:t>p</a:t>
            </a:r>
            <a:r>
              <a:rPr lang="en-US" sz="2400" dirty="0" smtClean="0">
                <a:latin typeface="Gill Sans"/>
                <a:cs typeface="Gill Sans"/>
              </a:rPr>
              <a:t> </a:t>
            </a:r>
            <a:r>
              <a:rPr lang="en-US" sz="2400" dirty="0">
                <a:latin typeface="Gill Sans"/>
                <a:cs typeface="Gill Sans"/>
              </a:rPr>
              <a:t>-&gt; W -&gt; </a:t>
            </a:r>
            <a:r>
              <a:rPr lang="en-US" sz="2400" dirty="0" smtClean="0">
                <a:latin typeface="Symbol" charset="2"/>
                <a:cs typeface="Symbol" charset="2"/>
              </a:rPr>
              <a:t>m</a:t>
            </a:r>
            <a:r>
              <a:rPr lang="en-US" sz="2400" dirty="0" smtClean="0">
                <a:latin typeface="Gill Sans"/>
                <a:cs typeface="Gill Sans"/>
              </a:rPr>
              <a:t> </a:t>
            </a:r>
            <a:r>
              <a:rPr lang="en-US" sz="2400" dirty="0">
                <a:latin typeface="Gill Sans"/>
                <a:cs typeface="Gill Sans"/>
              </a:rPr>
              <a:t>+ </a:t>
            </a:r>
            <a:r>
              <a:rPr lang="en-US" sz="2400" dirty="0" smtClean="0">
                <a:latin typeface="Symbol" charset="2"/>
                <a:cs typeface="Symbol" charset="2"/>
              </a:rPr>
              <a:t>n</a:t>
            </a:r>
            <a:r>
              <a:rPr lang="en-US" sz="2400" baseline="-25000" dirty="0" smtClean="0">
                <a:latin typeface="Symbol" charset="2"/>
                <a:cs typeface="Symbol" charset="2"/>
              </a:rPr>
              <a:t>m</a:t>
            </a:r>
            <a:r>
              <a:rPr lang="en-US" sz="2400" dirty="0" smtClean="0">
                <a:latin typeface="Gill Sans"/>
                <a:cs typeface="Gill Sans"/>
              </a:rPr>
              <a:t> </a:t>
            </a:r>
            <a:r>
              <a:rPr lang="en-US" sz="2400" dirty="0">
                <a:latin typeface="Gill Sans"/>
                <a:cs typeface="Gill Sans"/>
              </a:rPr>
              <a:t>= </a:t>
            </a:r>
            <a:r>
              <a:rPr lang="en-US" sz="2400" i="1" dirty="0">
                <a:latin typeface="Gill Sans"/>
                <a:cs typeface="Gill Sans"/>
              </a:rPr>
              <a:t>whiskey + soda + lemon</a:t>
            </a:r>
          </a:p>
          <a:p>
            <a:r>
              <a:rPr lang="en-US" sz="2400" dirty="0" smtClean="0">
                <a:latin typeface="Gill Sans"/>
                <a:cs typeface="Gill Sans"/>
              </a:rPr>
              <a:t>Decayed Z </a:t>
            </a:r>
            <a:r>
              <a:rPr lang="en-US" sz="2400" dirty="0">
                <a:latin typeface="Gill Sans"/>
                <a:cs typeface="Gill Sans"/>
              </a:rPr>
              <a:t>-&gt; </a:t>
            </a:r>
            <a:r>
              <a:rPr lang="en-US" sz="2400" dirty="0" smtClean="0">
                <a:latin typeface="Symbol" charset="2"/>
                <a:cs typeface="Symbol" charset="2"/>
              </a:rPr>
              <a:t>t</a:t>
            </a:r>
            <a:r>
              <a:rPr lang="en-US" sz="2400" dirty="0" smtClean="0">
                <a:latin typeface="Gill Sans"/>
                <a:cs typeface="Gill Sans"/>
              </a:rPr>
              <a:t> </a:t>
            </a:r>
            <a:r>
              <a:rPr lang="en-US" sz="2400" dirty="0">
                <a:latin typeface="Gill Sans"/>
                <a:cs typeface="Gill Sans"/>
              </a:rPr>
              <a:t>+ </a:t>
            </a:r>
            <a:r>
              <a:rPr lang="en-US" sz="2400" dirty="0" err="1" smtClean="0">
                <a:latin typeface="Symbol" charset="2"/>
                <a:cs typeface="Symbol" charset="2"/>
              </a:rPr>
              <a:t>n</a:t>
            </a:r>
            <a:r>
              <a:rPr lang="en-US" sz="2400" baseline="-25000" dirty="0" err="1" smtClean="0">
                <a:latin typeface="Symbol" charset="2"/>
                <a:cs typeface="Symbol" charset="2"/>
              </a:rPr>
              <a:t>t</a:t>
            </a:r>
            <a:r>
              <a:rPr lang="en-US" sz="2400" dirty="0" smtClean="0">
                <a:latin typeface="Gill Sans"/>
                <a:cs typeface="Gill Sans"/>
              </a:rPr>
              <a:t> </a:t>
            </a:r>
            <a:r>
              <a:rPr lang="en-US" sz="2400" dirty="0">
                <a:latin typeface="Gill Sans"/>
                <a:cs typeface="Gill Sans"/>
              </a:rPr>
              <a:t>= </a:t>
            </a:r>
            <a:r>
              <a:rPr lang="en-US" sz="2400" i="1" dirty="0">
                <a:latin typeface="Gill Sans"/>
                <a:cs typeface="Gill Sans"/>
              </a:rPr>
              <a:t>rum + coke + lime</a:t>
            </a:r>
          </a:p>
          <a:p>
            <a:r>
              <a:rPr lang="en-US" sz="2400" dirty="0" smtClean="0">
                <a:latin typeface="Gill Sans"/>
                <a:cs typeface="Gill Sans"/>
              </a:rPr>
              <a:t>Decayed W </a:t>
            </a:r>
            <a:r>
              <a:rPr lang="en-US" sz="2400" dirty="0">
                <a:latin typeface="Gill Sans"/>
                <a:cs typeface="Gill Sans"/>
              </a:rPr>
              <a:t>-&gt; e + </a:t>
            </a:r>
            <a:r>
              <a:rPr lang="en-US" sz="2400" dirty="0" smtClean="0">
                <a:latin typeface="Symbol" charset="2"/>
                <a:cs typeface="Symbol" charset="2"/>
              </a:rPr>
              <a:t>n</a:t>
            </a:r>
            <a:r>
              <a:rPr lang="en-US" sz="2400" baseline="-25000" dirty="0" smtClean="0">
                <a:latin typeface="Gill Sans"/>
                <a:cs typeface="Gill Sans"/>
              </a:rPr>
              <a:t>e</a:t>
            </a:r>
            <a:r>
              <a:rPr lang="en-US" sz="2400" dirty="0" smtClean="0">
                <a:latin typeface="Gill Sans"/>
                <a:cs typeface="Gill Sans"/>
              </a:rPr>
              <a:t> </a:t>
            </a:r>
            <a:r>
              <a:rPr lang="en-US" sz="2400" dirty="0">
                <a:latin typeface="Gill Sans"/>
                <a:cs typeface="Gill Sans"/>
              </a:rPr>
              <a:t>= </a:t>
            </a:r>
            <a:r>
              <a:rPr lang="en-US" sz="2400" i="1" dirty="0">
                <a:latin typeface="Gill Sans"/>
                <a:cs typeface="Gill Sans"/>
              </a:rPr>
              <a:t>gin + tonic + lemon</a:t>
            </a:r>
          </a:p>
          <a:p>
            <a:r>
              <a:rPr lang="en-US" sz="2400" dirty="0" smtClean="0">
                <a:latin typeface="Gill Sans"/>
                <a:cs typeface="Gill Sans"/>
              </a:rPr>
              <a:t>Higgs </a:t>
            </a:r>
            <a:r>
              <a:rPr lang="en-US" sz="2400" dirty="0">
                <a:latin typeface="Gill Sans"/>
                <a:cs typeface="Gill Sans"/>
              </a:rPr>
              <a:t>-&gt; ZZ -&gt; </a:t>
            </a:r>
            <a:r>
              <a:rPr lang="en-US" sz="2400" dirty="0" smtClean="0">
                <a:latin typeface="Symbol" charset="2"/>
                <a:cs typeface="Symbol" charset="2"/>
              </a:rPr>
              <a:t>m</a:t>
            </a:r>
            <a:r>
              <a:rPr lang="en-US" sz="2400" baseline="30000" dirty="0" smtClean="0">
                <a:latin typeface="Gill Sans"/>
                <a:cs typeface="Gill Sans"/>
              </a:rPr>
              <a:t>+</a:t>
            </a:r>
            <a:r>
              <a:rPr lang="en-US" sz="2400" dirty="0" smtClean="0">
                <a:latin typeface="Gill Sans"/>
                <a:cs typeface="Gill Sans"/>
              </a:rPr>
              <a:t> </a:t>
            </a:r>
            <a:r>
              <a:rPr lang="en-US" sz="2400" dirty="0">
                <a:latin typeface="Gill Sans"/>
                <a:cs typeface="Gill Sans"/>
              </a:rPr>
              <a:t>+ </a:t>
            </a:r>
            <a:r>
              <a:rPr lang="en-US" sz="2400" dirty="0" smtClean="0">
                <a:latin typeface="Symbol" charset="2"/>
                <a:cs typeface="Symbol" charset="2"/>
              </a:rPr>
              <a:t>m</a:t>
            </a:r>
            <a:r>
              <a:rPr lang="en-US" sz="2400" baseline="30000" dirty="0" smtClean="0">
                <a:latin typeface="Gill Sans"/>
                <a:cs typeface="Gill Sans"/>
              </a:rPr>
              <a:t>-</a:t>
            </a:r>
            <a:r>
              <a:rPr lang="en-US" sz="2400" dirty="0" smtClean="0">
                <a:latin typeface="Gill Sans"/>
                <a:cs typeface="Gill Sans"/>
              </a:rPr>
              <a:t> </a:t>
            </a:r>
            <a:r>
              <a:rPr lang="en-US" sz="2400" dirty="0">
                <a:latin typeface="Gill Sans"/>
                <a:cs typeface="Gill Sans"/>
              </a:rPr>
              <a:t>+ e</a:t>
            </a:r>
            <a:r>
              <a:rPr lang="en-US" sz="2400" baseline="30000" dirty="0">
                <a:latin typeface="Gill Sans"/>
                <a:cs typeface="Gill Sans"/>
              </a:rPr>
              <a:t>+</a:t>
            </a:r>
            <a:r>
              <a:rPr lang="en-US" sz="2400" dirty="0">
                <a:latin typeface="Gill Sans"/>
                <a:cs typeface="Gill Sans"/>
              </a:rPr>
              <a:t> + e</a:t>
            </a:r>
            <a:r>
              <a:rPr lang="en-US" sz="2400" baseline="30000" dirty="0">
                <a:latin typeface="Gill Sans"/>
                <a:cs typeface="Gill Sans"/>
              </a:rPr>
              <a:t>-</a:t>
            </a:r>
            <a:r>
              <a:rPr lang="en-US" sz="2400" dirty="0">
                <a:latin typeface="Gill Sans"/>
                <a:cs typeface="Gill Sans"/>
              </a:rPr>
              <a:t> = </a:t>
            </a:r>
            <a:r>
              <a:rPr lang="en-US" sz="2400" i="1" dirty="0">
                <a:latin typeface="Gill Sans"/>
                <a:cs typeface="Gill Sans"/>
              </a:rPr>
              <a:t>whiskey + gin + lime</a:t>
            </a:r>
          </a:p>
          <a:p>
            <a:endParaRPr lang="en-US" sz="44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62918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132" y="254000"/>
            <a:ext cx="806026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Gill Sans"/>
                <a:cs typeface="Gill Sans"/>
              </a:rPr>
              <a:t>Manhattan project</a:t>
            </a:r>
            <a:endParaRPr lang="en-US" sz="4400" b="1" dirty="0">
              <a:latin typeface="Gill Sans"/>
              <a:cs typeface="Gill Sans"/>
            </a:endParaRPr>
          </a:p>
          <a:p>
            <a:pPr marL="571500" indent="-571500">
              <a:buFont typeface="Symbol" charset="0"/>
              <a:buChar char="m"/>
            </a:pPr>
            <a:r>
              <a:rPr lang="en-US" sz="4400" dirty="0" smtClean="0">
                <a:latin typeface="Gill Sans"/>
                <a:cs typeface="Gill Sans"/>
              </a:rPr>
              <a:t>+ c + anti-s</a:t>
            </a:r>
          </a:p>
          <a:p>
            <a:endParaRPr lang="en-US" sz="4400" dirty="0">
              <a:latin typeface="Gill Sans"/>
              <a:cs typeface="Gill Sans"/>
            </a:endParaRPr>
          </a:p>
          <a:p>
            <a:r>
              <a:rPr lang="en-US" sz="4400" dirty="0" smtClean="0">
                <a:latin typeface="Gill Sans"/>
                <a:cs typeface="Gill Sans"/>
              </a:rPr>
              <a:t>1 part Whiskey</a:t>
            </a:r>
          </a:p>
          <a:p>
            <a:r>
              <a:rPr lang="en-US" sz="4400" dirty="0" smtClean="0">
                <a:latin typeface="Gill Sans"/>
                <a:cs typeface="Gill Sans"/>
              </a:rPr>
              <a:t>1 part Vermouth</a:t>
            </a:r>
          </a:p>
          <a:p>
            <a:r>
              <a:rPr lang="en-US" sz="4400" dirty="0" smtClean="0">
                <a:latin typeface="Gill Sans"/>
                <a:cs typeface="Gill Sans"/>
              </a:rPr>
              <a:t>Dash of Bitters</a:t>
            </a:r>
          </a:p>
          <a:p>
            <a:r>
              <a:rPr lang="en-US" sz="4400" dirty="0" smtClean="0">
                <a:latin typeface="Gill Sans"/>
                <a:cs typeface="Gill Sans"/>
              </a:rPr>
              <a:t>Cherry</a:t>
            </a:r>
          </a:p>
          <a:p>
            <a:r>
              <a:rPr lang="en-US" sz="4400" dirty="0" smtClean="0">
                <a:effectLst/>
                <a:latin typeface="Gill Sans"/>
                <a:cs typeface="Gill Sans"/>
              </a:rPr>
              <a:t> </a:t>
            </a:r>
            <a:endParaRPr lang="en-US" sz="44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98388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132" y="254000"/>
            <a:ext cx="806026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Gill Sans"/>
                <a:cs typeface="Gill Sans"/>
              </a:rPr>
              <a:t>Old </a:t>
            </a:r>
            <a:r>
              <a:rPr lang="en-US" sz="4400" b="1" dirty="0" err="1" smtClean="0">
                <a:latin typeface="Gill Sans"/>
                <a:cs typeface="Gill Sans"/>
              </a:rPr>
              <a:t>fissioned</a:t>
            </a:r>
            <a:endParaRPr lang="en-US" sz="4400" b="1" dirty="0" smtClean="0">
              <a:latin typeface="Gill Sans"/>
              <a:cs typeface="Gill Sans"/>
            </a:endParaRPr>
          </a:p>
          <a:p>
            <a:r>
              <a:rPr lang="en-US" sz="4400" dirty="0" smtClean="0">
                <a:latin typeface="Symbol" charset="2"/>
                <a:cs typeface="Symbol" charset="2"/>
              </a:rPr>
              <a:t>m</a:t>
            </a:r>
            <a:r>
              <a:rPr lang="en-US" sz="4400" dirty="0" smtClean="0"/>
              <a:t> </a:t>
            </a:r>
            <a:r>
              <a:rPr lang="en-US" sz="4400" dirty="0">
                <a:latin typeface="Gill Sans"/>
                <a:cs typeface="Gill Sans"/>
              </a:rPr>
              <a:t>+ </a:t>
            </a:r>
            <a:r>
              <a:rPr lang="en-US" sz="4400" dirty="0" smtClean="0">
                <a:latin typeface="Symbol" charset="2"/>
                <a:cs typeface="Symbol" charset="2"/>
              </a:rPr>
              <a:t>n</a:t>
            </a:r>
            <a:r>
              <a:rPr lang="en-US" sz="4400" baseline="-25000" dirty="0" smtClean="0">
                <a:latin typeface="Symbol" charset="2"/>
                <a:cs typeface="Symbol" charset="2"/>
              </a:rPr>
              <a:t>m</a:t>
            </a:r>
            <a:r>
              <a:rPr lang="en-US" sz="4400" dirty="0" smtClean="0"/>
              <a:t> </a:t>
            </a:r>
            <a:r>
              <a:rPr lang="en-US" sz="4400" dirty="0">
                <a:latin typeface="Gill Sans"/>
                <a:cs typeface="Gill Sans"/>
              </a:rPr>
              <a:t>+ </a:t>
            </a:r>
            <a:r>
              <a:rPr lang="en-US" sz="4400" dirty="0" smtClean="0">
                <a:latin typeface="Gill Sans"/>
                <a:cs typeface="Gill Sans"/>
              </a:rPr>
              <a:t>anti-s + g</a:t>
            </a:r>
            <a:endParaRPr lang="en-US" sz="4400" dirty="0">
              <a:latin typeface="Gill Sans"/>
              <a:cs typeface="Gill Sans"/>
            </a:endParaRPr>
          </a:p>
          <a:p>
            <a:endParaRPr lang="en-US" sz="4400" dirty="0"/>
          </a:p>
          <a:p>
            <a:r>
              <a:rPr lang="en-US" sz="4400" dirty="0" smtClean="0">
                <a:latin typeface="Gill Sans"/>
                <a:cs typeface="Gill Sans"/>
              </a:rPr>
              <a:t>1 part Whiskey</a:t>
            </a:r>
          </a:p>
          <a:p>
            <a:r>
              <a:rPr lang="en-US" sz="4400" dirty="0" smtClean="0">
                <a:latin typeface="Gill Sans"/>
                <a:cs typeface="Gill Sans"/>
              </a:rPr>
              <a:t>1 part soda water</a:t>
            </a:r>
          </a:p>
          <a:p>
            <a:r>
              <a:rPr lang="en-US" sz="4400" dirty="0" smtClean="0">
                <a:latin typeface="Gill Sans"/>
                <a:cs typeface="Gill Sans"/>
              </a:rPr>
              <a:t>Dash of bitters</a:t>
            </a:r>
          </a:p>
          <a:p>
            <a:r>
              <a:rPr lang="en-US" sz="4400" dirty="0" smtClean="0">
                <a:latin typeface="Gill Sans"/>
                <a:cs typeface="Gill Sans"/>
              </a:rPr>
              <a:t>Cherry</a:t>
            </a:r>
          </a:p>
          <a:p>
            <a:r>
              <a:rPr lang="en-US" sz="4400" dirty="0" smtClean="0">
                <a:latin typeface="Gill Sans"/>
                <a:cs typeface="Gill Sans"/>
              </a:rPr>
              <a:t>Sugar</a:t>
            </a:r>
            <a:endParaRPr lang="en-US" sz="44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1215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132" y="254000"/>
            <a:ext cx="806026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Gill Sans"/>
                <a:cs typeface="Gill Sans"/>
              </a:rPr>
              <a:t>Three Mile Long Island</a:t>
            </a:r>
          </a:p>
          <a:p>
            <a:r>
              <a:rPr lang="en-US" sz="4400" dirty="0" smtClean="0">
                <a:latin typeface="Gill Sans"/>
                <a:cs typeface="Gill Sans"/>
              </a:rPr>
              <a:t>d </a:t>
            </a:r>
            <a:r>
              <a:rPr lang="en-US" sz="4400" dirty="0">
                <a:latin typeface="Gill Sans"/>
                <a:cs typeface="Gill Sans"/>
              </a:rPr>
              <a:t>+ </a:t>
            </a:r>
            <a:r>
              <a:rPr lang="en-US" sz="4400" dirty="0" smtClean="0">
                <a:latin typeface="Gill Sans"/>
                <a:cs typeface="Gill Sans"/>
              </a:rPr>
              <a:t>e</a:t>
            </a:r>
            <a:r>
              <a:rPr lang="en-US" sz="4400" baseline="30000" dirty="0" smtClean="0">
                <a:latin typeface="Gill Sans"/>
                <a:cs typeface="Gill Sans"/>
              </a:rPr>
              <a:t>-</a:t>
            </a:r>
            <a:r>
              <a:rPr lang="en-US" sz="4400" dirty="0" smtClean="0">
                <a:latin typeface="Gill Sans"/>
                <a:cs typeface="Gill Sans"/>
              </a:rPr>
              <a:t> </a:t>
            </a:r>
            <a:r>
              <a:rPr lang="en-US" sz="4400" dirty="0">
                <a:latin typeface="Gill Sans"/>
                <a:cs typeface="Gill Sans"/>
              </a:rPr>
              <a:t>+ </a:t>
            </a:r>
            <a:r>
              <a:rPr lang="en-US" sz="4400" dirty="0" smtClean="0">
                <a:latin typeface="Symbol" charset="2"/>
                <a:cs typeface="Symbol" charset="2"/>
              </a:rPr>
              <a:t>t</a:t>
            </a:r>
            <a:r>
              <a:rPr lang="en-US" sz="4400" dirty="0" smtClean="0">
                <a:latin typeface="Gill Sans"/>
                <a:cs typeface="Gill Sans"/>
              </a:rPr>
              <a:t> </a:t>
            </a:r>
            <a:r>
              <a:rPr lang="en-US" sz="4400" dirty="0">
                <a:latin typeface="Gill Sans"/>
                <a:cs typeface="Gill Sans"/>
              </a:rPr>
              <a:t>+ </a:t>
            </a:r>
            <a:r>
              <a:rPr lang="en-US" sz="4400" dirty="0" smtClean="0">
                <a:latin typeface="Symbol" charset="2"/>
                <a:cs typeface="Symbol" charset="2"/>
              </a:rPr>
              <a:t>g</a:t>
            </a:r>
            <a:r>
              <a:rPr lang="en-US" sz="4400" dirty="0" smtClean="0">
                <a:latin typeface="Gill Sans"/>
                <a:cs typeface="Gill Sans"/>
              </a:rPr>
              <a:t> + </a:t>
            </a:r>
            <a:r>
              <a:rPr lang="en-US" sz="4400" dirty="0" err="1" smtClean="0">
                <a:latin typeface="Symbol" charset="2"/>
                <a:cs typeface="Symbol" charset="2"/>
              </a:rPr>
              <a:t>n</a:t>
            </a:r>
            <a:r>
              <a:rPr lang="en-US" sz="4400" baseline="-25000" dirty="0" err="1" smtClean="0">
                <a:latin typeface="Symbol" charset="2"/>
                <a:cs typeface="Symbol" charset="2"/>
              </a:rPr>
              <a:t>t</a:t>
            </a:r>
            <a:r>
              <a:rPr lang="en-US" sz="4400" dirty="0" smtClean="0">
                <a:effectLst/>
                <a:latin typeface="Gill Sans"/>
                <a:cs typeface="Gill Sans"/>
              </a:rPr>
              <a:t> </a:t>
            </a:r>
          </a:p>
          <a:p>
            <a:endParaRPr lang="en-US" sz="4400" dirty="0">
              <a:latin typeface="Gill Sans"/>
              <a:cs typeface="Gill Sans"/>
            </a:endParaRPr>
          </a:p>
          <a:p>
            <a:r>
              <a:rPr lang="en-US" sz="4400" dirty="0" smtClean="0">
                <a:latin typeface="Gill Sans"/>
                <a:cs typeface="Gill Sans"/>
              </a:rPr>
              <a:t>1 part Vodka</a:t>
            </a:r>
          </a:p>
          <a:p>
            <a:r>
              <a:rPr lang="en-US" sz="4400" dirty="0" smtClean="0">
                <a:latin typeface="Gill Sans"/>
                <a:cs typeface="Gill Sans"/>
              </a:rPr>
              <a:t>1 part Gin</a:t>
            </a:r>
          </a:p>
          <a:p>
            <a:r>
              <a:rPr lang="en-US" sz="4400" dirty="0" smtClean="0">
                <a:latin typeface="Gill Sans"/>
                <a:cs typeface="Gill Sans"/>
              </a:rPr>
              <a:t>1 part Rum</a:t>
            </a:r>
          </a:p>
          <a:p>
            <a:r>
              <a:rPr lang="en-US" sz="4400" dirty="0" smtClean="0">
                <a:latin typeface="Gill Sans"/>
                <a:cs typeface="Gill Sans"/>
              </a:rPr>
              <a:t>1 part Orange Juice</a:t>
            </a:r>
          </a:p>
          <a:p>
            <a:r>
              <a:rPr lang="en-US" sz="4400" dirty="0" smtClean="0">
                <a:latin typeface="Gill Sans"/>
                <a:cs typeface="Gill Sans"/>
              </a:rPr>
              <a:t>Top with Coca-Cola</a:t>
            </a:r>
            <a:r>
              <a:rPr lang="en-US" sz="4400" dirty="0" smtClean="0">
                <a:effectLst/>
                <a:latin typeface="Gill Sans"/>
                <a:cs typeface="Gill Sans"/>
              </a:rPr>
              <a:t> </a:t>
            </a:r>
            <a:endParaRPr lang="en-US" sz="44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601946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132" y="254000"/>
            <a:ext cx="806026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Gill Sans"/>
                <a:cs typeface="Gill Sans"/>
              </a:rPr>
              <a:t>Cosmos</a:t>
            </a:r>
          </a:p>
          <a:p>
            <a:r>
              <a:rPr lang="en-US" sz="4400" dirty="0" smtClean="0">
                <a:latin typeface="Gill Sans"/>
                <a:cs typeface="Gill Sans"/>
              </a:rPr>
              <a:t>g </a:t>
            </a:r>
            <a:r>
              <a:rPr lang="en-US" sz="4400" dirty="0">
                <a:latin typeface="Gill Sans"/>
                <a:cs typeface="Gill Sans"/>
              </a:rPr>
              <a:t>+ Z + </a:t>
            </a:r>
            <a:r>
              <a:rPr lang="en-US" sz="4400" dirty="0" smtClean="0">
                <a:latin typeface="Gill Sans"/>
                <a:cs typeface="Gill Sans"/>
              </a:rPr>
              <a:t>d</a:t>
            </a:r>
          </a:p>
          <a:p>
            <a:endParaRPr lang="en-US" sz="4400" dirty="0">
              <a:latin typeface="Gill Sans"/>
              <a:cs typeface="Gill Sans"/>
            </a:endParaRPr>
          </a:p>
          <a:p>
            <a:r>
              <a:rPr lang="en-US" sz="4400" dirty="0" smtClean="0">
                <a:latin typeface="Gill Sans"/>
                <a:cs typeface="Gill Sans"/>
              </a:rPr>
              <a:t>1 part Vodka</a:t>
            </a:r>
          </a:p>
          <a:p>
            <a:r>
              <a:rPr lang="en-US" sz="4400" dirty="0" smtClean="0">
                <a:latin typeface="Gill Sans"/>
                <a:cs typeface="Gill Sans"/>
              </a:rPr>
              <a:t>1 part Lime Juice</a:t>
            </a:r>
          </a:p>
          <a:p>
            <a:r>
              <a:rPr lang="en-US" sz="4400" dirty="0" smtClean="0">
                <a:latin typeface="Gill Sans"/>
                <a:cs typeface="Gill Sans"/>
              </a:rPr>
              <a:t>Dash of simple syrup</a:t>
            </a:r>
            <a:endParaRPr lang="en-US" sz="4400" dirty="0">
              <a:latin typeface="Gill Sans"/>
              <a:cs typeface="Gill Sans"/>
            </a:endParaRP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01946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132" y="254000"/>
            <a:ext cx="8060267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Symbol" charset="2"/>
                <a:cs typeface="Symbol" charset="2"/>
              </a:rPr>
              <a:t>m</a:t>
            </a:r>
            <a:r>
              <a:rPr lang="en-US" sz="4400" b="1" dirty="0" smtClean="0">
                <a:latin typeface="Gill Sans"/>
                <a:cs typeface="Gill Sans"/>
              </a:rPr>
              <a:t>-York Cocktail</a:t>
            </a:r>
          </a:p>
          <a:p>
            <a:r>
              <a:rPr lang="en-US" sz="4400" dirty="0" smtClean="0">
                <a:latin typeface="Symbol" charset="2"/>
                <a:cs typeface="Symbol" charset="2"/>
              </a:rPr>
              <a:t>m</a:t>
            </a:r>
            <a:r>
              <a:rPr lang="en-US" sz="4400" dirty="0" smtClean="0">
                <a:latin typeface="Gill Sans"/>
                <a:cs typeface="Gill Sans"/>
              </a:rPr>
              <a:t> </a:t>
            </a:r>
            <a:r>
              <a:rPr lang="en-US" sz="4400" dirty="0">
                <a:latin typeface="Gill Sans"/>
                <a:cs typeface="Gill Sans"/>
              </a:rPr>
              <a:t>+ Z + g</a:t>
            </a:r>
          </a:p>
          <a:p>
            <a:endParaRPr lang="en-US" sz="4400" dirty="0" smtClean="0">
              <a:latin typeface="Gill Sans"/>
              <a:cs typeface="Gill Sans"/>
            </a:endParaRPr>
          </a:p>
          <a:p>
            <a:r>
              <a:rPr lang="en-US" sz="4400" dirty="0" smtClean="0">
                <a:latin typeface="Gill Sans"/>
                <a:cs typeface="Gill Sans"/>
              </a:rPr>
              <a:t>1 part Whiskey</a:t>
            </a:r>
          </a:p>
          <a:p>
            <a:r>
              <a:rPr lang="en-US" sz="4400" dirty="0" smtClean="0">
                <a:latin typeface="Gill Sans"/>
                <a:cs typeface="Gill Sans"/>
              </a:rPr>
              <a:t>1 part Lime Juice</a:t>
            </a:r>
          </a:p>
          <a:p>
            <a:r>
              <a:rPr lang="en-US" sz="4400" dirty="0" smtClean="0">
                <a:latin typeface="Gill Sans"/>
                <a:cs typeface="Gill Sans"/>
              </a:rPr>
              <a:t>Dash of simple syrup</a:t>
            </a:r>
            <a:endParaRPr lang="en-US" sz="44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60194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361</Words>
  <Application>Microsoft Macintosh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Quantum mixology</vt:lpstr>
      <vt:lpstr>PowerPoint Presentation</vt:lpstr>
      <vt:lpstr>For new standard model in drinks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National Academies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Harris, David J</dc:creator>
  <cp:lastModifiedBy>Harris, David J</cp:lastModifiedBy>
  <cp:revision>8</cp:revision>
  <dcterms:created xsi:type="dcterms:W3CDTF">2012-11-04T16:19:51Z</dcterms:created>
  <dcterms:modified xsi:type="dcterms:W3CDTF">2012-11-04T17:32:54Z</dcterms:modified>
</cp:coreProperties>
</file>