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306" r:id="rId4"/>
    <p:sldId id="318" r:id="rId5"/>
    <p:sldId id="319" r:id="rId6"/>
    <p:sldId id="320" r:id="rId7"/>
    <p:sldId id="321" r:id="rId8"/>
    <p:sldId id="322" r:id="rId9"/>
    <p:sldId id="323" r:id="rId10"/>
    <p:sldId id="308" r:id="rId11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09" autoAdjust="0"/>
  </p:normalViewPr>
  <p:slideViewPr>
    <p:cSldViewPr>
      <p:cViewPr>
        <p:scale>
          <a:sx n="70" d="100"/>
          <a:sy n="70" d="100"/>
        </p:scale>
        <p:origin x="-1530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F00DB-0DD7-45D3-A35F-578EB318F78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EFCF5-27FA-4174-8D4F-40E3152C6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53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82427-853C-4692-BFB1-1F0DB66DBCCC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98FB6-7D33-4D9C-A1E2-89F73A5A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12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giving the capability to make informed decisions based on the available ensemble of epidemic models.</a:t>
            </a:r>
          </a:p>
          <a:p>
            <a:endParaRPr lang="en-US" i="1" dirty="0" smtClean="0"/>
          </a:p>
          <a:p>
            <a:r>
              <a:rPr lang="en-US" dirty="0" smtClean="0"/>
              <a:t>together with a documented evidence thread for incorporation into the BSVE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98FB6-7D33-4D9C-A1E2-89F73A5AE3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99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98FB6-7D33-4D9C-A1E2-89F73A5AE3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99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98FB6-7D33-4D9C-A1E2-89F73A5AE3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99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98FB6-7D33-4D9C-A1E2-89F73A5AE3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99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98FB6-7D33-4D9C-A1E2-89F73A5AE3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99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98FB6-7D33-4D9C-A1E2-89F73A5AE3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99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98FB6-7D33-4D9C-A1E2-89F73A5AE3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99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98FB6-7D33-4D9C-A1E2-89F73A5AE3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99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98FB6-7D33-4D9C-A1E2-89F73A5AE3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9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C63-6DEE-44AC-8654-5A703ED5C87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0BBE-6183-4CD3-B696-CC0CC9E2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3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C63-6DEE-44AC-8654-5A703ED5C87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0BBE-6183-4CD3-B696-CC0CC9E2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8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C63-6DEE-44AC-8654-5A703ED5C87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0BBE-6183-4CD3-B696-CC0CC9E2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13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C63-6DEE-44AC-8654-5A703ED5C87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0BBE-6183-4CD3-B696-CC0CC9E2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17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C63-6DEE-44AC-8654-5A703ED5C87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0BBE-6183-4CD3-B696-CC0CC9E2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5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C63-6DEE-44AC-8654-5A703ED5C87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0BBE-6183-4CD3-B696-CC0CC9E2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31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C63-6DEE-44AC-8654-5A703ED5C87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0BBE-6183-4CD3-B696-CC0CC9E2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1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C63-6DEE-44AC-8654-5A703ED5C87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0BBE-6183-4CD3-B696-CC0CC9E2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6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C63-6DEE-44AC-8654-5A703ED5C87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0BBE-6183-4CD3-B696-CC0CC9E2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2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C63-6DEE-44AC-8654-5A703ED5C87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0BBE-6183-4CD3-B696-CC0CC9E2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2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C63-6DEE-44AC-8654-5A703ED5C87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0BBE-6183-4CD3-B696-CC0CC9E2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00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3C63-6DEE-44AC-8654-5A703ED5C87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90BBE-6183-4CD3-B696-CC0CC9E2401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ian.hall\Documents\presentation material\CC_TIM\crystalcast-icon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728908"/>
            <a:ext cx="1143000" cy="100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10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psi@nationalarchives.gsi.gov.uk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://www.nationalarchives.gov.uk/doc/open-government-licence/version/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 dirty="0" smtClean="0"/>
              <a:t>Uncertainty Visualization Study Group</a:t>
            </a:r>
            <a:endParaRPr lang="en-US" dirty="0"/>
          </a:p>
        </p:txBody>
      </p:sp>
      <p:pic>
        <p:nvPicPr>
          <p:cNvPr id="3074" name="Picture 2" descr="C:\Users\ian.hall\Documents\presentation material\CC_TIM\crystalcas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640638" cy="218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ian.hall\Documents\presentation material\CC_TIM\PH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83" y="5330825"/>
            <a:ext cx="1907017" cy="147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ian.hall\Documents\presentation material\CC_TIM\RA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096000"/>
            <a:ext cx="239553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ian.hall\Documents\presentation material\CC_TIM\1000px-University_of_Southampton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26" y="4938215"/>
            <a:ext cx="2627574" cy="5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ian.hall\Documents\presentation material\CC_TIM\Dstl_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76800"/>
            <a:ext cx="1760537" cy="8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82870" y="0"/>
            <a:ext cx="53611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Content includes material subject to © Crown copyright (2018), Dstl and © Crown copyright (2018), PHE. This material is licensed under the terms of the Open Government Licence except where otherwise stated. To view this licence, visit </a:t>
            </a:r>
            <a:r>
              <a:rPr lang="en-GB" sz="1200" u="sng" dirty="0">
                <a:hlinkClick r:id="rId7"/>
              </a:rPr>
              <a:t>http://www.nationalarchives.gov.uk/doc/open-government-licence/version/3</a:t>
            </a:r>
            <a:r>
              <a:rPr lang="en-GB" sz="1200" dirty="0"/>
              <a:t> or write to the Information Policy Team, The National Archives, Kew, London TW9 4DU, or email: </a:t>
            </a:r>
            <a:r>
              <a:rPr lang="en-GB" sz="1200" u="sng" dirty="0">
                <a:hlinkClick r:id="rId8"/>
              </a:rPr>
              <a:t>psi@nationalarchives.gsi.gov.uk</a:t>
            </a:r>
            <a:endParaRPr lang="en-GB" sz="1200" u="sng" dirty="0"/>
          </a:p>
          <a:p>
            <a:r>
              <a:rPr lang="en-GB" sz="1200" u="sng" dirty="0"/>
              <a:t>Content includes material © </a:t>
            </a:r>
            <a:r>
              <a:rPr lang="en-GB" sz="1200" u="sng" dirty="0" err="1"/>
              <a:t>Riskaware</a:t>
            </a:r>
            <a:r>
              <a:rPr lang="en-GB" sz="1200" u="sng" dirty="0"/>
              <a:t> 2018</a:t>
            </a:r>
            <a:endParaRPr lang="en-GB" sz="1200" u="sng" dirty="0"/>
          </a:p>
        </p:txBody>
      </p:sp>
    </p:spTree>
    <p:extLst>
      <p:ext uri="{BB962C8B-B14F-4D97-AF65-F5344CB8AC3E}">
        <p14:creationId xmlns:p14="http://schemas.microsoft.com/office/powerpoint/2010/main" val="230299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E2C51"/>
                </a:solidFill>
              </a:rPr>
              <a:t>Expectations</a:t>
            </a:r>
            <a:endParaRPr lang="en-US" dirty="0">
              <a:solidFill>
                <a:srgbClr val="0E2C5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7090"/>
            <a:ext cx="228600" cy="6872179"/>
            <a:chOff x="0" y="-14179"/>
            <a:chExt cx="228600" cy="6948377"/>
          </a:xfrm>
        </p:grpSpPr>
        <p:sp>
          <p:nvSpPr>
            <p:cNvPr id="8" name="Rectangle 7"/>
            <p:cNvSpPr/>
            <p:nvPr/>
          </p:nvSpPr>
          <p:spPr>
            <a:xfrm>
              <a:off x="0" y="-14179"/>
              <a:ext cx="228600" cy="6948377"/>
            </a:xfrm>
            <a:prstGeom prst="rect">
              <a:avLst/>
            </a:prstGeom>
            <a:solidFill>
              <a:srgbClr val="468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075662"/>
              <a:ext cx="228600" cy="448337"/>
            </a:xfrm>
            <a:prstGeom prst="rect">
              <a:avLst/>
            </a:prstGeom>
            <a:solidFill>
              <a:srgbClr val="941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632641"/>
              <a:ext cx="228600" cy="448337"/>
            </a:xfrm>
            <a:prstGeom prst="rect">
              <a:avLst/>
            </a:prstGeom>
            <a:solidFill>
              <a:srgbClr val="6B12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1523999"/>
              <a:ext cx="228600" cy="448337"/>
            </a:xfrm>
            <a:prstGeom prst="rect">
              <a:avLst/>
            </a:prstGeom>
            <a:solidFill>
              <a:srgbClr val="B05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0"/>
            <a:ext cx="8458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Innovative methods for visualizing the assumptions behind the models </a:t>
            </a:r>
            <a:endParaRPr lang="en-GB" dirty="0"/>
          </a:p>
          <a:p>
            <a:pPr lvl="2"/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Computer code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GB" dirty="0" smtClean="0"/>
              <a:t>Illustrations</a:t>
            </a:r>
          </a:p>
          <a:p>
            <a:pPr lvl="2"/>
            <a:r>
              <a:rPr lang="en-GB" dirty="0" smtClean="0"/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259209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495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E2C51"/>
                </a:solidFill>
              </a:rPr>
              <a:t>Uncertainty Visualization Study Group</a:t>
            </a:r>
            <a:br>
              <a:rPr lang="en-US" dirty="0" smtClean="0">
                <a:solidFill>
                  <a:srgbClr val="0E2C51"/>
                </a:solidFill>
              </a:rPr>
            </a:br>
            <a:r>
              <a:rPr lang="en-US" dirty="0" smtClean="0">
                <a:solidFill>
                  <a:srgbClr val="0E2C51"/>
                </a:solidFill>
              </a:rPr>
              <a:t/>
            </a:r>
            <a:br>
              <a:rPr lang="en-US" dirty="0" smtClean="0">
                <a:solidFill>
                  <a:srgbClr val="0E2C51"/>
                </a:solidFill>
              </a:rPr>
            </a:br>
            <a:r>
              <a:rPr lang="en-US" sz="4000" b="1" dirty="0" smtClean="0">
                <a:solidFill>
                  <a:srgbClr val="0E2C51"/>
                </a:solidFill>
              </a:rPr>
              <a:t>Theme 1: Visualization of underpinning model assumptions</a:t>
            </a:r>
            <a:r>
              <a:rPr lang="en-US" dirty="0">
                <a:solidFill>
                  <a:srgbClr val="0E2C51"/>
                </a:solidFill>
              </a:rPr>
              <a:t/>
            </a:r>
            <a:br>
              <a:rPr lang="en-US" dirty="0">
                <a:solidFill>
                  <a:srgbClr val="0E2C51"/>
                </a:solidFill>
              </a:rPr>
            </a:br>
            <a:r>
              <a:rPr lang="en-US" dirty="0" smtClean="0">
                <a:solidFill>
                  <a:srgbClr val="0E2C51"/>
                </a:solidFill>
              </a:rPr>
              <a:t/>
            </a:r>
            <a:br>
              <a:rPr lang="en-US" dirty="0" smtClean="0">
                <a:solidFill>
                  <a:srgbClr val="0E2C51"/>
                </a:solidFill>
              </a:rPr>
            </a:br>
            <a:r>
              <a:rPr lang="en-US" sz="3600" dirty="0" err="1" smtClean="0">
                <a:solidFill>
                  <a:srgbClr val="0E2C51"/>
                </a:solidFill>
              </a:rPr>
              <a:t>Dr</a:t>
            </a:r>
            <a:r>
              <a:rPr lang="en-US" sz="3600" dirty="0" smtClean="0">
                <a:solidFill>
                  <a:srgbClr val="0E2C51"/>
                </a:solidFill>
              </a:rPr>
              <a:t> Ian Hall</a:t>
            </a:r>
            <a:br>
              <a:rPr lang="en-US" sz="3600" dirty="0" smtClean="0">
                <a:solidFill>
                  <a:srgbClr val="0E2C51"/>
                </a:solidFill>
              </a:rPr>
            </a:br>
            <a:r>
              <a:rPr lang="en-US" sz="2800" dirty="0" smtClean="0">
                <a:solidFill>
                  <a:srgbClr val="0E2C51"/>
                </a:solidFill>
              </a:rPr>
              <a:t>Public Health England</a:t>
            </a:r>
            <a:br>
              <a:rPr lang="en-US" sz="2800" dirty="0" smtClean="0">
                <a:solidFill>
                  <a:srgbClr val="0E2C51"/>
                </a:solidFill>
              </a:rPr>
            </a:br>
            <a:r>
              <a:rPr lang="en-US" sz="2800" dirty="0" smtClean="0">
                <a:solidFill>
                  <a:srgbClr val="0E2C51"/>
                </a:solidFill>
              </a:rPr>
              <a:t>University of Manchester</a:t>
            </a:r>
            <a:endParaRPr lang="en-US" sz="4000" dirty="0">
              <a:solidFill>
                <a:srgbClr val="0E2C5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-7090"/>
            <a:ext cx="228600" cy="6872179"/>
            <a:chOff x="0" y="-14179"/>
            <a:chExt cx="228600" cy="6948377"/>
          </a:xfrm>
        </p:grpSpPr>
        <p:sp>
          <p:nvSpPr>
            <p:cNvPr id="4" name="Rectangle 3"/>
            <p:cNvSpPr/>
            <p:nvPr/>
          </p:nvSpPr>
          <p:spPr>
            <a:xfrm>
              <a:off x="0" y="-14179"/>
              <a:ext cx="228600" cy="6948377"/>
            </a:xfrm>
            <a:prstGeom prst="rect">
              <a:avLst/>
            </a:prstGeom>
            <a:solidFill>
              <a:srgbClr val="468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1075662"/>
              <a:ext cx="228600" cy="448337"/>
            </a:xfrm>
            <a:prstGeom prst="rect">
              <a:avLst/>
            </a:prstGeom>
            <a:solidFill>
              <a:srgbClr val="941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632641"/>
              <a:ext cx="228600" cy="448337"/>
            </a:xfrm>
            <a:prstGeom prst="rect">
              <a:avLst/>
            </a:prstGeom>
            <a:solidFill>
              <a:srgbClr val="6B12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1523999"/>
              <a:ext cx="228600" cy="448337"/>
            </a:xfrm>
            <a:prstGeom prst="rect">
              <a:avLst/>
            </a:prstGeom>
            <a:solidFill>
              <a:srgbClr val="B05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1824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E2C51"/>
                </a:solidFill>
              </a:rPr>
              <a:t>Epidemiology and Modelling</a:t>
            </a:r>
            <a:endParaRPr lang="en-US" dirty="0">
              <a:solidFill>
                <a:srgbClr val="0E2C5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Emergency Response:</a:t>
            </a:r>
          </a:p>
          <a:p>
            <a:pPr lvl="1"/>
            <a:r>
              <a:rPr lang="en-GB" dirty="0" smtClean="0"/>
              <a:t>Real-time modelling</a:t>
            </a:r>
          </a:p>
          <a:p>
            <a:pPr lvl="1"/>
            <a:r>
              <a:rPr lang="en-GB" dirty="0" smtClean="0"/>
              <a:t>Expert advice</a:t>
            </a:r>
          </a:p>
          <a:p>
            <a:pPr lvl="1"/>
            <a:r>
              <a:rPr lang="en-GB" dirty="0" smtClean="0"/>
              <a:t>Visualization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Emergency Preparedness </a:t>
            </a:r>
          </a:p>
          <a:p>
            <a:pPr lvl="1"/>
            <a:r>
              <a:rPr lang="en-GB" sz="2600" dirty="0" smtClean="0"/>
              <a:t>Contingency planning</a:t>
            </a:r>
          </a:p>
          <a:p>
            <a:pPr lvl="1"/>
            <a:r>
              <a:rPr lang="en-GB" sz="2600" dirty="0" smtClean="0"/>
              <a:t>Risk mapping/assessment</a:t>
            </a:r>
          </a:p>
          <a:p>
            <a:pPr lvl="1"/>
            <a:r>
              <a:rPr lang="en-GB" sz="2600" dirty="0" smtClean="0"/>
              <a:t>Framing exercises</a:t>
            </a:r>
            <a:endParaRPr lang="en-GB" sz="26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7090"/>
            <a:ext cx="228600" cy="6872179"/>
            <a:chOff x="0" y="-14179"/>
            <a:chExt cx="228600" cy="6948377"/>
          </a:xfrm>
        </p:grpSpPr>
        <p:sp>
          <p:nvSpPr>
            <p:cNvPr id="6" name="Rectangle 5"/>
            <p:cNvSpPr/>
            <p:nvPr/>
          </p:nvSpPr>
          <p:spPr>
            <a:xfrm>
              <a:off x="0" y="-14179"/>
              <a:ext cx="228600" cy="6948377"/>
            </a:xfrm>
            <a:prstGeom prst="rect">
              <a:avLst/>
            </a:prstGeom>
            <a:solidFill>
              <a:srgbClr val="468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1075662"/>
              <a:ext cx="228600" cy="448337"/>
            </a:xfrm>
            <a:prstGeom prst="rect">
              <a:avLst/>
            </a:prstGeom>
            <a:solidFill>
              <a:srgbClr val="941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632641"/>
              <a:ext cx="228600" cy="448337"/>
            </a:xfrm>
            <a:prstGeom prst="rect">
              <a:avLst/>
            </a:prstGeom>
            <a:solidFill>
              <a:srgbClr val="6B12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523999"/>
              <a:ext cx="228600" cy="448337"/>
            </a:xfrm>
            <a:prstGeom prst="rect">
              <a:avLst/>
            </a:prstGeom>
            <a:solidFill>
              <a:srgbClr val="B05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pic>
        <p:nvPicPr>
          <p:cNvPr id="10" name="Picture 2" descr="Interactive process"/>
          <p:cNvPicPr>
            <a:picLocks noChangeAspect="1" noChangeArrowheads="1"/>
          </p:cNvPicPr>
          <p:nvPr/>
        </p:nvPicPr>
        <p:blipFill rotWithShape="1">
          <a:blip r:embed="rId3" cstate="print"/>
          <a:srcRect l="18601" r="13970"/>
          <a:stretch/>
        </p:blipFill>
        <p:spPr bwMode="auto">
          <a:xfrm>
            <a:off x="5334000" y="1664803"/>
            <a:ext cx="3700130" cy="35283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229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art of modelling</a:t>
            </a:r>
            <a:endParaRPr lang="en-US" dirty="0">
              <a:solidFill>
                <a:srgbClr val="0E2C5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2509"/>
            <a:ext cx="7467600" cy="5413091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Things change with:</a:t>
            </a:r>
          </a:p>
          <a:p>
            <a:pPr lvl="1"/>
            <a:r>
              <a:rPr lang="en-GB" dirty="0" smtClean="0"/>
              <a:t>Time</a:t>
            </a:r>
          </a:p>
          <a:p>
            <a:pPr lvl="1"/>
            <a:r>
              <a:rPr lang="en-GB" dirty="0" smtClean="0"/>
              <a:t>Space</a:t>
            </a:r>
          </a:p>
          <a:p>
            <a:pPr lvl="1"/>
            <a:r>
              <a:rPr lang="en-GB" dirty="0" smtClean="0"/>
              <a:t>Socio-economic factors</a:t>
            </a:r>
          </a:p>
          <a:p>
            <a:pPr lvl="1"/>
            <a:r>
              <a:rPr lang="en-GB" dirty="0" smtClean="0"/>
              <a:t>Individual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Diseases </a:t>
            </a:r>
            <a:r>
              <a:rPr lang="en-GB" dirty="0"/>
              <a:t>are transmitted in a variety of different </a:t>
            </a:r>
            <a:r>
              <a:rPr lang="en-GB" dirty="0" smtClean="0"/>
              <a:t>ways.</a:t>
            </a:r>
            <a:endParaRPr lang="en-GB" dirty="0"/>
          </a:p>
          <a:p>
            <a:r>
              <a:rPr lang="en-GB" dirty="0"/>
              <a:t>We must make </a:t>
            </a:r>
            <a:r>
              <a:rPr lang="en-GB" b="1" dirty="0" smtClean="0"/>
              <a:t>simplifications.</a:t>
            </a:r>
            <a:endParaRPr lang="en-GB" b="1" dirty="0"/>
          </a:p>
          <a:p>
            <a:r>
              <a:rPr lang="en-GB" dirty="0"/>
              <a:t>Each model is an </a:t>
            </a:r>
            <a:r>
              <a:rPr lang="en-GB" b="1" dirty="0"/>
              <a:t>abstraction</a:t>
            </a:r>
            <a:r>
              <a:rPr lang="en-GB" dirty="0"/>
              <a:t> of the real </a:t>
            </a:r>
            <a:r>
              <a:rPr lang="en-GB" dirty="0" smtClean="0"/>
              <a:t>world.</a:t>
            </a:r>
            <a:endParaRPr lang="en-GB" dirty="0"/>
          </a:p>
          <a:p>
            <a:r>
              <a:rPr lang="en-GB" dirty="0"/>
              <a:t>Each model is designed to answer a </a:t>
            </a:r>
            <a:r>
              <a:rPr lang="en-GB" b="1" dirty="0"/>
              <a:t>specific</a:t>
            </a:r>
            <a:r>
              <a:rPr lang="en-GB" dirty="0"/>
              <a:t> </a:t>
            </a:r>
            <a:r>
              <a:rPr lang="en-GB" dirty="0" smtClean="0"/>
              <a:t>question.</a:t>
            </a:r>
            <a:endParaRPr lang="en-GB" dirty="0"/>
          </a:p>
          <a:p>
            <a:r>
              <a:rPr lang="en-GB" dirty="0"/>
              <a:t>Model is always wrong but that isn’t the models fault – the assumption (or data) that built the model are the weakness…  </a:t>
            </a:r>
            <a:r>
              <a:rPr lang="en-GB" b="1" dirty="0"/>
              <a:t>Garbage in garbage out…</a:t>
            </a:r>
          </a:p>
          <a:p>
            <a:endParaRPr lang="en-GB" sz="26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7090"/>
            <a:ext cx="228600" cy="6872179"/>
            <a:chOff x="0" y="-14179"/>
            <a:chExt cx="228600" cy="6948377"/>
          </a:xfrm>
        </p:grpSpPr>
        <p:sp>
          <p:nvSpPr>
            <p:cNvPr id="6" name="Rectangle 5"/>
            <p:cNvSpPr/>
            <p:nvPr/>
          </p:nvSpPr>
          <p:spPr>
            <a:xfrm>
              <a:off x="0" y="-14179"/>
              <a:ext cx="228600" cy="6948377"/>
            </a:xfrm>
            <a:prstGeom prst="rect">
              <a:avLst/>
            </a:prstGeom>
            <a:solidFill>
              <a:srgbClr val="468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1075662"/>
              <a:ext cx="228600" cy="448337"/>
            </a:xfrm>
            <a:prstGeom prst="rect">
              <a:avLst/>
            </a:prstGeom>
            <a:solidFill>
              <a:srgbClr val="941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632641"/>
              <a:ext cx="228600" cy="448337"/>
            </a:xfrm>
            <a:prstGeom prst="rect">
              <a:avLst/>
            </a:prstGeom>
            <a:solidFill>
              <a:srgbClr val="6B12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523999"/>
              <a:ext cx="228600" cy="448337"/>
            </a:xfrm>
            <a:prstGeom prst="rect">
              <a:avLst/>
            </a:prstGeom>
            <a:solidFill>
              <a:srgbClr val="B05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0754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E2C51"/>
                </a:solidFill>
              </a:rPr>
              <a:t>Exponential growth</a:t>
            </a:r>
            <a:endParaRPr lang="en-US" dirty="0">
              <a:solidFill>
                <a:srgbClr val="0E2C5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7090"/>
            <a:ext cx="228600" cy="6872179"/>
            <a:chOff x="0" y="-14179"/>
            <a:chExt cx="228600" cy="6948377"/>
          </a:xfrm>
        </p:grpSpPr>
        <p:sp>
          <p:nvSpPr>
            <p:cNvPr id="6" name="Rectangle 5"/>
            <p:cNvSpPr/>
            <p:nvPr/>
          </p:nvSpPr>
          <p:spPr>
            <a:xfrm>
              <a:off x="0" y="-14179"/>
              <a:ext cx="228600" cy="6948377"/>
            </a:xfrm>
            <a:prstGeom prst="rect">
              <a:avLst/>
            </a:prstGeom>
            <a:solidFill>
              <a:srgbClr val="468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1075662"/>
              <a:ext cx="228600" cy="448337"/>
            </a:xfrm>
            <a:prstGeom prst="rect">
              <a:avLst/>
            </a:prstGeom>
            <a:solidFill>
              <a:srgbClr val="941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632641"/>
              <a:ext cx="228600" cy="448337"/>
            </a:xfrm>
            <a:prstGeom prst="rect">
              <a:avLst/>
            </a:prstGeom>
            <a:solidFill>
              <a:srgbClr val="6B12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523999"/>
              <a:ext cx="228600" cy="448337"/>
            </a:xfrm>
            <a:prstGeom prst="rect">
              <a:avLst/>
            </a:prstGeom>
            <a:solidFill>
              <a:srgbClr val="B05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292509"/>
            <a:ext cx="8534400" cy="5413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 smtClean="0"/>
              <a:t>Let us assume 1 person is infected with a disease and everyone else is susceptible to the disease…</a:t>
            </a:r>
          </a:p>
          <a:p>
            <a:pPr marL="0" indent="0">
              <a:buNone/>
            </a:pPr>
            <a:endParaRPr lang="en-GB" sz="2800" b="1" dirty="0"/>
          </a:p>
          <a:p>
            <a:pPr marL="0" indent="0">
              <a:buNone/>
            </a:pPr>
            <a:r>
              <a:rPr lang="en-GB" sz="2800" dirty="0" smtClean="0"/>
              <a:t>The disease lasts for exactly one day and during this time each case infected exactly two more cases…</a:t>
            </a:r>
          </a:p>
          <a:p>
            <a:endParaRPr lang="en-GB" sz="2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38" y="3999054"/>
            <a:ext cx="6359525" cy="2235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70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E2C51"/>
                </a:solidFill>
              </a:rPr>
              <a:t>Transmission and Immunity</a:t>
            </a:r>
            <a:endParaRPr lang="en-US" dirty="0">
              <a:solidFill>
                <a:srgbClr val="0E2C5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7090"/>
            <a:ext cx="228600" cy="6872179"/>
            <a:chOff x="0" y="-14179"/>
            <a:chExt cx="228600" cy="6948377"/>
          </a:xfrm>
        </p:grpSpPr>
        <p:sp>
          <p:nvSpPr>
            <p:cNvPr id="6" name="Rectangle 5"/>
            <p:cNvSpPr/>
            <p:nvPr/>
          </p:nvSpPr>
          <p:spPr>
            <a:xfrm>
              <a:off x="0" y="-14179"/>
              <a:ext cx="228600" cy="6948377"/>
            </a:xfrm>
            <a:prstGeom prst="rect">
              <a:avLst/>
            </a:prstGeom>
            <a:solidFill>
              <a:srgbClr val="468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1075662"/>
              <a:ext cx="228600" cy="448337"/>
            </a:xfrm>
            <a:prstGeom prst="rect">
              <a:avLst/>
            </a:prstGeom>
            <a:solidFill>
              <a:srgbClr val="941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632641"/>
              <a:ext cx="228600" cy="448337"/>
            </a:xfrm>
            <a:prstGeom prst="rect">
              <a:avLst/>
            </a:prstGeom>
            <a:solidFill>
              <a:srgbClr val="6B12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523999"/>
              <a:ext cx="228600" cy="448337"/>
            </a:xfrm>
            <a:prstGeom prst="rect">
              <a:avLst/>
            </a:prstGeom>
            <a:solidFill>
              <a:srgbClr val="B05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9" y="1447800"/>
            <a:ext cx="7904163" cy="4346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425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E2C51"/>
                </a:solidFill>
              </a:rPr>
              <a:t>Model complexity</a:t>
            </a:r>
            <a:endParaRPr lang="en-US" dirty="0">
              <a:solidFill>
                <a:srgbClr val="0E2C5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Five major assumptions</a:t>
            </a:r>
          </a:p>
          <a:p>
            <a:pPr lvl="1"/>
            <a:r>
              <a:rPr lang="en-GB" dirty="0" smtClean="0"/>
              <a:t>Closed</a:t>
            </a:r>
          </a:p>
          <a:p>
            <a:pPr lvl="1"/>
            <a:r>
              <a:rPr lang="en-GB" dirty="0" smtClean="0"/>
              <a:t>Compartmentalized </a:t>
            </a:r>
          </a:p>
          <a:p>
            <a:pPr lvl="1"/>
            <a:r>
              <a:rPr lang="en-GB" dirty="0" smtClean="0"/>
              <a:t>Deterministic</a:t>
            </a:r>
          </a:p>
          <a:p>
            <a:pPr lvl="1"/>
            <a:r>
              <a:rPr lang="en-GB" dirty="0" smtClean="0"/>
              <a:t>Memory-less</a:t>
            </a:r>
          </a:p>
          <a:p>
            <a:pPr lvl="1"/>
            <a:r>
              <a:rPr lang="en-GB" dirty="0" smtClean="0"/>
              <a:t>Mass action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General remarks possible</a:t>
            </a:r>
          </a:p>
          <a:p>
            <a:pPr lvl="1"/>
            <a:r>
              <a:rPr lang="en-GB" sz="2600" dirty="0" smtClean="0"/>
              <a:t>Reproduction number</a:t>
            </a:r>
          </a:p>
          <a:p>
            <a:pPr lvl="1"/>
            <a:r>
              <a:rPr lang="en-GB" sz="2600" dirty="0" smtClean="0"/>
              <a:t>Herd immunity</a:t>
            </a:r>
          </a:p>
          <a:p>
            <a:pPr lvl="1"/>
            <a:r>
              <a:rPr lang="en-GB" sz="2600" dirty="0" smtClean="0"/>
              <a:t>Final size estimate</a:t>
            </a:r>
            <a:endParaRPr lang="en-GB" sz="26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7090"/>
            <a:ext cx="228600" cy="6872179"/>
            <a:chOff x="0" y="-14179"/>
            <a:chExt cx="228600" cy="6948377"/>
          </a:xfrm>
        </p:grpSpPr>
        <p:sp>
          <p:nvSpPr>
            <p:cNvPr id="6" name="Rectangle 5"/>
            <p:cNvSpPr/>
            <p:nvPr/>
          </p:nvSpPr>
          <p:spPr>
            <a:xfrm>
              <a:off x="0" y="-14179"/>
              <a:ext cx="228600" cy="6948377"/>
            </a:xfrm>
            <a:prstGeom prst="rect">
              <a:avLst/>
            </a:prstGeom>
            <a:solidFill>
              <a:srgbClr val="468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1075662"/>
              <a:ext cx="228600" cy="448337"/>
            </a:xfrm>
            <a:prstGeom prst="rect">
              <a:avLst/>
            </a:prstGeom>
            <a:solidFill>
              <a:srgbClr val="941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632641"/>
              <a:ext cx="228600" cy="448337"/>
            </a:xfrm>
            <a:prstGeom prst="rect">
              <a:avLst/>
            </a:prstGeom>
            <a:solidFill>
              <a:srgbClr val="6B12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523999"/>
              <a:ext cx="228600" cy="448337"/>
            </a:xfrm>
            <a:prstGeom prst="rect">
              <a:avLst/>
            </a:prstGeom>
            <a:solidFill>
              <a:srgbClr val="B05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3179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E2C51"/>
                </a:solidFill>
              </a:rPr>
              <a:t>A</a:t>
            </a:r>
            <a:r>
              <a:rPr lang="en-US" dirty="0" smtClean="0">
                <a:solidFill>
                  <a:srgbClr val="0E2C51"/>
                </a:solidFill>
              </a:rPr>
              <a:t>dded complexity</a:t>
            </a:r>
            <a:endParaRPr lang="en-US" dirty="0">
              <a:solidFill>
                <a:srgbClr val="0E2C5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Five major assumptions</a:t>
            </a:r>
          </a:p>
          <a:p>
            <a:pPr lvl="1"/>
            <a:r>
              <a:rPr lang="en-GB" dirty="0" smtClean="0"/>
              <a:t>Closed: allow for demography (natural birth and death)</a:t>
            </a:r>
          </a:p>
          <a:p>
            <a:pPr lvl="1"/>
            <a:r>
              <a:rPr lang="en-GB" dirty="0" smtClean="0"/>
              <a:t>Compartmentalized: allow for more complex disease states</a:t>
            </a:r>
          </a:p>
          <a:p>
            <a:pPr lvl="1"/>
            <a:r>
              <a:rPr lang="en-GB" dirty="0" smtClean="0"/>
              <a:t>Deterministic: allow for random events to occur</a:t>
            </a:r>
          </a:p>
          <a:p>
            <a:pPr lvl="1"/>
            <a:r>
              <a:rPr lang="en-GB" dirty="0" smtClean="0"/>
              <a:t>Memory-less: allow for more realistic disease progression</a:t>
            </a:r>
          </a:p>
          <a:p>
            <a:pPr lvl="1"/>
            <a:r>
              <a:rPr lang="en-GB" dirty="0" smtClean="0"/>
              <a:t>Mass action: allow for more complex mixing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-7090"/>
            <a:ext cx="228600" cy="6872179"/>
            <a:chOff x="0" y="-14179"/>
            <a:chExt cx="228600" cy="6948377"/>
          </a:xfrm>
        </p:grpSpPr>
        <p:sp>
          <p:nvSpPr>
            <p:cNvPr id="6" name="Rectangle 5"/>
            <p:cNvSpPr/>
            <p:nvPr/>
          </p:nvSpPr>
          <p:spPr>
            <a:xfrm>
              <a:off x="0" y="-14179"/>
              <a:ext cx="228600" cy="6948377"/>
            </a:xfrm>
            <a:prstGeom prst="rect">
              <a:avLst/>
            </a:prstGeom>
            <a:solidFill>
              <a:srgbClr val="468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1075662"/>
              <a:ext cx="228600" cy="448337"/>
            </a:xfrm>
            <a:prstGeom prst="rect">
              <a:avLst/>
            </a:prstGeom>
            <a:solidFill>
              <a:srgbClr val="941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632641"/>
              <a:ext cx="228600" cy="448337"/>
            </a:xfrm>
            <a:prstGeom prst="rect">
              <a:avLst/>
            </a:prstGeom>
            <a:solidFill>
              <a:srgbClr val="6B12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523999"/>
              <a:ext cx="228600" cy="448337"/>
            </a:xfrm>
            <a:prstGeom prst="rect">
              <a:avLst/>
            </a:prstGeom>
            <a:solidFill>
              <a:srgbClr val="B05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8261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E2C51"/>
                </a:solidFill>
              </a:rPr>
              <a:t>Examples</a:t>
            </a:r>
            <a:endParaRPr lang="en-US" dirty="0">
              <a:solidFill>
                <a:srgbClr val="0E2C5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7090"/>
            <a:ext cx="228600" cy="6872179"/>
            <a:chOff x="0" y="-14179"/>
            <a:chExt cx="228600" cy="6948377"/>
          </a:xfrm>
        </p:grpSpPr>
        <p:sp>
          <p:nvSpPr>
            <p:cNvPr id="6" name="Rectangle 5"/>
            <p:cNvSpPr/>
            <p:nvPr/>
          </p:nvSpPr>
          <p:spPr>
            <a:xfrm>
              <a:off x="0" y="-14179"/>
              <a:ext cx="228600" cy="6948377"/>
            </a:xfrm>
            <a:prstGeom prst="rect">
              <a:avLst/>
            </a:prstGeom>
            <a:solidFill>
              <a:srgbClr val="468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1075662"/>
              <a:ext cx="228600" cy="448337"/>
            </a:xfrm>
            <a:prstGeom prst="rect">
              <a:avLst/>
            </a:prstGeom>
            <a:solidFill>
              <a:srgbClr val="941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632641"/>
              <a:ext cx="228600" cy="448337"/>
            </a:xfrm>
            <a:prstGeom prst="rect">
              <a:avLst/>
            </a:prstGeom>
            <a:solidFill>
              <a:srgbClr val="6B12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523999"/>
              <a:ext cx="228600" cy="448337"/>
            </a:xfrm>
            <a:prstGeom prst="rect">
              <a:avLst/>
            </a:prstGeom>
            <a:solidFill>
              <a:srgbClr val="B05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86" y="1370153"/>
            <a:ext cx="4908481" cy="4117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57200" y="5530429"/>
            <a:ext cx="31369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 smtClean="0">
                <a:latin typeface="Calibri" panose="020F0502020204030204" pitchFamily="34" charset="0"/>
              </a:rPr>
              <a:t>Didelot, et al, 2018</a:t>
            </a:r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12" name="Picture 6"/>
          <p:cNvPicPr preferRelativeResize="0">
            <a:picLocks noGrp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343400"/>
            <a:ext cx="3594100" cy="2438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 descr="Figure 1.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45364" y="268936"/>
            <a:ext cx="3598636" cy="3304157"/>
          </a:xfrm>
          <a:prstGeom prst="rect">
            <a:avLst/>
          </a:prstGeom>
          <a:noFill/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575490" y="3573093"/>
            <a:ext cx="31369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>
                <a:latin typeface="Calibri" panose="020F0502020204030204" pitchFamily="34" charset="0"/>
              </a:rPr>
              <a:t>Glass et al, EID, 2006</a:t>
            </a:r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63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2279</TotalTime>
  <Words>356</Words>
  <Application>Microsoft Office PowerPoint</Application>
  <PresentationFormat>On-screen Show (4:3)</PresentationFormat>
  <Paragraphs>70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Uncertainty Visualization Study Group  Theme 1: Visualization of underpinning model assumptions  Dr Ian Hall Public Health England University of Manchester</vt:lpstr>
      <vt:lpstr>Epidemiology and Modelling</vt:lpstr>
      <vt:lpstr>The art of modelling</vt:lpstr>
      <vt:lpstr>Exponential growth</vt:lpstr>
      <vt:lpstr>Transmission and Immunity</vt:lpstr>
      <vt:lpstr>Model complexity</vt:lpstr>
      <vt:lpstr>Added complexity</vt:lpstr>
      <vt:lpstr>Examples</vt:lpstr>
      <vt:lpstr>Expectations</vt:lpstr>
    </vt:vector>
  </TitlesOfParts>
  <Company>Defense Threat Reduction Agency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"kileyc"</dc:creator>
  <cp:lastModifiedBy>Bowman Veronica</cp:lastModifiedBy>
  <cp:revision>64</cp:revision>
  <cp:lastPrinted>2018-02-09T14:25:37Z</cp:lastPrinted>
  <dcterms:created xsi:type="dcterms:W3CDTF">2016-01-11T18:57:29Z</dcterms:created>
  <dcterms:modified xsi:type="dcterms:W3CDTF">2018-05-16T10:36:01Z</dcterms:modified>
</cp:coreProperties>
</file>