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302" r:id="rId4"/>
    <p:sldId id="306" r:id="rId5"/>
    <p:sldId id="265" r:id="rId6"/>
    <p:sldId id="308" r:id="rId7"/>
    <p:sldId id="303" r:id="rId8"/>
    <p:sldId id="304" r:id="rId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C51"/>
    <a:srgbClr val="B0555C"/>
    <a:srgbClr val="6B1218"/>
    <a:srgbClr val="941621"/>
    <a:srgbClr val="468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>
      <p:cViewPr>
        <p:scale>
          <a:sx n="90" d="100"/>
          <a:sy n="90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F00DB-0DD7-45D3-A35F-578EB318F7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EFCF5-27FA-4174-8D4F-40E3152C6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5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2427-853C-4692-BFB1-1F0DB66DBCC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98FB6-7D33-4D9C-A1E2-89F73A5A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Dice image is CC0</a:t>
            </a:r>
            <a:r>
              <a:rPr lang="en-GB" baseline="0" dirty="0" smtClean="0"/>
              <a:t> license (Free for personal and commercial, no attribution required)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Dice image is CC0</a:t>
            </a:r>
            <a:r>
              <a:rPr lang="en-GB" baseline="0" dirty="0" smtClean="0"/>
              <a:t> license (Free for personal and commercial, no attribution required)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Describe issues with these methods.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Describe issues with these methods.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or dynamic. Possibly, but not necessarily involving material from existing approaches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3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1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ian.hall\Documents\presentation material\CC_TIM\crystalcast-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28908"/>
            <a:ext cx="1143000" cy="100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0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tionalarchives.gov.uk/doc/open-government-licence/version/3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hyperlink" Target="mailto:psi@nationalarchives.gsi.gov.u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Uncertainty Visualization Study Group</a:t>
            </a:r>
            <a:endParaRPr lang="en-US" dirty="0"/>
          </a:p>
        </p:txBody>
      </p:sp>
      <p:pic>
        <p:nvPicPr>
          <p:cNvPr id="3074" name="Picture 2" descr="C:\Users\ian.hall\Documents\presentation material\CC_TIM\crystalcas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40638" cy="21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ian.hall\Documents\presentation material\CC_TIM\PH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83" y="5330825"/>
            <a:ext cx="1907017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an.hall\Documents\presentation material\CC_TIM\RA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096000"/>
            <a:ext cx="239553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ian.hall\Documents\presentation material\CC_TIM\1000px-University_of_Southampton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26" y="4938215"/>
            <a:ext cx="2627574" cy="5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ian.hall\Documents\presentation material\CC_TIM\Dstl_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1760537" cy="8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82870" y="0"/>
            <a:ext cx="53611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Content includes material subject to © Crown copyright (2018), Dstl and © Crown copyright (2018), PHE. This material is licensed under the terms of the Open Government Licence except where otherwise stated. To view this licence, visit </a:t>
            </a:r>
            <a:r>
              <a:rPr lang="en-GB" sz="1200" u="sng" dirty="0">
                <a:hlinkClick r:id="rId8"/>
              </a:rPr>
              <a:t>http://www.nationalarchives.gov.uk/doc/open-government-licence/version/3</a:t>
            </a:r>
            <a:r>
              <a:rPr lang="en-GB" sz="1200" dirty="0"/>
              <a:t> or write to the Information Policy Team, The National Archives, Kew, London TW9 4DU, or email: </a:t>
            </a:r>
            <a:r>
              <a:rPr lang="en-GB" sz="1200" u="sng" dirty="0">
                <a:hlinkClick r:id="rId9"/>
              </a:rPr>
              <a:t>psi@nationalarchives.gsi.gov.uk</a:t>
            </a:r>
            <a:endParaRPr lang="en-GB" sz="1200" u="sng" dirty="0"/>
          </a:p>
          <a:p>
            <a:r>
              <a:rPr lang="en-GB" sz="1200" u="sng" dirty="0"/>
              <a:t>Content includes material © </a:t>
            </a:r>
            <a:r>
              <a:rPr lang="en-GB" sz="1200" u="sng" dirty="0" err="1"/>
              <a:t>Riskaware</a:t>
            </a:r>
            <a:r>
              <a:rPr lang="en-GB" sz="1200" u="sng" dirty="0"/>
              <a:t> 2018</a:t>
            </a:r>
            <a:endParaRPr lang="en-GB" sz="1200" u="sng" dirty="0"/>
          </a:p>
        </p:txBody>
      </p:sp>
    </p:spTree>
    <p:extLst>
      <p:ext uri="{BB962C8B-B14F-4D97-AF65-F5344CB8AC3E}">
        <p14:creationId xmlns:p14="http://schemas.microsoft.com/office/powerpoint/2010/main" val="23029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E2C51"/>
                </a:solidFill>
              </a:rPr>
              <a:t>Uncertainty Visualization Study Group</a:t>
            </a:r>
            <a:br>
              <a:rPr lang="en-US" dirty="0" smtClean="0">
                <a:solidFill>
                  <a:srgbClr val="0E2C51"/>
                </a:solidFill>
              </a:rPr>
            </a:br>
            <a:r>
              <a:rPr lang="en-US" dirty="0" smtClean="0">
                <a:solidFill>
                  <a:srgbClr val="0E2C51"/>
                </a:solidFill>
              </a:rPr>
              <a:t/>
            </a:r>
            <a:br>
              <a:rPr lang="en-US" dirty="0" smtClean="0">
                <a:solidFill>
                  <a:srgbClr val="0E2C51"/>
                </a:solidFill>
              </a:rPr>
            </a:br>
            <a:r>
              <a:rPr lang="en-US" sz="4000" b="1" dirty="0" smtClean="0">
                <a:solidFill>
                  <a:srgbClr val="0E2C51"/>
                </a:solidFill>
              </a:rPr>
              <a:t>Theme 2: Decision aids that include data summaries and temporal predictions</a:t>
            </a:r>
            <a:br>
              <a:rPr lang="en-US" sz="4000" b="1" dirty="0" smtClean="0">
                <a:solidFill>
                  <a:srgbClr val="0E2C51"/>
                </a:solidFill>
              </a:rPr>
            </a:br>
            <a:r>
              <a:rPr lang="en-US" dirty="0">
                <a:solidFill>
                  <a:srgbClr val="0E2C51"/>
                </a:solidFill>
              </a:rPr>
              <a:t/>
            </a:r>
            <a:br>
              <a:rPr lang="en-US" dirty="0">
                <a:solidFill>
                  <a:srgbClr val="0E2C51"/>
                </a:solidFill>
              </a:rPr>
            </a:br>
            <a:r>
              <a:rPr lang="en-US" sz="3600" dirty="0" err="1" smtClean="0">
                <a:solidFill>
                  <a:srgbClr val="0E2C51"/>
                </a:solidFill>
              </a:rPr>
              <a:t>Dr</a:t>
            </a:r>
            <a:r>
              <a:rPr lang="en-US" sz="3600" dirty="0" smtClean="0">
                <a:solidFill>
                  <a:srgbClr val="0E2C51"/>
                </a:solidFill>
              </a:rPr>
              <a:t> Adrian Pratt</a:t>
            </a:r>
            <a:br>
              <a:rPr lang="en-US" sz="3600" dirty="0" smtClean="0">
                <a:solidFill>
                  <a:srgbClr val="0E2C51"/>
                </a:solidFill>
              </a:rPr>
            </a:br>
            <a:r>
              <a:rPr lang="en-US" sz="2800" dirty="0" smtClean="0">
                <a:solidFill>
                  <a:srgbClr val="0E2C51"/>
                </a:solidFill>
              </a:rPr>
              <a:t>Senior Mathematical </a:t>
            </a:r>
            <a:r>
              <a:rPr lang="en-US" sz="2800" dirty="0" err="1" smtClean="0">
                <a:solidFill>
                  <a:srgbClr val="0E2C51"/>
                </a:solidFill>
              </a:rPr>
              <a:t>Modeller</a:t>
            </a:r>
            <a:r>
              <a:rPr lang="en-US" sz="2800" dirty="0" smtClean="0">
                <a:solidFill>
                  <a:srgbClr val="0E2C51"/>
                </a:solidFill>
              </a:rPr>
              <a:t/>
            </a:r>
            <a:br>
              <a:rPr lang="en-US" sz="2800" dirty="0" smtClean="0">
                <a:solidFill>
                  <a:srgbClr val="0E2C51"/>
                </a:solidFill>
              </a:rPr>
            </a:br>
            <a:r>
              <a:rPr lang="en-US" sz="2800" dirty="0" smtClean="0">
                <a:solidFill>
                  <a:srgbClr val="0E2C51"/>
                </a:solidFill>
              </a:rPr>
              <a:t>Public Health England</a:t>
            </a:r>
            <a:endParaRPr lang="en-US" sz="2800" dirty="0">
              <a:solidFill>
                <a:srgbClr val="0E2C5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3" name="Rectangle 2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182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Introduction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Transmissible diseases can be hard to predict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S</a:t>
            </a:r>
            <a:r>
              <a:rPr lang="en-GB" dirty="0" smtClean="0"/>
              <a:t>usceptible, </a:t>
            </a:r>
            <a:r>
              <a:rPr lang="en-GB" b="1" dirty="0" smtClean="0"/>
              <a:t>I</a:t>
            </a:r>
            <a:r>
              <a:rPr lang="en-GB" dirty="0" smtClean="0"/>
              <a:t>nfected, </a:t>
            </a:r>
            <a:r>
              <a:rPr lang="en-GB" b="1" dirty="0" smtClean="0"/>
              <a:t>R</a:t>
            </a:r>
            <a:r>
              <a:rPr lang="en-GB" dirty="0" smtClean="0"/>
              <a:t>emoved </a:t>
            </a:r>
            <a:r>
              <a:rPr lang="en-GB" dirty="0"/>
              <a:t>(</a:t>
            </a:r>
            <a:r>
              <a:rPr lang="en-GB" dirty="0" smtClean="0"/>
              <a:t>SIR) model is used to describe evolution of disease in a population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Stochasticity can be introduced to capture many possible outcomes</a:t>
            </a:r>
          </a:p>
          <a:p>
            <a:endParaRPr lang="en-GB" dirty="0"/>
          </a:p>
          <a:p>
            <a:r>
              <a:rPr lang="en-GB" dirty="0" smtClean="0"/>
              <a:t>Effective communication to decision makers is essential</a:t>
            </a:r>
            <a:endParaRPr lang="en-GB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10400" y="1600201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Transmissible disease:</a:t>
            </a:r>
          </a:p>
          <a:p>
            <a:pPr marL="0" indent="0">
              <a:buNone/>
            </a:pPr>
            <a:r>
              <a:rPr lang="en-GB" sz="1400" dirty="0" smtClean="0"/>
              <a:t>A disease that can be passed from one person to another.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SIR model:</a:t>
            </a:r>
          </a:p>
          <a:p>
            <a:pPr marL="0" indent="0">
              <a:buNone/>
            </a:pPr>
            <a:r>
              <a:rPr lang="en-GB" sz="1400" dirty="0" smtClean="0"/>
              <a:t>A mathematical model that  divides population into susceptible, infected, and removed (no longer susceptible or infective).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Stochastic model:</a:t>
            </a:r>
          </a:p>
          <a:p>
            <a:pPr marL="0" indent="0">
              <a:buNone/>
            </a:pPr>
            <a:r>
              <a:rPr lang="en-GB" sz="1400" dirty="0" smtClean="0"/>
              <a:t>A model possessing some inherent randomness.</a:t>
            </a:r>
          </a:p>
          <a:p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6" name="Rectangle 1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81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Stochasticity</a:t>
            </a:r>
            <a:endParaRPr lang="en-US" dirty="0">
              <a:solidFill>
                <a:srgbClr val="0E2C51"/>
              </a:solidFill>
            </a:endParaRPr>
          </a:p>
        </p:txBody>
      </p:sp>
      <p:pic>
        <p:nvPicPr>
          <p:cNvPr id="1026" name="Picture 2" descr="6 Pieces of Black and White D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1"/>
            <a:ext cx="6215508" cy="46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5" name="Rectangle 14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7010400" y="1600201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Transmissible disease:</a:t>
            </a:r>
          </a:p>
          <a:p>
            <a:pPr marL="0" indent="0">
              <a:buNone/>
            </a:pPr>
            <a:r>
              <a:rPr lang="en-GB" sz="1400" dirty="0" smtClean="0"/>
              <a:t>A disease that can be passed from one person to another.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SIR model:</a:t>
            </a:r>
          </a:p>
          <a:p>
            <a:pPr marL="0" indent="0">
              <a:buNone/>
            </a:pPr>
            <a:r>
              <a:rPr lang="en-GB" sz="1400" dirty="0" smtClean="0"/>
              <a:t>A mathematical model that  divides population into susceptible, infected, and removed (no longer susceptible or infective).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Stochastic model:</a:t>
            </a:r>
          </a:p>
          <a:p>
            <a:pPr marL="0" indent="0">
              <a:buNone/>
            </a:pPr>
            <a:r>
              <a:rPr lang="en-GB" sz="1400" dirty="0" smtClean="0"/>
              <a:t>A model possessing some inherent randomness.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02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E2C51"/>
                </a:solidFill>
              </a:rPr>
              <a:t>Existing approaches for visualization</a:t>
            </a:r>
            <a:endParaRPr lang="en-US" dirty="0">
              <a:solidFill>
                <a:srgbClr val="0E2C51"/>
              </a:solidFill>
            </a:endParaRPr>
          </a:p>
        </p:txBody>
      </p:sp>
      <p:pic>
        <p:nvPicPr>
          <p:cNvPr id="1026" name="Picture 2" descr="C:\Users\Hannah.Williams\Documents\Git\CrystalCast\HW_Sandpit_2018\Removedpop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49841" y="4761830"/>
            <a:ext cx="5325884" cy="191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nah.Williams\Documents\Git\CrystalCast\HW_Sandpit_2018\Infect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150"/>
          <a:stretch/>
        </p:blipFill>
        <p:spPr bwMode="auto">
          <a:xfrm>
            <a:off x="1016668" y="1470966"/>
            <a:ext cx="4662300" cy="32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9" name="Rectangle 18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7010400" y="1600201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Transmissible disease:</a:t>
            </a:r>
          </a:p>
          <a:p>
            <a:pPr marL="0" indent="0">
              <a:buNone/>
            </a:pPr>
            <a:r>
              <a:rPr lang="en-GB" sz="1400" dirty="0" smtClean="0"/>
              <a:t>A disease that can be passed from one person to another.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SIR model:</a:t>
            </a:r>
          </a:p>
          <a:p>
            <a:pPr marL="0" indent="0">
              <a:buNone/>
            </a:pPr>
            <a:r>
              <a:rPr lang="en-GB" sz="1400" dirty="0" smtClean="0"/>
              <a:t>A mathematical model that  divides population into susceptible, infected, and removed (no longer susceptible or infective).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Stochastic model:</a:t>
            </a:r>
          </a:p>
          <a:p>
            <a:pPr marL="0" indent="0">
              <a:buNone/>
            </a:pPr>
            <a:r>
              <a:rPr lang="en-GB" sz="1400" dirty="0" smtClean="0"/>
              <a:t>A model possessing some inherent randomness.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4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E2C51"/>
                </a:solidFill>
              </a:rPr>
              <a:t>Existing approaches for visualization</a:t>
            </a:r>
            <a:endParaRPr lang="en-US" dirty="0">
              <a:solidFill>
                <a:srgbClr val="0E2C5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9" name="Rectangle 18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5" r="55134"/>
          <a:stretch/>
        </p:blipFill>
        <p:spPr bwMode="auto">
          <a:xfrm>
            <a:off x="1524000" y="1305490"/>
            <a:ext cx="4576860" cy="51153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010400" y="1600201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Transmissible disease:</a:t>
            </a:r>
          </a:p>
          <a:p>
            <a:pPr marL="0" indent="0">
              <a:buNone/>
            </a:pPr>
            <a:r>
              <a:rPr lang="en-GB" sz="1400" dirty="0" smtClean="0"/>
              <a:t>A disease that can be passed from one person to another.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SIR model:</a:t>
            </a:r>
          </a:p>
          <a:p>
            <a:pPr marL="0" indent="0">
              <a:buNone/>
            </a:pPr>
            <a:r>
              <a:rPr lang="en-GB" sz="1400" dirty="0" smtClean="0"/>
              <a:t>A mathematical model that  divides population into susceptible, infected, and removed (no longer susceptible or infective).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Stochastic model:</a:t>
            </a:r>
          </a:p>
          <a:p>
            <a:pPr marL="0" indent="0">
              <a:buNone/>
            </a:pPr>
            <a:r>
              <a:rPr lang="en-GB" sz="1400" dirty="0" smtClean="0"/>
              <a:t>A model possessing some inherent randomness.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88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Data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SIR model for a flu-like disease</a:t>
            </a:r>
          </a:p>
          <a:p>
            <a:pPr lvl="1"/>
            <a:r>
              <a:rPr lang="en-GB" dirty="0" smtClean="0"/>
              <a:t>Removed population further split into three subgroups </a:t>
            </a:r>
            <a:endParaRPr lang="en-GB" dirty="0"/>
          </a:p>
          <a:p>
            <a:pPr lvl="2"/>
            <a:r>
              <a:rPr lang="en-GB" dirty="0" smtClean="0"/>
              <a:t>Full recovery</a:t>
            </a:r>
          </a:p>
          <a:p>
            <a:pPr lvl="2"/>
            <a:r>
              <a:rPr lang="en-GB" dirty="0" smtClean="0"/>
              <a:t>Lasting symptoms</a:t>
            </a:r>
          </a:p>
          <a:p>
            <a:pPr lvl="2"/>
            <a:r>
              <a:rPr lang="en-GB" dirty="0" smtClean="0"/>
              <a:t>Death</a:t>
            </a:r>
          </a:p>
          <a:p>
            <a:pPr lvl="1"/>
            <a:r>
              <a:rPr lang="en-GB" smtClean="0"/>
              <a:t>Intervention considered</a:t>
            </a:r>
            <a:endParaRPr lang="en-GB" dirty="0" smtClean="0"/>
          </a:p>
          <a:p>
            <a:pPr lvl="1"/>
            <a:r>
              <a:rPr lang="en-GB" dirty="0" smtClean="0"/>
              <a:t>1000 realisations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theme summary sheet for more details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5" name="Rectangle 14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7010400" y="1600201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Transmissible disease:</a:t>
            </a:r>
          </a:p>
          <a:p>
            <a:pPr marL="0" indent="0">
              <a:buNone/>
            </a:pPr>
            <a:r>
              <a:rPr lang="en-GB" sz="1400" dirty="0" smtClean="0"/>
              <a:t>A disease that can be passed from one person to another.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SIR model:</a:t>
            </a:r>
          </a:p>
          <a:p>
            <a:pPr marL="0" indent="0">
              <a:buNone/>
            </a:pPr>
            <a:r>
              <a:rPr lang="en-GB" sz="1400" dirty="0" smtClean="0"/>
              <a:t>A mathematical model that  divides population into susceptible, infected, and removed (no longer susceptible or infective).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Stochastic model:</a:t>
            </a:r>
          </a:p>
          <a:p>
            <a:pPr marL="0" indent="0">
              <a:buNone/>
            </a:pPr>
            <a:r>
              <a:rPr lang="en-GB" sz="1400" dirty="0" smtClean="0"/>
              <a:t>A model possessing some inherent randomness.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00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Expectations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Innovative methods for visualizing the variety of outputs </a:t>
            </a:r>
            <a:endParaRPr lang="en-GB" dirty="0"/>
          </a:p>
          <a:p>
            <a:pPr lvl="2"/>
            <a:r>
              <a:rPr lang="en-GB" dirty="0" smtClean="0"/>
              <a:t>Computer code</a:t>
            </a:r>
            <a:endParaRPr lang="en-GB" dirty="0"/>
          </a:p>
          <a:p>
            <a:pPr lvl="2"/>
            <a:r>
              <a:rPr lang="en-GB" dirty="0" smtClean="0"/>
              <a:t>Illustrations</a:t>
            </a:r>
          </a:p>
          <a:p>
            <a:pPr lvl="2"/>
            <a:r>
              <a:rPr lang="en-GB" dirty="0" smtClean="0"/>
              <a:t>Concepts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6" name="Rectangle 1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7010400" y="1600201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Transmissible disease:</a:t>
            </a:r>
          </a:p>
          <a:p>
            <a:pPr marL="0" indent="0">
              <a:buNone/>
            </a:pPr>
            <a:r>
              <a:rPr lang="en-GB" sz="1400" dirty="0" smtClean="0"/>
              <a:t>A disease that can be passed from one person to another.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SIR model:</a:t>
            </a:r>
          </a:p>
          <a:p>
            <a:pPr marL="0" indent="0">
              <a:buNone/>
            </a:pPr>
            <a:r>
              <a:rPr lang="en-GB" sz="1400" dirty="0" smtClean="0"/>
              <a:t>A mathematical model that  divides population into susceptible, infected, and removed (no longer susceptible or infective).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Stochastic model:</a:t>
            </a:r>
          </a:p>
          <a:p>
            <a:pPr marL="0" indent="0">
              <a:buNone/>
            </a:pPr>
            <a:r>
              <a:rPr lang="en-GB" sz="1400" dirty="0" smtClean="0"/>
              <a:t>A model possessing some inherent randomness.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37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3815</TotalTime>
  <Words>532</Words>
  <Application>Microsoft Office PowerPoint</Application>
  <PresentationFormat>On-screen Show (4:3)</PresentationFormat>
  <Paragraphs>99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Uncertainty Visualization Study Group  Theme 2: Decision aids that include data summaries and temporal predictions  Dr Adrian Pratt Senior Mathematical Modeller Public Health England</vt:lpstr>
      <vt:lpstr>Introduction</vt:lpstr>
      <vt:lpstr>Stochasticity</vt:lpstr>
      <vt:lpstr>Existing approaches for visualization</vt:lpstr>
      <vt:lpstr>Existing approaches for visualization</vt:lpstr>
      <vt:lpstr>Data</vt:lpstr>
      <vt:lpstr>Expectations</vt:lpstr>
    </vt:vector>
  </TitlesOfParts>
  <Company>Defense Threat Reduction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"kileyc"</dc:creator>
  <cp:lastModifiedBy>Bowman Veronica</cp:lastModifiedBy>
  <cp:revision>76</cp:revision>
  <cp:lastPrinted>2018-02-09T14:25:37Z</cp:lastPrinted>
  <dcterms:created xsi:type="dcterms:W3CDTF">2016-01-11T18:57:29Z</dcterms:created>
  <dcterms:modified xsi:type="dcterms:W3CDTF">2018-05-16T10:35:58Z</dcterms:modified>
</cp:coreProperties>
</file>