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302" r:id="rId4"/>
    <p:sldId id="306" r:id="rId5"/>
    <p:sldId id="309" r:id="rId6"/>
    <p:sldId id="265" r:id="rId7"/>
    <p:sldId id="303" r:id="rId8"/>
    <p:sldId id="304" r:id="rId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C51"/>
    <a:srgbClr val="B0555C"/>
    <a:srgbClr val="6B1218"/>
    <a:srgbClr val="941621"/>
    <a:srgbClr val="468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>
      <p:cViewPr varScale="1">
        <p:scale>
          <a:sx n="80" d="100"/>
          <a:sy n="80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orient="horz" pos="3127"/>
        <p:guide pos="216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F00DB-0DD7-45D3-A35F-578EB318F78A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EFCF5-27FA-4174-8D4F-40E3152C6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5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2427-853C-4692-BFB1-1F0DB66DBCCC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8FB6-7D33-4D9C-A1E2-89F73A5AE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Dice image is CC0</a:t>
            </a:r>
            <a:r>
              <a:rPr lang="en-GB" baseline="0" dirty="0" smtClean="0"/>
              <a:t> license (Free for personal and commercial, no attribution required)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Dice image is CC0</a:t>
            </a:r>
            <a:r>
              <a:rPr lang="en-GB" baseline="0" dirty="0" smtClean="0"/>
              <a:t> license (Free for personal and commercial, no attribution required)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Describe issues with these methods.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7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Static</a:t>
            </a:r>
            <a:r>
              <a:rPr lang="en-GB" baseline="0" dirty="0" smtClean="0"/>
              <a:t> or dynamic. Possibly, but not necessarily involving material from existing approaches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8FB6-7D33-4D9C-A1E2-89F73A5AE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3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3C63-6DEE-44AC-8654-5A703ED5C87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90BBE-6183-4CD3-B696-CC0CC9E2401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ian.hall\Documents\presentation material\CC_TIM\crystalcast-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28908"/>
            <a:ext cx="1143000" cy="10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tionalarchives.gov.uk/doc/open-government-licence/version/3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hyperlink" Target="mailto:psi@nationalarchives.gsi.gov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Uncertainty Visualization Study Group</a:t>
            </a:r>
            <a:endParaRPr lang="en-US" dirty="0"/>
          </a:p>
        </p:txBody>
      </p:sp>
      <p:pic>
        <p:nvPicPr>
          <p:cNvPr id="3074" name="Picture 2" descr="C:\Users\ian.hall\Documents\presentation material\CC_TIM\crystalcas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40638" cy="21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ian.hall\Documents\presentation material\CC_TIM\PH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83" y="5330825"/>
            <a:ext cx="1907017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an.hall\Documents\presentation material\CC_TIM\RA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096000"/>
            <a:ext cx="239553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an.hall\Documents\presentation material\CC_TIM\1000px-University_of_Southampton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26" y="4938215"/>
            <a:ext cx="2627574" cy="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ian.hall\Documents\presentation material\CC_TIM\Dstl_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1760537" cy="8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82870" y="0"/>
            <a:ext cx="5361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Content includes material subject to © Crown copyright (2018), Dstl and © Crown copyright (2018), PHE. This material is licensed under the terms of the Open Government Licence except where otherwise stated. To view this licence, visit </a:t>
            </a:r>
            <a:r>
              <a:rPr lang="en-GB" sz="1200" u="sng" dirty="0">
                <a:hlinkClick r:id="rId8"/>
              </a:rPr>
              <a:t>http://www.nationalarchives.gov.uk/doc/open-government-licence/version/3</a:t>
            </a:r>
            <a:r>
              <a:rPr lang="en-GB" sz="1200" dirty="0"/>
              <a:t> or write to the Information Policy Team, The National Archives, Kew, London TW9 4DU, or email: </a:t>
            </a:r>
            <a:r>
              <a:rPr lang="en-GB" sz="1200" u="sng" dirty="0">
                <a:hlinkClick r:id="rId9"/>
              </a:rPr>
              <a:t>psi@nationalarchives.gsi.gov.uk</a:t>
            </a:r>
            <a:endParaRPr lang="en-GB" sz="1200" u="sng" dirty="0"/>
          </a:p>
          <a:p>
            <a:r>
              <a:rPr lang="en-GB" sz="1200" u="sng" dirty="0"/>
              <a:t>Content includes material © </a:t>
            </a:r>
            <a:r>
              <a:rPr lang="en-GB" sz="1200" u="sng" dirty="0" err="1"/>
              <a:t>Riskaware</a:t>
            </a:r>
            <a:r>
              <a:rPr lang="en-GB" sz="1200" u="sng" dirty="0"/>
              <a:t> </a:t>
            </a:r>
            <a:r>
              <a:rPr lang="en-GB" sz="1200" u="sng" dirty="0" smtClean="0"/>
              <a:t>2018</a:t>
            </a:r>
          </a:p>
          <a:p>
            <a:r>
              <a:rPr lang="en-GB" sz="1200" u="sng" dirty="0"/>
              <a:t>Content includes material © </a:t>
            </a:r>
            <a:r>
              <a:rPr lang="en-GB" sz="1200" u="sng" dirty="0" smtClean="0"/>
              <a:t>University of Southampton 2018</a:t>
            </a:r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23029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495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E2C51"/>
                </a:solidFill>
              </a:rPr>
              <a:t>Uncertainty Visualization Study Group</a:t>
            </a:r>
            <a:br>
              <a:rPr lang="en-US" dirty="0" smtClean="0">
                <a:solidFill>
                  <a:srgbClr val="0E2C51"/>
                </a:solidFill>
              </a:rPr>
            </a:br>
            <a:r>
              <a:rPr lang="en-US" dirty="0" smtClean="0">
                <a:solidFill>
                  <a:srgbClr val="0E2C51"/>
                </a:solidFill>
              </a:rPr>
              <a:t/>
            </a:r>
            <a:br>
              <a:rPr lang="en-US" dirty="0" smtClean="0">
                <a:solidFill>
                  <a:srgbClr val="0E2C51"/>
                </a:solidFill>
              </a:rPr>
            </a:br>
            <a:r>
              <a:rPr lang="en-US" sz="4000" b="1" dirty="0" smtClean="0">
                <a:solidFill>
                  <a:srgbClr val="0E2C51"/>
                </a:solidFill>
              </a:rPr>
              <a:t>Theme 4: Visualizing </a:t>
            </a:r>
            <a:r>
              <a:rPr lang="en-US" sz="4000" b="1" dirty="0">
                <a:solidFill>
                  <a:srgbClr val="0E2C51"/>
                </a:solidFill>
              </a:rPr>
              <a:t>uncertainty in the numbers in ‘at risk’ groups due to multiple model </a:t>
            </a:r>
            <a:r>
              <a:rPr lang="en-US" sz="4000" b="1" dirty="0" smtClean="0">
                <a:solidFill>
                  <a:srgbClr val="0E2C51"/>
                </a:solidFill>
              </a:rPr>
              <a:t>predictions</a:t>
            </a:r>
            <a:r>
              <a:rPr lang="en-GB" sz="4000" b="1" dirty="0">
                <a:solidFill>
                  <a:srgbClr val="0E2C51"/>
                </a:solidFill>
              </a:rPr>
              <a:t/>
            </a:r>
            <a:br>
              <a:rPr lang="en-GB" sz="4000" b="1" dirty="0">
                <a:solidFill>
                  <a:srgbClr val="0E2C51"/>
                </a:solidFill>
              </a:rPr>
            </a:br>
            <a:r>
              <a:rPr lang="en-US" dirty="0">
                <a:solidFill>
                  <a:srgbClr val="0E2C51"/>
                </a:solidFill>
              </a:rPr>
              <a:t/>
            </a:r>
            <a:br>
              <a:rPr lang="en-US" dirty="0">
                <a:solidFill>
                  <a:srgbClr val="0E2C51"/>
                </a:solidFill>
              </a:rPr>
            </a:br>
            <a:r>
              <a:rPr lang="en-US" sz="3600" dirty="0" smtClean="0">
                <a:solidFill>
                  <a:srgbClr val="0E2C51"/>
                </a:solidFill>
              </a:rPr>
              <a:t>Alex Forrester</a:t>
            </a:r>
            <a:br>
              <a:rPr lang="en-US" sz="3600" dirty="0" smtClean="0">
                <a:solidFill>
                  <a:srgbClr val="0E2C51"/>
                </a:solidFill>
              </a:rPr>
            </a:br>
            <a:r>
              <a:rPr lang="en-US" sz="2800" dirty="0" smtClean="0">
                <a:solidFill>
                  <a:srgbClr val="0E2C51"/>
                </a:solidFill>
              </a:rPr>
              <a:t>Associate Professor in Computational Engineering</a:t>
            </a:r>
            <a:br>
              <a:rPr lang="en-US" sz="2800" dirty="0" smtClean="0">
                <a:solidFill>
                  <a:srgbClr val="0E2C51"/>
                </a:solidFill>
              </a:rPr>
            </a:br>
            <a:r>
              <a:rPr lang="en-US" sz="2800" dirty="0" smtClean="0">
                <a:solidFill>
                  <a:srgbClr val="0E2C51"/>
                </a:solidFill>
              </a:rPr>
              <a:t>University of Southampton</a:t>
            </a:r>
            <a:endParaRPr lang="en-US" sz="2800" dirty="0">
              <a:solidFill>
                <a:srgbClr val="0E2C5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3" name="Rectangle 2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82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Introduction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Transmissible diseases can be hard to predict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S</a:t>
            </a:r>
            <a:r>
              <a:rPr lang="en-GB" dirty="0" smtClean="0"/>
              <a:t>usceptible, </a:t>
            </a:r>
            <a:r>
              <a:rPr lang="en-GB" b="1" dirty="0" smtClean="0"/>
              <a:t>I</a:t>
            </a:r>
            <a:r>
              <a:rPr lang="en-GB" dirty="0" smtClean="0"/>
              <a:t>nfected, </a:t>
            </a:r>
            <a:r>
              <a:rPr lang="en-GB" b="1" dirty="0" smtClean="0"/>
              <a:t>R</a:t>
            </a:r>
            <a:r>
              <a:rPr lang="en-GB" dirty="0" smtClean="0"/>
              <a:t>emoved </a:t>
            </a:r>
            <a:r>
              <a:rPr lang="en-GB" dirty="0"/>
              <a:t>(</a:t>
            </a:r>
            <a:r>
              <a:rPr lang="en-GB" dirty="0" smtClean="0"/>
              <a:t>SIR) model is used to describe evolution of disease in a population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Stochasticity can be introduced to capture many possible outcomes</a:t>
            </a:r>
          </a:p>
          <a:p>
            <a:endParaRPr lang="en-GB" dirty="0"/>
          </a:p>
          <a:p>
            <a:r>
              <a:rPr lang="en-GB" dirty="0" smtClean="0"/>
              <a:t>Effective communication to decision makers is essential</a:t>
            </a:r>
            <a:endParaRPr lang="en-GB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6" name="Rectangle 1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781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Stochasticity</a:t>
            </a:r>
            <a:endParaRPr lang="en-US" dirty="0">
              <a:solidFill>
                <a:srgbClr val="0E2C5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5" name="Rectangle 14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4414568" y="2971800"/>
            <a:ext cx="2090866" cy="619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/>
              <a:t>A ‘deterministic’ SIR model</a:t>
            </a:r>
            <a:endParaRPr lang="en-GB" sz="1400" dirty="0"/>
          </a:p>
        </p:txBody>
      </p:sp>
      <p:pic>
        <p:nvPicPr>
          <p:cNvPr id="11" name="Picture 10" descr="cid:image001.png@01D3DE59.24C78EF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85420"/>
            <a:ext cx="3700335" cy="243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:\CrystalCast\Sandpit\Group4_SIRAll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86200"/>
            <a:ext cx="3629660" cy="260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162800" y="17526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  <a:p>
            <a:endParaRPr lang="en-US" sz="1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85966" y="5410200"/>
            <a:ext cx="2162034" cy="9246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400" dirty="0" smtClean="0"/>
              <a:t>Multiple ‘realizations’ of a stochastic SIR model (showing only the ‘I’ prediction)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802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E2C51"/>
                </a:solidFill>
              </a:rPr>
              <a:t>Multiple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509"/>
            <a:ext cx="7467600" cy="541309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Things change with:</a:t>
            </a:r>
          </a:p>
          <a:p>
            <a:pPr lvl="1"/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Socio-economic factors</a:t>
            </a:r>
          </a:p>
          <a:p>
            <a:pPr lvl="1"/>
            <a:r>
              <a:rPr lang="en-GB" dirty="0" smtClean="0"/>
              <a:t>Individual</a:t>
            </a:r>
          </a:p>
          <a:p>
            <a:r>
              <a:rPr lang="en-GB" dirty="0" smtClean="0"/>
              <a:t>Diseases </a:t>
            </a:r>
            <a:r>
              <a:rPr lang="en-GB" dirty="0"/>
              <a:t>are transmitted in a variety of different </a:t>
            </a:r>
            <a:r>
              <a:rPr lang="en-GB" dirty="0" smtClean="0"/>
              <a:t>ways.</a:t>
            </a:r>
            <a:endParaRPr lang="en-GB" dirty="0"/>
          </a:p>
          <a:p>
            <a:r>
              <a:rPr lang="en-GB" dirty="0"/>
              <a:t>We must make </a:t>
            </a:r>
            <a:r>
              <a:rPr lang="en-GB" b="1" dirty="0" smtClean="0"/>
              <a:t>simplifications.</a:t>
            </a:r>
            <a:endParaRPr lang="en-GB" b="1" dirty="0"/>
          </a:p>
          <a:p>
            <a:r>
              <a:rPr lang="en-GB" dirty="0"/>
              <a:t>Each model is an </a:t>
            </a:r>
            <a:r>
              <a:rPr lang="en-GB" b="1" dirty="0"/>
              <a:t>abstraction</a:t>
            </a:r>
            <a:r>
              <a:rPr lang="en-GB" dirty="0"/>
              <a:t> of the real </a:t>
            </a:r>
            <a:r>
              <a:rPr lang="en-GB" dirty="0" smtClean="0"/>
              <a:t>world.</a:t>
            </a:r>
            <a:endParaRPr lang="en-GB" dirty="0"/>
          </a:p>
          <a:p>
            <a:r>
              <a:rPr lang="en-US" dirty="0" smtClean="0"/>
              <a:t>Where </a:t>
            </a:r>
            <a:r>
              <a:rPr lang="en-US" dirty="0"/>
              <a:t>do </a:t>
            </a:r>
            <a:r>
              <a:rPr lang="en-US" dirty="0" smtClean="0"/>
              <a:t>different models </a:t>
            </a:r>
            <a:r>
              <a:rPr lang="en-US" dirty="0"/>
              <a:t>agree on low/high uncertainty?</a:t>
            </a:r>
          </a:p>
          <a:p>
            <a:r>
              <a:rPr lang="en-US" dirty="0"/>
              <a:t>Where do they disagree?</a:t>
            </a:r>
          </a:p>
          <a:p>
            <a:r>
              <a:rPr lang="en-US" dirty="0"/>
              <a:t>How can this be presented to aid decision making?</a:t>
            </a:r>
            <a:endParaRPr lang="en-GB" dirty="0"/>
          </a:p>
          <a:p>
            <a:endParaRPr lang="en-GB" b="1" dirty="0"/>
          </a:p>
          <a:p>
            <a:endParaRPr lang="en-GB" sz="26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7090"/>
            <a:ext cx="228600" cy="6872179"/>
            <a:chOff x="0" y="-14179"/>
            <a:chExt cx="228600" cy="6948377"/>
          </a:xfrm>
        </p:grpSpPr>
        <p:sp>
          <p:nvSpPr>
            <p:cNvPr id="6" name="Rectangle 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4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E2C51"/>
                </a:solidFill>
              </a:rPr>
              <a:t>Multiple Models Example</a:t>
            </a:r>
            <a:endParaRPr lang="en-US" dirty="0">
              <a:solidFill>
                <a:srgbClr val="0E2C5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9" name="Rectangle 18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H:\CrystalCast\Sandpit\Group4_SIRAl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47" y="1199297"/>
            <a:ext cx="2270153" cy="16301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503300" y="2306089"/>
            <a:ext cx="2162034" cy="772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/>
              <a:t>Multiple realizations of a </a:t>
            </a:r>
            <a:r>
              <a:rPr lang="en-GB" sz="1400" i="1" dirty="0" smtClean="0"/>
              <a:t>cheap </a:t>
            </a:r>
            <a:r>
              <a:rPr lang="en-GB" sz="1400" dirty="0" smtClean="0"/>
              <a:t>model</a:t>
            </a:r>
            <a:endParaRPr lang="en-GB" sz="1400" dirty="0"/>
          </a:p>
        </p:txBody>
      </p:sp>
      <p:pic>
        <p:nvPicPr>
          <p:cNvPr id="15" name="Picture 14" descr="H:\CrystalCast\Sandpit\Group4_patch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47" y="3128884"/>
            <a:ext cx="2237887" cy="160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:\CrystalCast\Sandpit\Group4_patch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11" y="3169622"/>
            <a:ext cx="2195935" cy="15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:\CrystalCast\Sandpit\Group4_patch3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48" y="4818167"/>
            <a:ext cx="2238470" cy="1607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H:\CrystalCast\Sandpit\Group4_patch4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81" y="4837774"/>
            <a:ext cx="2211166" cy="158780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5804347" y="5065102"/>
            <a:ext cx="1782555" cy="275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 smtClean="0"/>
              <a:t>Multiple realizations of an </a:t>
            </a:r>
            <a:r>
              <a:rPr lang="en-GB" sz="1400" i="1" dirty="0" smtClean="0"/>
              <a:t>expensive </a:t>
            </a:r>
            <a:r>
              <a:rPr lang="en-GB" sz="1400" dirty="0" smtClean="0"/>
              <a:t>model that splits the population into four geographical areas</a:t>
            </a:r>
            <a:endParaRPr lang="en-GB" sz="14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81800" y="1285420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4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Data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Model 1 – Stochastic SIR model for a flu-like disease</a:t>
            </a:r>
          </a:p>
          <a:p>
            <a:pPr lvl="1"/>
            <a:r>
              <a:rPr lang="en-GB" dirty="0" smtClean="0"/>
              <a:t>1000 realisations</a:t>
            </a:r>
            <a:endParaRPr lang="en-GB" dirty="0"/>
          </a:p>
          <a:p>
            <a:r>
              <a:rPr lang="en-GB" dirty="0" smtClean="0"/>
              <a:t>Model 2 - </a:t>
            </a:r>
            <a:r>
              <a:rPr lang="en-GB" dirty="0"/>
              <a:t>Stochastic </a:t>
            </a:r>
            <a:r>
              <a:rPr lang="en-GB" dirty="0" smtClean="0"/>
              <a:t>SIR ‘patch’ model </a:t>
            </a:r>
            <a:r>
              <a:rPr lang="en-GB" dirty="0"/>
              <a:t>for a flu-like </a:t>
            </a:r>
            <a:r>
              <a:rPr lang="en-GB" dirty="0" smtClean="0"/>
              <a:t>disease</a:t>
            </a:r>
          </a:p>
          <a:p>
            <a:pPr lvl="1"/>
            <a:r>
              <a:rPr lang="en-GB" dirty="0" smtClean="0"/>
              <a:t>4 geographical areas (patches)</a:t>
            </a:r>
          </a:p>
          <a:p>
            <a:pPr lvl="1"/>
            <a:r>
              <a:rPr lang="en-GB" dirty="0" smtClean="0"/>
              <a:t>Each path has own SIR model</a:t>
            </a:r>
          </a:p>
          <a:p>
            <a:pPr lvl="1"/>
            <a:r>
              <a:rPr lang="en-GB" dirty="0" smtClean="0"/>
              <a:t>Movement of people between patches</a:t>
            </a:r>
            <a:endParaRPr lang="en-GB" dirty="0"/>
          </a:p>
          <a:p>
            <a:pPr lvl="1"/>
            <a:r>
              <a:rPr lang="en-GB" dirty="0"/>
              <a:t>1000 realisations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See theme summary sheet for more details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5" name="Rectangle 14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7010400" y="1600201"/>
            <a:ext cx="1905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 smtClean="0"/>
              <a:t>Transmissible disease:</a:t>
            </a:r>
          </a:p>
          <a:p>
            <a:pPr marL="0" indent="0">
              <a:buNone/>
            </a:pPr>
            <a:r>
              <a:rPr lang="en-GB" sz="1400" dirty="0" smtClean="0"/>
              <a:t>A disease that can be passed from one person to another.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SIR model:</a:t>
            </a:r>
          </a:p>
          <a:p>
            <a:pPr marL="0" indent="0">
              <a:buNone/>
            </a:pPr>
            <a:r>
              <a:rPr lang="en-GB" sz="1400" dirty="0" smtClean="0"/>
              <a:t>A mathematical model that  divides population into susceptible, infected, and removed (no longer susceptible or infective).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 smtClean="0"/>
              <a:t>Stochastic model:</a:t>
            </a:r>
          </a:p>
          <a:p>
            <a:pPr marL="0" indent="0">
              <a:buNone/>
            </a:pPr>
            <a:r>
              <a:rPr lang="en-GB" sz="1400" dirty="0" smtClean="0"/>
              <a:t>A model possessing some inherent randomness.</a:t>
            </a:r>
          </a:p>
        </p:txBody>
      </p:sp>
    </p:spTree>
    <p:extLst>
      <p:ext uri="{BB962C8B-B14F-4D97-AF65-F5344CB8AC3E}">
        <p14:creationId xmlns:p14="http://schemas.microsoft.com/office/powerpoint/2010/main" val="4700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2C51"/>
                </a:solidFill>
              </a:rPr>
              <a:t>Expectations</a:t>
            </a:r>
            <a:endParaRPr lang="en-US" dirty="0">
              <a:solidFill>
                <a:srgbClr val="0E2C5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Innovative methods for visualizing the outputs of multiple models and their uncertainty </a:t>
            </a:r>
            <a:endParaRPr lang="en-GB" dirty="0"/>
          </a:p>
          <a:p>
            <a:endParaRPr lang="en-GB" dirty="0"/>
          </a:p>
          <a:p>
            <a:pPr lvl="2"/>
            <a:r>
              <a:rPr lang="en-GB" dirty="0" smtClean="0"/>
              <a:t>Computer code</a:t>
            </a:r>
            <a:endParaRPr lang="en-GB" dirty="0"/>
          </a:p>
          <a:p>
            <a:pPr lvl="2"/>
            <a:r>
              <a:rPr lang="en-GB" dirty="0" smtClean="0"/>
              <a:t>Illustrations</a:t>
            </a:r>
          </a:p>
          <a:p>
            <a:pPr lvl="2"/>
            <a:r>
              <a:rPr lang="en-GB" dirty="0" smtClean="0"/>
              <a:t>Concepts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-14179"/>
            <a:ext cx="228600" cy="6872179"/>
            <a:chOff x="0" y="-14179"/>
            <a:chExt cx="228600" cy="6948377"/>
          </a:xfrm>
        </p:grpSpPr>
        <p:sp>
          <p:nvSpPr>
            <p:cNvPr id="16" name="Rectangle 15"/>
            <p:cNvSpPr/>
            <p:nvPr/>
          </p:nvSpPr>
          <p:spPr>
            <a:xfrm>
              <a:off x="0" y="-14179"/>
              <a:ext cx="228600" cy="6948377"/>
            </a:xfrm>
            <a:prstGeom prst="rect">
              <a:avLst/>
            </a:prstGeom>
            <a:solidFill>
              <a:srgbClr val="468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075662"/>
              <a:ext cx="228600" cy="448337"/>
            </a:xfrm>
            <a:prstGeom prst="rect">
              <a:avLst/>
            </a:prstGeom>
            <a:solidFill>
              <a:srgbClr val="941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632641"/>
              <a:ext cx="228600" cy="448337"/>
            </a:xfrm>
            <a:prstGeom prst="rect">
              <a:avLst/>
            </a:prstGeom>
            <a:solidFill>
              <a:srgbClr val="6B12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1523999"/>
              <a:ext cx="228600" cy="448337"/>
            </a:xfrm>
            <a:prstGeom prst="rect">
              <a:avLst/>
            </a:prstGeom>
            <a:solidFill>
              <a:srgbClr val="B055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37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3849</TotalTime>
  <Words>515</Words>
  <Application>Microsoft Office PowerPoint</Application>
  <PresentationFormat>On-screen Show (4:3)</PresentationFormat>
  <Paragraphs>87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Uncertainty Visualization Study Group  Theme 4: Visualizing uncertainty in the numbers in ‘at risk’ groups due to multiple model predictions  Alex Forrester Associate Professor in Computational Engineering University of Southampton</vt:lpstr>
      <vt:lpstr>Introduction</vt:lpstr>
      <vt:lpstr>Stochasticity</vt:lpstr>
      <vt:lpstr>Multiple Models</vt:lpstr>
      <vt:lpstr>Multiple Models Example</vt:lpstr>
      <vt:lpstr>Data</vt:lpstr>
      <vt:lpstr>Expectations</vt:lpstr>
    </vt:vector>
  </TitlesOfParts>
  <Company>Defense Threat Reduction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"kileyc"</dc:creator>
  <cp:lastModifiedBy>Bowman Veronica</cp:lastModifiedBy>
  <cp:revision>80</cp:revision>
  <cp:lastPrinted>2018-02-09T14:25:37Z</cp:lastPrinted>
  <dcterms:created xsi:type="dcterms:W3CDTF">2016-01-11T18:57:29Z</dcterms:created>
  <dcterms:modified xsi:type="dcterms:W3CDTF">2018-05-16T12:53:24Z</dcterms:modified>
</cp:coreProperties>
</file>