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997950" cy="8997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75" d="100"/>
          <a:sy n="75" d="100"/>
        </p:scale>
        <p:origin x="2720" y="616"/>
      </p:cViewPr>
      <p:guideLst>
        <p:guide orient="horz" pos="2834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846" y="2795197"/>
            <a:ext cx="7648258" cy="192872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693" y="5098838"/>
            <a:ext cx="6298565" cy="22994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3514" y="360336"/>
            <a:ext cx="2024539" cy="767741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898" y="360336"/>
            <a:ext cx="5923650" cy="767741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776" y="5782017"/>
            <a:ext cx="7648258" cy="178709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776" y="3813716"/>
            <a:ext cx="7648258" cy="19683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897" y="2099522"/>
            <a:ext cx="3974095" cy="5938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958" y="2099522"/>
            <a:ext cx="3974095" cy="5938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98" y="2014125"/>
            <a:ext cx="3975657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98" y="2853517"/>
            <a:ext cx="3975657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834" y="2014125"/>
            <a:ext cx="3977219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834" y="2853517"/>
            <a:ext cx="3977219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2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98" y="358252"/>
            <a:ext cx="2960264" cy="15246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49" y="358252"/>
            <a:ext cx="5030104" cy="7679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898" y="1882905"/>
            <a:ext cx="2960264" cy="61548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61" y="6298565"/>
            <a:ext cx="5398770" cy="7435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661" y="803983"/>
            <a:ext cx="5398770" cy="53987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61" y="7042146"/>
            <a:ext cx="5398770" cy="10560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898" y="360335"/>
            <a:ext cx="8098155" cy="149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98" y="2099522"/>
            <a:ext cx="8098155" cy="593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897" y="8339767"/>
            <a:ext cx="2099522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79B3-D70B-7F4B-A322-41B9AD7FD2B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4300" y="8339767"/>
            <a:ext cx="2849351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8531" y="8339767"/>
            <a:ext cx="2099522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6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hyperlink" Target="http://hubblesite.org/newscenter/archive/releases/1994/05/image/c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S_phanto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4473781" y="225024"/>
            <a:ext cx="4064692" cy="6075990"/>
          </a:xfrm>
          <a:prstGeom prst="rect">
            <a:avLst/>
          </a:prstGeom>
        </p:spPr>
      </p:pic>
      <p:pic>
        <p:nvPicPr>
          <p:cNvPr id="13" name="Picture 12" descr="Hubble_PSF_with_flawed_optic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9" y="225024"/>
            <a:ext cx="3184918" cy="3085389"/>
          </a:xfrm>
          <a:prstGeom prst="rect">
            <a:avLst/>
          </a:prstGeom>
        </p:spPr>
      </p:pic>
      <p:pic>
        <p:nvPicPr>
          <p:cNvPr id="14" name="Picture 13" descr="PSF_confoc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9" y="4328704"/>
            <a:ext cx="3184918" cy="25201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9340" y="3323216"/>
            <a:ext cx="3184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The star </a:t>
            </a:r>
            <a:r>
              <a:rPr lang="en-US" sz="1600" dirty="0" err="1" smtClean="0"/>
              <a:t>Melnick</a:t>
            </a:r>
            <a:r>
              <a:rPr lang="en-US" sz="1600" dirty="0" smtClean="0"/>
              <a:t> 34 as imaged by Hubble Space Telescope's first Wide Field and Planetary Camera</a:t>
            </a:r>
            <a:r>
              <a:rPr lang="en-US" sz="1600" baseline="30000" dirty="0" smtClean="0"/>
              <a:t>1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89340" y="6869380"/>
            <a:ext cx="3184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 example of an experimentally derived 3D point spread function from a confocal microscope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9339" y="8267700"/>
            <a:ext cx="794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u="sng" dirty="0" smtClean="0"/>
              <a:t>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1" dirty="0" smtClean="0">
                <a:hlinkClick r:id="rId5"/>
              </a:rPr>
              <a:t>http://hubblesite.org/newscenter/archive/releases/1994/05/image/c/</a:t>
            </a:r>
            <a:endParaRPr lang="en-US" sz="12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i="1" dirty="0" smtClean="0"/>
              <a:t>https://</a:t>
            </a:r>
            <a:r>
              <a:rPr lang="en-US" sz="1200" i="1" dirty="0" err="1" smtClean="0"/>
              <a:t>commons.wikimedia.org</a:t>
            </a:r>
            <a:r>
              <a:rPr lang="en-US" sz="1200" i="1" dirty="0" smtClean="0"/>
              <a:t>/wiki/File:63x_1.4NA_Confocal_Point_Spread_Function_2%2B3D.png</a:t>
            </a:r>
            <a:endParaRPr lang="en-US" sz="12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73781" y="6339581"/>
            <a:ext cx="40646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Ultrasound imaging is an example of </a:t>
            </a:r>
            <a:r>
              <a:rPr lang="en-US" sz="1600" b="1" i="1" dirty="0" smtClean="0"/>
              <a:t>non-shift invariant</a:t>
            </a:r>
            <a:r>
              <a:rPr lang="en-US" sz="1600" dirty="0" smtClean="0"/>
              <a:t> modality.  This phantom has identical thin wires running perpendicular to the imaging plane, each acting as a point source.  As the position deviates from the ultrasound focus (red arrow), the PSF resolution worsens.</a:t>
            </a:r>
          </a:p>
        </p:txBody>
      </p:sp>
      <p:sp>
        <p:nvSpPr>
          <p:cNvPr id="2" name="Left Arrow 1"/>
          <p:cNvSpPr/>
          <p:nvPr/>
        </p:nvSpPr>
        <p:spPr>
          <a:xfrm>
            <a:off x="8195733" y="1591733"/>
            <a:ext cx="342740" cy="406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85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icr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mason</dc:creator>
  <cp:lastModifiedBy>Microsoft Office User</cp:lastModifiedBy>
  <cp:revision>5</cp:revision>
  <dcterms:created xsi:type="dcterms:W3CDTF">2018-02-13T10:22:00Z</dcterms:created>
  <dcterms:modified xsi:type="dcterms:W3CDTF">2018-02-14T12:11:48Z</dcterms:modified>
</cp:coreProperties>
</file>