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96" y="1088"/>
      </p:cViewPr>
      <p:guideLst>
        <p:guide orient="horz" pos="283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846" y="2795197"/>
            <a:ext cx="7648258" cy="19287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93" y="5098838"/>
            <a:ext cx="6298565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3514" y="360336"/>
            <a:ext cx="2024539" cy="767741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98" y="360336"/>
            <a:ext cx="5923650" cy="767741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76" y="5782017"/>
            <a:ext cx="7648258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76" y="3813716"/>
            <a:ext cx="7648258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97" y="2099522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958" y="2099522"/>
            <a:ext cx="3974095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2014125"/>
            <a:ext cx="3975657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98" y="2853517"/>
            <a:ext cx="3975657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834" y="2014125"/>
            <a:ext cx="3977219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834" y="2853517"/>
            <a:ext cx="3977219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8" y="358252"/>
            <a:ext cx="2960264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49" y="358252"/>
            <a:ext cx="5030104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898" y="1882905"/>
            <a:ext cx="2960264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61" y="6298565"/>
            <a:ext cx="539877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61" y="803983"/>
            <a:ext cx="539877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61" y="7042146"/>
            <a:ext cx="539877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898" y="360335"/>
            <a:ext cx="8098155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8" y="2099522"/>
            <a:ext cx="8098155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97" y="8339767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9B3-D70B-7F4B-A322-41B9AD7FD2BB}" type="datetimeFigureOut">
              <a:rPr lang="en-US" smtClean="0"/>
              <a:t>13/02/18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300" y="8339767"/>
            <a:ext cx="2849351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531" y="8339767"/>
            <a:ext cx="2099522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8AB1-C669-EB4B-99EC-CAA155EC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://hubblesite.org/newscenter/archive/releases/1994/05/image/c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S_phanto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6"/>
          <a:stretch/>
        </p:blipFill>
        <p:spPr>
          <a:xfrm>
            <a:off x="4473781" y="225024"/>
            <a:ext cx="4064692" cy="6075990"/>
          </a:xfrm>
          <a:prstGeom prst="rect">
            <a:avLst/>
          </a:prstGeom>
        </p:spPr>
      </p:pic>
      <p:pic>
        <p:nvPicPr>
          <p:cNvPr id="13" name="Picture 12" descr="Hubble_PSF_with_flawed_op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9" y="225024"/>
            <a:ext cx="3184918" cy="3085389"/>
          </a:xfrm>
          <a:prstGeom prst="rect">
            <a:avLst/>
          </a:prstGeom>
        </p:spPr>
      </p:pic>
      <p:pic>
        <p:nvPicPr>
          <p:cNvPr id="14" name="Picture 13" descr="PSF_confoc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9" y="4328704"/>
            <a:ext cx="3184918" cy="25201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9340" y="3323216"/>
            <a:ext cx="318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star </a:t>
            </a:r>
            <a:r>
              <a:rPr lang="en-US" sz="1600" dirty="0" err="1" smtClean="0"/>
              <a:t>Melnick</a:t>
            </a:r>
            <a:r>
              <a:rPr lang="en-US" sz="1600" dirty="0" smtClean="0"/>
              <a:t> 34 as imaged by Hubble Space Telescope's first Wide Field and Planetary Camera</a:t>
            </a:r>
            <a:r>
              <a:rPr lang="en-US" sz="1600" baseline="30000" dirty="0" smtClean="0"/>
              <a:t>1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9340" y="6869380"/>
            <a:ext cx="318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 example of an experimentally derived 3D point spread function from a confocal microscope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339" y="8267700"/>
            <a:ext cx="794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 smtClean="0"/>
              <a:t>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>
                <a:hlinkClick r:id="rId5"/>
              </a:rPr>
              <a:t>http://hubblesite.org/newscenter/archive/releases/1994/05/image/c/</a:t>
            </a:r>
            <a:endParaRPr lang="en-US" sz="12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/>
              <a:t>https://</a:t>
            </a:r>
            <a:r>
              <a:rPr lang="en-US" sz="1200" i="1" dirty="0" err="1" smtClean="0"/>
              <a:t>commons.wikimedia.org</a:t>
            </a:r>
            <a:r>
              <a:rPr lang="en-US" sz="1200" i="1" dirty="0" smtClean="0"/>
              <a:t>/wiki/File:63x_1.4NA_Confocal_Point_Spread_Function_2%2B3D.png</a:t>
            </a:r>
            <a:endParaRPr lang="en-US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73781" y="6339581"/>
            <a:ext cx="4064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Ultrasound imaging is an example of </a:t>
            </a:r>
            <a:r>
              <a:rPr lang="en-US" sz="1600" b="1" i="1" dirty="0" smtClean="0"/>
              <a:t>non-shift invariant</a:t>
            </a:r>
            <a:r>
              <a:rPr lang="en-US" sz="1600" dirty="0" smtClean="0"/>
              <a:t> modality.  This phantom has identical thin wires running perpendicular to the imaging plane, each acting as a point source.  As the position deviates from the ultrasound focus (red arrow), the PSF resolution worsens.</a:t>
            </a:r>
          </a:p>
        </p:txBody>
      </p:sp>
    </p:spTree>
    <p:extLst>
      <p:ext uri="{BB962C8B-B14F-4D97-AF65-F5344CB8AC3E}">
        <p14:creationId xmlns:p14="http://schemas.microsoft.com/office/powerpoint/2010/main" val="119772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4</cp:revision>
  <dcterms:created xsi:type="dcterms:W3CDTF">2018-02-13T10:22:00Z</dcterms:created>
  <dcterms:modified xsi:type="dcterms:W3CDTF">2018-02-14T00:06:07Z</dcterms:modified>
</cp:coreProperties>
</file>