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4" r:id="rId7"/>
    <p:sldId id="263" r:id="rId8"/>
    <p:sldId id="267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4440-6F7A-41CC-8C08-3A36565A951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8CA3-987B-4619-8D22-4B2A6B1E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il.cs.washington.edu/rom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 5970/6970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3773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Lectures on Vision-based Navigation and Guidance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Sridhar Lakshmanan</a:t>
            </a:r>
          </a:p>
          <a:p>
            <a:r>
              <a:rPr lang="en-US" dirty="0" smtClean="0"/>
              <a:t>Electrical &amp; Computer Engineering</a:t>
            </a:r>
          </a:p>
          <a:p>
            <a:r>
              <a:rPr lang="en-US" dirty="0" smtClean="0"/>
              <a:t>University of Michigan-Dearborn</a:t>
            </a:r>
          </a:p>
          <a:p>
            <a:r>
              <a:rPr lang="en-US" dirty="0" smtClean="0"/>
              <a:t>Email: Lakshman@umich.edu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of </a:t>
            </a:r>
            <a:r>
              <a:rPr lang="en-US" dirty="0" smtClean="0">
                <a:sym typeface="Wingdings" panose="05000000000000000000" pitchFamily="2" charset="2"/>
              </a:rPr>
              <a:t>interest points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135" y="1845000"/>
            <a:ext cx="998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inimum Euclidean distance: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5291" y="2312628"/>
                <a:ext cx="9898789" cy="744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For each interest point (x*,y*) at t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find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, where the minimum is only over the interest points (</a:t>
                </a:r>
                <a:r>
                  <a:rPr lang="en-US" dirty="0" smtClean="0">
                    <a:sym typeface="Symbol" panose="05050102010706020507" pitchFamily="18" charset="2"/>
                  </a:rPr>
                  <a:t>,) </a:t>
                </a:r>
                <a:r>
                  <a:rPr lang="en-US" dirty="0" smtClean="0"/>
                  <a:t>at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1" y="2312628"/>
                <a:ext cx="9898789" cy="744178"/>
              </a:xfrm>
              <a:prstGeom prst="rect">
                <a:avLst/>
              </a:prstGeom>
              <a:blipFill>
                <a:blip r:embed="rId2"/>
                <a:stretch>
                  <a:fillRect l="-1479" b="-1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6194" y="3136489"/>
            <a:ext cx="11159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(Correspondence Problem)</a:t>
            </a:r>
          </a:p>
          <a:p>
            <a:r>
              <a:rPr lang="en-US" dirty="0" smtClean="0"/>
              <a:t>T. Lindberg, “Feature Detection with Automatic Scale Selection,” Int. J. of Computer Vision, 1998</a:t>
            </a:r>
          </a:p>
          <a:p>
            <a:r>
              <a:rPr lang="en-US" dirty="0" smtClean="0"/>
              <a:t>D.G. Lowe, “Distinctive Image Features from Scale-Invariant Keypoints,” INTERNATIONAL JOURNAL OF COMPUTER VISION, 2004</a:t>
            </a:r>
          </a:p>
          <a:p>
            <a:r>
              <a:rPr lang="en-US" dirty="0" smtClean="0"/>
              <a:t>H. Bay, et. al., “SURF: Speeded Up Robust Features,” Journal Computer Vision and Image Understanding, 2008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(Inverse Problem)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M.K. Kaiser, et. al., “Vision-Based </a:t>
            </a:r>
            <a:r>
              <a:rPr lang="en-US" dirty="0"/>
              <a:t>Estimation </a:t>
            </a:r>
            <a:r>
              <a:rPr lang="en-US" dirty="0" smtClean="0"/>
              <a:t>for Guidance</a:t>
            </a:r>
            <a:r>
              <a:rPr lang="en-US" dirty="0"/>
              <a:t>, Navigation, </a:t>
            </a:r>
            <a:r>
              <a:rPr lang="en-US" dirty="0" smtClean="0"/>
              <a:t>and Control </a:t>
            </a:r>
            <a:r>
              <a:rPr lang="en-US" dirty="0"/>
              <a:t>of an Aerial </a:t>
            </a:r>
            <a:r>
              <a:rPr lang="en-US" dirty="0" smtClean="0"/>
              <a:t>Vehicle,” </a:t>
            </a:r>
            <a:r>
              <a:rPr lang="en-US" dirty="0"/>
              <a:t>IEEE TRANSACTIONS ON AEROSPACE AND ELECTRONIC </a:t>
            </a:r>
            <a:r>
              <a:rPr lang="en-US" dirty="0" smtClean="0"/>
              <a:t>SYSTEMS, 2010</a:t>
            </a:r>
          </a:p>
          <a:p>
            <a:endParaRPr lang="en-US" dirty="0"/>
          </a:p>
          <a:p>
            <a:r>
              <a:rPr lang="en-US" dirty="0" smtClean="0"/>
              <a:t>(Building </a:t>
            </a:r>
            <a:r>
              <a:rPr lang="en-US" dirty="0"/>
              <a:t>R</a:t>
            </a:r>
            <a:r>
              <a:rPr lang="en-US" dirty="0" smtClean="0"/>
              <a:t>ome from 2 million Flickr images in a day)</a:t>
            </a:r>
          </a:p>
          <a:p>
            <a:r>
              <a:rPr lang="en-US" dirty="0" smtClean="0">
                <a:hlinkClick r:id="rId3"/>
              </a:rPr>
              <a:t>https://grail.cs.washington.edu/rome/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Matlab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319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Feature extractor</a:t>
            </a:r>
          </a:p>
          <a:p>
            <a:endParaRPr lang="en-US" dirty="0"/>
          </a:p>
          <a:p>
            <a:r>
              <a:rPr lang="en-US" dirty="0" smtClean="0"/>
              <a:t>Feature matching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Homework (Due 9/27/2019)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94"/>
            <a:ext cx="10515600" cy="531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Problem 1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Consider the ‘detectSURFFeatures’ call. By changing the ‘MetricThreshold’ input argument, one can generate more/less points of interest. Plot number of detected features vs </a:t>
            </a:r>
            <a:r>
              <a:rPr lang="en-US" sz="2000" dirty="0"/>
              <a:t>MetricThreshold </a:t>
            </a:r>
            <a:r>
              <a:rPr lang="en-US" sz="2000" dirty="0" smtClean="0"/>
              <a:t>value</a:t>
            </a:r>
          </a:p>
          <a:p>
            <a:pPr marL="0" indent="0">
              <a:buNone/>
            </a:pPr>
            <a:r>
              <a:rPr lang="en-US" sz="2000" b="1" dirty="0" smtClean="0"/>
              <a:t>Problem 2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Consider the ‘matchFeatures’ call -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by changing </a:t>
            </a:r>
            <a:r>
              <a:rPr lang="en-US" sz="2000" dirty="0"/>
              <a:t>the ‘</a:t>
            </a:r>
            <a:r>
              <a:rPr lang="en-US" sz="2000" dirty="0" smtClean="0"/>
              <a:t>MatchThreshold’ input argument, one can generate more/less matches between the images. </a:t>
            </a:r>
            <a:r>
              <a:rPr lang="en-US" sz="2000" dirty="0"/>
              <a:t>Plot number of </a:t>
            </a:r>
            <a:r>
              <a:rPr lang="en-US" sz="2000" dirty="0" smtClean="0"/>
              <a:t>matched </a:t>
            </a:r>
            <a:r>
              <a:rPr lang="en-US" sz="2000" dirty="0"/>
              <a:t>features vs MatchThreshold</a:t>
            </a:r>
            <a:r>
              <a:rPr lang="en-US" sz="2000" dirty="0" smtClean="0"/>
              <a:t> value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By changing </a:t>
            </a:r>
            <a:r>
              <a:rPr lang="en-US" sz="2000" dirty="0"/>
              <a:t>the ‘</a:t>
            </a:r>
            <a:r>
              <a:rPr lang="en-US" sz="2000" dirty="0" smtClean="0"/>
              <a:t>MaxRatio’ input argument, one can also </a:t>
            </a:r>
            <a:r>
              <a:rPr lang="en-US" sz="2000" dirty="0"/>
              <a:t>can generate more/less matches between the images. Plot number of matched features vs MaxRatio</a:t>
            </a:r>
            <a:r>
              <a:rPr lang="en-US" sz="2000" dirty="0" smtClean="0"/>
              <a:t> value</a:t>
            </a:r>
          </a:p>
          <a:p>
            <a:pPr marL="0" indent="0">
              <a:buNone/>
            </a:pPr>
            <a:r>
              <a:rPr lang="en-US" sz="2000" b="1" dirty="0"/>
              <a:t>Problem </a:t>
            </a:r>
            <a:r>
              <a:rPr lang="en-US" sz="2000" b="1" dirty="0" smtClean="0"/>
              <a:t>3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Consider the two images ‘reference_map.jpg’ and </a:t>
            </a:r>
            <a:r>
              <a:rPr lang="en-US" sz="2000" dirty="0" smtClean="0"/>
              <a:t>‘</a:t>
            </a:r>
            <a:r>
              <a:rPr lang="en-US" sz="2000" dirty="0"/>
              <a:t>‘</a:t>
            </a:r>
            <a:r>
              <a:rPr lang="en-US" sz="2000" dirty="0" smtClean="0"/>
              <a:t>img_132.png’. Optimally select all the input parameters in the detectSURFFeatures and matchFeatures calls, so that at least 20 interest points are matched between them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Problem 4 (Extra credit)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Problem 3 for </a:t>
            </a:r>
            <a:r>
              <a:rPr lang="en-US" sz="2000" dirty="0"/>
              <a:t>‘reference_map.jpg’  and ‘</a:t>
            </a:r>
            <a:r>
              <a:rPr lang="en-US" sz="2000" dirty="0" smtClean="0"/>
              <a:t>test-image.jpg’</a:t>
            </a:r>
          </a:p>
        </p:txBody>
      </p:sp>
    </p:spTree>
    <p:extLst>
      <p:ext uri="{BB962C8B-B14F-4D97-AF65-F5344CB8AC3E}">
        <p14:creationId xmlns:p14="http://schemas.microsoft.com/office/powerpoint/2010/main" val="29589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vision-based navigation?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in GPS-denied environments</a:t>
            </a:r>
          </a:p>
          <a:p>
            <a:pPr lvl="1"/>
            <a:r>
              <a:rPr lang="en-US" dirty="0" smtClean="0"/>
              <a:t>Unintentional – e.g., ionospheric, buildings, wide-band interference </a:t>
            </a:r>
          </a:p>
          <a:p>
            <a:pPr lvl="1"/>
            <a:r>
              <a:rPr lang="en-US" dirty="0" smtClean="0"/>
              <a:t>Intentional – e.g., jamming, spoofing, damage to satellites/relay-stations</a:t>
            </a:r>
          </a:p>
          <a:p>
            <a:pPr lvl="1"/>
            <a:r>
              <a:rPr lang="en-US" dirty="0" smtClean="0"/>
              <a:t>Indoor, Underwater, Tunnels,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Navigation in poor INS sensor performance – bias, drift, scaling, 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vision-based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178"/>
          </a:xfrm>
        </p:spPr>
        <p:txBody>
          <a:bodyPr>
            <a:normAutofit/>
          </a:bodyPr>
          <a:lstStyle/>
          <a:p>
            <a:r>
              <a:rPr lang="en-US" dirty="0" smtClean="0"/>
              <a:t>Identify fixed points in the world over two successive image frames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Correspondence problem</a:t>
            </a:r>
          </a:p>
          <a:p>
            <a:r>
              <a:rPr lang="en-US" dirty="0" smtClean="0"/>
              <a:t>Estimate the camera’s translation and rotation from these points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Inverse problem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134" t="10569" r="12793"/>
          <a:stretch/>
        </p:blipFill>
        <p:spPr>
          <a:xfrm>
            <a:off x="5653541" y="3144784"/>
            <a:ext cx="4361011" cy="36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 problem</a:t>
            </a:r>
            <a:endParaRPr lang="en-US" dirty="0"/>
          </a:p>
        </p:txBody>
      </p:sp>
      <p:pic>
        <p:nvPicPr>
          <p:cNvPr id="1026" name="Picture 2" descr="https://ars.els-cdn.com/content/image/1-s2.0-S0198971517304489-gr2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54" y="1495679"/>
            <a:ext cx="386224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ars.els-cdn.com/content/image/1-s2.0-S0198971517304489-gr3_lr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287" b="79482"/>
          <a:stretch/>
        </p:blipFill>
        <p:spPr bwMode="auto">
          <a:xfrm>
            <a:off x="8534400" y="3632096"/>
            <a:ext cx="3657600" cy="32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ars.els-cdn.com/content/image/1-s2.0-S0198971517304489-gr3_lr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8" r="34502" b="79227"/>
          <a:stretch/>
        </p:blipFill>
        <p:spPr bwMode="auto">
          <a:xfrm>
            <a:off x="0" y="3586670"/>
            <a:ext cx="3657600" cy="32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3-steps to solving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319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Find interest points in both image</a:t>
            </a:r>
          </a:p>
          <a:p>
            <a:pPr lvl="1"/>
            <a:r>
              <a:rPr lang="en-US" dirty="0" smtClean="0"/>
              <a:t>Corners, blobs, T-junctions</a:t>
            </a:r>
          </a:p>
          <a:p>
            <a:pPr lvl="1"/>
            <a:r>
              <a:rPr lang="en-US" dirty="0" smtClean="0"/>
              <a:t>Needs to be </a:t>
            </a:r>
            <a:r>
              <a:rPr lang="en-US" b="1" u="sng" dirty="0" smtClean="0"/>
              <a:t>repeatable</a:t>
            </a:r>
            <a:r>
              <a:rPr lang="en-US" dirty="0" smtClean="0"/>
              <a:t> – under different viewing conditions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Find descriptor for interest points</a:t>
            </a:r>
          </a:p>
          <a:p>
            <a:pPr lvl="1"/>
            <a:r>
              <a:rPr lang="en-US" b="1" u="sng" dirty="0" smtClean="0"/>
              <a:t>Distinct</a:t>
            </a:r>
            <a:r>
              <a:rPr lang="en-US" dirty="0" smtClean="0"/>
              <a:t> feature vector</a:t>
            </a:r>
          </a:p>
          <a:p>
            <a:pPr lvl="1"/>
            <a:r>
              <a:rPr lang="en-US" b="1" u="sng" dirty="0" smtClean="0"/>
              <a:t>Robust</a:t>
            </a:r>
            <a:r>
              <a:rPr lang="en-US" dirty="0" smtClean="0"/>
              <a:t> to noise, detection errors, geometric/photometric distortions</a:t>
            </a:r>
          </a:p>
          <a:p>
            <a:endParaRPr lang="en-US" dirty="0" smtClean="0"/>
          </a:p>
          <a:p>
            <a:r>
              <a:rPr lang="en-US" dirty="0" smtClean="0"/>
              <a:t>Match descriptors between the two images</a:t>
            </a:r>
          </a:p>
          <a:p>
            <a:pPr lvl="1"/>
            <a:r>
              <a:rPr lang="en-US" dirty="0" smtClean="0"/>
              <a:t>Distance-based: Euclidean, Mahalanobis,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7187" y="5279923"/>
            <a:ext cx="2869053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Compromise needed between feature vector dimension, distinctness, robustness and matching complexity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10363200" y="4632961"/>
            <a:ext cx="0" cy="64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 flipV="1">
            <a:off x="8633705" y="5557521"/>
            <a:ext cx="0" cy="6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interest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method for detecting all types interest points and at any </a:t>
            </a:r>
            <a:r>
              <a:rPr lang="en-US" b="1" u="sng" dirty="0" smtClean="0"/>
              <a:t>scale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7" y="2422640"/>
            <a:ext cx="7297956" cy="1956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67" y="4701259"/>
            <a:ext cx="7198249" cy="1197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32800" y="2540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7081520" y="2724666"/>
            <a:ext cx="1351280" cy="3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09363" y="3881120"/>
            <a:ext cx="600477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4043" y="3337441"/>
            <a:ext cx="440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Gaussian kernel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Width determined by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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Larger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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implies more smoothing of 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560" y="2592586"/>
            <a:ext cx="440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Scale-space representation of I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19447" y="2777252"/>
            <a:ext cx="294313" cy="7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5600012"/>
            <a:ext cx="440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Scale-normalized representation of I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12720" y="5118920"/>
            <a:ext cx="508000" cy="46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Extrema of D </a:t>
            </a:r>
            <a:r>
              <a:rPr lang="en-US" dirty="0" smtClean="0">
                <a:sym typeface="Wingdings" panose="05000000000000000000" pitchFamily="2" charset="2"/>
              </a:rPr>
              <a:t> point of interest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2" y="1779176"/>
            <a:ext cx="7235160" cy="35156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1798009" y="3441290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scale </a:t>
            </a:r>
            <a:r>
              <a:rPr lang="en-US" dirty="0" smtClean="0">
                <a:sym typeface="Wingdings" panose="05000000000000000000" pitchFamily="2" charset="2"/>
              </a:rPr>
              <a:t> decreasing image detail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61" y="3100546"/>
            <a:ext cx="4200245" cy="33002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44415" y="2688892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 is point of interest if it is a DOG extrema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Matlab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319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Gaussian pyramid</a:t>
            </a:r>
          </a:p>
          <a:p>
            <a:endParaRPr lang="en-US" dirty="0"/>
          </a:p>
          <a:p>
            <a:r>
              <a:rPr lang="en-US" dirty="0" smtClean="0"/>
              <a:t>Difference of Gaussian Pyramid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Interest point detector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of </a:t>
            </a:r>
            <a:r>
              <a:rPr lang="en-US" dirty="0" smtClean="0">
                <a:sym typeface="Wingdings" panose="05000000000000000000" pitchFamily="2" charset="2"/>
              </a:rPr>
              <a:t>interest point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681"/>
          <a:stretch/>
        </p:blipFill>
        <p:spPr>
          <a:xfrm>
            <a:off x="1017519" y="3026411"/>
            <a:ext cx="9083243" cy="3541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8340" y="1387800"/>
            <a:ext cx="857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interest point (x*,y*,</a:t>
            </a:r>
            <a:r>
              <a:rPr lang="en-US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*), in a spatial window around (x*,y*), compute gradient magnitude and direction using the Gaussian smoothed image L(.,.) corresponding to </a:t>
            </a:r>
            <a:r>
              <a:rPr lang="en-US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" y="2034131"/>
            <a:ext cx="6653531" cy="1029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542" y="3026411"/>
                <a:ext cx="304596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2" y="3026411"/>
                <a:ext cx="3045962" cy="288733"/>
              </a:xfrm>
              <a:prstGeom prst="rect">
                <a:avLst/>
              </a:prstGeom>
              <a:blipFill>
                <a:blip r:embed="rId4"/>
                <a:stretch>
                  <a:fillRect t="-25000" r="-4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009815" y="6391272"/>
                <a:ext cx="812338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815" y="6391272"/>
                <a:ext cx="812338" cy="288733"/>
              </a:xfrm>
              <a:prstGeom prst="rect">
                <a:avLst/>
              </a:prstGeom>
              <a:blipFill>
                <a:blip r:embed="rId5"/>
                <a:stretch>
                  <a:fillRect l="-9774" t="-25000" r="-17293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984955" y="6351944"/>
            <a:ext cx="511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point descriptor based on 2x2 histograms of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9140" y="3823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11</a:t>
            </a:r>
            <a:r>
              <a:rPr lang="en-US" dirty="0" smtClean="0"/>
              <a:t>(x*,y*)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08478" y="3828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12</a:t>
            </a:r>
            <a:r>
              <a:rPr lang="en-US" dirty="0" smtClean="0"/>
              <a:t>(x*,y*)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23226" y="54951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22</a:t>
            </a:r>
            <a:r>
              <a:rPr lang="en-US" dirty="0" smtClean="0"/>
              <a:t>(x*,y*)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54224" y="55099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21</a:t>
            </a:r>
            <a:r>
              <a:rPr lang="en-US" dirty="0" smtClean="0"/>
              <a:t>(x*,y*)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618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MECH 5970/6970</vt:lpstr>
      <vt:lpstr>Why vision-based navigation?</vt:lpstr>
      <vt:lpstr>Fundamentals of vision-based navigation</vt:lpstr>
      <vt:lpstr>Correspondence problem</vt:lpstr>
      <vt:lpstr>3-steps to solving correspondence</vt:lpstr>
      <vt:lpstr>Finding interest points</vt:lpstr>
      <vt:lpstr>Extrema of D  point of interest </vt:lpstr>
      <vt:lpstr>Matlab examples</vt:lpstr>
      <vt:lpstr>Descriptor of interest point </vt:lpstr>
      <vt:lpstr>Matching of interest points </vt:lpstr>
      <vt:lpstr>Matlab examples</vt:lpstr>
      <vt:lpstr>Homework (Due 9/27/2019)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5970/6970</dc:title>
  <dc:creator>lakshmanmvi@yahoo.com</dc:creator>
  <cp:lastModifiedBy>lakshmanmvi@yahoo.com</cp:lastModifiedBy>
  <cp:revision>42</cp:revision>
  <dcterms:created xsi:type="dcterms:W3CDTF">2019-09-18T14:51:15Z</dcterms:created>
  <dcterms:modified xsi:type="dcterms:W3CDTF">2019-09-20T19:51:11Z</dcterms:modified>
</cp:coreProperties>
</file>