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8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4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9D93-750D-4071-83F7-667FBFE27B6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emf"/><Relationship Id="rId7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 5970/6970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83773"/>
          </a:xfrm>
        </p:spPr>
        <p:txBody>
          <a:bodyPr>
            <a:normAutofit/>
          </a:bodyPr>
          <a:lstStyle/>
          <a:p>
            <a:r>
              <a:rPr lang="en-US" b="1" dirty="0" smtClean="0"/>
              <a:t>Lecture 2 on Vision-based Navigation and Guidance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Sridhar Lakshmanan</a:t>
            </a:r>
          </a:p>
          <a:p>
            <a:r>
              <a:rPr lang="en-US" dirty="0" smtClean="0"/>
              <a:t>Electrical &amp; Computer Engineering</a:t>
            </a:r>
          </a:p>
          <a:p>
            <a:r>
              <a:rPr lang="en-US" dirty="0" smtClean="0"/>
              <a:t>University of Michigan-Dearborn</a:t>
            </a:r>
          </a:p>
          <a:p>
            <a:r>
              <a:rPr lang="en-US" dirty="0" smtClean="0"/>
              <a:t>Email: Lakshman@umich.edu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1883" y="1504335"/>
                <a:ext cx="10805652" cy="422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𝒖</m:t>
                    </m:r>
                  </m:oMath>
                </a14:m>
                <a:r>
                  <a:rPr lang="en-US" sz="2400" baseline="-25000" dirty="0" smtClean="0"/>
                  <a:t>M</a:t>
                </a:r>
                <a:r>
                  <a:rPr lang="en-US" sz="2400" baseline="-25000" dirty="0" smtClean="0">
                    <a:sym typeface="Symbol" panose="05050102010706020507" pitchFamily="18" charset="2"/>
                  </a:rPr>
                  <a:t>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= G</a:t>
                </a:r>
                <a:r>
                  <a:rPr lang="en-US" sz="2400" baseline="-25000" dirty="0" smtClean="0"/>
                  <a:t>M</a:t>
                </a:r>
                <a:r>
                  <a:rPr lang="en-US" sz="2400" baseline="-25000" dirty="0" smtClean="0">
                    <a:sym typeface="Symbol" panose="05050102010706020507" pitchFamily="18" charset="2"/>
                  </a:rPr>
                  <a:t>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 .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</m:t>
                    </m:r>
                  </m:oMath>
                </a14:m>
                <a:r>
                  <a:rPr lang="en-US" sz="2400" baseline="-25000" dirty="0" smtClean="0"/>
                  <a:t>N</a:t>
                </a:r>
                <a:r>
                  <a:rPr lang="en-US" sz="2400" baseline="-25000" dirty="0" smtClean="0">
                    <a:sym typeface="Symbol" panose="05050102010706020507" pitchFamily="18" charset="2"/>
                  </a:rPr>
                  <a:t>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: Given G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l-GR" sz="2400" dirty="0" smtClean="0"/>
                  <a:t>ϵ</a:t>
                </a:r>
                <a:r>
                  <a:rPr lang="en-US" sz="2400" dirty="0" smtClean="0"/>
                  <a:t> R</a:t>
                </a:r>
                <a:r>
                  <a:rPr lang="en-US" sz="2400" baseline="30000" dirty="0" smtClean="0"/>
                  <a:t>M</a:t>
                </a:r>
                <a:r>
                  <a:rPr lang="en-US" sz="2400" dirty="0" smtClean="0"/>
                  <a:t>, determine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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G is square and full rank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</m:t>
                            </m:r>
                          </m:e>
                        </m:ba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endParaRPr lang="en-US" b="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 smtClean="0"/>
                  <a:t>If G is not square, but full column-rank (i.e., G is one-to-one), 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</m:t>
                            </m:r>
                          </m:e>
                        </m:ba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b="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G is not square, but full row-rank (i.e., G is onto),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</m:t>
                            </m:r>
                          </m:e>
                        </m:ba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endParaRPr lang="en-US" b="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rank(G) &lt; min(M, N),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</m:t>
                            </m:r>
                          </m:e>
                        </m:ba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r>
                  <a:rPr lang="en-US" dirty="0" smtClean="0"/>
                  <a:t> where G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the pseudo-inverse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from the SVD (see next slide) and is formed by taking the reciprocal of the non-zero diagonal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and then taking its transpose</a:t>
                </a:r>
                <a:endParaRPr lang="en-US" dirty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83" y="1504335"/>
                <a:ext cx="10805652" cy="4224683"/>
              </a:xfrm>
              <a:prstGeom prst="rect">
                <a:avLst/>
              </a:prstGeom>
              <a:blipFill>
                <a:blip r:embed="rId2"/>
                <a:stretch>
                  <a:fillRect l="-733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8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535"/>
                <a:ext cx="10873636" cy="5658465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Consider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lphaLcPeriod"/>
                </a:pPr>
                <a:endParaRPr lang="en-US" dirty="0" smtClean="0"/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dirty="0" smtClean="0"/>
                  <a:t>What is the eigen</a:t>
                </a:r>
                <a:r>
                  <a:rPr lang="en-US" dirty="0"/>
                  <a:t>-</a:t>
                </a:r>
                <a:r>
                  <a:rPr lang="en-US" dirty="0" smtClean="0"/>
                  <a:t>decompostion of G? Is it meaningful? If not, why not?</a:t>
                </a: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dirty="0" smtClean="0"/>
                  <a:t>What is the singular-value decomposition of G? Show that all the relevant equalities work, namely:</a:t>
                </a:r>
                <a:endParaRPr lang="en-US" dirty="0"/>
              </a:p>
              <a:p>
                <a:pPr marL="1428750" lvl="2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428750" lvl="2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428750" lvl="2" indent="-514350">
                  <a:buFont typeface="+mj-lt"/>
                  <a:buAutoNum type="romanL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eigen</m:t>
                    </m:r>
                    <m:r>
                      <m:rPr>
                        <m:nor/>
                      </m:rPr>
                      <a:rPr lang="en-US" dirty="0"/>
                      <m:t>-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 smtClean="0"/>
              </a:p>
              <a:p>
                <a:pPr lvl="2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428750" lvl="2" indent="-514350">
                  <a:buFont typeface="+mj-lt"/>
                  <a:buAutoNum type="romanLcPeriod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eigen</m:t>
                    </m:r>
                    <m:r>
                      <m:rPr>
                        <m:nor/>
                      </m:rPr>
                      <a:rPr lang="en-US" dirty="0"/>
                      <m:t>-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428750" lvl="2" indent="-514350">
                  <a:buFont typeface="+mj-lt"/>
                  <a:buAutoNum type="romanLcPeriod" startAt="5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diagonal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non</m:t>
                    </m:r>
                    <m:r>
                      <m:rPr>
                        <m:nor/>
                      </m:rPr>
                      <a:rPr lang="en-US" dirty="0"/>
                      <m:t>-</m:t>
                    </m:r>
                    <m:r>
                      <m:rPr>
                        <m:nor/>
                      </m:rPr>
                      <a:rPr lang="en-US" dirty="0"/>
                      <m:t>zero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equal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square</m:t>
                    </m:r>
                    <m:r>
                      <m:rPr>
                        <m:nor/>
                      </m:rPr>
                      <a:rPr lang="en-US" dirty="0"/>
                      <m:t>-</m:t>
                    </m:r>
                    <m:r>
                      <m:rPr>
                        <m:nor/>
                      </m:rPr>
                      <a:rPr lang="en-US" dirty="0"/>
                      <m:t>root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eigen</m:t>
                    </m:r>
                    <m:r>
                      <m:rPr>
                        <m:nor/>
                      </m:rPr>
                      <a:rPr lang="en-US" dirty="0"/>
                      <m:t>-</m:t>
                    </m:r>
                    <m:r>
                      <m:rPr>
                        <m:nor/>
                      </m:rPr>
                      <a:rPr lang="en-US" dirty="0"/>
                      <m:t>values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428750" lvl="2" indent="-514350">
                  <a:buFont typeface="+mj-lt"/>
                  <a:buAutoNum type="romanLcPeriod" startAt="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 smtClean="0"/>
                  <a:t>a square matrix G, what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G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if </a:t>
                </a:r>
                <a:r>
                  <a:rPr lang="en-US" dirty="0" smtClean="0"/>
                  <a:t>G has distinct non-zero eigen values?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</m:oMath>
                </a14:m>
                <a:r>
                  <a:rPr lang="en-US" dirty="0" smtClean="0"/>
                  <a:t>.G)=</a:t>
                </a:r>
                <a:r>
                  <a:rPr lang="en-US" b="0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dirty="0" smtClean="0"/>
                  <a:t>(G)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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</m:oMath>
                </a14:m>
                <a:r>
                  <a:rPr lang="en-US" dirty="0" smtClean="0"/>
                  <a:t>.G)=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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</m:oMath>
                </a14:m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dirty="0" smtClean="0"/>
                  <a:t>(G.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</m:oMath>
                </a14:m>
                <a:r>
                  <a:rPr lang="en-US" dirty="0" smtClean="0"/>
                  <a:t>)=</a:t>
                </a:r>
                <a:r>
                  <a:rPr lang="en-US" b="0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</m:oMath>
                </a14:m>
                <a:r>
                  <a:rPr lang="en-US" dirty="0" smtClean="0"/>
                  <a:t>), </a:t>
                </a:r>
                <a:r>
                  <a:rPr lang="en-US" dirty="0" smtClean="0"/>
                  <a:t>and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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</m:oMath>
                </a14:m>
                <a:r>
                  <a:rPr lang="en-US" dirty="0" smtClean="0"/>
                  <a:t>G.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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G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Show that minimum error inverse solution satisfies: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</m:t>
                            </m:r>
                          </m:e>
                        </m:ba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⊥</m:t>
                    </m:r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G</m:t>
                        </m:r>
                      </m:e>
                    </m:d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(If you have time) Set up the inverse problem in Matlab for </a:t>
                </a:r>
                <a:endParaRPr lang="en-US" dirty="0" smtClean="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535"/>
                <a:ext cx="10873636" cy="5658465"/>
              </a:xfrm>
              <a:blipFill>
                <a:blip r:embed="rId2"/>
                <a:stretch>
                  <a:fillRect l="-785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35655" y="4151714"/>
            <a:ext cx="6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98" t="13470" r="61974" b="56780"/>
          <a:stretch/>
        </p:blipFill>
        <p:spPr>
          <a:xfrm>
            <a:off x="8111618" y="6371306"/>
            <a:ext cx="1179872" cy="324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273" t="63451" r="26136" b="4070"/>
          <a:stretch/>
        </p:blipFill>
        <p:spPr>
          <a:xfrm>
            <a:off x="9084731" y="6336892"/>
            <a:ext cx="1494783" cy="4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vision-based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178"/>
          </a:xfrm>
        </p:spPr>
        <p:txBody>
          <a:bodyPr>
            <a:normAutofit/>
          </a:bodyPr>
          <a:lstStyle/>
          <a:p>
            <a:r>
              <a:rPr lang="en-US" dirty="0" smtClean="0"/>
              <a:t>Identify fixed points in the world over two successive image frames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Correspondence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 </a:t>
            </a:r>
            <a:r>
              <a:rPr lang="en-US" dirty="0" smtClean="0">
                <a:sym typeface="Wingdings" panose="05000000000000000000" pitchFamily="2" charset="2"/>
              </a:rPr>
              <a:t> Did this in the first </a:t>
            </a:r>
            <a:r>
              <a:rPr lang="en-US" dirty="0" err="1" smtClean="0">
                <a:sym typeface="Wingdings" panose="05000000000000000000" pitchFamily="2" charset="2"/>
              </a:rPr>
              <a:t>lectureQuick</a:t>
            </a:r>
            <a:r>
              <a:rPr lang="en-US" dirty="0" smtClean="0">
                <a:sym typeface="Wingdings" panose="05000000000000000000" pitchFamily="2" charset="2"/>
              </a:rPr>
              <a:t> review</a:t>
            </a:r>
            <a:endParaRPr lang="en-US" dirty="0" smtClean="0"/>
          </a:p>
          <a:p>
            <a:r>
              <a:rPr lang="en-US" dirty="0" smtClean="0"/>
              <a:t>Estimate the camera’s translation and rotation from these points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Inverse problem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0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problem: 3D geometry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134" t="10569" r="12793"/>
          <a:stretch/>
        </p:blipFill>
        <p:spPr>
          <a:xfrm>
            <a:off x="178114" y="1376414"/>
            <a:ext cx="4701894" cy="3921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9579" y="1799924"/>
            <a:ext cx="47324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assume that all </a:t>
            </a:r>
            <a:r>
              <a:rPr lang="en-US" i="1" dirty="0" smtClean="0"/>
              <a:t>I</a:t>
            </a:r>
            <a:r>
              <a:rPr lang="en-US" dirty="0" smtClean="0"/>
              <a:t> points are co-planar, but not co-linear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 denotes the plane the points lie in (</a:t>
            </a:r>
            <a:r>
              <a:rPr lang="en-US" b="1" dirty="0" smtClean="0"/>
              <a:t>reference plane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n(t)</a:t>
            </a:r>
            <a:r>
              <a:rPr lang="en-US" dirty="0" smtClean="0"/>
              <a:t> is the unit vector normal to </a:t>
            </a:r>
            <a:r>
              <a:rPr lang="en-US" dirty="0" smtClean="0">
                <a:sym typeface="Symbol" panose="05050102010706020507" pitchFamily="18" charset="2"/>
              </a:rPr>
              <a:t> in the direction of </a:t>
            </a:r>
            <a:r>
              <a:rPr lang="en-US" b="0" dirty="0" smtClean="0">
                <a:latin typeface="Blackadder ITC" panose="04020505051007020D02" pitchFamily="82" charset="0"/>
                <a:ea typeface="Cambria Math" panose="02040503050406030204" pitchFamily="18" charset="0"/>
              </a:rPr>
              <a:t>Fc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d(t)</a:t>
            </a:r>
            <a:r>
              <a:rPr lang="en-US" dirty="0" smtClean="0"/>
              <a:t> is the distance between </a:t>
            </a:r>
            <a:r>
              <a:rPr lang="en-US" dirty="0" smtClean="0">
                <a:sym typeface="Symbol" panose="05050102010706020507" pitchFamily="18" charset="2"/>
              </a:rPr>
              <a:t> </a:t>
            </a:r>
            <a:r>
              <a:rPr lang="en-US" dirty="0" smtClean="0"/>
              <a:t>and </a:t>
            </a:r>
            <a:r>
              <a:rPr lang="en-US" b="0" dirty="0" smtClean="0">
                <a:latin typeface="Blackadder ITC" panose="04020505051007020D02" pitchFamily="82" charset="0"/>
                <a:ea typeface="Cambria Math" panose="02040503050406030204" pitchFamily="18" charset="0"/>
              </a:rPr>
              <a:t>Fc </a:t>
            </a:r>
            <a:r>
              <a:rPr lang="en-US" dirty="0" smtClean="0"/>
              <a:t> along </a:t>
            </a:r>
            <a:r>
              <a:rPr lang="en-US" i="1" dirty="0" smtClean="0"/>
              <a:t>n(t)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H(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i="1" dirty="0" smtClean="0"/>
              <a:t>) </a:t>
            </a:r>
            <a:r>
              <a:rPr lang="en-US" dirty="0" smtClean="0"/>
              <a:t>is the so-called </a:t>
            </a:r>
            <a:r>
              <a:rPr lang="en-US" b="1" dirty="0" smtClean="0"/>
              <a:t>homography matrix </a:t>
            </a:r>
            <a:r>
              <a:rPr lang="en-US" dirty="0" smtClean="0"/>
              <a:t>at time 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8" y="5297494"/>
            <a:ext cx="4733033" cy="1589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772" y="4675233"/>
            <a:ext cx="2451879" cy="979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375" y="5543662"/>
            <a:ext cx="3226673" cy="1145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55501" y="2987457"/>
                <a:ext cx="133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01" y="2987457"/>
                <a:ext cx="133050" cy="276999"/>
              </a:xfrm>
              <a:prstGeom prst="rect">
                <a:avLst/>
              </a:prstGeom>
              <a:blipFill>
                <a:blip r:embed="rId6"/>
                <a:stretch>
                  <a:fillRect l="-68182" t="-2174" r="-59091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4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7244" cy="465217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 smtClean="0">
                    <a:latin typeface="Blackadder ITC" panose="04020505051007020D02" pitchFamily="82" charset="0"/>
                    <a:ea typeface="Cambria Math" panose="02040503050406030204" pitchFamily="18" charset="0"/>
                  </a:rPr>
                  <a:t>Fw </a:t>
                </a:r>
                <a:r>
                  <a:rPr lang="en-US" dirty="0" smtClean="0">
                    <a:ea typeface="Cambria Math" panose="02040503050406030204" pitchFamily="18" charset="0"/>
                  </a:rPr>
                  <a:t>is a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constant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world coordinate</a:t>
                </a:r>
                <a:r>
                  <a:rPr lang="en-US" dirty="0" smtClean="0">
                    <a:ea typeface="Cambria Math" panose="02040503050406030204" pitchFamily="18" charset="0"/>
                  </a:rPr>
                  <a:t> frame</a:t>
                </a:r>
              </a:p>
              <a:p>
                <a:r>
                  <a:rPr lang="en-US" b="0" dirty="0" smtClean="0">
                    <a:latin typeface="Blackadder ITC" panose="04020505051007020D02" pitchFamily="82" charset="0"/>
                    <a:ea typeface="Cambria Math" panose="02040503050406030204" pitchFamily="18" charset="0"/>
                  </a:rPr>
                  <a:t>Fc</a:t>
                </a:r>
                <a:r>
                  <a:rPr lang="en-US" dirty="0" smtClean="0"/>
                  <a:t> is the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time-varying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camera coordinate</a:t>
                </a:r>
                <a:r>
                  <a:rPr lang="en-US" dirty="0" smtClean="0"/>
                  <a:t> frame</a:t>
                </a:r>
              </a:p>
              <a:p>
                <a:r>
                  <a:rPr lang="en-US" dirty="0" smtClean="0"/>
                  <a:t>The position and orientation of </a:t>
                </a:r>
                <a:r>
                  <a:rPr lang="en-US" b="0" dirty="0" smtClean="0">
                    <a:latin typeface="Blackadder ITC" panose="04020505051007020D02" pitchFamily="82" charset="0"/>
                    <a:ea typeface="Cambria Math" panose="02040503050406030204" pitchFamily="18" charset="0"/>
                  </a:rPr>
                  <a:t>Fc </a:t>
                </a:r>
                <a:r>
                  <a:rPr lang="en-US" dirty="0" smtClean="0"/>
                  <a:t>with respect</a:t>
                </a:r>
                <a:r>
                  <a:rPr lang="en-US" dirty="0"/>
                  <a:t> </a:t>
                </a:r>
                <a:r>
                  <a:rPr lang="en-US" dirty="0" smtClean="0"/>
                  <a:t>to </a:t>
                </a:r>
                <a:r>
                  <a:rPr lang="en-US" b="0" dirty="0" smtClean="0">
                    <a:latin typeface="Blackadder ITC" panose="04020505051007020D02" pitchFamily="82" charset="0"/>
                    <a:ea typeface="Cambria Math" panose="02040503050406030204" pitchFamily="18" charset="0"/>
                  </a:rPr>
                  <a:t>Fw </a:t>
                </a:r>
                <a:r>
                  <a:rPr lang="en-US" dirty="0" smtClean="0"/>
                  <a:t>is given by: </a:t>
                </a:r>
                <a:br>
                  <a:rPr lang="en-US" dirty="0" smtClean="0"/>
                </a:br>
                <a:r>
                  <a:rPr lang="en-US" i="1" dirty="0" smtClean="0"/>
                  <a:t>3x3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rotation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:br>
                  <a:rPr lang="en-US" dirty="0" smtClean="0"/>
                </a:br>
                <a:r>
                  <a:rPr lang="en-US" i="1" dirty="0" smtClean="0"/>
                  <a:t>1x3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translation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denote the relative motion of the camera coordinate frame </a:t>
                </a:r>
                <a:r>
                  <a:rPr lang="en-US" b="0" dirty="0" smtClean="0">
                    <a:latin typeface="Blackadder ITC" panose="04020505051007020D02" pitchFamily="82" charset="0"/>
                    <a:ea typeface="Cambria Math" panose="02040503050406030204" pitchFamily="18" charset="0"/>
                  </a:rPr>
                  <a:t>Fc  </a:t>
                </a:r>
                <a:r>
                  <a:rPr lang="en-US" dirty="0" smtClean="0">
                    <a:latin typeface="Cambria Math" panose="02040503050406030204" pitchFamily="18" charset="0"/>
                  </a:rPr>
                  <a:t>between two time instances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t</a:t>
                </a:r>
                <a:r>
                  <a:rPr lang="en-US" i="1" baseline="-25000" dirty="0" smtClean="0">
                    <a:latin typeface="Cambria Math" panose="02040503050406030204" pitchFamily="18" charset="0"/>
                  </a:rPr>
                  <a:t>0</a:t>
                </a:r>
                <a:r>
                  <a:rPr lang="en-US" dirty="0" smtClean="0">
                    <a:latin typeface="Cambria Math" panose="02040503050406030204" pitchFamily="18" charset="0"/>
                  </a:rPr>
                  <a:t> and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t</a:t>
                </a:r>
                <a:r>
                  <a:rPr lang="en-US" i="1" baseline="-25000" dirty="0" smtClean="0">
                    <a:latin typeface="Cambria Math" panose="02040503050406030204" pitchFamily="18" charset="0"/>
                  </a:rPr>
                  <a:t>1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As the camera moves, from t</a:t>
                </a:r>
                <a:r>
                  <a:rPr lang="en-US" baseline="-25000" dirty="0" smtClean="0">
                    <a:latin typeface="Cambria Math" panose="02040503050406030204" pitchFamily="18" charset="0"/>
                  </a:rPr>
                  <a:t>0</a:t>
                </a:r>
                <a:r>
                  <a:rPr lang="en-US" dirty="0" smtClean="0">
                    <a:latin typeface="Cambria Math" panose="02040503050406030204" pitchFamily="18" charset="0"/>
                  </a:rPr>
                  <a:t> to t</a:t>
                </a:r>
                <a:r>
                  <a:rPr lang="en-US" baseline="-25000" dirty="0" smtClean="0">
                    <a:latin typeface="Cambria Math" panose="02040503050406030204" pitchFamily="18" charset="0"/>
                  </a:rPr>
                  <a:t>1</a:t>
                </a:r>
                <a:r>
                  <a:rPr lang="en-US" dirty="0" smtClean="0">
                    <a:latin typeface="Cambria Math" panose="02040503050406030204" pitchFamily="18" charset="0"/>
                  </a:rPr>
                  <a:t>, a set of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I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points are assumed to visible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Each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] </a:t>
                </a:r>
                <a:r>
                  <a:rPr 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 </a:t>
                </a:r>
                <a:r>
                  <a:rPr lang="en-US" dirty="0" smtClean="0">
                    <a:latin typeface="Cambria Math" panose="02040503050406030204" pitchFamily="18" charset="0"/>
                  </a:rPr>
                  <a:t>coordinates wrt </a:t>
                </a:r>
                <a:r>
                  <a:rPr lang="en-US" b="0" dirty="0" smtClean="0">
                    <a:latin typeface="Blackadder ITC" panose="04020505051007020D02" pitchFamily="82" charset="0"/>
                    <a:ea typeface="Cambria Math" panose="02040503050406030204" pitchFamily="18" charset="0"/>
                  </a:rPr>
                  <a:t>Fc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/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:r>
                  <a:rPr lang="en-US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 3-D coordinates of all </a:t>
                </a:r>
                <a:r>
                  <a:rPr lang="en-US" i="1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points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7244" cy="4652178"/>
              </a:xfrm>
              <a:blipFill>
                <a:blip r:embed="rId2"/>
                <a:stretch>
                  <a:fillRect l="-900" t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8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problem in 2D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134" t="10569" r="12793"/>
          <a:stretch/>
        </p:blipFill>
        <p:spPr>
          <a:xfrm>
            <a:off x="178114" y="1376414"/>
            <a:ext cx="4701894" cy="3921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48" y="5492697"/>
            <a:ext cx="3025759" cy="426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67149" y="1552188"/>
                <a:ext cx="65467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)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), 1] =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. </a:t>
                </a:r>
                <a:r>
                  <a:rPr lang="en-US" sz="2400" i="1" dirty="0" smtClean="0"/>
                  <a:t>m</a:t>
                </a:r>
                <a:r>
                  <a:rPr lang="en-US" sz="2400" i="1" baseline="-25000" dirty="0" smtClean="0"/>
                  <a:t>i</a:t>
                </a:r>
                <a:r>
                  <a:rPr lang="en-US" sz="2400" i="1" dirty="0" smtClean="0"/>
                  <a:t>(t), i=1,2,…I}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49" y="1552188"/>
                <a:ext cx="6546737" cy="369332"/>
              </a:xfrm>
              <a:prstGeom prst="rect">
                <a:avLst/>
              </a:prstGeom>
              <a:blipFill>
                <a:blip r:embed="rId4"/>
                <a:stretch>
                  <a:fillRect l="-2235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22916" y="5861789"/>
                <a:ext cx="38597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Is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onto the image-pixel coordinate axis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16" y="5861789"/>
                <a:ext cx="3859737" cy="707886"/>
              </a:xfrm>
              <a:prstGeom prst="rect">
                <a:avLst/>
              </a:prstGeom>
              <a:blipFill>
                <a:blip r:embed="rId5"/>
                <a:stretch>
                  <a:fillRect l="-173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84790" y="2021280"/>
            <a:ext cx="638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 pixel coordinates of </a:t>
            </a:r>
            <a:r>
              <a:rPr lang="en-US" sz="2000" i="1" dirty="0" smtClean="0"/>
              <a:t>I</a:t>
            </a:r>
            <a:r>
              <a:rPr lang="en-US" sz="2000" dirty="0" smtClean="0"/>
              <a:t> the visible points on </a:t>
            </a:r>
            <a:r>
              <a:rPr lang="en-US" sz="2000" dirty="0" smtClean="0">
                <a:sym typeface="Symbol" panose="05050102010706020507" pitchFamily="18" charset="2"/>
              </a:rPr>
              <a:t>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165" y="2421390"/>
            <a:ext cx="2686098" cy="15307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012" y="4546045"/>
            <a:ext cx="3833168" cy="10906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920855" y="4308952"/>
            <a:ext cx="4237752" cy="1697311"/>
          </a:xfrm>
          <a:prstGeom prst="rect">
            <a:avLst/>
          </a:prstGeom>
          <a:noFill/>
          <a:ln w="476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24497" y="3785953"/>
            <a:ext cx="11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Known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>
            <a:off x="6576164" y="4155285"/>
            <a:ext cx="199479" cy="39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33076" y="6190689"/>
            <a:ext cx="11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Known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517698" y="5626107"/>
            <a:ext cx="125260" cy="56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algebra essentials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52" r="2640"/>
          <a:stretch/>
        </p:blipFill>
        <p:spPr>
          <a:xfrm>
            <a:off x="619226" y="1571827"/>
            <a:ext cx="5929162" cy="398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220"/>
          <a:stretch/>
        </p:blipFill>
        <p:spPr>
          <a:xfrm>
            <a:off x="6323330" y="1690688"/>
            <a:ext cx="5493751" cy="2743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80655" y="1937472"/>
                <a:ext cx="8229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55" y="1937472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18659" y="2207858"/>
                <a:ext cx="9144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659" y="2207858"/>
                <a:ext cx="914400" cy="307777"/>
              </a:xfrm>
              <a:prstGeom prst="rect">
                <a:avLst/>
              </a:prstGeom>
              <a:blipFill>
                <a:blip r:embed="rId5"/>
                <a:stretch>
                  <a:fillRect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61407" y="4360703"/>
                <a:ext cx="51155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407" y="4360703"/>
                <a:ext cx="511550" cy="307777"/>
              </a:xfrm>
              <a:prstGeom prst="rect">
                <a:avLst/>
              </a:prstGeom>
              <a:blipFill>
                <a:blip r:embed="rId6"/>
                <a:stretch>
                  <a:fillRect l="-7143" t="-1961" r="-35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1219202" y="2495971"/>
            <a:ext cx="6400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501507" y="1927640"/>
            <a:ext cx="20116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677448" y="4300429"/>
                <a:ext cx="667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448" y="4300429"/>
                <a:ext cx="6676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746270" y="4360703"/>
                <a:ext cx="790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70" y="4360703"/>
                <a:ext cx="7909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matrices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1" y="1397194"/>
            <a:ext cx="5515726" cy="343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8691" y="5048870"/>
                <a:ext cx="3687356" cy="16808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eigen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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G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b="0" dirty="0" smtClean="0">
                  <a:sym typeface="Symbol" panose="05050102010706020507" pitchFamily="18" charset="2"/>
                </a:endParaRPr>
              </a:p>
              <a:p>
                <a:endParaRPr lang="en-US" dirty="0" smtClean="0"/>
              </a:p>
              <a:p>
                <a:r>
                  <a:rPr lang="en-US" dirty="0"/>
                  <a:t>i</a:t>
                </a:r>
                <a:r>
                  <a:rPr lang="en-US" dirty="0" smtClean="0"/>
                  <a:t>s called the </a:t>
                </a:r>
                <a:r>
                  <a:rPr lang="en-US" u="sng" dirty="0" smtClean="0"/>
                  <a:t>Condition Number</a:t>
                </a:r>
                <a:r>
                  <a:rPr lang="en-US" dirty="0" smtClean="0"/>
                  <a:t> of G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91" y="5048870"/>
                <a:ext cx="3687356" cy="1680845"/>
              </a:xfrm>
              <a:prstGeom prst="rect">
                <a:avLst/>
              </a:prstGeom>
              <a:blipFill>
                <a:blip r:embed="rId3"/>
                <a:stretch>
                  <a:fillRect l="-3802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924213" y="2546559"/>
            <a:ext cx="1188720" cy="98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38150" y="2240335"/>
            <a:ext cx="5486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559" y="1500914"/>
            <a:ext cx="4988326" cy="12925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7841222" y="2677874"/>
            <a:ext cx="128016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16" y="2865694"/>
            <a:ext cx="5889301" cy="393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55371" y="1970413"/>
                <a:ext cx="67665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371" y="1970413"/>
                <a:ext cx="676656" cy="307777"/>
              </a:xfrm>
              <a:prstGeom prst="rect">
                <a:avLst/>
              </a:prstGeom>
              <a:blipFill>
                <a:blip r:embed="rId6"/>
                <a:stretch>
                  <a:fillRect l="-9910" r="-450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594556" y="4155360"/>
                <a:ext cx="6583680" cy="40363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dirty="0" smtClean="0"/>
                  <a:t> are distinct </a:t>
                </a:r>
                <a:r>
                  <a:rPr lang="en-US" dirty="0" smtClean="0">
                    <a:sym typeface="Symbol" panose="05050102010706020507" pitchFamily="18" charset="2"/>
                  </a:rPr>
                  <a:t>0</a:t>
                </a:r>
                <a:r>
                  <a:rPr lang="en-US" dirty="0" smtClean="0"/>
                  <a:t>, then eigen-vectors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span R</a:t>
                </a:r>
                <a:r>
                  <a:rPr lang="en-US" baseline="30000" dirty="0" smtClean="0"/>
                  <a:t>M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556" y="4155360"/>
                <a:ext cx="6583680" cy="403637"/>
              </a:xfrm>
              <a:prstGeom prst="rect">
                <a:avLst/>
              </a:prstGeom>
              <a:blipFill>
                <a:blip r:embed="rId7"/>
                <a:stretch>
                  <a:fillRect l="-463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402531" y="1938354"/>
            <a:ext cx="274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i="1" u="sng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7241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singular-value 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1883" y="1504335"/>
                <a:ext cx="10805652" cy="486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 G</a:t>
                </a:r>
                <a:r>
                  <a:rPr lang="en-US" baseline="-25000" dirty="0" smtClean="0"/>
                  <a:t>M</a:t>
                </a:r>
                <a:r>
                  <a:rPr lang="en-US" baseline="-25000" dirty="0" smtClean="0">
                    <a:sym typeface="Symbol" panose="05050102010706020507" pitchFamily="18" charset="2"/>
                  </a:rPr>
                  <a:t>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, M may or may not equal to N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Form </a:t>
                </a:r>
                <a:r>
                  <a:rPr lang="en-US" dirty="0" smtClean="0"/>
                  <a:t>the square matrices: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singular value decomposition of G</a:t>
                </a:r>
                <a:r>
                  <a:rPr lang="en-US" baseline="-25000" dirty="0" smtClean="0"/>
                  <a:t>M</a:t>
                </a:r>
                <a:r>
                  <a:rPr lang="en-US" b="0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 </m:t>
                    </m:r>
                  </m:oMath>
                </a14:m>
                <a:r>
                  <a:rPr lang="en-US" baseline="-25000" dirty="0" smtClean="0"/>
                  <a:t>N</a:t>
                </a:r>
                <a:r>
                  <a:rPr lang="en-US" dirty="0" smtClean="0"/>
                  <a:t> is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is the eigen-matrix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is the eigen-matrix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is a diagonal matrix with non-zero values equal to the square-root of the eigen-values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83" y="1504335"/>
                <a:ext cx="10805652" cy="4864280"/>
              </a:xfrm>
              <a:prstGeom prst="rect">
                <a:avLst/>
              </a:prstGeom>
              <a:blipFill>
                <a:blip r:embed="rId2"/>
                <a:stretch>
                  <a:fillRect l="-338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493952" y="3546474"/>
                <a:ext cx="276569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952" y="3546474"/>
                <a:ext cx="2765694" cy="307777"/>
              </a:xfrm>
              <a:prstGeom prst="rect">
                <a:avLst/>
              </a:prstGeom>
              <a:blipFill>
                <a:blip r:embed="rId3"/>
                <a:stretch>
                  <a:fillRect l="-3084" r="-1101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78291" y="4891553"/>
                <a:ext cx="2990883" cy="195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endParaRPr lang="en-US" b="0" dirty="0" smtClean="0">
                  <a:sym typeface="Symbol" panose="05050102010706020507" pitchFamily="18" charset="2"/>
                </a:endParaRPr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u="sng" dirty="0" smtClean="0"/>
                  <a:t>Condition Number</a:t>
                </a:r>
                <a:r>
                  <a:rPr lang="en-US" dirty="0" smtClean="0"/>
                  <a:t> of </a:t>
                </a:r>
                <a:r>
                  <a:rPr lang="en-US" dirty="0" smtClean="0"/>
                  <a:t>G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G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≥0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𝑚𝑖𝑛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≥0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where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dirty="0" smtClean="0"/>
                  <a:t>’s come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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91" y="4891553"/>
                <a:ext cx="2990883" cy="1957844"/>
              </a:xfrm>
              <a:prstGeom prst="rect">
                <a:avLst/>
              </a:prstGeom>
              <a:blipFill>
                <a:blip r:embed="rId4"/>
                <a:stretch>
                  <a:fillRect l="-4277" r="-204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88890" y="3546474"/>
            <a:ext cx="3175819" cy="402666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25815" y="5788471"/>
            <a:ext cx="2295834" cy="820535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kinds of spaces relating to matrix 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80619" y="1531043"/>
            <a:ext cx="1828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35813" y="1254044"/>
                <a:ext cx="347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13" y="1254044"/>
                <a:ext cx="347211" cy="276999"/>
              </a:xfrm>
              <a:prstGeom prst="rect">
                <a:avLst/>
              </a:prstGeom>
              <a:blipFill>
                <a:blip r:embed="rId2"/>
                <a:stretch>
                  <a:fillRect l="-15789" t="-4444" r="-52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903166" y="1624451"/>
            <a:ext cx="1781035" cy="118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00771" y="1265129"/>
                <a:ext cx="368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1" y="1265129"/>
                <a:ext cx="368242" cy="276999"/>
              </a:xfrm>
              <a:prstGeom prst="rect">
                <a:avLst/>
              </a:prstGeom>
              <a:blipFill>
                <a:blip r:embed="rId3"/>
                <a:stretch>
                  <a:fillRect l="-16667" t="-4444" r="-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0283" y="2033630"/>
                <a:ext cx="6478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83" y="2033630"/>
                <a:ext cx="647870" cy="307777"/>
              </a:xfrm>
              <a:prstGeom prst="rect">
                <a:avLst/>
              </a:prstGeom>
              <a:blipFill>
                <a:blip r:embed="rId4"/>
                <a:stretch>
                  <a:fillRect l="-7547" t="-4000" r="-377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 rot="18532616">
            <a:off x="1881740" y="1651788"/>
            <a:ext cx="2684933" cy="2746339"/>
          </a:xfrm>
          <a:prstGeom prst="arc">
            <a:avLst>
              <a:gd name="adj1" fmla="val 15623926"/>
              <a:gd name="adj2" fmla="val 1190213"/>
            </a:avLst>
          </a:prstGeom>
          <a:ln>
            <a:headEnd type="arrow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29600" y="1767463"/>
                <a:ext cx="1292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Range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00" y="1767463"/>
                <a:ext cx="1292662" cy="276999"/>
              </a:xfrm>
              <a:prstGeom prst="rect">
                <a:avLst/>
              </a:prstGeom>
              <a:blipFill>
                <a:blip r:embed="rId5"/>
                <a:stretch>
                  <a:fillRect l="-4245" t="-2222" r="-566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14414" y="2621580"/>
                <a:ext cx="1274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G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Domain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14" y="2621580"/>
                <a:ext cx="1274260" cy="276999"/>
              </a:xfrm>
              <a:prstGeom prst="rect">
                <a:avLst/>
              </a:prstGeom>
              <a:blipFill>
                <a:blip r:embed="rId6"/>
                <a:stretch>
                  <a:fillRect l="-6220" t="-28889" r="-1052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96500" y="2224895"/>
                <a:ext cx="249491" cy="290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</m:t>
                      </m:r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00" y="2224895"/>
                <a:ext cx="249491" cy="290016"/>
              </a:xfrm>
              <a:prstGeom prst="rect">
                <a:avLst/>
              </a:prstGeom>
              <a:blipFill>
                <a:blip r:embed="rId7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4339791" y="227110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75127" y="229568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78396" y="2387127"/>
                <a:ext cx="110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396" y="2387127"/>
                <a:ext cx="1106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64975" y="2216843"/>
                <a:ext cx="230832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</m:t>
                      </m:r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bar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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75" y="2216843"/>
                <a:ext cx="230832" cy="291426"/>
              </a:xfrm>
              <a:prstGeom prst="rect">
                <a:avLst/>
              </a:prstGeom>
              <a:blipFill>
                <a:blip r:embed="rId9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loud 25"/>
          <p:cNvSpPr/>
          <p:nvPr/>
        </p:nvSpPr>
        <p:spPr>
          <a:xfrm>
            <a:off x="1569013" y="2022651"/>
            <a:ext cx="994283" cy="641475"/>
          </a:xfrm>
          <a:prstGeom prst="cloud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490564" y="1542128"/>
            <a:ext cx="1005840" cy="59851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398391" y="2592922"/>
            <a:ext cx="1082228" cy="30972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591963" y="1902704"/>
            <a:ext cx="884691" cy="43085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62467" y="2451541"/>
            <a:ext cx="918152" cy="16765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655875" y="2387631"/>
            <a:ext cx="82296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71175" y="1311048"/>
            <a:ext cx="324465" cy="37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019" y="5260081"/>
            <a:ext cx="1828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055566" y="5353489"/>
            <a:ext cx="1781035" cy="118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366931" y="578719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18532616">
            <a:off x="1958984" y="5147709"/>
            <a:ext cx="2684933" cy="2746339"/>
          </a:xfrm>
          <a:prstGeom prst="arc">
            <a:avLst>
              <a:gd name="adj1" fmla="val 15623926"/>
              <a:gd name="adj2" fmla="val 1190213"/>
            </a:avLst>
          </a:prstGeom>
          <a:ln>
            <a:headEnd type="arrow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9287" y="58143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288213" y="4983082"/>
                <a:ext cx="347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13" y="4983082"/>
                <a:ext cx="347211" cy="276999"/>
              </a:xfrm>
              <a:prstGeom prst="rect">
                <a:avLst/>
              </a:prstGeom>
              <a:blipFill>
                <a:blip r:embed="rId10"/>
                <a:stretch>
                  <a:fillRect l="-15789" t="-4348" r="-526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353171" y="4994167"/>
                <a:ext cx="368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71" y="4994167"/>
                <a:ext cx="368242" cy="276999"/>
              </a:xfrm>
              <a:prstGeom prst="rect">
                <a:avLst/>
              </a:prstGeom>
              <a:blipFill>
                <a:blip r:embed="rId11"/>
                <a:stretch>
                  <a:fillRect l="-16667" t="-4348" r="-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241803" y="58206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03" y="582062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064367" y="587281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67" y="5872813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loud 88"/>
          <p:cNvSpPr/>
          <p:nvPr/>
        </p:nvSpPr>
        <p:spPr>
          <a:xfrm>
            <a:off x="4071387" y="5607329"/>
            <a:ext cx="562750" cy="623404"/>
          </a:xfrm>
          <a:prstGeom prst="cloud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866814" y="6313040"/>
                <a:ext cx="1438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Nullspace</a:t>
                </a:r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14" y="6313040"/>
                <a:ext cx="1438535" cy="276999"/>
              </a:xfrm>
              <a:prstGeom prst="rect">
                <a:avLst/>
              </a:prstGeom>
              <a:blipFill>
                <a:blip r:embed="rId14"/>
                <a:stretch>
                  <a:fillRect l="-5932" t="-28889" r="-101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>
            <a:off x="8588100" y="1502256"/>
            <a:ext cx="1828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3"/>
              <p:cNvSpPr txBox="1"/>
              <p:nvPr/>
            </p:nvSpPr>
            <p:spPr>
              <a:xfrm>
                <a:off x="10243294" y="1225257"/>
                <a:ext cx="347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294" y="1225257"/>
                <a:ext cx="347211" cy="276999"/>
              </a:xfrm>
              <a:prstGeom prst="rect">
                <a:avLst/>
              </a:prstGeom>
              <a:blipFill>
                <a:blip r:embed="rId15"/>
                <a:stretch>
                  <a:fillRect l="-15789" t="-4444" r="-52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6010647" y="1595664"/>
            <a:ext cx="1781035" cy="118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15"/>
              <p:cNvSpPr txBox="1"/>
              <p:nvPr/>
            </p:nvSpPr>
            <p:spPr>
              <a:xfrm>
                <a:off x="6308252" y="1236342"/>
                <a:ext cx="368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52" y="1236342"/>
                <a:ext cx="368242" cy="276999"/>
              </a:xfrm>
              <a:prstGeom prst="rect">
                <a:avLst/>
              </a:prstGeom>
              <a:blipFill>
                <a:blip r:embed="rId16"/>
                <a:stretch>
                  <a:fillRect l="-16667" t="-4444" r="-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18"/>
              <p:cNvSpPr txBox="1"/>
              <p:nvPr/>
            </p:nvSpPr>
            <p:spPr>
              <a:xfrm>
                <a:off x="6116536" y="2464891"/>
                <a:ext cx="650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Brush Script MT" panose="03060802040406070304" pitchFamily="66" charset="0"/>
                          <a:sym typeface="Symbol" panose="05050102010706020507" pitchFamily="18" charset="2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/>
                            <m:t>G</m:t>
                          </m:r>
                          <m:r>
                            <m:rPr>
                              <m:nor/>
                            </m:rPr>
                            <a:rPr lang="en-US" baseline="300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536" y="2464891"/>
                <a:ext cx="650050" cy="276999"/>
              </a:xfrm>
              <a:prstGeom prst="rect">
                <a:avLst/>
              </a:prstGeom>
              <a:blipFill>
                <a:blip r:embed="rId17"/>
                <a:stretch>
                  <a:fillRect l="-747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9"/>
              <p:cNvSpPr txBox="1"/>
              <p:nvPr/>
            </p:nvSpPr>
            <p:spPr>
              <a:xfrm>
                <a:off x="7103981" y="2196108"/>
                <a:ext cx="249491" cy="290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</m:t>
                      </m:r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81" y="2196108"/>
                <a:ext cx="249491" cy="290016"/>
              </a:xfrm>
              <a:prstGeom prst="rect">
                <a:avLst/>
              </a:prstGeom>
              <a:blipFill>
                <a:blip r:embed="rId18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/>
          <p:cNvSpPr/>
          <p:nvPr/>
        </p:nvSpPr>
        <p:spPr>
          <a:xfrm>
            <a:off x="9447272" y="224231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082608" y="22669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22"/>
              <p:cNvSpPr txBox="1"/>
              <p:nvPr/>
            </p:nvSpPr>
            <p:spPr>
              <a:xfrm>
                <a:off x="7285877" y="2358340"/>
                <a:ext cx="110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877" y="2358340"/>
                <a:ext cx="1106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23"/>
              <p:cNvSpPr txBox="1"/>
              <p:nvPr/>
            </p:nvSpPr>
            <p:spPr>
              <a:xfrm>
                <a:off x="9472456" y="2188056"/>
                <a:ext cx="230832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</m:t>
                      </m:r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bar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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56" y="2188056"/>
                <a:ext cx="230832" cy="291426"/>
              </a:xfrm>
              <a:prstGeom prst="rect">
                <a:avLst/>
              </a:prstGeom>
              <a:blipFill>
                <a:blip r:embed="rId1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52"/>
          <p:cNvSpPr txBox="1"/>
          <p:nvPr/>
        </p:nvSpPr>
        <p:spPr>
          <a:xfrm>
            <a:off x="8078656" y="1282261"/>
            <a:ext cx="43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sp>
        <p:nvSpPr>
          <p:cNvPr id="110" name="Arc 109"/>
          <p:cNvSpPr/>
          <p:nvPr/>
        </p:nvSpPr>
        <p:spPr>
          <a:xfrm rot="3067384" flipH="1">
            <a:off x="6919280" y="1596126"/>
            <a:ext cx="2684933" cy="2746339"/>
          </a:xfrm>
          <a:prstGeom prst="arc">
            <a:avLst>
              <a:gd name="adj1" fmla="val 15623926"/>
              <a:gd name="adj2" fmla="val 1190213"/>
            </a:avLst>
          </a:prstGeom>
          <a:ln>
            <a:headEnd type="arrow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6"/>
              <p:cNvSpPr txBox="1"/>
              <p:nvPr/>
            </p:nvSpPr>
            <p:spPr>
              <a:xfrm>
                <a:off x="9630979" y="2472224"/>
                <a:ext cx="6478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979" y="2472224"/>
                <a:ext cx="647870" cy="307777"/>
              </a:xfrm>
              <a:prstGeom prst="rect">
                <a:avLst/>
              </a:prstGeom>
              <a:blipFill>
                <a:blip r:embed="rId20"/>
                <a:stretch>
                  <a:fillRect l="-7547" t="-4000" r="-377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7"/>
              <p:cNvSpPr txBox="1"/>
              <p:nvPr/>
            </p:nvSpPr>
            <p:spPr>
              <a:xfrm>
                <a:off x="8821636" y="1730019"/>
                <a:ext cx="16227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G</m:t>
                      </m:r>
                      <m:r>
                        <m:rPr>
                          <m:nor/>
                        </m:rPr>
                        <a:rPr lang="en-US" baseline="30000" dirty="0"/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636" y="1730019"/>
                <a:ext cx="1622733" cy="276999"/>
              </a:xfrm>
              <a:prstGeom prst="rect">
                <a:avLst/>
              </a:prstGeom>
              <a:blipFill>
                <a:blip r:embed="rId2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>
          <a:xfrm>
            <a:off x="7791682" y="1610422"/>
            <a:ext cx="1137083" cy="53021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7791682" y="2536782"/>
            <a:ext cx="1137083" cy="24760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816866" y="1898586"/>
            <a:ext cx="1164892" cy="31825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818236" y="2447310"/>
            <a:ext cx="1062505" cy="13514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30" idx="2"/>
          </p:cNvCxnSpPr>
          <p:nvPr/>
        </p:nvCxnSpPr>
        <p:spPr>
          <a:xfrm>
            <a:off x="7791682" y="2312620"/>
            <a:ext cx="1119612" cy="407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loud 129"/>
          <p:cNvSpPr/>
          <p:nvPr/>
        </p:nvSpPr>
        <p:spPr>
          <a:xfrm>
            <a:off x="8908210" y="1995952"/>
            <a:ext cx="994283" cy="641475"/>
          </a:xfrm>
          <a:prstGeom prst="cloud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858449" y="5412481"/>
            <a:ext cx="1828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280996" y="5505889"/>
            <a:ext cx="1781035" cy="118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9592361" y="593959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7314717" y="59667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0513643" y="5135482"/>
                <a:ext cx="347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3" y="5135482"/>
                <a:ext cx="347211" cy="276999"/>
              </a:xfrm>
              <a:prstGeom prst="rect">
                <a:avLst/>
              </a:prstGeom>
              <a:blipFill>
                <a:blip r:embed="rId22"/>
                <a:stretch>
                  <a:fillRect l="-17544" t="-4348" r="-35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6578601" y="5146567"/>
                <a:ext cx="368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01" y="5146567"/>
                <a:ext cx="368242" cy="276999"/>
              </a:xfrm>
              <a:prstGeom prst="rect">
                <a:avLst/>
              </a:prstGeom>
              <a:blipFill>
                <a:blip r:embed="rId23"/>
                <a:stretch>
                  <a:fillRect l="-14754" t="-4348" r="-49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9467233" y="59730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233" y="5973021"/>
                <a:ext cx="181139" cy="276999"/>
              </a:xfrm>
              <a:prstGeom prst="rect">
                <a:avLst/>
              </a:prstGeom>
              <a:blipFill>
                <a:blip r:embed="rId2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7289797" y="602521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797" y="6025213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Arc 140"/>
          <p:cNvSpPr/>
          <p:nvPr/>
        </p:nvSpPr>
        <p:spPr>
          <a:xfrm rot="3067384" flipH="1">
            <a:off x="7140112" y="5300109"/>
            <a:ext cx="2684933" cy="2746339"/>
          </a:xfrm>
          <a:prstGeom prst="arc">
            <a:avLst>
              <a:gd name="adj1" fmla="val 15623926"/>
              <a:gd name="adj2" fmla="val 1190213"/>
            </a:avLst>
          </a:prstGeom>
          <a:ln>
            <a:headEnd type="arrow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123575" y="4789566"/>
            <a:ext cx="324465" cy="37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8235632" y="4981058"/>
            <a:ext cx="74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sp>
        <p:nvSpPr>
          <p:cNvPr id="144" name="Cloud 143"/>
          <p:cNvSpPr/>
          <p:nvPr/>
        </p:nvSpPr>
        <p:spPr>
          <a:xfrm>
            <a:off x="7064961" y="5814339"/>
            <a:ext cx="562750" cy="623404"/>
          </a:xfrm>
          <a:prstGeom prst="cloud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7496247" y="6347451"/>
                <a:ext cx="610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Brush Script MT" panose="03060802040406070304" pitchFamily="66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b="0" i="0" baseline="30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47" y="6347451"/>
                <a:ext cx="610744" cy="276999"/>
              </a:xfrm>
              <a:prstGeom prst="rect">
                <a:avLst/>
              </a:prstGeom>
              <a:blipFill>
                <a:blip r:embed="rId26"/>
                <a:stretch>
                  <a:fillRect l="-9000" t="-2174" r="-14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979205" y="3090662"/>
                <a:ext cx="29015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Rank(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</m:oMath>
                </a14:m>
                <a:r>
                  <a:rPr lang="en-US" dirty="0" smtClean="0"/>
                  <a:t>) = dim(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dim(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) + dim(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) =N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baseline="30000" dirty="0" smtClean="0"/>
                  <a:t>⊥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</m:t>
                    </m:r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/>
                      <m:t>G</m:t>
                    </m:r>
                    <m:r>
                      <m:rPr>
                        <m:nor/>
                      </m:rPr>
                      <a:rPr lang="en-US" baseline="30000" dirty="0" smtClean="0"/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baseline="30000" dirty="0" smtClean="0"/>
                  <a:t>⊥</a:t>
                </a:r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205" y="3090662"/>
                <a:ext cx="2901536" cy="1200329"/>
              </a:xfrm>
              <a:prstGeom prst="rect">
                <a:avLst/>
              </a:prstGeom>
              <a:blipFill>
                <a:blip r:embed="rId27"/>
                <a:stretch>
                  <a:fillRect l="-1891" t="-3046" r="-168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67377" y="2917804"/>
                <a:ext cx="59118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Rank(G)</a:t>
                </a:r>
                <a:r>
                  <a:rPr lang="en-US" dirty="0" smtClean="0"/>
                  <a:t>=Number of linearly independent </a:t>
                </a:r>
                <a:r>
                  <a:rPr lang="en-US" dirty="0" smtClean="0"/>
                  <a:t>rows/columns </a:t>
                </a:r>
                <a:r>
                  <a:rPr lang="en-US" dirty="0" smtClean="0"/>
                  <a:t>of G</a:t>
                </a:r>
              </a:p>
              <a:p>
                <a:r>
                  <a:rPr lang="en-US" dirty="0" smtClean="0"/>
                  <a:t>=dim(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dim(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) + dim(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) =N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baseline="30000" dirty="0" smtClean="0"/>
                  <a:t>⊥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</m:t>
                    </m:r>
                    <m:r>
                      <m:rPr>
                        <m:nor/>
                      </m:rPr>
                      <a:rPr lang="en-US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baseline="30000" dirty="0" smtClean="0"/>
                  <a:t>⊥</a:t>
                </a:r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" y="2917804"/>
                <a:ext cx="5911828" cy="1477328"/>
              </a:xfrm>
              <a:prstGeom prst="rect">
                <a:avLst/>
              </a:prstGeom>
              <a:blipFill>
                <a:blip r:embed="rId28"/>
                <a:stretch>
                  <a:fillRect l="-82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8881320" y="3174146"/>
                <a:ext cx="2743200" cy="18059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G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Brush Script MT" panose="03060802040406070304" pitchFamily="66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dirty="0" smtClean="0"/>
                        <m:t>G</m:t>
                      </m:r>
                      <m:r>
                        <m:rPr>
                          <m:nor/>
                        </m:rPr>
                        <a:rPr lang="en-US" sz="2800" baseline="30000" dirty="0" smtClean="0"/>
                        <m:t>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sz="2800" baseline="300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Brush Script MT" panose="03060802040406070304" pitchFamily="66" charset="0"/>
                        <a:sym typeface="Symbol" panose="05050102010706020507" pitchFamily="18" charset="2"/>
                      </a:rPr>
                      <m:t>N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G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US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dirty="0" smtClean="0"/>
                          <m:t>G</m:t>
                        </m:r>
                        <m:r>
                          <m:rPr>
                            <m:nor/>
                          </m:rPr>
                          <a:rPr lang="en-US" sz="2800" baseline="30000" dirty="0" smtClean="0"/>
                          <m:t>T</m:t>
                        </m:r>
                      </m:e>
                    </m:d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FUNDAMENTAL SUBSPACES OF G</a:t>
                </a:r>
                <a:endParaRPr lang="en-US" sz="2800" dirty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320" y="3174146"/>
                <a:ext cx="2743200" cy="1805944"/>
              </a:xfrm>
              <a:prstGeom prst="rect">
                <a:avLst/>
              </a:prstGeom>
              <a:blipFill>
                <a:blip r:embed="rId29"/>
                <a:stretch>
                  <a:fillRect l="-4667" b="-8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06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5" grpId="0" animBg="1"/>
      <p:bldP spid="16" grpId="0"/>
      <p:bldP spid="17" grpId="0" animBg="1"/>
      <p:bldP spid="5" grpId="0" animBg="1"/>
      <p:bldP spid="18" grpId="0"/>
      <p:bldP spid="19" grpId="0"/>
      <p:bldP spid="20" grpId="0"/>
      <p:bldP spid="21" grpId="0" animBg="1"/>
      <p:bldP spid="22" grpId="0" animBg="1"/>
      <p:bldP spid="24" grpId="0"/>
      <p:bldP spid="26" grpId="0" animBg="1"/>
      <p:bldP spid="53" grpId="0"/>
      <p:bldP spid="73" grpId="0" animBg="1"/>
      <p:bldP spid="74" grpId="0" animBg="1"/>
      <p:bldP spid="77" grpId="0" animBg="1"/>
      <p:bldP spid="78" grpId="0" animBg="1"/>
      <p:bldP spid="81" grpId="0" animBg="1"/>
      <p:bldP spid="84" grpId="0"/>
      <p:bldP spid="85" grpId="0"/>
      <p:bldP spid="87" grpId="0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7" grpId="0"/>
      <p:bldP spid="98" grpId="0"/>
      <p:bldP spid="99" grpId="0" animBg="1"/>
      <p:bldP spid="100" grpId="0" animBg="1"/>
      <p:bldP spid="101" grpId="0"/>
      <p:bldP spid="102" grpId="0"/>
      <p:bldP spid="109" grpId="0"/>
      <p:bldP spid="110" grpId="0" animBg="1"/>
      <p:bldP spid="123" grpId="0" animBg="1"/>
      <p:bldP spid="124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/>
      <p:bldP spid="136" grpId="0"/>
      <p:bldP spid="137" grpId="0"/>
      <p:bldP spid="138" grpId="0"/>
      <p:bldP spid="141" grpId="0" animBg="1"/>
      <p:bldP spid="142" grpId="0"/>
      <p:bldP spid="143" grpId="0"/>
      <p:bldP spid="144" grpId="0" animBg="1"/>
      <p:bldP spid="145" grpId="0"/>
      <p:bldP spid="149" grpId="0"/>
      <p:bldP spid="148" grpId="0"/>
      <p:bldP spid="1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12797</TotalTime>
  <Words>340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Blackadder ITC</vt:lpstr>
      <vt:lpstr>Brush Script MT</vt:lpstr>
      <vt:lpstr>Calibri</vt:lpstr>
      <vt:lpstr>Calibri Light</vt:lpstr>
      <vt:lpstr>Cambria Math</vt:lpstr>
      <vt:lpstr>Symbol</vt:lpstr>
      <vt:lpstr>Wingdings</vt:lpstr>
      <vt:lpstr>Office Theme</vt:lpstr>
      <vt:lpstr>MECH 5970/6970</vt:lpstr>
      <vt:lpstr>Fundamentals of vision-based navigation</vt:lpstr>
      <vt:lpstr>Inverse problem: 3D geometry</vt:lpstr>
      <vt:lpstr>Notation</vt:lpstr>
      <vt:lpstr>Inverse problem in 2D</vt:lpstr>
      <vt:lpstr>Matrix algebra essentials</vt:lpstr>
      <vt:lpstr>Square matrices</vt:lpstr>
      <vt:lpstr>General singular-value decomposition</vt:lpstr>
      <vt:lpstr>All kinds of spaces relating to matrix G</vt:lpstr>
      <vt:lpstr>Inverse problem</vt:lpstr>
      <vt:lpstr>Homework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 5970/6970</dc:title>
  <dc:creator>lakshmanmvi@yahoo.com</dc:creator>
  <cp:lastModifiedBy>lakshmanmvi@yahoo.com</cp:lastModifiedBy>
  <cp:revision>78</cp:revision>
  <dcterms:created xsi:type="dcterms:W3CDTF">2019-09-25T14:26:56Z</dcterms:created>
  <dcterms:modified xsi:type="dcterms:W3CDTF">2019-10-04T15:54:19Z</dcterms:modified>
</cp:coreProperties>
</file>