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71" r:id="rId5"/>
    <p:sldId id="261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D93-750D-4071-83F7-667FBFE27B6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9-E0CA-4EB9-9427-035DC77A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6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D93-750D-4071-83F7-667FBFE27B6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9-E0CA-4EB9-9427-035DC77A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5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D93-750D-4071-83F7-667FBFE27B6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9-E0CA-4EB9-9427-035DC77A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D93-750D-4071-83F7-667FBFE27B6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9-E0CA-4EB9-9427-035DC77A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8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D93-750D-4071-83F7-667FBFE27B6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9-E0CA-4EB9-9427-035DC77A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6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D93-750D-4071-83F7-667FBFE27B6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9-E0CA-4EB9-9427-035DC77A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4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D93-750D-4071-83F7-667FBFE27B6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9-E0CA-4EB9-9427-035DC77A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1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D93-750D-4071-83F7-667FBFE27B6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9-E0CA-4EB9-9427-035DC77A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6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D93-750D-4071-83F7-667FBFE27B6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9-E0CA-4EB9-9427-035DC77A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D93-750D-4071-83F7-667FBFE27B6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9-E0CA-4EB9-9427-035DC77A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7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9D93-750D-4071-83F7-667FBFE27B6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9-E0CA-4EB9-9427-035DC77A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2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89D93-750D-4071-83F7-667FBFE27B6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4C0C9-E0CA-4EB9-9427-035DC77A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8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MECH 5970/6970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83773"/>
          </a:xfrm>
        </p:spPr>
        <p:txBody>
          <a:bodyPr>
            <a:normAutofit/>
          </a:bodyPr>
          <a:lstStyle/>
          <a:p>
            <a:r>
              <a:rPr lang="en-US" b="1" dirty="0" smtClean="0"/>
              <a:t>Lecture </a:t>
            </a:r>
            <a:r>
              <a:rPr lang="en-US" b="1" dirty="0" smtClean="0"/>
              <a:t>4 </a:t>
            </a:r>
            <a:r>
              <a:rPr lang="en-US" b="1" dirty="0" smtClean="0"/>
              <a:t>on Vision-based Navigation and Guidance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Sridhar Lakshmanan</a:t>
            </a:r>
          </a:p>
          <a:p>
            <a:r>
              <a:rPr lang="en-US" dirty="0" smtClean="0"/>
              <a:t>Electrical &amp; Computer Engineering</a:t>
            </a:r>
          </a:p>
          <a:p>
            <a:r>
              <a:rPr lang="en-US" dirty="0" smtClean="0"/>
              <a:t>University of Michigan-Dearborn</a:t>
            </a:r>
          </a:p>
          <a:p>
            <a:r>
              <a:rPr lang="en-US" dirty="0" smtClean="0"/>
              <a:t>Email: Lakshman@umich.edu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of vision-based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217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Identify fixed points in the world over two successive image frames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Correspondence problem </a:t>
            </a:r>
            <a:r>
              <a:rPr lang="en-US" dirty="0" smtClean="0">
                <a:sym typeface="Wingdings" panose="05000000000000000000" pitchFamily="2" charset="2"/>
              </a:rPr>
              <a:t> Did this in the first </a:t>
            </a:r>
            <a:r>
              <a:rPr lang="en-US" dirty="0" smtClean="0">
                <a:sym typeface="Wingdings" panose="05000000000000000000" pitchFamily="2" charset="2"/>
              </a:rPr>
              <a:t>lecture  Quick </a:t>
            </a:r>
            <a:r>
              <a:rPr lang="en-US" dirty="0" smtClean="0">
                <a:sym typeface="Wingdings" panose="05000000000000000000" pitchFamily="2" charset="2"/>
              </a:rPr>
              <a:t>review</a:t>
            </a:r>
            <a:endParaRPr lang="en-US" dirty="0" smtClean="0"/>
          </a:p>
          <a:p>
            <a:r>
              <a:rPr lang="en-US" dirty="0" smtClean="0"/>
              <a:t>Estimate the camera’s translation and rotation from these points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Inverse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problem </a:t>
            </a:r>
            <a:r>
              <a:rPr lang="en-US" dirty="0" smtClean="0">
                <a:sym typeface="Wingdings" panose="05000000000000000000" pitchFamily="2" charset="2"/>
              </a:rPr>
              <a:t>Algebraic tools in Lecture 2Use it to solve the problem</a:t>
            </a: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New m-file with camera pose estimate overlay compared to Matlab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Assignment: Find the changing camera pose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Additional tools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Pin-hole camera perspective projection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Other interest point detectors such as FAST, BRISK, and Harris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1" y="3303638"/>
            <a:ext cx="11916696" cy="3303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83" y="6738"/>
            <a:ext cx="4675142" cy="132556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amera model:</a:t>
            </a:r>
            <a:br>
              <a:rPr lang="en-US" dirty="0" smtClean="0"/>
            </a:br>
            <a:r>
              <a:rPr lang="en-US" dirty="0" smtClean="0"/>
              <a:t>3D </a:t>
            </a:r>
            <a:r>
              <a:rPr lang="en-US" dirty="0" smtClean="0">
                <a:sym typeface="Wingdings" panose="05000000000000000000" pitchFamily="2" charset="2"/>
              </a:rPr>
              <a:t> 2D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6" y="1458449"/>
            <a:ext cx="4856476" cy="1837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36" y="3204935"/>
            <a:ext cx="4658701" cy="162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430582" y="3346252"/>
                <a:ext cx="25083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582" y="3346252"/>
                <a:ext cx="250838" cy="276999"/>
              </a:xfrm>
              <a:prstGeom prst="rect">
                <a:avLst/>
              </a:prstGeom>
              <a:blipFill>
                <a:blip r:embed="rId4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952569" y="4443451"/>
                <a:ext cx="27432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569" y="4443451"/>
                <a:ext cx="274320" cy="369332"/>
              </a:xfrm>
              <a:prstGeom prst="rect">
                <a:avLst/>
              </a:prstGeom>
              <a:blipFill>
                <a:blip r:embed="rId5"/>
                <a:stretch>
                  <a:fillRect r="-1111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6876" y="287091"/>
            <a:ext cx="3603900" cy="2673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15665" y="92597"/>
            <a:ext cx="30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Effect of non-pinhole aperture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8872" y="4920761"/>
            <a:ext cx="30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Effect of lens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25780" y="1354735"/>
            <a:ext cx="30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Ideal pinhole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7496" y="3273487"/>
            <a:ext cx="4702651" cy="1677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980962" y="4263332"/>
                <a:ext cx="123815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ba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62" y="4263332"/>
                <a:ext cx="123815" cy="138499"/>
              </a:xfrm>
              <a:prstGeom prst="rect">
                <a:avLst/>
              </a:prstGeom>
              <a:blipFill>
                <a:blip r:embed="rId8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908237" y="5036138"/>
                <a:ext cx="3785588" cy="12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w</a:t>
                </a:r>
                <a:r>
                  <a:rPr lang="en-US" dirty="0" smtClean="0"/>
                  <a:t>here f is the focal length of the camera</a:t>
                </a:r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37" y="5036138"/>
                <a:ext cx="3785588" cy="1297471"/>
              </a:xfrm>
              <a:prstGeom prst="rect">
                <a:avLst/>
              </a:prstGeom>
              <a:blipFill>
                <a:blip r:embed="rId9"/>
                <a:stretch>
                  <a:fillRect l="-3865" r="-2899" b="-10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9745158" y="3430704"/>
                <a:ext cx="1319272" cy="13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i="1" dirty="0" smtClean="0"/>
                  <a:t>f’=f+z</a:t>
                </a:r>
                <a:r>
                  <a:rPr lang="en-US" i="1" baseline="-25000" dirty="0" smtClean="0"/>
                  <a:t>0</a:t>
                </a:r>
                <a:endParaRPr lang="en-US" i="1" baseline="-25000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158" y="3430704"/>
                <a:ext cx="1319272" cy="1389804"/>
              </a:xfrm>
              <a:prstGeom prst="rect">
                <a:avLst/>
              </a:prstGeom>
              <a:blipFill>
                <a:blip r:embed="rId10"/>
                <a:stretch>
                  <a:fillRect l="-4167"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68392" y="5231340"/>
            <a:ext cx="4636726" cy="1644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9045594" y="380166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594" y="3801665"/>
                <a:ext cx="182880" cy="182880"/>
              </a:xfrm>
              <a:prstGeom prst="rect">
                <a:avLst/>
              </a:prstGeom>
              <a:blipFill>
                <a:blip r:embed="rId12"/>
                <a:stretch>
                  <a:fillRect r="-2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4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83" y="6738"/>
            <a:ext cx="4675142" cy="132556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amera model: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2D  Image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723078" y="1479984"/>
                <a:ext cx="2482218" cy="13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Image center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78" y="1479984"/>
                <a:ext cx="2482218" cy="1389804"/>
              </a:xfrm>
              <a:prstGeom prst="rect">
                <a:avLst/>
              </a:prstGeom>
              <a:blipFill>
                <a:blip r:embed="rId2"/>
                <a:stretch>
                  <a:fillRect l="-2211" r="-983"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18160" y="3383280"/>
            <a:ext cx="287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the image, points are in units of pixels and not in units of length (m or cm)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518160" y="4264824"/>
                <a:ext cx="3048591" cy="12497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ba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 </a:t>
                </a: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4264824"/>
                <a:ext cx="3048591" cy="12497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163589" y="717724"/>
                <a:ext cx="5552930" cy="1945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ba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begChr m:val="[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0].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ba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ba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589" y="717724"/>
                <a:ext cx="5552930" cy="19456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8926225" y="1713435"/>
                <a:ext cx="382541" cy="32508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ba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225" y="1713435"/>
                <a:ext cx="382541" cy="325089"/>
              </a:xfrm>
              <a:prstGeom prst="rect">
                <a:avLst/>
              </a:prstGeom>
              <a:blipFill>
                <a:blip r:embed="rId5"/>
                <a:stretch>
                  <a:fillRect l="-6349" t="-1887"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163588" y="2663385"/>
            <a:ext cx="6469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Skewness</a:t>
            </a:r>
            <a:r>
              <a:rPr lang="en-US" dirty="0"/>
              <a:t>?</a:t>
            </a:r>
            <a:r>
              <a:rPr lang="en-US" dirty="0" smtClean="0"/>
              <a:t> Image </a:t>
            </a:r>
            <a:r>
              <a:rPr lang="en-US" dirty="0"/>
              <a:t>is skewed when the </a:t>
            </a:r>
            <a:r>
              <a:rPr lang="en-US" dirty="0" smtClean="0"/>
              <a:t>camera coordinate </a:t>
            </a:r>
            <a:r>
              <a:rPr lang="en-US" dirty="0"/>
              <a:t>system is </a:t>
            </a:r>
            <a:r>
              <a:rPr lang="en-US" dirty="0" smtClean="0"/>
              <a:t>skewed – i.e., the </a:t>
            </a:r>
            <a:r>
              <a:rPr lang="en-US" dirty="0"/>
              <a:t>angle between the two axes </a:t>
            </a:r>
            <a:r>
              <a:rPr lang="en-US" dirty="0" smtClean="0"/>
              <a:t>is not exactly 90</a:t>
            </a:r>
            <a:r>
              <a:rPr lang="en-US" baseline="30000" dirty="0" smtClean="0"/>
              <a:t>o</a:t>
            </a:r>
            <a:r>
              <a:rPr lang="en-US" dirty="0" smtClean="0"/>
              <a:t>. Cameras could have skewness due to sensor </a:t>
            </a:r>
            <a:r>
              <a:rPr lang="en-US" dirty="0"/>
              <a:t>manufacturing </a:t>
            </a:r>
            <a:r>
              <a:rPr lang="en-US" dirty="0" smtClean="0"/>
              <a:t>errors/tolerances.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163588" y="4029611"/>
                <a:ext cx="2567241" cy="903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588" y="4029611"/>
                <a:ext cx="2567241" cy="9039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314174" y="5329859"/>
            <a:ext cx="1732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br>
              <a:rPr lang="en-US" dirty="0" smtClean="0"/>
            </a:br>
            <a:r>
              <a:rPr lang="en-US" dirty="0" smtClean="0"/>
              <a:t>(see A matrix definition in Lectures 1/2/3)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451334" y="5010715"/>
            <a:ext cx="0" cy="31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8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problem in 2D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134" t="10569" r="12793"/>
          <a:stretch/>
        </p:blipFill>
        <p:spPr>
          <a:xfrm>
            <a:off x="178114" y="1376414"/>
            <a:ext cx="4701894" cy="3921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748" y="5492697"/>
            <a:ext cx="3025759" cy="4268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67149" y="1552188"/>
                <a:ext cx="65467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)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), 1] = </a:t>
                </a:r>
                <a:r>
                  <a:rPr lang="en-US" sz="2400" i="1" dirty="0" smtClean="0"/>
                  <a:t>A </a:t>
                </a:r>
                <a:r>
                  <a:rPr lang="en-US" sz="2400" dirty="0" smtClean="0"/>
                  <a:t>. </a:t>
                </a:r>
                <a:r>
                  <a:rPr lang="en-US" sz="2400" i="1" dirty="0" smtClean="0"/>
                  <a:t>m</a:t>
                </a:r>
                <a:r>
                  <a:rPr lang="en-US" sz="2400" i="1" baseline="-25000" dirty="0" smtClean="0"/>
                  <a:t>i</a:t>
                </a:r>
                <a:r>
                  <a:rPr lang="en-US" sz="2400" i="1" dirty="0" smtClean="0"/>
                  <a:t>(t), i=1,2,…I}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149" y="1552188"/>
                <a:ext cx="6546737" cy="369332"/>
              </a:xfrm>
              <a:prstGeom prst="rect">
                <a:avLst/>
              </a:prstGeom>
              <a:blipFill>
                <a:blip r:embed="rId4"/>
                <a:stretch>
                  <a:fillRect l="-2235" t="-2666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22916" y="5861789"/>
                <a:ext cx="385973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Is the projection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 smtClean="0"/>
                  <a:t> onto the image-pixel coordinate axis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916" y="5861789"/>
                <a:ext cx="3859737" cy="707886"/>
              </a:xfrm>
              <a:prstGeom prst="rect">
                <a:avLst/>
              </a:prstGeom>
              <a:blipFill>
                <a:blip r:embed="rId5"/>
                <a:stretch>
                  <a:fillRect l="-1738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484790" y="2021280"/>
            <a:ext cx="6383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are the pixel coordinates of </a:t>
            </a:r>
            <a:r>
              <a:rPr lang="en-US" sz="2000" i="1" dirty="0" smtClean="0"/>
              <a:t>I</a:t>
            </a:r>
            <a:r>
              <a:rPr lang="en-US" sz="2000" dirty="0" smtClean="0"/>
              <a:t> the visible points on </a:t>
            </a:r>
            <a:r>
              <a:rPr lang="en-US" sz="2000" dirty="0" smtClean="0">
                <a:sym typeface="Symbol" panose="05050102010706020507" pitchFamily="18" charset="2"/>
              </a:rPr>
              <a:t>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7165" y="2421390"/>
            <a:ext cx="2686098" cy="15307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2012" y="4199536"/>
            <a:ext cx="3833168" cy="109066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920855" y="3827693"/>
            <a:ext cx="4237752" cy="1697311"/>
          </a:xfrm>
          <a:prstGeom prst="rect">
            <a:avLst/>
          </a:prstGeom>
          <a:noFill/>
          <a:ln w="4762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224497" y="3439444"/>
            <a:ext cx="110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Known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17" idx="2"/>
          </p:cNvCxnSpPr>
          <p:nvPr/>
        </p:nvCxnSpPr>
        <p:spPr>
          <a:xfrm flipH="1">
            <a:off x="6576164" y="3808776"/>
            <a:ext cx="199479" cy="39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33076" y="5719055"/>
            <a:ext cx="110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Known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8517698" y="5279598"/>
            <a:ext cx="125260" cy="56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90585" y="2909294"/>
            <a:ext cx="1321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Projection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Matrix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798848" y="3081917"/>
            <a:ext cx="297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112542" y="5643059"/>
                <a:ext cx="3175019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542" y="5643059"/>
                <a:ext cx="3175019" cy="9727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393568" y="4821581"/>
            <a:ext cx="914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707781" y="5297494"/>
            <a:ext cx="1685787" cy="71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315204" y="6309799"/>
            <a:ext cx="435100" cy="2883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900663" y="5203459"/>
            <a:ext cx="110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Unk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nown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13883" y="6241847"/>
            <a:ext cx="9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759929" y="6439302"/>
            <a:ext cx="227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Homework (Due </a:t>
            </a:r>
            <a:r>
              <a:rPr lang="en-US" dirty="0" smtClean="0">
                <a:sym typeface="Wingdings" panose="05000000000000000000" pitchFamily="2" charset="2"/>
              </a:rPr>
              <a:t>10/21/2019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794"/>
            <a:ext cx="10515600" cy="5319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Problem 1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Consider </a:t>
            </a:r>
            <a:r>
              <a:rPr lang="en-US" sz="2000" dirty="0" smtClean="0"/>
              <a:t>the </a:t>
            </a:r>
            <a:r>
              <a:rPr lang="en-US" sz="2000" dirty="0" err="1" smtClean="0"/>
              <a:t>CameraPoseEstimate.m</a:t>
            </a:r>
            <a:r>
              <a:rPr lang="en-US" sz="2000" dirty="0" smtClean="0"/>
              <a:t> file: </a:t>
            </a:r>
          </a:p>
          <a:p>
            <a:pPr marL="457200" indent="-457200">
              <a:buAutoNum type="alphaLcPeriod"/>
            </a:pPr>
            <a:r>
              <a:rPr lang="en-US" sz="2000" dirty="0" smtClean="0"/>
              <a:t>Calculate the error between “true” (Matlab toolbox output) and “estimate” (Class calculation output) for the camera translation and rotation between the camera pose for ‘Google-maps-ref.jpg’ and the camera pose for the cropped image of the same.</a:t>
            </a:r>
          </a:p>
          <a:p>
            <a:pPr marL="457200" indent="-457200">
              <a:buAutoNum type="alphaLcPeriod"/>
            </a:pPr>
            <a:r>
              <a:rPr lang="en-US" sz="2000" dirty="0" smtClean="0"/>
              <a:t>Plot a graph of th</a:t>
            </a:r>
            <a:r>
              <a:rPr lang="en-US" sz="2000" dirty="0" smtClean="0"/>
              <a:t>ese two </a:t>
            </a:r>
            <a:r>
              <a:rPr lang="en-US" sz="2000" dirty="0" smtClean="0"/>
              <a:t>errors as a function of number of features matched between the two images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Problem 2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Consider the images ‘Shelby-left.jpg’ ‘ ‘Shelby-right.jpg’. By estimating the </a:t>
            </a:r>
            <a:r>
              <a:rPr lang="en-US" sz="2000" dirty="0" smtClean="0"/>
              <a:t>camera </a:t>
            </a:r>
            <a:r>
              <a:rPr lang="en-US" sz="2000" dirty="0" smtClean="0"/>
              <a:t>rotation matrix for these two images against ‘Shelby-ref.jpg’ can you describe what happened to the camera in each case? (Please use ‘Matrix Rotations and Transformations’ help file within Matlab)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Problem </a:t>
            </a:r>
            <a:r>
              <a:rPr lang="en-US" sz="2000" b="1" dirty="0" smtClean="0"/>
              <a:t>3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In this problem we want to compare the efficacy of the various interest point detectors. Repeat Problem 2, but this time with BRISK, Harris and FAST </a:t>
            </a:r>
            <a:r>
              <a:rPr lang="en-US" sz="2000" dirty="0"/>
              <a:t>interest point </a:t>
            </a:r>
            <a:r>
              <a:rPr lang="en-US" sz="2000" dirty="0" smtClean="0"/>
              <a:t>detectors instead of SURF.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33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20080</TotalTime>
  <Words>378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MECH 5970/6970</vt:lpstr>
      <vt:lpstr>Fundamentals of vision-based navigation</vt:lpstr>
      <vt:lpstr>Camera model: 3D  2D</vt:lpstr>
      <vt:lpstr>Camera model: 2D  Image</vt:lpstr>
      <vt:lpstr>Inverse problem in 2D</vt:lpstr>
      <vt:lpstr>Homework (Due 10/21/2019)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 5970/6970</dc:title>
  <dc:creator>lakshmanmvi@yahoo.com</dc:creator>
  <cp:lastModifiedBy>lakshmanmvi@yahoo.com</cp:lastModifiedBy>
  <cp:revision>133</cp:revision>
  <dcterms:created xsi:type="dcterms:W3CDTF">2019-09-25T14:26:56Z</dcterms:created>
  <dcterms:modified xsi:type="dcterms:W3CDTF">2019-10-09T20:00:20Z</dcterms:modified>
</cp:coreProperties>
</file>