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70" r:id="rId9"/>
    <p:sldId id="282" r:id="rId10"/>
    <p:sldId id="272" r:id="rId11"/>
    <p:sldId id="283" r:id="rId12"/>
    <p:sldId id="265" r:id="rId13"/>
    <p:sldId id="258" r:id="rId14"/>
    <p:sldId id="266" r:id="rId15"/>
    <p:sldId id="267" r:id="rId16"/>
    <p:sldId id="269" r:id="rId17"/>
    <p:sldId id="271" r:id="rId18"/>
    <p:sldId id="268" r:id="rId19"/>
    <p:sldId id="273" r:id="rId20"/>
    <p:sldId id="275" r:id="rId21"/>
    <p:sldId id="284" r:id="rId22"/>
    <p:sldId id="263" r:id="rId23"/>
  </p:sldIdLst>
  <p:sldSz cx="9144000" cy="6858000" type="screen4x3"/>
  <p:notesSz cx="9144000" cy="6858000"/>
  <p:defaultTextStyle>
    <a:lvl1pPr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3429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6858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0287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3716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17145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0574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24003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27432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44D"/>
    <a:srgbClr val="496E9C"/>
    <a:srgbClr val="F68026"/>
    <a:srgbClr val="DD5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0" autoAdjust="0"/>
    <p:restoredTop sz="93909" autoAdjust="0"/>
  </p:normalViewPr>
  <p:slideViewPr>
    <p:cSldViewPr snapToGrid="0" snapToObjects="1">
      <p:cViewPr varScale="1">
        <p:scale>
          <a:sx n="153" d="100"/>
          <a:sy n="153" d="100"/>
        </p:scale>
        <p:origin x="372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FF73-3B8F-A544-A0A0-42F2B80C88BC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C57B-DB5A-054E-86C1-F8B7CA833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0961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655" y="1341439"/>
            <a:ext cx="8924474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0561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655" y="1341439"/>
            <a:ext cx="4470345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8657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0" y="1341439"/>
            <a:ext cx="4454129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36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5539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46" y="2648883"/>
            <a:ext cx="78867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677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25C512-E52E-4491-B6A5-8306962C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724983"/>
            <a:ext cx="7886700" cy="908220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hape 10">
            <a:extLst>
              <a:ext uri="{FF2B5EF4-FFF2-40B4-BE49-F238E27FC236}">
                <a16:creationId xmlns:a16="http://schemas.microsoft.com/office/drawing/2014/main" id="{84D2BF3C-06DA-4852-871F-842B35B156B1}"/>
              </a:ext>
            </a:extLst>
          </p:cNvPr>
          <p:cNvSpPr/>
          <p:nvPr userDrawn="1"/>
        </p:nvSpPr>
        <p:spPr>
          <a:xfrm>
            <a:off x="-3871" y="4835024"/>
            <a:ext cx="9147872" cy="2022977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28575" tIns="28575" rIns="28575" bIns="28575" anchor="ctr"/>
          <a:lstStyle/>
          <a:p>
            <a:pPr lvl="0" algn="ctr" defTabSz="43815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3000"/>
          </a:p>
        </p:txBody>
      </p:sp>
      <p:sp>
        <p:nvSpPr>
          <p:cNvPr id="7" name="Shape 11">
            <a:extLst>
              <a:ext uri="{FF2B5EF4-FFF2-40B4-BE49-F238E27FC236}">
                <a16:creationId xmlns:a16="http://schemas.microsoft.com/office/drawing/2014/main" id="{4B4A40CC-DF18-4A78-92C8-FD234B6AF4FB}"/>
              </a:ext>
            </a:extLst>
          </p:cNvPr>
          <p:cNvSpPr/>
          <p:nvPr userDrawn="1"/>
        </p:nvSpPr>
        <p:spPr>
          <a:xfrm>
            <a:off x="-1" y="4504664"/>
            <a:ext cx="9144001" cy="250980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28575" tIns="28575" rIns="28575" bIns="28575" anchor="ctr"/>
          <a:lstStyle/>
          <a:p>
            <a:pPr lvl="0" algn="ctr" defTabSz="43815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300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60D04BA-2EFD-495E-BA43-5DEC86A79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1134" y="2833686"/>
            <a:ext cx="5757863" cy="7429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380CC-E7FF-497D-8079-C39CB2FB4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5" y="5349498"/>
            <a:ext cx="3410716" cy="905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50FC2-8D7F-4772-AF97-75B9E67FC7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54" y="5546689"/>
            <a:ext cx="3064784" cy="6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1971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655" y="1341439"/>
            <a:ext cx="8924474" cy="4911725"/>
          </a:xfrm>
        </p:spPr>
        <p:txBody>
          <a:bodyPr>
            <a:normAutofit/>
          </a:bodyPr>
          <a:lstStyle>
            <a:lvl1pPr marL="257175" indent="-257175">
              <a:buFont typeface="+mj-lt"/>
              <a:buAutoNum type="arabicPeriod"/>
              <a:defRPr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5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0"/>
            <a:ext cx="9144001" cy="1031960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28575" tIns="28575" rIns="28575" bIns="28575" anchor="ctr"/>
          <a:lstStyle/>
          <a:p>
            <a:pPr lvl="0" algn="ctr" defTabSz="43815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3000" dirty="0"/>
          </a:p>
        </p:txBody>
      </p:sp>
      <p:sp>
        <p:nvSpPr>
          <p:cNvPr id="3" name="Shape 3"/>
          <p:cNvSpPr/>
          <p:nvPr/>
        </p:nvSpPr>
        <p:spPr>
          <a:xfrm>
            <a:off x="-3871" y="1088660"/>
            <a:ext cx="9147872" cy="124744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28575" tIns="28575" rIns="28575" bIns="28575" anchor="ctr"/>
          <a:lstStyle/>
          <a:p>
            <a:pPr lvl="0" algn="ctr" defTabSz="43815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3000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CE1DF323-4AB6-4C7F-9384-39FB99DB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55" y="54785"/>
            <a:ext cx="7886700" cy="908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BA5D06-D170-47ED-AE85-C8D06E593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630" y="1346662"/>
            <a:ext cx="8800407" cy="483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168F3-7D39-415A-969D-8B14E6597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630" y="637932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6F7E17C5-CAD7-41CE-B7A4-73834715E4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5C686C-4DF3-4658-BBA7-908F3B5CA43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62" y="221956"/>
            <a:ext cx="2066411" cy="548640"/>
          </a:xfrm>
          <a:prstGeom prst="rect">
            <a:avLst/>
          </a:prstGeom>
        </p:spPr>
      </p:pic>
      <p:pic>
        <p:nvPicPr>
          <p:cNvPr id="14" name="Picture 13" descr="gavlablogoMAINcarSatLargeLinesNoOrb_DigMedia.pdf">
            <a:extLst>
              <a:ext uri="{FF2B5EF4-FFF2-40B4-BE49-F238E27FC236}">
                <a16:creationId xmlns:a16="http://schemas.microsoft.com/office/drawing/2014/main" id="{2C97C5A5-6373-42E3-A05C-9B984425F4D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85" y="6126536"/>
            <a:ext cx="1272560" cy="6179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49" r:id="rId6"/>
    <p:sldLayoutId id="2147483655" r:id="rId7"/>
  </p:sldLayoutIdLst>
  <p:transition spd="med"/>
  <p:hf hdr="0" ftr="0" dt="0"/>
  <p:txStyles>
    <p:titleStyle>
      <a:lvl1pPr defTabSz="342900">
        <a:defRPr sz="3200" b="1"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n-ea"/>
          <a:cs typeface="Arial" panose="020B0604020202020204" pitchFamily="34" charset="0"/>
          <a:sym typeface="Calibri"/>
        </a:defRPr>
      </a:lvl1pPr>
      <a:lvl2pPr indent="17145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indent="34290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indent="51435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indent="68580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indent="85725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indent="102870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indent="120015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indent="137160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257175" indent="-257175" defTabSz="342900">
        <a:spcBef>
          <a:spcPts val="525"/>
        </a:spcBef>
        <a:buClr>
          <a:srgbClr val="000000"/>
        </a:buClr>
        <a:buSzPct val="100000"/>
        <a:buFont typeface="Arial"/>
        <a:buChar char="•"/>
        <a:defRPr sz="28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1pPr>
      <a:lvl2pPr marL="587828" indent="-244928" defTabSz="342900">
        <a:spcBef>
          <a:spcPts val="525"/>
        </a:spcBef>
        <a:buClr>
          <a:srgbClr val="000000"/>
        </a:buClr>
        <a:buSzPct val="100000"/>
        <a:buFont typeface="Arial"/>
        <a:buChar char="•"/>
        <a:defRPr sz="24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2pPr>
      <a:lvl3pPr marL="914400" indent="-228600" defTabSz="342900">
        <a:spcBef>
          <a:spcPts val="525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3pPr>
      <a:lvl4pPr marL="1303020" indent="-274320" defTabSz="342900">
        <a:spcBef>
          <a:spcPts val="525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4pPr>
      <a:lvl5pPr marL="1645920" indent="-274320" defTabSz="342900">
        <a:spcBef>
          <a:spcPts val="525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5pPr>
      <a:lvl6pPr marL="1838325" indent="0" defTabSz="342900">
        <a:spcBef>
          <a:spcPts val="525"/>
        </a:spcBef>
        <a:buClr>
          <a:srgbClr val="000000"/>
        </a:buClr>
        <a:buSzPct val="171000"/>
        <a:buFont typeface="Arial"/>
        <a:buNone/>
        <a:defRPr sz="1350">
          <a:solidFill>
            <a:srgbClr val="03244D"/>
          </a:solidFill>
          <a:uFill>
            <a:solidFill/>
          </a:uFill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6pPr>
      <a:lvl7pPr marL="2790825" indent="-685800" defTabSz="342900">
        <a:spcBef>
          <a:spcPts val="525"/>
        </a:spcBef>
        <a:buClr>
          <a:srgbClr val="000000"/>
        </a:buClr>
        <a:buSzPct val="171000"/>
        <a:buFont typeface="Arial"/>
        <a:buChar char="•"/>
        <a:defRPr sz="24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3057525" indent="-685800" defTabSz="342900">
        <a:spcBef>
          <a:spcPts val="525"/>
        </a:spcBef>
        <a:buClr>
          <a:srgbClr val="000000"/>
        </a:buClr>
        <a:buSzPct val="171000"/>
        <a:buFont typeface="Arial"/>
        <a:buChar char="•"/>
        <a:defRPr sz="24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3324225" indent="-685800" defTabSz="342900">
        <a:spcBef>
          <a:spcPts val="525"/>
        </a:spcBef>
        <a:buClr>
          <a:srgbClr val="000000"/>
        </a:buClr>
        <a:buSzPct val="171000"/>
        <a:buFont typeface="Arial"/>
        <a:buChar char="•"/>
        <a:defRPr sz="24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8850-6C5F-442D-A472-E2AFCC90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3DB5-B2F4-47B6-8B67-31F2BA473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Subtitle or name of presenter</a:t>
            </a:r>
          </a:p>
        </p:txBody>
      </p:sp>
    </p:spTree>
    <p:extLst>
      <p:ext uri="{BB962C8B-B14F-4D97-AF65-F5344CB8AC3E}">
        <p14:creationId xmlns:p14="http://schemas.microsoft.com/office/powerpoint/2010/main" val="112452323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3093-A56C-49E6-B994-EB6C4119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Null Integer Ambiguities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24B3A-3764-47E5-9421-A9F3FF3EDD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DC890-3CA2-4D71-B9E9-19657DE6AB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655" y="5269584"/>
            <a:ext cx="8863236" cy="983580"/>
          </a:xfrm>
        </p:spPr>
        <p:txBody>
          <a:bodyPr/>
          <a:lstStyle/>
          <a:p>
            <a:r>
              <a:rPr lang="en-US" dirty="0"/>
              <a:t>Improper formatting of left null program resulted in a single average integer ambiguity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9F92F-93CC-44B7-8104-6DA2510BB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30" y="1565789"/>
            <a:ext cx="4819778" cy="36148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E420DE-FA0B-4B35-9BF7-DA2A5530D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16" y="1565789"/>
            <a:ext cx="4670993" cy="35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312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3093-A56C-49E6-B994-EB6C4119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Null Carrier Phase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24B3A-3764-47E5-9421-A9F3FF3EDD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DC890-3CA2-4D71-B9E9-19657DE6AB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655" y="5577530"/>
            <a:ext cx="8863236" cy="5499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Using the integer outputs still results in a cleaner carrier phase RPV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E2EAED-CBA9-49CF-8930-71C5F6BB0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9" y="1923069"/>
            <a:ext cx="4536822" cy="3402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1FC985-4A48-471F-B115-D0D8C4999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69" y="1923069"/>
            <a:ext cx="4536822" cy="34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205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99D1-6EE8-423F-9682-6B4FB942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Range/GPS Kalman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2C5619-7C83-4B23-988C-2784B446BF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9230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D20E-BA5E-4F8A-950E-1BCD80E5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EKF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C1DD8-D0B2-4A62-975B-17BCDAF598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Estimating the state of a two-vehicle platoon using GPS and automotive radar</a:t>
            </a:r>
          </a:p>
          <a:p>
            <a:pPr lvl="1"/>
            <a:r>
              <a:rPr lang="en-US" dirty="0"/>
              <a:t>GPS position, relative range measurements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C696A-4099-49DB-8995-1D157F1DE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C863C-BFEC-699F-F55B-477942190417}"/>
              </a:ext>
            </a:extLst>
          </p:cNvPr>
          <p:cNvSpPr/>
          <p:nvPr/>
        </p:nvSpPr>
        <p:spPr>
          <a:xfrm>
            <a:off x="826321" y="4699607"/>
            <a:ext cx="2788276" cy="64394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D4A8AC8A-2756-6FB5-FD27-497162B1E9C9}"/>
              </a:ext>
            </a:extLst>
          </p:cNvPr>
          <p:cNvSpPr/>
          <p:nvPr/>
        </p:nvSpPr>
        <p:spPr>
          <a:xfrm>
            <a:off x="2888904" y="4904059"/>
            <a:ext cx="251138" cy="235039"/>
          </a:xfrm>
          <a:prstGeom prst="star5">
            <a:avLst/>
          </a:prstGeom>
          <a:solidFill>
            <a:schemeClr val="accent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FF3F97-CF03-16CF-66AD-C54A87C9B6F7}"/>
              </a:ext>
            </a:extLst>
          </p:cNvPr>
          <p:cNvSpPr/>
          <p:nvPr/>
        </p:nvSpPr>
        <p:spPr>
          <a:xfrm>
            <a:off x="5657861" y="4699607"/>
            <a:ext cx="2788276" cy="64394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B543595-92EF-A2E0-DC26-D3DABECD9A32}"/>
              </a:ext>
            </a:extLst>
          </p:cNvPr>
          <p:cNvSpPr/>
          <p:nvPr/>
        </p:nvSpPr>
        <p:spPr>
          <a:xfrm>
            <a:off x="7720444" y="4904059"/>
            <a:ext cx="251138" cy="235039"/>
          </a:xfrm>
          <a:prstGeom prst="star5">
            <a:avLst/>
          </a:prstGeom>
          <a:solidFill>
            <a:schemeClr val="accent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DA4B1F-BC44-2542-5B27-44F65B19CD2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614597" y="5021579"/>
            <a:ext cx="2043264" cy="0"/>
          </a:xfrm>
          <a:prstGeom prst="straightConnector1">
            <a:avLst/>
          </a:prstGeom>
          <a:noFill/>
          <a:ln w="38100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AC404F8-2231-D885-DCB0-BCF23706F4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72" y="2757957"/>
            <a:ext cx="982228" cy="98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176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D20E-BA5E-4F8A-950E-1BCD80E5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EKF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CEC1DD8-D0B2-4A62-975B-17BCDAF5986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Constant velocity motion model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,0,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GPS position measurement model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0, 0, 0</m:t>
                        </m:r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=[0, 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Radar range measurement model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0,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CEC1DD8-D0B2-4A62-975B-17BCDAF59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1230"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C696A-4099-49DB-8995-1D157F1DE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7229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D20E-BA5E-4F8A-950E-1BCD80E5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EKF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C696A-4099-49DB-8995-1D157F1DE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3A782-8AE5-5659-733C-79A8088DB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9207" y="1706750"/>
            <a:ext cx="5572599" cy="4179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3740C5-FB11-669F-A5DE-1B2045DEC03A}"/>
              </a:ext>
            </a:extLst>
          </p:cNvPr>
          <p:cNvSpPr txBox="1"/>
          <p:nvPr/>
        </p:nvSpPr>
        <p:spPr>
          <a:xfrm>
            <a:off x="278969" y="5060673"/>
            <a:ext cx="163023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* Using output of Novatel for GPS measurements</a:t>
            </a:r>
          </a:p>
        </p:txBody>
      </p:sp>
    </p:spTree>
    <p:extLst>
      <p:ext uri="{BB962C8B-B14F-4D97-AF65-F5344CB8AC3E}">
        <p14:creationId xmlns:p14="http://schemas.microsoft.com/office/powerpoint/2010/main" val="316346675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D20E-BA5E-4F8A-950E-1BCD80E5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EKF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C696A-4099-49DB-8995-1D157F1DE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3A782-8AE5-5659-733C-79A8088DB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207" y="1706750"/>
            <a:ext cx="5572599" cy="41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4972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99D1-6EE8-423F-9682-6B4FB942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Fixing Through Range Estimates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2C5619-7C83-4B23-988C-2784B446BF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4846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D20E-BA5E-4F8A-950E-1BCD80E5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Backing Out Integers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CEC1DD8-D0B2-4A62-975B-17BCDAF5986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Given differential carrier measurements and known relative range/clock bias from EKF/receiver, we can back out differential integer ambiguity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/>
                <a:r>
                  <a:rPr lang="en-US" dirty="0"/>
                  <a:t>Ideally, the range-aided EKF can maintain good enough relative position estimates to keep integer fixes through GPS dropouts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CEC1DD8-D0B2-4A62-975B-17BCDAF59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1230"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C696A-4099-49DB-8995-1D157F1DE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686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D20E-BA5E-4F8A-950E-1BCD80E5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C696A-4099-49DB-8995-1D157F1DE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3A782-8AE5-5659-733C-79A8088DB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9207" y="1706750"/>
            <a:ext cx="5572598" cy="41794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3A36B7-C94B-77D6-B741-E06C84ED8C38}"/>
              </a:ext>
            </a:extLst>
          </p:cNvPr>
          <p:cNvSpPr txBox="1"/>
          <p:nvPr/>
        </p:nvSpPr>
        <p:spPr>
          <a:xfrm>
            <a:off x="395206" y="4684455"/>
            <a:ext cx="1704813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* Using our 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</a:b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relative position estimates</a:t>
            </a:r>
          </a:p>
        </p:txBody>
      </p:sp>
    </p:spTree>
    <p:extLst>
      <p:ext uri="{BB962C8B-B14F-4D97-AF65-F5344CB8AC3E}">
        <p14:creationId xmlns:p14="http://schemas.microsoft.com/office/powerpoint/2010/main" val="12380803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63E1-C669-4387-9595-394A37DA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D55EE5-8E95-473E-9879-8E81A4EB3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1E23-19E9-47E1-8CA4-DB69406497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655" y="1341439"/>
            <a:ext cx="8938650" cy="4911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/>
              <a:t>Problem Overview:</a:t>
            </a:r>
          </a:p>
          <a:p>
            <a:r>
              <a:rPr lang="en-US" sz="2500" dirty="0"/>
              <a:t>Modern autonomy technology relies on GPS for precise positioning</a:t>
            </a:r>
          </a:p>
          <a:p>
            <a:r>
              <a:rPr lang="en-US" sz="2500" dirty="0"/>
              <a:t>String of vehicles, or platoons, rely on differential GPS for precise ranging</a:t>
            </a:r>
          </a:p>
          <a:p>
            <a:pPr lvl="1"/>
            <a:r>
              <a:rPr lang="en-US" sz="2500" dirty="0"/>
              <a:t>This method of moving differential GPS is called Dynamic Base Real Time Kinematic Positioning (DRTK)</a:t>
            </a:r>
          </a:p>
          <a:p>
            <a:r>
              <a:rPr lang="en-US" sz="2500" dirty="0"/>
              <a:t>Obstructions such as bridges or building can cause GPS outages and loss of carrier phase integer ambiguities.</a:t>
            </a:r>
          </a:p>
          <a:p>
            <a:pPr marL="0" indent="0">
              <a:buNone/>
            </a:pPr>
            <a:r>
              <a:rPr lang="en-US" sz="2500" dirty="0"/>
              <a:t>Goal:</a:t>
            </a:r>
          </a:p>
          <a:p>
            <a:r>
              <a:rPr lang="en-US" sz="2500" dirty="0"/>
              <a:t>Can RADAR be used to estimate the RPV and integer ambiguities in the absence of GPS?</a:t>
            </a:r>
          </a:p>
        </p:txBody>
      </p:sp>
    </p:spTree>
    <p:extLst>
      <p:ext uri="{BB962C8B-B14F-4D97-AF65-F5344CB8AC3E}">
        <p14:creationId xmlns:p14="http://schemas.microsoft.com/office/powerpoint/2010/main" val="402451883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D20E-BA5E-4F8A-950E-1BCD80E5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C696A-4099-49DB-8995-1D157F1DE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3A782-8AE5-5659-733C-79A8088DB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9207" y="1706750"/>
            <a:ext cx="5572598" cy="4179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3A36B7-C94B-77D6-B741-E06C84ED8C38}"/>
              </a:ext>
            </a:extLst>
          </p:cNvPr>
          <p:cNvSpPr txBox="1"/>
          <p:nvPr/>
        </p:nvSpPr>
        <p:spPr>
          <a:xfrm>
            <a:off x="395206" y="4545956"/>
            <a:ext cx="186574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* Using DRTK 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</a:b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relative position estimates and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Novatel positions</a:t>
            </a:r>
          </a:p>
        </p:txBody>
      </p:sp>
    </p:spTree>
    <p:extLst>
      <p:ext uri="{BB962C8B-B14F-4D97-AF65-F5344CB8AC3E}">
        <p14:creationId xmlns:p14="http://schemas.microsoft.com/office/powerpoint/2010/main" val="328360033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D20E-BA5E-4F8A-950E-1BCD80E5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Error Sources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CEC1DD8-D0B2-4A62-975B-17BCDAF5986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3244D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CEC1DD8-D0B2-4A62-975B-17BCDAF59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C696A-4099-49DB-8995-1D157F1DE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0917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DAD0-BF11-4B3C-A722-DEAF6381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8F365-AB4C-403B-A024-4FAB51EA4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648321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5EDA-6DB7-4745-BF21-ACF6F6DA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2AA9DE-F363-4525-B514-47672ED33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FB6BDBD-ADA4-472E-BE81-93595B019A6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01655" y="1341439"/>
                <a:ext cx="8940690" cy="5037884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To track the vehicle RPV an Extended Kalman Filter (EKF) will be used</a:t>
                </a:r>
              </a:p>
              <a:p>
                <a:pPr lvl="1"/>
                <a:r>
                  <a:rPr lang="en-US" sz="2600" dirty="0"/>
                  <a:t>EKF’s take advantage of nonlinear measurement update (i.e. range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600" dirty="0"/>
                  <a:t>)</a:t>
                </a:r>
              </a:p>
              <a:p>
                <a:pPr lvl="1"/>
                <a:r>
                  <a:rPr lang="en-US" sz="2600" dirty="0"/>
                  <a:t>Time update assumes a constant velocity </a:t>
                </a:r>
              </a:p>
              <a:p>
                <a:pPr lvl="1"/>
                <a:r>
                  <a:rPr lang="en-US" sz="2600" dirty="0"/>
                  <a:t>Measurement updates come from RADAR and GPS (when available)</a:t>
                </a:r>
              </a:p>
              <a:p>
                <a:r>
                  <a:rPr lang="en-US" sz="2600" dirty="0"/>
                  <a:t>RPV was generated differencing ECEF position vectors</a:t>
                </a:r>
              </a:p>
              <a:p>
                <a:pPr lvl="1"/>
                <a:r>
                  <a:rPr lang="en-US" sz="2200" dirty="0"/>
                  <a:t>left null method was also used to estimate the RPV and integer ambiguities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FB6BDBD-ADA4-472E-BE81-93595B019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01655" y="1341439"/>
                <a:ext cx="8940690" cy="5037884"/>
              </a:xfrm>
              <a:blipFill>
                <a:blip r:embed="rId2"/>
                <a:stretch>
                  <a:fillRect l="-1091" t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284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57A3-F6C4-497E-8A88-FBCEB792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CEED4-3F39-4B3E-9402-E5B60AD79D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24B95-A157-4339-AB52-FE8C87D5E2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655" y="3619893"/>
            <a:ext cx="8627566" cy="76357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GPS Data</a:t>
            </a:r>
          </a:p>
        </p:txBody>
      </p:sp>
    </p:spTree>
    <p:extLst>
      <p:ext uri="{BB962C8B-B14F-4D97-AF65-F5344CB8AC3E}">
        <p14:creationId xmlns:p14="http://schemas.microsoft.com/office/powerpoint/2010/main" val="10898701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C85C-046F-4F75-851F-9F48652F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Position Solution from Observables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AF3358-0459-4BF4-88D8-82E6636267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DD0A9-8BB1-4C54-9DB8-B3B0CB8DD5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655" y="5630158"/>
            <a:ext cx="8929223" cy="1114290"/>
          </a:xfrm>
        </p:spPr>
        <p:txBody>
          <a:bodyPr/>
          <a:lstStyle/>
          <a:p>
            <a:r>
              <a:rPr lang="en-US" dirty="0"/>
              <a:t>Timing errors caused the position solution to be in the right shape, but biased from true 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6F271-CE1D-4939-BE8D-D1218AFEC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2" r="8208"/>
          <a:stretch/>
        </p:blipFill>
        <p:spPr>
          <a:xfrm>
            <a:off x="0" y="1866507"/>
            <a:ext cx="4630125" cy="3558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73CBE2-40EA-4593-BBFF-024FFF513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77" y="1730046"/>
            <a:ext cx="4630125" cy="34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674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99E0-30CF-4B96-A88C-BE442521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784"/>
            <a:ext cx="7760300" cy="982163"/>
          </a:xfrm>
        </p:spPr>
        <p:txBody>
          <a:bodyPr>
            <a:normAutofit/>
          </a:bodyPr>
          <a:lstStyle/>
          <a:p>
            <a:r>
              <a:rPr lang="en-US" sz="3050" dirty="0"/>
              <a:t>RPV from Differenced </a:t>
            </a:r>
            <a:r>
              <a:rPr lang="en-US" sz="3050" dirty="0" err="1"/>
              <a:t>Pseudoranges</a:t>
            </a:r>
            <a:endParaRPr lang="en-US" sz="305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E5A9BF-2E3A-4367-800F-93187FB82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03D8E88-FA5B-4249-BC5A-1AF9C16B62F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73378" y="5326741"/>
                <a:ext cx="7486922" cy="114224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Poor position solution yielded a poor RPV</a:t>
                </a:r>
              </a:p>
              <a:p>
                <a:pPr lvl="1"/>
                <a:r>
                  <a:rPr lang="en-US" dirty="0"/>
                  <a:t>Differencing </a:t>
                </a:r>
                <a:r>
                  <a:rPr lang="en-US" dirty="0" err="1"/>
                  <a:t>pseudoranges</a:t>
                </a:r>
                <a:r>
                  <a:rPr lang="en-US" dirty="0"/>
                  <a:t> magnifies noise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03D8E88-FA5B-4249-BC5A-1AF9C16B6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73378" y="5326741"/>
                <a:ext cx="7486922" cy="1142240"/>
              </a:xfrm>
              <a:blipFill>
                <a:blip r:embed="rId2"/>
                <a:stretch>
                  <a:fillRect l="-1303" t="-4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2F0FD2F-7506-42D4-8FBA-DE3A933F65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" t="5176" r="6448"/>
          <a:stretch/>
        </p:blipFill>
        <p:spPr>
          <a:xfrm>
            <a:off x="101655" y="1638917"/>
            <a:ext cx="4480844" cy="3543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DF1A0F-C2CE-4FE9-BEB0-D57B1D7467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" t="6118" r="8427"/>
          <a:stretch/>
        </p:blipFill>
        <p:spPr>
          <a:xfrm>
            <a:off x="4572000" y="1551043"/>
            <a:ext cx="4470345" cy="363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518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57A3-F6C4-497E-8A88-FBCEB792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CEED4-3F39-4B3E-9402-E5B60AD79D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24B95-A157-4339-AB52-FE8C87D5E2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655" y="3619893"/>
            <a:ext cx="8627566" cy="76357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RPV from Left Null Method</a:t>
            </a:r>
          </a:p>
        </p:txBody>
      </p:sp>
    </p:spTree>
    <p:extLst>
      <p:ext uri="{BB962C8B-B14F-4D97-AF65-F5344CB8AC3E}">
        <p14:creationId xmlns:p14="http://schemas.microsoft.com/office/powerpoint/2010/main" val="1780614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6E67-1B83-4CB8-86EA-8EF0E7F5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Null 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3A6186-6D37-4F65-95D0-98A9C0092F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0E0AE9F-D269-4C3F-87D3-8BD9FBFCF26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01655" y="1341439"/>
                <a:ext cx="8910370" cy="49117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𝑣𝑦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𝑣𝑦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𝑣𝑦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𝑎𝑏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𝑎𝑏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𝑎𝑏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𝑣𝑦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𝑣𝑦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𝑣𝑦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𝑎𝑏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𝑎𝑏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𝑎𝑏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0E0AE9F-D269-4C3F-87D3-8BD9FBFCF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01655" y="1341439"/>
                <a:ext cx="8910370" cy="49117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4541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4CAC-6472-4C7F-ACE3-59DB1256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Null Method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3A21A0-B9E9-442E-A7E4-48808FA8B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B4D7A02-4E54-4A0D-9E5C-9F108510C36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01655" y="1341439"/>
                <a:ext cx="8891516" cy="4911725"/>
              </a:xfrm>
            </p:spPr>
            <p:txBody>
              <a:bodyPr/>
              <a:lstStyle/>
              <a:p>
                <a:r>
                  <a:rPr lang="en-US" dirty="0"/>
                  <a:t>This sets up an equation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Which becomes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𝐿𝐺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Where L is the Left Null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dirty="0"/>
                  <a:t> can be used to correct the differenced carrier phase measurements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B4D7A02-4E54-4A0D-9E5C-9F108510C3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01655" y="1341439"/>
                <a:ext cx="8891516" cy="4911725"/>
              </a:xfrm>
              <a:blipFill>
                <a:blip r:embed="rId2"/>
                <a:stretch>
                  <a:fillRect l="-1235"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8316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Gavlab">
  <a:themeElements>
    <a:clrScheme name="AU Colors">
      <a:dk1>
        <a:srgbClr val="03244D"/>
      </a:dk1>
      <a:lt1>
        <a:srgbClr val="FFFFFF"/>
      </a:lt1>
      <a:dk2>
        <a:srgbClr val="53585F"/>
      </a:dk2>
      <a:lt2>
        <a:srgbClr val="DCDEE0"/>
      </a:lt2>
      <a:accent1>
        <a:srgbClr val="03244D"/>
      </a:accent1>
      <a:accent2>
        <a:srgbClr val="DD550C"/>
      </a:accent2>
      <a:accent3>
        <a:srgbClr val="496E9C"/>
      </a:accent3>
      <a:accent4>
        <a:srgbClr val="F68026"/>
      </a:accent4>
      <a:accent5>
        <a:srgbClr val="000000"/>
      </a:accent5>
      <a:accent6>
        <a:srgbClr val="7F7F7F"/>
      </a:accent6>
      <a:hlink>
        <a:srgbClr val="0000FF"/>
      </a:hlink>
      <a:folHlink>
        <a:srgbClr val="FF00FF"/>
      </a:folHlink>
    </a:clrScheme>
    <a:fontScheme name="Gavlab Fonts">
      <a:majorFont>
        <a:latin typeface="Arial"/>
        <a:ea typeface="Calibri"/>
        <a:cs typeface="Calibri"/>
      </a:majorFont>
      <a:minorFont>
        <a:latin typeface="Arial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9593</TotalTime>
  <Words>542</Words>
  <Application>Microsoft Office PowerPoint</Application>
  <PresentationFormat>On-screen Show (4:3)</PresentationFormat>
  <Paragraphs>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Lucida Grande</vt:lpstr>
      <vt:lpstr>Gavlab</vt:lpstr>
      <vt:lpstr>Presentation Title</vt:lpstr>
      <vt:lpstr>Overview</vt:lpstr>
      <vt:lpstr>Methodology</vt:lpstr>
      <vt:lpstr>PowerPoint Presentation</vt:lpstr>
      <vt:lpstr>Position Solution from Observables</vt:lpstr>
      <vt:lpstr>RPV from Differenced Pseudoranges</vt:lpstr>
      <vt:lpstr>PowerPoint Presentation</vt:lpstr>
      <vt:lpstr>Left Null Method</vt:lpstr>
      <vt:lpstr>Left Null Method Cont.</vt:lpstr>
      <vt:lpstr>Left Null Integer Ambiguities</vt:lpstr>
      <vt:lpstr>Left Null Carrier Phase Solution</vt:lpstr>
      <vt:lpstr>Centralized Range/GPS Kalman Filter</vt:lpstr>
      <vt:lpstr>EKF Overview</vt:lpstr>
      <vt:lpstr>EKF Equations</vt:lpstr>
      <vt:lpstr>Nominal EKF Results</vt:lpstr>
      <vt:lpstr>Nominal EKF Results</vt:lpstr>
      <vt:lpstr>Integer Fixing Through Range Estimates</vt:lpstr>
      <vt:lpstr>Backing Out Integers</vt:lpstr>
      <vt:lpstr>Testing </vt:lpstr>
      <vt:lpstr>Testing </vt:lpstr>
      <vt:lpstr>Possible Error 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Matt Boler</cp:lastModifiedBy>
  <cp:revision>331</cp:revision>
  <cp:lastPrinted>2020-09-23T15:49:10Z</cp:lastPrinted>
  <dcterms:modified xsi:type="dcterms:W3CDTF">2022-05-05T20:25:20Z</dcterms:modified>
</cp:coreProperties>
</file>