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9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D7CDA8-4996-4989-89DC-70CEE9EE6CC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1"/>
            <p14:sldId id="279"/>
            <p14:sldId id="274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E968-5CDC-4AAF-9273-CFE8C7F263F0}" type="datetimeFigureOut">
              <a:rPr lang="es-AR" smtClean="0"/>
              <a:t>08/12/2014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071C9-C74E-4B9D-9E11-E54C115A20E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8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071C9-C74E-4B9D-9E11-E54C115A20E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811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3919-DC11-4076-B369-DAB5BC6FBA79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22AC-7BB5-41E6-8C11-AD71EE5F7E6C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C947-9BC2-4AC8-B168-0B55C6656831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D504-DF37-419A-87A0-328447D3ABFB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FE40-35D2-42D2-87E8-2CF5440E9DA3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EE7-300A-4D85-AF02-3805FF6C7BF8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A80-7D8A-48FE-9E44-4A6DBBF6E8BD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4527-FB2B-4D88-B00F-F43D944BCA7A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2561-0AA0-474C-B852-6A9DC7F82F95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B568-F6CD-4D64-8F6E-094DB29F8CEA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9ADE-277D-4655-AA3B-F90B54AE1512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8973-3771-4BC1-AFDE-85910FE9AEFD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B7AB-2D14-4012-8CD0-CE2CF9AC88B8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CC1-504D-4C8E-AACF-CBD9A91F5168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36EB-6DA6-40BC-85B6-0C662B2E4128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46E5-CE63-4D75-A4DF-96B4ED06D9D7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82A1-1E96-4119-AFE2-8B417411CCFF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051399-E24A-4E37-87B9-B812782650D7}" type="datetime1">
              <a:rPr lang="en-US" smtClean="0"/>
              <a:t>12/8/2014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dirty="0" smtClean="0"/>
              <a:t>Agujeros negros de Kerr	</a:t>
            </a:r>
            <a:endParaRPr lang="es-A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Relación con agujeros negros astrofísicos y diferencias con agujeros negros de schwarzSchild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194554" y="6147880"/>
            <a:ext cx="223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Matías Borghi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AGUJEROS NEGROS DE </a:t>
            </a:r>
            <a:r>
              <a:rPr lang="es-AR" dirty="0" smtClean="0"/>
              <a:t>SCHWARZSCHILD(IV)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92" y="2098657"/>
            <a:ext cx="8946541" cy="4195481"/>
          </a:xfrm>
        </p:spPr>
        <p:txBody>
          <a:bodyPr/>
          <a:lstStyle/>
          <a:p>
            <a:r>
              <a:rPr lang="es-AR" dirty="0" smtClean="0"/>
              <a:t>HORIZONTE DE EVENTOS</a:t>
            </a:r>
          </a:p>
          <a:p>
            <a:endParaRPr lang="es-AR" dirty="0"/>
          </a:p>
          <a:p>
            <a:r>
              <a:rPr lang="es-AR" dirty="0" smtClean="0"/>
              <a:t>DIAGRAMA DEL ESPACIO TIEMPO</a:t>
            </a:r>
          </a:p>
          <a:p>
            <a:pPr marL="0" indent="0">
              <a:buNone/>
            </a:pPr>
            <a:r>
              <a:rPr lang="es-AR" dirty="0" smtClean="0"/>
              <a:t>EN COORDENADAS DE </a:t>
            </a:r>
          </a:p>
          <a:p>
            <a:pPr marL="0" indent="0">
              <a:buNone/>
            </a:pPr>
            <a:r>
              <a:rPr lang="es-AR" dirty="0" smtClean="0"/>
              <a:t>EDDINGTON - FINKELSTEIN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62" y="1853248"/>
            <a:ext cx="6067425" cy="4686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9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AGUJEROS NEGROS DE KERR (I)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361" y="1457942"/>
            <a:ext cx="8946541" cy="4754879"/>
          </a:xfrm>
        </p:spPr>
        <p:txBody>
          <a:bodyPr/>
          <a:lstStyle/>
          <a:p>
            <a:r>
              <a:rPr lang="es-AR" dirty="0" smtClean="0"/>
              <a:t>MÉTRICA KERR-SCHILD. COORDENADAS CARTESIANAS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MEJOR HACER EL CAMBIO.. 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56843"/>
            <a:ext cx="10899776" cy="2449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453" y="4608035"/>
            <a:ext cx="3489434" cy="205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7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AGUJEROS NEGROS DE KERR (</a:t>
            </a:r>
            <a:r>
              <a:rPr lang="es-AR" dirty="0" smtClean="0"/>
              <a:t>II)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9614"/>
            <a:ext cx="8946541" cy="4608785"/>
          </a:xfrm>
        </p:spPr>
        <p:txBody>
          <a:bodyPr/>
          <a:lstStyle/>
          <a:p>
            <a:r>
              <a:rPr lang="es-AR" dirty="0" smtClean="0"/>
              <a:t>COORDENADAS DE BOYER-LINDQUIST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    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donde</a:t>
            </a:r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77" y="2138359"/>
            <a:ext cx="9256262" cy="25749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26" y="5854810"/>
            <a:ext cx="3909846" cy="493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805" y="4904035"/>
            <a:ext cx="4472834" cy="17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AGUJEROS NEGROS DE KERR (</a:t>
            </a:r>
            <a:r>
              <a:rPr lang="es-AR" dirty="0" smtClean="0"/>
              <a:t>III)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 puede realizar la sustitución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594573"/>
            <a:ext cx="10449910" cy="2836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40" y="2097140"/>
            <a:ext cx="4389120" cy="48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9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AGUJEROS NEGROS DE KERR (</a:t>
            </a:r>
            <a:r>
              <a:rPr lang="es-AR" dirty="0" smtClean="0"/>
              <a:t>IV)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dirty="0" smtClean="0"/>
                  <a:t>LÍMITES DE LA MÉTRICA</a:t>
                </a:r>
              </a:p>
              <a:p>
                <a:pPr lvl="1"/>
                <a:r>
                  <a:rPr lang="es-AR" dirty="0" smtClean="0"/>
                  <a:t>Si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 ⟺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⟶0</m:t>
                    </m:r>
                  </m:oMath>
                </a14:m>
                <a:endParaRPr lang="es-AR" dirty="0" smtClean="0"/>
              </a:p>
              <a:p>
                <a:pPr marL="457200" lvl="1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81" y="1853248"/>
            <a:ext cx="7051038" cy="20393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31" y="4221778"/>
            <a:ext cx="9968688" cy="234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AGUJEROS NEGROS DE KERR </a:t>
            </a:r>
            <a:r>
              <a:rPr lang="es-AR" dirty="0" smtClean="0"/>
              <a:t>(V)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dirty="0" smtClean="0"/>
                  <a:t>LÍMITES DE LA MÉTRICA</a:t>
                </a:r>
              </a:p>
              <a:p>
                <a:pPr lvl="1"/>
                <a:r>
                  <a:rPr lang="es-AR" dirty="0"/>
                  <a:t>Si μ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 ⟺</m:t>
                    </m:r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⟶0</m:t>
                    </m:r>
                  </m:oMath>
                </a14:m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082130"/>
            <a:ext cx="9416416" cy="7897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12" y="4454527"/>
            <a:ext cx="4546622" cy="19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AGUJEROS NEGROS DE KERR </a:t>
            </a:r>
            <a:r>
              <a:rPr lang="es-AR" dirty="0" smtClean="0"/>
              <a:t>(VI)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SINGULARIDADES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dirty="0"/>
              <a:t>ESCALAR DE KRETSCHMANN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1" y="4202951"/>
            <a:ext cx="9333184" cy="912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41" y="2616753"/>
            <a:ext cx="3108958" cy="5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AGUJEROS NEGROS DE KERR (</a:t>
            </a:r>
            <a:r>
              <a:rPr lang="es-AR" dirty="0" smtClean="0"/>
              <a:t>VII</a:t>
            </a:r>
            <a:r>
              <a:rPr lang="es-A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 COORDENADAS DE EDDINGTON-FINKELSTEIN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donde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06169"/>
            <a:ext cx="10258098" cy="2079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5387101"/>
            <a:ext cx="3373120" cy="10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3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AGUJEROS NEGROS DE KERR </a:t>
            </a:r>
            <a:r>
              <a:rPr lang="es-AR" dirty="0" smtClean="0"/>
              <a:t>(VIII)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595718"/>
            <a:ext cx="9619547" cy="4652681"/>
          </a:xfrm>
        </p:spPr>
        <p:txBody>
          <a:bodyPr/>
          <a:lstStyle/>
          <a:p>
            <a:r>
              <a:rPr lang="es-AR" dirty="0" smtClean="0"/>
              <a:t>SINGULARIDAD ESENCIAL</a:t>
            </a:r>
            <a:endParaRPr lang="es-AR" dirty="0"/>
          </a:p>
          <a:p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SINGULARIDADES APARENTES</a:t>
            </a:r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HORIZONTE DE EVENTOS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404" y="1617942"/>
            <a:ext cx="3693960" cy="454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404" y="2497692"/>
            <a:ext cx="2613224" cy="551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368" y="3839230"/>
            <a:ext cx="4057666" cy="3869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3815063"/>
            <a:ext cx="2417080" cy="4352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9020" y="5085202"/>
            <a:ext cx="2904778" cy="4414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536" y="2223605"/>
            <a:ext cx="2327168" cy="11331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9020" y="5852778"/>
            <a:ext cx="3690954" cy="42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60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AGUJEROS NEGROS DE KERR </a:t>
            </a:r>
            <a:r>
              <a:rPr lang="es-AR" dirty="0" smtClean="0"/>
              <a:t>(IX)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85" y="1308848"/>
            <a:ext cx="5300520" cy="528889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4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Esquema	</a:t>
            </a:r>
            <a:endParaRPr lang="es-A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AR" sz="3200" dirty="0" smtClean="0"/>
              <a:t>Reseña histórica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sz="3200" dirty="0" smtClean="0"/>
              <a:t>Métrica de </a:t>
            </a:r>
            <a:r>
              <a:rPr lang="es-AR" sz="3200" dirty="0" err="1" smtClean="0"/>
              <a:t>Schwarzschild</a:t>
            </a:r>
            <a:endParaRPr lang="es-AR" sz="32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AR" sz="3200" dirty="0" smtClean="0"/>
              <a:t>Métrica de Kerr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sz="3200" dirty="0" smtClean="0"/>
              <a:t>Un poco de evidencia observacional</a:t>
            </a:r>
            <a:endParaRPr lang="es-A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DIFERENCIAS CON LA MÉTRICA DE SCHWARZSCHILD (I)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682" y="2190941"/>
            <a:ext cx="8946541" cy="4195481"/>
          </a:xfrm>
        </p:spPr>
        <p:txBody>
          <a:bodyPr/>
          <a:lstStyle/>
          <a:p>
            <a:r>
              <a:rPr lang="es-AR" dirty="0" smtClean="0"/>
              <a:t>ARRASTRE DEL MARCO DE REFERENCIA (I)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74" y="2857502"/>
            <a:ext cx="6138040" cy="1583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3" y="5320581"/>
            <a:ext cx="1172530" cy="480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532" y="4975330"/>
            <a:ext cx="2459420" cy="14110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180" y="5107901"/>
            <a:ext cx="6978868" cy="7814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08" y="2949735"/>
            <a:ext cx="1259840" cy="8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6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DIFERENCIAS CON LA MÉTRICA DE SCHWARZSCHILD (</a:t>
            </a:r>
            <a:r>
              <a:rPr lang="es-AR" dirty="0" smtClean="0"/>
              <a:t>II)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65047"/>
            <a:ext cx="10219113" cy="4792953"/>
          </a:xfrm>
        </p:spPr>
        <p:txBody>
          <a:bodyPr>
            <a:noAutofit/>
          </a:bodyPr>
          <a:lstStyle/>
          <a:p>
            <a:r>
              <a:rPr lang="es-AR" dirty="0" smtClean="0"/>
              <a:t>SUPERFICIES LÍMITE ESTACIONARIAS(I)</a:t>
            </a:r>
          </a:p>
          <a:p>
            <a:pPr lvl="1"/>
            <a:r>
              <a:rPr lang="es-AR" dirty="0" smtClean="0"/>
              <a:t>Fotón con dirección </a:t>
            </a:r>
          </a:p>
          <a:p>
            <a:pPr lvl="1"/>
            <a:endParaRPr lang="es-AR" dirty="0"/>
          </a:p>
          <a:p>
            <a:pPr lvl="1"/>
            <a:endParaRPr lang="es-AR" dirty="0" smtClean="0"/>
          </a:p>
          <a:p>
            <a:pPr lvl="1"/>
            <a:endParaRPr lang="es-AR" dirty="0"/>
          </a:p>
          <a:p>
            <a:pPr marL="4930775" lvl="8" indent="0">
              <a:buNone/>
            </a:pPr>
            <a:endParaRPr lang="es-AR" dirty="0" smtClean="0"/>
          </a:p>
          <a:p>
            <a:pPr marL="5110163" lvl="8" indent="-179388"/>
            <a:endParaRPr lang="es-AR" dirty="0" smtClean="0"/>
          </a:p>
          <a:p>
            <a:pPr marL="7261225" lvl="8" indent="-268288"/>
            <a:endParaRPr lang="es-AR" dirty="0" smtClean="0"/>
          </a:p>
          <a:p>
            <a:pPr marL="6992937" lvl="8" indent="0">
              <a:buNone/>
            </a:pPr>
            <a:endParaRPr lang="es-AR" dirty="0" smtClean="0"/>
          </a:p>
          <a:p>
            <a:pPr marL="6992937" lvl="8" indent="0">
              <a:buNone/>
            </a:pPr>
            <a:endParaRPr lang="es-AR" dirty="0"/>
          </a:p>
          <a:p>
            <a:pPr marL="6992937" lvl="8" indent="0">
              <a:buNone/>
            </a:pPr>
            <a:endParaRPr lang="es-AR" dirty="0" smtClean="0"/>
          </a:p>
          <a:p>
            <a:pPr marL="5110163" lvl="8" indent="-179388"/>
            <a:endParaRPr lang="es-AR" dirty="0" smtClean="0"/>
          </a:p>
          <a:p>
            <a:pPr marL="6992937" lvl="8" indent="0">
              <a:buNone/>
            </a:pPr>
            <a:r>
              <a:rPr lang="es-AR" dirty="0" smtClean="0"/>
              <a:t>    </a:t>
            </a:r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7906871" y="4016188"/>
            <a:ext cx="2474258" cy="259976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423" y="2512979"/>
            <a:ext cx="441222" cy="341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6" y="3197844"/>
            <a:ext cx="10216054" cy="438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056" y="4262458"/>
            <a:ext cx="6098588" cy="15084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355" y="4208499"/>
            <a:ext cx="2149290" cy="5924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9355" y="4950064"/>
            <a:ext cx="2149290" cy="5924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9355" y="5719188"/>
            <a:ext cx="2149290" cy="6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96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DIFERENCIAS CON LA MÉTRICA DE SCHWARZSCHILD (</a:t>
            </a:r>
            <a:r>
              <a:rPr lang="es-AR" dirty="0" smtClean="0"/>
              <a:t>III)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24" y="2052918"/>
            <a:ext cx="9547829" cy="4563035"/>
          </a:xfrm>
        </p:spPr>
        <p:txBody>
          <a:bodyPr>
            <a:normAutofit/>
          </a:bodyPr>
          <a:lstStyle/>
          <a:p>
            <a:r>
              <a:rPr lang="es-AR" dirty="0"/>
              <a:t>SUPERFICIES LÍMITE ESTACIONARIAS(I</a:t>
            </a:r>
            <a:r>
              <a:rPr lang="es-AR" dirty="0" smtClean="0"/>
              <a:t>)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  <a:p>
            <a:pPr lvl="1"/>
            <a:r>
              <a:rPr lang="es-AR" dirty="0"/>
              <a:t>Comparando con </a:t>
            </a:r>
            <a:r>
              <a:rPr lang="es-AR" dirty="0" err="1"/>
              <a:t>Schwarzschild</a:t>
            </a:r>
            <a:r>
              <a:rPr lang="es-AR" dirty="0" smtClean="0"/>
              <a:t>..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lvl="1"/>
            <a:r>
              <a:rPr lang="es-AR" dirty="0" smtClean="0"/>
              <a:t>Forma de estas superficies a t = </a:t>
            </a:r>
            <a:r>
              <a:rPr lang="es-AR" dirty="0" err="1" smtClean="0"/>
              <a:t>cte</a:t>
            </a:r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2610805"/>
            <a:ext cx="8054924" cy="1185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4023344"/>
            <a:ext cx="5854064" cy="828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12" y="5712372"/>
            <a:ext cx="5838296" cy="7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43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DIFERENCIAS CON LA MÉTRICA DE SCHWARZSCHILD (</a:t>
            </a:r>
            <a:r>
              <a:rPr lang="es-AR" dirty="0" smtClean="0"/>
              <a:t>IV)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ERGOSFERA</a:t>
            </a:r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4" y="3112478"/>
            <a:ext cx="2963812" cy="5024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4113082"/>
            <a:ext cx="3194368" cy="5613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098" y="3093523"/>
            <a:ext cx="5933440" cy="605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098" y="4086119"/>
            <a:ext cx="5591502" cy="11087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312" y="5424877"/>
            <a:ext cx="8240112" cy="12107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4098" y="2091067"/>
            <a:ext cx="3271520" cy="4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91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REGIÓN EXTERNA A UN AGUJERO NEGRO DE KERR</a:t>
            </a:r>
            <a:endParaRPr lang="es-A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56" y="1954028"/>
            <a:ext cx="7566404" cy="467985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55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3301" cy="1400530"/>
          </a:xfrm>
        </p:spPr>
        <p:txBody>
          <a:bodyPr/>
          <a:lstStyle/>
          <a:p>
            <a:r>
              <a:rPr lang="es-AR" dirty="0" smtClean="0"/>
              <a:t>AGUJEROS NEGROS ASTROFÍSICOS(I)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MEDICIÓN DIRECTA</a:t>
            </a:r>
          </a:p>
          <a:p>
            <a:pPr lvl="1"/>
            <a:r>
              <a:rPr lang="es-AR" dirty="0" smtClean="0"/>
              <a:t>RADIACIÓN DE HAWKING</a:t>
            </a:r>
          </a:p>
          <a:p>
            <a:pPr marL="457200" lvl="1" indent="0">
              <a:buNone/>
            </a:pPr>
            <a:endParaRPr lang="es-AR" dirty="0"/>
          </a:p>
          <a:p>
            <a:pPr marL="457200" lvl="1" indent="0">
              <a:buNone/>
            </a:pPr>
            <a:endParaRPr lang="es-AR" dirty="0" smtClean="0"/>
          </a:p>
          <a:p>
            <a:pPr marL="457200" lvl="1" indent="0">
              <a:buNone/>
            </a:pPr>
            <a:endParaRPr lang="es-AR" dirty="0"/>
          </a:p>
          <a:p>
            <a:pPr marL="358775" lvl="1" indent="-358775"/>
            <a:r>
              <a:rPr lang="es-AR" dirty="0" smtClean="0"/>
              <a:t>MEDICIÓN INDIRECTA</a:t>
            </a:r>
          </a:p>
          <a:p>
            <a:pPr marL="758825" lvl="2" indent="-358775"/>
            <a:r>
              <a:rPr lang="es-AR" dirty="0" smtClean="0"/>
              <a:t>ONDAS GRAVITACIONALES</a:t>
            </a:r>
          </a:p>
          <a:p>
            <a:pPr lvl="1"/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952750"/>
            <a:ext cx="9067800" cy="952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49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452718"/>
            <a:ext cx="9824665" cy="1400530"/>
          </a:xfrm>
        </p:spPr>
        <p:txBody>
          <a:bodyPr/>
          <a:lstStyle/>
          <a:p>
            <a:r>
              <a:rPr lang="es-AR" dirty="0"/>
              <a:t>AGUJEROS NEGROS </a:t>
            </a:r>
            <a:r>
              <a:rPr lang="es-AR" dirty="0" smtClean="0"/>
              <a:t>ASTROFÍSICOS(</a:t>
            </a:r>
            <a:r>
              <a:rPr lang="es-AR" dirty="0"/>
              <a:t>I</a:t>
            </a:r>
            <a:r>
              <a:rPr lang="es-AR" dirty="0" smtClean="0"/>
              <a:t>I</a:t>
            </a:r>
            <a:r>
              <a:rPr lang="es-A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DETERMINACIÓN DE 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LA MASA DE SAGITARIO A*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1328699"/>
            <a:ext cx="5378824" cy="5378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46" y="3540267"/>
            <a:ext cx="3657600" cy="3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82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68101" cy="1400530"/>
          </a:xfrm>
        </p:spPr>
        <p:txBody>
          <a:bodyPr/>
          <a:lstStyle/>
          <a:p>
            <a:r>
              <a:rPr lang="es-AR" dirty="0"/>
              <a:t>AGUJEROS NEGROS </a:t>
            </a:r>
            <a:r>
              <a:rPr lang="es-AR" dirty="0" smtClean="0"/>
              <a:t>ASTROFÍSICOS(III)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s-AR" dirty="0" smtClean="0"/>
              <a:t>DETERMINACIÓN DE LA 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VELOCIDAD ANGULAR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DE UN AGUJERO NEGRO (2013)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	</a:t>
            </a:r>
            <a:r>
              <a:rPr lang="es-AR" dirty="0" err="1" smtClean="0"/>
              <a:t>NuStar</a:t>
            </a:r>
            <a:r>
              <a:rPr lang="es-AR" dirty="0" smtClean="0"/>
              <a:t> - NASA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2" y="1434270"/>
            <a:ext cx="6669742" cy="50058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68600" y="4438779"/>
                <a:ext cx="115107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0,84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00" y="4438779"/>
                <a:ext cx="1151079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08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46" y="470648"/>
            <a:ext cx="10488054" cy="1400530"/>
          </a:xfrm>
        </p:spPr>
        <p:txBody>
          <a:bodyPr/>
          <a:lstStyle/>
          <a:p>
            <a:r>
              <a:rPr lang="es-AR" dirty="0"/>
              <a:t>AGUJEROS NEGROS </a:t>
            </a:r>
            <a:r>
              <a:rPr lang="es-AR" dirty="0" smtClean="0"/>
              <a:t>ASTROFÍSICOS(IV)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OBSERVACIÓN DEL </a:t>
            </a:r>
            <a:r>
              <a:rPr lang="es-AR" dirty="0"/>
              <a:t>H</a:t>
            </a:r>
            <a:r>
              <a:rPr lang="es-AR" dirty="0" smtClean="0"/>
              <a:t>ORIZONTE DE EVENTOS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75" y="3338525"/>
            <a:ext cx="7115334" cy="2399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7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RESEÑA HISTÓRICA (I)</a:t>
            </a:r>
            <a:endParaRPr lang="es-A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4248"/>
            <a:ext cx="8946541" cy="4614152"/>
          </a:xfrm>
        </p:spPr>
        <p:txBody>
          <a:bodyPr>
            <a:normAutofit lnSpcReduction="10000"/>
          </a:bodyPr>
          <a:lstStyle/>
          <a:p>
            <a:r>
              <a:rPr lang="es-AR" sz="3200" dirty="0" smtClean="0"/>
              <a:t>1915 – Relatividad General Einstein.</a:t>
            </a:r>
          </a:p>
          <a:p>
            <a:r>
              <a:rPr lang="es-AR" sz="3200" dirty="0" smtClean="0"/>
              <a:t>1916 – Solución de </a:t>
            </a:r>
            <a:r>
              <a:rPr lang="es-AR" sz="3200" dirty="0" err="1" smtClean="0"/>
              <a:t>Schwarzschild</a:t>
            </a:r>
            <a:r>
              <a:rPr lang="es-AR" sz="3200" dirty="0" smtClean="0"/>
              <a:t>.</a:t>
            </a:r>
          </a:p>
          <a:p>
            <a:r>
              <a:rPr lang="es-AR" sz="3200" dirty="0" smtClean="0"/>
              <a:t>1922 – Ecuaciones de </a:t>
            </a:r>
            <a:r>
              <a:rPr lang="es-AR" sz="3200" dirty="0" err="1" smtClean="0"/>
              <a:t>Friedmann</a:t>
            </a:r>
            <a:r>
              <a:rPr lang="es-AR" sz="3200" dirty="0" smtClean="0"/>
              <a:t>.</a:t>
            </a:r>
          </a:p>
          <a:p>
            <a:endParaRPr lang="es-AR" sz="3200" dirty="0"/>
          </a:p>
          <a:p>
            <a:r>
              <a:rPr lang="es-AR" sz="3200" dirty="0" smtClean="0"/>
              <a:t>Proyecto Manhattan, etc.</a:t>
            </a:r>
          </a:p>
          <a:p>
            <a:r>
              <a:rPr lang="es-AR" sz="3200" dirty="0" smtClean="0"/>
              <a:t>60’s-70’s – Época de oro de la astrofísica relativista.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3000" dirty="0" smtClean="0"/>
              <a:t>	1967 -  Descubrimiento del primer púlsar.</a:t>
            </a:r>
            <a:endParaRPr lang="es-AR" sz="3000" dirty="0"/>
          </a:p>
          <a:p>
            <a:endParaRPr lang="es-A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RESEÑA HISTÓRICA (II)</a:t>
            </a:r>
            <a:endParaRPr lang="es-A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95336"/>
            <a:ext cx="8653532" cy="4883285"/>
          </a:xfrm>
        </p:spPr>
        <p:txBody>
          <a:bodyPr>
            <a:noAutofit/>
          </a:bodyPr>
          <a:lstStyle/>
          <a:p>
            <a:r>
              <a:rPr lang="es-AR" sz="3100" dirty="0" smtClean="0"/>
              <a:t>PRINCETON – JOHN ARCHIBALD WHEELER </a:t>
            </a:r>
            <a:r>
              <a:rPr lang="es-AR" sz="2600" dirty="0" smtClean="0"/>
              <a:t>(AGUJEROS NEGROS, AGUJEROS DE GUSANO).</a:t>
            </a:r>
          </a:p>
          <a:p>
            <a:r>
              <a:rPr lang="es-AR" sz="3100" dirty="0" smtClean="0"/>
              <a:t>CAMBRIDGE – DENNIS SCIAMA Y </a:t>
            </a:r>
          </a:p>
          <a:p>
            <a:pPr marL="0" indent="0">
              <a:buNone/>
            </a:pPr>
            <a:r>
              <a:rPr lang="es-AR" sz="3100" dirty="0" smtClean="0"/>
              <a:t>                             ROGER PENROSE.</a:t>
            </a:r>
          </a:p>
          <a:p>
            <a:r>
              <a:rPr lang="es-AR" sz="3100" dirty="0" smtClean="0"/>
              <a:t>UNI. DE MOSCÚ – YAKOV ZEL’DOVICH.</a:t>
            </a:r>
          </a:p>
          <a:p>
            <a:r>
              <a:rPr lang="es-AR" sz="3100" dirty="0" smtClean="0"/>
              <a:t>UNV. DE HAMBURGO – PASCUAL </a:t>
            </a:r>
          </a:p>
          <a:p>
            <a:pPr marL="0" indent="0">
              <a:buNone/>
            </a:pPr>
            <a:r>
              <a:rPr lang="es-AR" sz="3100" dirty="0"/>
              <a:t>	</a:t>
            </a:r>
            <a:r>
              <a:rPr lang="es-AR" sz="3100" dirty="0" smtClean="0"/>
              <a:t>	                                  JORDAN.                                 </a:t>
            </a:r>
          </a:p>
          <a:p>
            <a:r>
              <a:rPr lang="es-AR" sz="3100" dirty="0" smtClean="0"/>
              <a:t>AUSTIN, TEXAS – ALFRED SCHILD Y </a:t>
            </a:r>
          </a:p>
          <a:p>
            <a:pPr marL="0" indent="0">
              <a:buNone/>
            </a:pPr>
            <a:r>
              <a:rPr lang="es-AR" sz="3100" dirty="0" smtClean="0"/>
              <a:t>                               ROY KERR.</a:t>
            </a:r>
            <a:endParaRPr lang="es-AR" sz="3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204" y="2509984"/>
            <a:ext cx="3351278" cy="3968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94352"/>
            <a:ext cx="9404723" cy="1400530"/>
          </a:xfrm>
        </p:spPr>
        <p:txBody>
          <a:bodyPr/>
          <a:lstStyle/>
          <a:p>
            <a:r>
              <a:rPr lang="es-AR" b="1" dirty="0" smtClean="0"/>
              <a:t>RESEÑA HISTÓRICA (III)</a:t>
            </a:r>
            <a:endParaRPr lang="es-A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599" y="1430409"/>
            <a:ext cx="5604401" cy="5106578"/>
          </a:xfrm>
        </p:spPr>
        <p:txBody>
          <a:bodyPr>
            <a:normAutofit/>
          </a:bodyPr>
          <a:lstStyle/>
          <a:p>
            <a:r>
              <a:rPr lang="es-AR" sz="3200" dirty="0" smtClean="0"/>
              <a:t>1963 – </a:t>
            </a:r>
            <a:r>
              <a:rPr lang="es-AR" sz="3200" i="1" dirty="0" smtClean="0"/>
              <a:t>“</a:t>
            </a:r>
            <a:r>
              <a:rPr lang="es-AR" sz="3200" i="1" dirty="0" err="1" smtClean="0"/>
              <a:t>Gravitational</a:t>
            </a:r>
            <a:r>
              <a:rPr lang="es-AR" sz="3200" i="1" dirty="0" smtClean="0"/>
              <a:t> </a:t>
            </a:r>
            <a:r>
              <a:rPr lang="es-AR" sz="3200" i="1" dirty="0" err="1" smtClean="0"/>
              <a:t>field</a:t>
            </a:r>
            <a:r>
              <a:rPr lang="es-AR" sz="3200" i="1" dirty="0" smtClean="0"/>
              <a:t> of spinning </a:t>
            </a:r>
            <a:r>
              <a:rPr lang="es-AR" sz="3200" i="1" dirty="0" err="1" smtClean="0"/>
              <a:t>mass</a:t>
            </a:r>
            <a:r>
              <a:rPr lang="es-AR" sz="3200" i="1" dirty="0" smtClean="0"/>
              <a:t> as </a:t>
            </a:r>
            <a:r>
              <a:rPr lang="es-AR" sz="3200" i="1" dirty="0" err="1" smtClean="0"/>
              <a:t>an</a:t>
            </a:r>
            <a:r>
              <a:rPr lang="es-AR" sz="3200" i="1" dirty="0" smtClean="0"/>
              <a:t> </a:t>
            </a:r>
            <a:r>
              <a:rPr lang="es-AR" sz="3200" i="1" dirty="0" err="1" smtClean="0"/>
              <a:t>example</a:t>
            </a:r>
            <a:r>
              <a:rPr lang="es-AR" sz="3200" i="1" dirty="0" smtClean="0"/>
              <a:t> of </a:t>
            </a:r>
            <a:r>
              <a:rPr lang="es-AR" sz="3200" i="1" dirty="0" err="1" smtClean="0"/>
              <a:t>algebraically</a:t>
            </a:r>
            <a:r>
              <a:rPr lang="es-AR" sz="3200" i="1" dirty="0" smtClean="0"/>
              <a:t> </a:t>
            </a:r>
            <a:r>
              <a:rPr lang="es-AR" sz="3200" i="1" dirty="0" err="1" smtClean="0"/>
              <a:t>special</a:t>
            </a:r>
            <a:r>
              <a:rPr lang="es-AR" sz="3200" i="1" dirty="0" smtClean="0"/>
              <a:t> </a:t>
            </a:r>
            <a:r>
              <a:rPr lang="es-AR" sz="3200" i="1" dirty="0" err="1" smtClean="0"/>
              <a:t>metrics</a:t>
            </a:r>
            <a:r>
              <a:rPr lang="es-AR" sz="3200" i="1" dirty="0" smtClean="0"/>
              <a:t>”.</a:t>
            </a:r>
          </a:p>
          <a:p>
            <a:endParaRPr lang="es-AR" sz="3200" i="1" dirty="0" smtClean="0"/>
          </a:p>
          <a:p>
            <a:r>
              <a:rPr lang="es-AR" sz="3200" i="1" dirty="0" smtClean="0"/>
              <a:t>Brandon Carter investiga el significado de la solución obtenida por Kerr.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3" y="1430409"/>
            <a:ext cx="6143625" cy="4924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TEOREMA NO-HAIR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63650" cy="4195481"/>
          </a:xfrm>
        </p:spPr>
        <p:txBody>
          <a:bodyPr/>
          <a:lstStyle/>
          <a:p>
            <a:r>
              <a:rPr lang="es-AR" dirty="0" smtClean="0"/>
              <a:t>AGUJERO NEGRO : M,J,Q</a:t>
            </a:r>
          </a:p>
          <a:p>
            <a:endParaRPr lang="es-A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3512"/>
              </p:ext>
            </p:extLst>
          </p:nvPr>
        </p:nvGraphicFramePr>
        <p:xfrm>
          <a:off x="646111" y="3129244"/>
          <a:ext cx="5205378" cy="26295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5126"/>
                <a:gridCol w="1735126"/>
                <a:gridCol w="1735126"/>
              </a:tblGrid>
              <a:tr h="590633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J = 0</a:t>
                      </a:r>
                      <a:endParaRPr lang="es-AR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J ≠ 0</a:t>
                      </a:r>
                      <a:endParaRPr lang="es-AR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019449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s-AR" b="1" baseline="0" dirty="0" smtClean="0">
                          <a:solidFill>
                            <a:schemeClr val="bg1"/>
                          </a:solidFill>
                        </a:rPr>
                        <a:t> = 0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200" b="1" i="1" dirty="0" err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Schwarzschild</a:t>
                      </a:r>
                      <a:endParaRPr lang="es-AR" sz="2200" b="1" i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200" b="1" i="1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Kerr</a:t>
                      </a:r>
                      <a:endParaRPr lang="es-AR" sz="2200" b="1" i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019449">
                <a:tc>
                  <a:txBody>
                    <a:bodyPr/>
                    <a:lstStyle/>
                    <a:p>
                      <a:pPr algn="ctr"/>
                      <a:r>
                        <a:rPr lang="es-AR" b="1" dirty="0" smtClean="0">
                          <a:solidFill>
                            <a:schemeClr val="bg1"/>
                          </a:solidFill>
                        </a:rPr>
                        <a:t>Q ≠ 0</a:t>
                      </a:r>
                      <a:endParaRPr lang="es-A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200" b="1" i="1" dirty="0" err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Reissner-Nordstrom</a:t>
                      </a:r>
                      <a:endParaRPr lang="es-AR" sz="2200" b="1" i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200" b="1" i="1" dirty="0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Kerr-</a:t>
                      </a:r>
                      <a:r>
                        <a:rPr lang="es-AR" sz="2200" b="1" i="1" dirty="0" err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Newmann</a:t>
                      </a:r>
                      <a:endParaRPr lang="es-AR" sz="2200" b="1" i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517455"/>
                  </p:ext>
                </p:extLst>
              </p:nvPr>
            </p:nvGraphicFramePr>
            <p:xfrm>
              <a:off x="6282616" y="3132368"/>
              <a:ext cx="5257260" cy="2717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630"/>
                    <a:gridCol w="262863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b="1" dirty="0" smtClean="0">
                              <a:solidFill>
                                <a:schemeClr val="bg1"/>
                              </a:solidFill>
                            </a:rPr>
                            <a:t>Agujeros negros </a:t>
                          </a:r>
                          <a:r>
                            <a:rPr lang="es-AR" b="1" dirty="0" err="1" smtClean="0">
                              <a:solidFill>
                                <a:schemeClr val="bg1"/>
                              </a:solidFill>
                            </a:rPr>
                            <a:t>supermasivos</a:t>
                          </a:r>
                          <a:endParaRPr lang="es-A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sz="2200" b="1" dirty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AR" sz="2200" b="1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s-AR" sz="22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2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s-AR" sz="22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r>
                                <a:rPr lang="es-AR" sz="2200" b="1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22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2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s-AR" sz="22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sup>
                              </m:sSup>
                              <m:r>
                                <a:rPr lang="es-AR" sz="2200" b="1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AR" sz="22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2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s-AR" sz="22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⊙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s-AR" sz="2200" b="1" i="0" dirty="0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</a:rPr>
                                <m:t> </m:t>
                              </m:r>
                            </m:oMath>
                          </a14:m>
                          <a:endParaRPr lang="es-AR" sz="2200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effectLst/>
                          </a:endParaRPr>
                        </a:p>
                        <a:p>
                          <a:pPr algn="ctr"/>
                          <a:endParaRPr lang="es-AR" sz="2200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effectLst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b="1" dirty="0" smtClean="0">
                              <a:solidFill>
                                <a:schemeClr val="bg1"/>
                              </a:solidFill>
                            </a:rPr>
                            <a:t>Agujeros</a:t>
                          </a:r>
                          <a:r>
                            <a:rPr lang="es-AR" b="1" baseline="0" dirty="0" smtClean="0">
                              <a:solidFill>
                                <a:schemeClr val="bg1"/>
                              </a:solidFill>
                            </a:rPr>
                            <a:t> negros intermedios</a:t>
                          </a:r>
                          <a:endParaRPr lang="es-A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2200" b="1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s-AR" sz="2200" b="1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2200" b="1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s-AR" sz="2200" b="1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s-AR" sz="2200" b="1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200" b="1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2200" b="1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⊙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AR" sz="2200" b="1" i="0" dirty="0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effectLst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AR" sz="2200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effectLst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b="1" dirty="0" smtClean="0">
                              <a:solidFill>
                                <a:schemeClr val="bg1"/>
                              </a:solidFill>
                            </a:rPr>
                            <a:t>Agujeros</a:t>
                          </a:r>
                          <a:r>
                            <a:rPr lang="es-AR" b="1" baseline="0" dirty="0" smtClean="0">
                              <a:solidFill>
                                <a:schemeClr val="bg1"/>
                              </a:solidFill>
                            </a:rPr>
                            <a:t> negros estelares</a:t>
                          </a:r>
                          <a:endParaRPr lang="es-A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200" b="1" dirty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</a:rPr>
                            <a:t> 10</a:t>
                          </a:r>
                          <a:r>
                            <a:rPr lang="es-AR" sz="2200" b="1" baseline="0" dirty="0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sz="22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2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s-AR" sz="2200" b="1" i="1" smtClean="0">
                                      <a:solidFill>
                                        <a:schemeClr val="bg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⊙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s-AR" sz="2200" b="1" i="0" dirty="0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</a:rPr>
                                <m:t> </m:t>
                              </m:r>
                            </m:oMath>
                          </a14:m>
                          <a:endParaRPr lang="es-AR" sz="2200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effectLst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b="1" dirty="0" smtClean="0">
                              <a:solidFill>
                                <a:schemeClr val="bg1"/>
                              </a:solidFill>
                            </a:rPr>
                            <a:t>Micro agujeros</a:t>
                          </a:r>
                          <a:r>
                            <a:rPr lang="es-AR" b="1" baseline="0" dirty="0" smtClean="0">
                              <a:solidFill>
                                <a:schemeClr val="bg1"/>
                              </a:solidFill>
                            </a:rPr>
                            <a:t> negros</a:t>
                          </a:r>
                          <a:endParaRPr lang="es-A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2200" b="1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200" b="1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AR" sz="2200" b="1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𝑳𝑼𝑵𝑨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AR" sz="2200" b="1" i="0" dirty="0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effectLst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AR" sz="2200" dirty="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effectLst/>
                          </a:endParaRPr>
                        </a:p>
                      </a:txBody>
                      <a:tcPr anchor="ctr">
                        <a:solidFill>
                          <a:schemeClr val="tx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517455"/>
                  </p:ext>
                </p:extLst>
              </p:nvPr>
            </p:nvGraphicFramePr>
            <p:xfrm>
              <a:off x="6282616" y="3132368"/>
              <a:ext cx="5257260" cy="2717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630"/>
                    <a:gridCol w="2628630"/>
                  </a:tblGrid>
                  <a:tr h="796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b="1" dirty="0" smtClean="0">
                              <a:solidFill>
                                <a:schemeClr val="bg1"/>
                              </a:solidFill>
                            </a:rPr>
                            <a:t>Agujeros negros </a:t>
                          </a:r>
                          <a:r>
                            <a:rPr lang="es-AR" b="1" dirty="0" err="1" smtClean="0">
                              <a:solidFill>
                                <a:schemeClr val="bg1"/>
                              </a:solidFill>
                            </a:rPr>
                            <a:t>supermasivos</a:t>
                          </a:r>
                          <a:endParaRPr lang="es-A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31" t="-763" r="-926" b="-25343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b="1" dirty="0" smtClean="0">
                              <a:solidFill>
                                <a:schemeClr val="bg1"/>
                              </a:solidFill>
                            </a:rPr>
                            <a:t>Agujeros</a:t>
                          </a:r>
                          <a:r>
                            <a:rPr lang="es-AR" b="1" baseline="0" dirty="0" smtClean="0">
                              <a:solidFill>
                                <a:schemeClr val="bg1"/>
                              </a:solidFill>
                            </a:rPr>
                            <a:t> negros intermedios</a:t>
                          </a:r>
                          <a:endParaRPr lang="es-A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31" t="-125714" r="-926" b="-21619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b="1" dirty="0" smtClean="0">
                              <a:solidFill>
                                <a:schemeClr val="bg1"/>
                              </a:solidFill>
                            </a:rPr>
                            <a:t>Agujeros</a:t>
                          </a:r>
                          <a:r>
                            <a:rPr lang="es-AR" b="1" baseline="0" dirty="0" smtClean="0">
                              <a:solidFill>
                                <a:schemeClr val="bg1"/>
                              </a:solidFill>
                            </a:rPr>
                            <a:t> negros estelares</a:t>
                          </a:r>
                          <a:endParaRPr lang="es-A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31" t="-223585" r="-926" b="-11415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b="1" dirty="0" smtClean="0">
                              <a:solidFill>
                                <a:schemeClr val="bg1"/>
                              </a:solidFill>
                            </a:rPr>
                            <a:t>Micro agujeros</a:t>
                          </a:r>
                          <a:r>
                            <a:rPr lang="es-AR" b="1" baseline="0" dirty="0" smtClean="0">
                              <a:solidFill>
                                <a:schemeClr val="bg1"/>
                              </a:solidFill>
                            </a:rPr>
                            <a:t> negros</a:t>
                          </a:r>
                          <a:endParaRPr lang="es-A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231" t="-326667" r="-926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AGUJEROS NEGROS DE SCHWARZSCHILD(I)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TEOREMA DE BIRKHOFF</a:t>
            </a:r>
          </a:p>
          <a:p>
            <a:r>
              <a:rPr lang="es-AR" dirty="0" smtClean="0"/>
              <a:t>MÉTRICA EN COORDENADAS ESFÉRICAS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328743"/>
            <a:ext cx="9186040" cy="230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AGUJEROS NEGROS DE </a:t>
            </a:r>
            <a:r>
              <a:rPr lang="es-AR" dirty="0" smtClean="0"/>
              <a:t>SCHWARZSCHILD(II)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32" y="2052918"/>
            <a:ext cx="11900644" cy="4195481"/>
          </a:xfrm>
        </p:spPr>
        <p:txBody>
          <a:bodyPr/>
          <a:lstStyle/>
          <a:p>
            <a:r>
              <a:rPr lang="es-AR" dirty="0" smtClean="0"/>
              <a:t>SINGULARIDADES                             </a:t>
            </a:r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► </a:t>
            </a:r>
            <a:r>
              <a:rPr lang="es-AR" dirty="0" smtClean="0"/>
              <a:t>COORDENADAS </a:t>
            </a:r>
            <a:r>
              <a:rPr lang="es-AR" dirty="0"/>
              <a:t>DE EDDINGTON-FINKELSTEIN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265" y="2738718"/>
            <a:ext cx="7265230" cy="3912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15" y="2842750"/>
            <a:ext cx="3343468" cy="4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AGUJEROS NEGROS DE </a:t>
            </a:r>
            <a:r>
              <a:rPr lang="es-AR" dirty="0" smtClean="0"/>
              <a:t>SCHWARZSCHILD(III)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s-AR" sz="3200" dirty="0" smtClean="0"/>
              <a:t>¿Es o no una singularidad esencial?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AR" sz="3200" dirty="0"/>
              <a:t>ESCALAR DE KRETSCHMANN</a:t>
            </a:r>
          </a:p>
          <a:p>
            <a:pPr marL="914400" lvl="2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30" y="3738735"/>
            <a:ext cx="9501350" cy="15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43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834</TotalTime>
  <Words>524</Words>
  <Application>Microsoft Office PowerPoint</Application>
  <PresentationFormat>Widescreen</PresentationFormat>
  <Paragraphs>199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Ion</vt:lpstr>
      <vt:lpstr>Agujeros negros de Kerr </vt:lpstr>
      <vt:lpstr>Esquema </vt:lpstr>
      <vt:lpstr>RESEÑA HISTÓRICA (I)</vt:lpstr>
      <vt:lpstr>RESEÑA HISTÓRICA (II)</vt:lpstr>
      <vt:lpstr>RESEÑA HISTÓRICA (III)</vt:lpstr>
      <vt:lpstr>TEOREMA NO-HAIR</vt:lpstr>
      <vt:lpstr>AGUJEROS NEGROS DE SCHWARZSCHILD(I)</vt:lpstr>
      <vt:lpstr>AGUJEROS NEGROS DE SCHWARZSCHILD(II)</vt:lpstr>
      <vt:lpstr>AGUJEROS NEGROS DE SCHWARZSCHILD(III)</vt:lpstr>
      <vt:lpstr>AGUJEROS NEGROS DE SCHWARZSCHILD(IV)</vt:lpstr>
      <vt:lpstr>AGUJEROS NEGROS DE KERR (I)</vt:lpstr>
      <vt:lpstr>AGUJEROS NEGROS DE KERR (II)</vt:lpstr>
      <vt:lpstr>AGUJEROS NEGROS DE KERR (III)</vt:lpstr>
      <vt:lpstr>AGUJEROS NEGROS DE KERR (IV)</vt:lpstr>
      <vt:lpstr>AGUJEROS NEGROS DE KERR (V)</vt:lpstr>
      <vt:lpstr>AGUJEROS NEGROS DE KERR (VI)</vt:lpstr>
      <vt:lpstr>AGUJEROS NEGROS DE KERR (VII)</vt:lpstr>
      <vt:lpstr>AGUJEROS NEGROS DE KERR (VIII)</vt:lpstr>
      <vt:lpstr>AGUJEROS NEGROS DE KERR (IX)</vt:lpstr>
      <vt:lpstr>DIFERENCIAS CON LA MÉTRICA DE SCHWARZSCHILD (I)</vt:lpstr>
      <vt:lpstr>DIFERENCIAS CON LA MÉTRICA DE SCHWARZSCHILD (II)</vt:lpstr>
      <vt:lpstr>DIFERENCIAS CON LA MÉTRICA DE SCHWARZSCHILD (III)</vt:lpstr>
      <vt:lpstr>DIFERENCIAS CON LA MÉTRICA DE SCHWARZSCHILD (IV)</vt:lpstr>
      <vt:lpstr>REGIÓN EXTERNA A UN AGUJERO NEGRO DE KERR</vt:lpstr>
      <vt:lpstr>AGUJEROS NEGROS ASTROFÍSICOS(I)</vt:lpstr>
      <vt:lpstr>AGUJEROS NEGROS ASTROFÍSICOS(II)</vt:lpstr>
      <vt:lpstr>AGUJEROS NEGROS ASTROFÍSICOS(III)</vt:lpstr>
      <vt:lpstr>AGUJEROS NEGROS ASTROFÍSICOS(IV)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Borghi</dc:creator>
  <cp:lastModifiedBy>Borghi</cp:lastModifiedBy>
  <cp:revision>39</cp:revision>
  <dcterms:created xsi:type="dcterms:W3CDTF">2014-12-07T20:11:36Z</dcterms:created>
  <dcterms:modified xsi:type="dcterms:W3CDTF">2014-12-09T00:37:30Z</dcterms:modified>
</cp:coreProperties>
</file>