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7" d="100"/>
          <a:sy n="157" d="100"/>
        </p:scale>
        <p:origin x="-294"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4813323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Let’s have a talk about simple security.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 24 word seed for non brain wallets, don’t store too much in a brain wallet.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Don’t be a tight arse, buy a hardware wallet. Only buy from the manufacturer, again don’t be cheap.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You could create your own airbag for a car…. But in reality, leave it to the experts who have implemented, revised, implemented, revised again and implemented again better polished systems.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Try not to get carried away with technical talk. But inform of difference between base58 and base32</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No expert is on youtube telling you what to buy.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bitcoin.it/wiki/Brainwalle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hyperlink" Target="https://www.reddit.com/r/TREZOR/comments/2l9do0/trezor_pin_entry_number_of_allowed_attempt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blog.trezor.io/secure-two-factor-authentication-with-trezor-u2f-e940fd5a60af#.9pcrvlkj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99bitcoins.com/bitcoinobituarie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bitcoinpaperwallet.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hyperlink" Target="https://bitcoinpaperwallet.co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bitcoinpaperwallet.com/bip38-password-encrypted-wallet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bitcoin.it/wiki/Brainwalle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444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solidFill>
                  <a:srgbClr val="FFFF00"/>
                </a:solidFill>
              </a:rPr>
              <a:t>Securing Cryptocurrencies</a:t>
            </a:r>
            <a:endParaRPr>
              <a:solidFill>
                <a:srgbClr val="FFFF00"/>
              </a:solidFill>
            </a:endParaRPr>
          </a:p>
        </p:txBody>
      </p:sp>
      <p:sp>
        <p:nvSpPr>
          <p:cNvPr id="55" name="Shape 55"/>
          <p:cNvSpPr txBox="1">
            <a:spLocks noGrp="1"/>
          </p:cNvSpPr>
          <p:nvPr>
            <p:ph type="subTitle" idx="1"/>
          </p:nvPr>
        </p:nvSpPr>
        <p:spPr>
          <a:xfrm>
            <a:off x="390300" y="24912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rgbClr val="FFFF00"/>
                </a:solidFill>
              </a:rPr>
              <a:t>@gummatt - 2018</a:t>
            </a:r>
            <a:endParaRPr>
              <a:solidFill>
                <a:srgbClr val="FFFF00"/>
              </a:solidFill>
            </a:endParaRPr>
          </a:p>
          <a:p>
            <a:pPr marL="0" lvl="0" indent="0">
              <a:spcBef>
                <a:spcPts val="0"/>
              </a:spcBef>
              <a:spcAft>
                <a:spcPts val="0"/>
              </a:spcAft>
              <a:buNone/>
            </a:pPr>
            <a:endParaRPr>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298550" y="26300"/>
            <a:ext cx="8520600" cy="853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FF00"/>
                </a:solidFill>
              </a:rPr>
              <a:t>Tips</a:t>
            </a:r>
            <a:endParaRPr>
              <a:solidFill>
                <a:srgbClr val="FFFF00"/>
              </a:solidFill>
            </a:endParaRPr>
          </a:p>
        </p:txBody>
      </p:sp>
      <p:sp>
        <p:nvSpPr>
          <p:cNvPr id="110" name="Shape 110"/>
          <p:cNvSpPr txBox="1"/>
          <p:nvPr/>
        </p:nvSpPr>
        <p:spPr>
          <a:xfrm>
            <a:off x="89450" y="872150"/>
            <a:ext cx="8900400" cy="41298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FFF00"/>
              </a:buClr>
              <a:buSzPts val="2400"/>
              <a:buChar char="●"/>
            </a:pPr>
            <a:r>
              <a:rPr lang="en" sz="2400">
                <a:solidFill>
                  <a:srgbClr val="FFFF00"/>
                </a:solidFill>
              </a:rPr>
              <a:t>Never sustain a brain injury, but plan for it.</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Never create your seed yourself.</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Use a Mnemonic 12 word seed list.</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Spend weeks performing a </a:t>
            </a:r>
            <a:r>
              <a:rPr lang="en" sz="2400" u="sng">
                <a:solidFill>
                  <a:schemeClr val="hlink"/>
                </a:solidFill>
                <a:hlinkClick r:id="rId3"/>
              </a:rPr>
              <a:t>Mnemonic seed peg</a:t>
            </a:r>
            <a:r>
              <a:rPr lang="en" sz="2400">
                <a:solidFill>
                  <a:srgbClr val="FFFF00"/>
                </a:solidFill>
              </a:rPr>
              <a:t> before transferring funds.</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When you go through an airport and you’re asked “Are you carrying large amounts of cash on you?” don’t be a smartass.</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Print some HD public keys and send money to them over time, so as to be able to spend from your brain multiple times while remaining quantum resistant. </a:t>
            </a:r>
            <a:endParaRPr sz="2400">
              <a:solidFill>
                <a:srgbClr val="FFF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ctrTitle"/>
          </p:nvPr>
        </p:nvSpPr>
        <p:spPr>
          <a:xfrm>
            <a:off x="298550" y="26300"/>
            <a:ext cx="8520600" cy="853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FF00"/>
                </a:solidFill>
              </a:rPr>
              <a:t>Hardware wallets</a:t>
            </a:r>
            <a:endParaRPr>
              <a:solidFill>
                <a:srgbClr val="FFFF00"/>
              </a:solidFill>
            </a:endParaRPr>
          </a:p>
        </p:txBody>
      </p:sp>
      <p:sp>
        <p:nvSpPr>
          <p:cNvPr id="116" name="Shape 116"/>
          <p:cNvSpPr txBox="1"/>
          <p:nvPr/>
        </p:nvSpPr>
        <p:spPr>
          <a:xfrm>
            <a:off x="108650" y="744200"/>
            <a:ext cx="8900400" cy="125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solidFill>
                  <a:srgbClr val="FFFF00"/>
                </a:solidFill>
              </a:rPr>
              <a:t>Hardware wallets can easily be created by technical users for free (using old parts laying around), however user friendly hardware wallets can be bought from as low as $30.</a:t>
            </a:r>
            <a:endParaRPr sz="2400">
              <a:solidFill>
                <a:srgbClr val="FFFF00"/>
              </a:solidFill>
            </a:endParaRPr>
          </a:p>
          <a:p>
            <a:pPr marL="0" lvl="0" indent="0" rtl="0">
              <a:spcBef>
                <a:spcPts val="0"/>
              </a:spcBef>
              <a:spcAft>
                <a:spcPts val="0"/>
              </a:spcAft>
              <a:buNone/>
            </a:pPr>
            <a:endParaRPr sz="2400">
              <a:solidFill>
                <a:srgbClr val="FFFF00"/>
              </a:solidFill>
            </a:endParaRPr>
          </a:p>
        </p:txBody>
      </p:sp>
      <p:pic>
        <p:nvPicPr>
          <p:cNvPr id="117" name="Shape 117" descr="reuse.jpg"/>
          <p:cNvPicPr preferRelativeResize="0"/>
          <p:nvPr/>
        </p:nvPicPr>
        <p:blipFill>
          <a:blip r:embed="rId3">
            <a:alphaModFix/>
          </a:blip>
          <a:stretch>
            <a:fillRect/>
          </a:stretch>
        </p:blipFill>
        <p:spPr>
          <a:xfrm>
            <a:off x="203575" y="2036100"/>
            <a:ext cx="3932574" cy="2609850"/>
          </a:xfrm>
          <a:prstGeom prst="rect">
            <a:avLst/>
          </a:prstGeom>
          <a:noFill/>
          <a:ln>
            <a:noFill/>
          </a:ln>
        </p:spPr>
      </p:pic>
      <p:pic>
        <p:nvPicPr>
          <p:cNvPr id="118" name="Shape 118" descr="Trezor-tx.jpg"/>
          <p:cNvPicPr preferRelativeResize="0"/>
          <p:nvPr/>
        </p:nvPicPr>
        <p:blipFill>
          <a:blip r:embed="rId4">
            <a:alphaModFix/>
          </a:blip>
          <a:stretch>
            <a:fillRect/>
          </a:stretch>
        </p:blipFill>
        <p:spPr>
          <a:xfrm>
            <a:off x="4254824" y="2003900"/>
            <a:ext cx="4754226" cy="2674252"/>
          </a:xfrm>
          <a:prstGeom prst="rect">
            <a:avLst/>
          </a:prstGeom>
          <a:noFill/>
          <a:ln>
            <a:noFill/>
          </a:ln>
        </p:spPr>
      </p:pic>
      <p:sp>
        <p:nvSpPr>
          <p:cNvPr id="119" name="Shape 119"/>
          <p:cNvSpPr txBox="1"/>
          <p:nvPr/>
        </p:nvSpPr>
        <p:spPr>
          <a:xfrm>
            <a:off x="0" y="4678150"/>
            <a:ext cx="9144000" cy="573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solidFill>
                  <a:srgbClr val="FFFF00"/>
                </a:solidFill>
              </a:rPr>
              <a:t>If you use an old laptop, never ever let that machine ever touch the internet. (Advanced broke users only)</a:t>
            </a:r>
            <a:endParaRPr>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298550" y="26300"/>
            <a:ext cx="8520600" cy="6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a:solidFill>
                  <a:srgbClr val="FFFF00"/>
                </a:solidFill>
              </a:rPr>
              <a:t>Great hardware wallets</a:t>
            </a:r>
            <a:endParaRPr sz="3600">
              <a:solidFill>
                <a:srgbClr val="FFFF00"/>
              </a:solidFill>
            </a:endParaRPr>
          </a:p>
        </p:txBody>
      </p:sp>
      <p:sp>
        <p:nvSpPr>
          <p:cNvPr id="125" name="Shape 125"/>
          <p:cNvSpPr txBox="1"/>
          <p:nvPr/>
        </p:nvSpPr>
        <p:spPr>
          <a:xfrm>
            <a:off x="0" y="559075"/>
            <a:ext cx="9144000" cy="44430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FFF00"/>
              </a:buClr>
              <a:buSzPts val="2400"/>
              <a:buChar char="●"/>
            </a:pPr>
            <a:r>
              <a:rPr lang="en" sz="2400">
                <a:solidFill>
                  <a:srgbClr val="FFFF00"/>
                </a:solidFill>
              </a:rPr>
              <a:t>Connect to any computer with an unlimited number of viruses.</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Keys never leave the device, only signed transactions.</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Use a 24 word Mnemonic seed, supporting your language.</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Are completely open hardware/software.</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Can connect to both PC and mobile.</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Prevent a $5 wrench attack via decoy wallets.</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Have an ever increasing </a:t>
            </a:r>
            <a:r>
              <a:rPr lang="en" sz="2400" u="sng">
                <a:solidFill>
                  <a:schemeClr val="hlink"/>
                </a:solidFill>
                <a:hlinkClick r:id="rId3"/>
              </a:rPr>
              <a:t>password retry delay</a:t>
            </a:r>
            <a:r>
              <a:rPr lang="en" sz="2400">
                <a:solidFill>
                  <a:srgbClr val="FFFF00"/>
                </a:solidFill>
              </a:rPr>
              <a:t>.</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Support Additional features like 2FA - </a:t>
            </a:r>
            <a:r>
              <a:rPr lang="en" sz="2400" u="sng">
                <a:solidFill>
                  <a:schemeClr val="hlink"/>
                </a:solidFill>
                <a:hlinkClick r:id="rId4"/>
              </a:rPr>
              <a:t>U2F</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Must contain a screen to prevent PC malware.</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Have features like nLocktime.</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Allow for XPUB export to mobile wallets.</a:t>
            </a:r>
            <a:endParaRPr sz="2400">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29"/>
        <p:cNvGrpSpPr/>
        <p:nvPr/>
      </p:nvGrpSpPr>
      <p:grpSpPr>
        <a:xfrm>
          <a:off x="0" y="0"/>
          <a:ext cx="0" cy="0"/>
          <a:chOff x="0" y="0"/>
          <a:chExt cx="0" cy="0"/>
        </a:xfrm>
      </p:grpSpPr>
      <p:sp>
        <p:nvSpPr>
          <p:cNvPr id="130" name="Shape 130"/>
          <p:cNvSpPr txBox="1">
            <a:spLocks noGrp="1"/>
          </p:cNvSpPr>
          <p:nvPr>
            <p:ph type="ctrTitle"/>
          </p:nvPr>
        </p:nvSpPr>
        <p:spPr>
          <a:xfrm>
            <a:off x="231475" y="0"/>
            <a:ext cx="8520600" cy="6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a:solidFill>
                  <a:srgbClr val="FFFF00"/>
                </a:solidFill>
              </a:rPr>
              <a:t>Paper and Hardware wallets….</a:t>
            </a:r>
            <a:endParaRPr sz="3600">
              <a:solidFill>
                <a:srgbClr val="FFFF00"/>
              </a:solidFill>
            </a:endParaRPr>
          </a:p>
        </p:txBody>
      </p:sp>
      <p:sp>
        <p:nvSpPr>
          <p:cNvPr id="131" name="Shape 131"/>
          <p:cNvSpPr txBox="1"/>
          <p:nvPr/>
        </p:nvSpPr>
        <p:spPr>
          <a:xfrm>
            <a:off x="0" y="559075"/>
            <a:ext cx="9144000" cy="4443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2400">
              <a:solidFill>
                <a:srgbClr val="FFFF00"/>
              </a:solidFill>
            </a:endParaRPr>
          </a:p>
        </p:txBody>
      </p:sp>
      <p:pic>
        <p:nvPicPr>
          <p:cNvPr id="132" name="Shape 132" descr="fire.jpg"/>
          <p:cNvPicPr preferRelativeResize="0"/>
          <p:nvPr/>
        </p:nvPicPr>
        <p:blipFill>
          <a:blip r:embed="rId3">
            <a:alphaModFix/>
          </a:blip>
          <a:stretch>
            <a:fillRect/>
          </a:stretch>
        </p:blipFill>
        <p:spPr>
          <a:xfrm>
            <a:off x="1252325" y="639787"/>
            <a:ext cx="6315476" cy="428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36"/>
        <p:cNvGrpSpPr/>
        <p:nvPr/>
      </p:nvGrpSpPr>
      <p:grpSpPr>
        <a:xfrm>
          <a:off x="0" y="0"/>
          <a:ext cx="0" cy="0"/>
          <a:chOff x="0" y="0"/>
          <a:chExt cx="0" cy="0"/>
        </a:xfrm>
      </p:grpSpPr>
      <p:sp>
        <p:nvSpPr>
          <p:cNvPr id="137" name="Shape 137"/>
          <p:cNvSpPr txBox="1">
            <a:spLocks noGrp="1"/>
          </p:cNvSpPr>
          <p:nvPr>
            <p:ph type="ctrTitle"/>
          </p:nvPr>
        </p:nvSpPr>
        <p:spPr>
          <a:xfrm>
            <a:off x="231475" y="0"/>
            <a:ext cx="8520600" cy="6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a:solidFill>
                  <a:srgbClr val="FFFF00"/>
                </a:solidFill>
              </a:rPr>
              <a:t>Cryptosteel</a:t>
            </a:r>
            <a:endParaRPr sz="3600">
              <a:solidFill>
                <a:srgbClr val="FFFF00"/>
              </a:solidFill>
            </a:endParaRPr>
          </a:p>
        </p:txBody>
      </p:sp>
      <p:sp>
        <p:nvSpPr>
          <p:cNvPr id="138" name="Shape 138"/>
          <p:cNvSpPr txBox="1"/>
          <p:nvPr/>
        </p:nvSpPr>
        <p:spPr>
          <a:xfrm>
            <a:off x="0" y="559075"/>
            <a:ext cx="9144000" cy="4443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2400">
              <a:solidFill>
                <a:srgbClr val="FFFF00"/>
              </a:solidFill>
            </a:endParaRPr>
          </a:p>
        </p:txBody>
      </p:sp>
      <p:pic>
        <p:nvPicPr>
          <p:cNvPr id="139" name="Shape 139" descr="cryptosteel1.jpeg"/>
          <p:cNvPicPr preferRelativeResize="0"/>
          <p:nvPr/>
        </p:nvPicPr>
        <p:blipFill>
          <a:blip r:embed="rId3">
            <a:alphaModFix/>
          </a:blip>
          <a:stretch>
            <a:fillRect/>
          </a:stretch>
        </p:blipFill>
        <p:spPr>
          <a:xfrm>
            <a:off x="41950" y="559075"/>
            <a:ext cx="4022724" cy="1696924"/>
          </a:xfrm>
          <a:prstGeom prst="rect">
            <a:avLst/>
          </a:prstGeom>
          <a:noFill/>
          <a:ln>
            <a:noFill/>
          </a:ln>
        </p:spPr>
      </p:pic>
      <p:pic>
        <p:nvPicPr>
          <p:cNvPr id="140" name="Shape 140" descr="cryptosteel2.jpg"/>
          <p:cNvPicPr preferRelativeResize="0"/>
          <p:nvPr/>
        </p:nvPicPr>
        <p:blipFill>
          <a:blip r:embed="rId4">
            <a:alphaModFix/>
          </a:blip>
          <a:stretch>
            <a:fillRect/>
          </a:stretch>
        </p:blipFill>
        <p:spPr>
          <a:xfrm>
            <a:off x="4064675" y="559075"/>
            <a:ext cx="5079325" cy="2857113"/>
          </a:xfrm>
          <a:prstGeom prst="rect">
            <a:avLst/>
          </a:prstGeom>
          <a:noFill/>
          <a:ln>
            <a:noFill/>
          </a:ln>
        </p:spPr>
      </p:pic>
      <p:pic>
        <p:nvPicPr>
          <p:cNvPr id="141" name="Shape 141" descr="crptoplustrezor.png"/>
          <p:cNvPicPr preferRelativeResize="0"/>
          <p:nvPr/>
        </p:nvPicPr>
        <p:blipFill>
          <a:blip r:embed="rId5">
            <a:alphaModFix/>
          </a:blip>
          <a:stretch>
            <a:fillRect/>
          </a:stretch>
        </p:blipFill>
        <p:spPr>
          <a:xfrm>
            <a:off x="0" y="2256000"/>
            <a:ext cx="4064674" cy="20662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45"/>
        <p:cNvGrpSpPr/>
        <p:nvPr/>
      </p:nvGrpSpPr>
      <p:grpSpPr>
        <a:xfrm>
          <a:off x="0" y="0"/>
          <a:ext cx="0" cy="0"/>
          <a:chOff x="0" y="0"/>
          <a:chExt cx="0" cy="0"/>
        </a:xfrm>
      </p:grpSpPr>
      <p:sp>
        <p:nvSpPr>
          <p:cNvPr id="146" name="Shape 146"/>
          <p:cNvSpPr txBox="1">
            <a:spLocks noGrp="1"/>
          </p:cNvSpPr>
          <p:nvPr>
            <p:ph type="ctrTitle"/>
          </p:nvPr>
        </p:nvSpPr>
        <p:spPr>
          <a:xfrm>
            <a:off x="231475" y="183700"/>
            <a:ext cx="8520600" cy="6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a:solidFill>
                  <a:srgbClr val="FFFF00"/>
                </a:solidFill>
              </a:rPr>
              <a:t>Cryptosteel</a:t>
            </a:r>
            <a:endParaRPr sz="3600">
              <a:solidFill>
                <a:srgbClr val="FFFF00"/>
              </a:solidFill>
            </a:endParaRPr>
          </a:p>
        </p:txBody>
      </p:sp>
      <p:sp>
        <p:nvSpPr>
          <p:cNvPr id="147" name="Shape 147"/>
          <p:cNvSpPr txBox="1"/>
          <p:nvPr/>
        </p:nvSpPr>
        <p:spPr>
          <a:xfrm>
            <a:off x="0" y="855800"/>
            <a:ext cx="9144000" cy="21618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FFF00"/>
              </a:buClr>
              <a:buSzPts val="2400"/>
              <a:buChar char="●"/>
            </a:pPr>
            <a:r>
              <a:rPr lang="en" sz="2400">
                <a:solidFill>
                  <a:srgbClr val="FFFF00"/>
                </a:solidFill>
              </a:rPr>
              <a:t>Will withstand fire up to 1200c.</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Safe against solar flares.</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Rust proof, 100% stainless steel.</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Can store 24 words.</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Open blueprints.</a:t>
            </a:r>
            <a:endParaRPr sz="2400">
              <a:solidFill>
                <a:srgbClr val="FFFF00"/>
              </a:solidFill>
            </a:endParaRPr>
          </a:p>
          <a:p>
            <a:pPr marL="0" lvl="0" indent="0" rtl="0">
              <a:spcBef>
                <a:spcPts val="0"/>
              </a:spcBef>
              <a:spcAft>
                <a:spcPts val="0"/>
              </a:spcAft>
              <a:buNone/>
            </a:pPr>
            <a:endParaRPr sz="2400">
              <a:solidFill>
                <a:srgbClr val="FFFF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51"/>
        <p:cNvGrpSpPr/>
        <p:nvPr/>
      </p:nvGrpSpPr>
      <p:grpSpPr>
        <a:xfrm>
          <a:off x="0" y="0"/>
          <a:ext cx="0" cy="0"/>
          <a:chOff x="0" y="0"/>
          <a:chExt cx="0" cy="0"/>
        </a:xfrm>
      </p:grpSpPr>
      <p:sp>
        <p:nvSpPr>
          <p:cNvPr id="152" name="Shape 152"/>
          <p:cNvSpPr txBox="1">
            <a:spLocks noGrp="1"/>
          </p:cNvSpPr>
          <p:nvPr>
            <p:ph type="ctrTitle"/>
          </p:nvPr>
        </p:nvSpPr>
        <p:spPr>
          <a:xfrm>
            <a:off x="217375" y="91000"/>
            <a:ext cx="8520600" cy="6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a:solidFill>
                  <a:srgbClr val="FFFF00"/>
                </a:solidFill>
              </a:rPr>
              <a:t>Final words.</a:t>
            </a:r>
            <a:endParaRPr sz="3600">
              <a:solidFill>
                <a:srgbClr val="FFFF00"/>
              </a:solidFill>
            </a:endParaRPr>
          </a:p>
        </p:txBody>
      </p:sp>
      <p:sp>
        <p:nvSpPr>
          <p:cNvPr id="153" name="Shape 153"/>
          <p:cNvSpPr txBox="1"/>
          <p:nvPr/>
        </p:nvSpPr>
        <p:spPr>
          <a:xfrm>
            <a:off x="0" y="691000"/>
            <a:ext cx="9144000" cy="44949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FFF00"/>
              </a:buClr>
              <a:buSzPts val="2400"/>
              <a:buChar char="●"/>
            </a:pPr>
            <a:r>
              <a:rPr lang="en" sz="2400">
                <a:solidFill>
                  <a:srgbClr val="FFFF00"/>
                </a:solidFill>
              </a:rPr>
              <a:t>Never store more than $100 on a phone.</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If you plan to have over $200, buy a Ledger Nano S</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If you plan to have over $500 buy a Trezor instead.</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If you have over $1,000, buy a Trezor + Cryptosteel.</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Be paranoid, never assume your computer is secure, never assume you know security better than others. The problems you’ll be sure you’re solving were already solved years ago. </a:t>
            </a:r>
            <a:endParaRPr sz="2400">
              <a:solidFill>
                <a:srgbClr val="FFFF00"/>
              </a:solidFill>
            </a:endParaRPr>
          </a:p>
          <a:p>
            <a:pPr marL="0" lvl="0" indent="0" rtl="0">
              <a:spcBef>
                <a:spcPts val="0"/>
              </a:spcBef>
              <a:spcAft>
                <a:spcPts val="0"/>
              </a:spcAft>
              <a:buNone/>
            </a:pPr>
            <a:endParaRPr sz="1800">
              <a:solidFill>
                <a:srgbClr val="FFFF00"/>
              </a:solidFill>
            </a:endParaRPr>
          </a:p>
          <a:p>
            <a:pPr marL="0" lvl="0" indent="0" rtl="0">
              <a:spcBef>
                <a:spcPts val="0"/>
              </a:spcBef>
              <a:spcAft>
                <a:spcPts val="0"/>
              </a:spcAft>
              <a:buNone/>
            </a:pPr>
            <a:r>
              <a:rPr lang="en" sz="1800">
                <a:solidFill>
                  <a:srgbClr val="FFFF00"/>
                </a:solidFill>
              </a:rPr>
              <a:t>Further tips:</a:t>
            </a:r>
            <a:endParaRPr sz="1800">
              <a:solidFill>
                <a:srgbClr val="FFFF00"/>
              </a:solidFill>
            </a:endParaRPr>
          </a:p>
          <a:p>
            <a:pPr marL="0" lvl="0" indent="0" rtl="0">
              <a:spcBef>
                <a:spcPts val="0"/>
              </a:spcBef>
              <a:spcAft>
                <a:spcPts val="0"/>
              </a:spcAft>
              <a:buNone/>
            </a:pPr>
            <a:r>
              <a:rPr lang="en" sz="1800">
                <a:solidFill>
                  <a:srgbClr val="FFFF00"/>
                </a:solidFill>
              </a:rPr>
              <a:t>Have multiple decoy wallets on your trezor, have a Cryptosteel stored securely</a:t>
            </a:r>
            <a:endParaRPr sz="1800">
              <a:solidFill>
                <a:srgbClr val="FFFF00"/>
              </a:solidFill>
            </a:endParaRPr>
          </a:p>
          <a:p>
            <a:pPr marL="0" lvl="0" indent="0" rtl="0">
              <a:spcBef>
                <a:spcPts val="0"/>
              </a:spcBef>
              <a:spcAft>
                <a:spcPts val="0"/>
              </a:spcAft>
              <a:buNone/>
            </a:pPr>
            <a:r>
              <a:rPr lang="en" sz="1800">
                <a:solidFill>
                  <a:srgbClr val="FFFF00"/>
                </a:solidFill>
              </a:rPr>
              <a:t>Be your own bank, don’t leave money on an exchange.</a:t>
            </a:r>
            <a:endParaRPr sz="1800">
              <a:solidFill>
                <a:srgbClr val="FFFF00"/>
              </a:solidFill>
            </a:endParaRPr>
          </a:p>
          <a:p>
            <a:pPr marL="0" lvl="0" indent="0" rtl="0">
              <a:spcBef>
                <a:spcPts val="0"/>
              </a:spcBef>
              <a:spcAft>
                <a:spcPts val="0"/>
              </a:spcAft>
              <a:buNone/>
            </a:pPr>
            <a:r>
              <a:rPr lang="en" sz="1800">
                <a:solidFill>
                  <a:srgbClr val="FFFF00"/>
                </a:solidFill>
              </a:rPr>
              <a:t>Don’t wait for permission, don’t ask for permission.</a:t>
            </a:r>
            <a:endParaRPr sz="180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37900"/>
            <a:ext cx="8520600" cy="962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FF00"/>
                </a:solidFill>
              </a:rPr>
              <a:t>Goal</a:t>
            </a:r>
            <a:endParaRPr>
              <a:solidFill>
                <a:srgbClr val="FFFF00"/>
              </a:solidFill>
            </a:endParaRPr>
          </a:p>
        </p:txBody>
      </p:sp>
      <p:sp>
        <p:nvSpPr>
          <p:cNvPr id="61" name="Shape 61"/>
          <p:cNvSpPr txBox="1">
            <a:spLocks noGrp="1"/>
          </p:cNvSpPr>
          <p:nvPr>
            <p:ph type="subTitle" idx="1"/>
          </p:nvPr>
        </p:nvSpPr>
        <p:spPr>
          <a:xfrm>
            <a:off x="164400" y="851200"/>
            <a:ext cx="8794200" cy="429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FFFF00"/>
                </a:solidFill>
              </a:rPr>
              <a:t>Keep your privates private.</a:t>
            </a:r>
            <a:endParaRPr dirty="0">
              <a:solidFill>
                <a:srgbClr val="FFFF00"/>
              </a:solidFill>
            </a:endParaRPr>
          </a:p>
          <a:p>
            <a:pPr marL="0" lvl="0" indent="0" algn="l" rtl="0">
              <a:spcBef>
                <a:spcPts val="0"/>
              </a:spcBef>
              <a:spcAft>
                <a:spcPts val="0"/>
              </a:spcAft>
              <a:buClr>
                <a:schemeClr val="dk1"/>
              </a:buClr>
              <a:buSzPts val="1100"/>
              <a:buFont typeface="Arial"/>
              <a:buNone/>
            </a:pPr>
            <a:endParaRPr sz="1400" dirty="0">
              <a:solidFill>
                <a:srgbClr val="FFFF00"/>
              </a:solidFill>
            </a:endParaRPr>
          </a:p>
          <a:p>
            <a:pPr marL="0" lvl="0" indent="0" algn="l" rtl="0">
              <a:spcBef>
                <a:spcPts val="0"/>
              </a:spcBef>
              <a:spcAft>
                <a:spcPts val="0"/>
              </a:spcAft>
              <a:buClr>
                <a:schemeClr val="dk1"/>
              </a:buClr>
              <a:buSzPts val="1100"/>
              <a:buFont typeface="Arial"/>
              <a:buNone/>
            </a:pPr>
            <a:r>
              <a:rPr lang="en" sz="1400" dirty="0">
                <a:solidFill>
                  <a:srgbClr val="FFFF00"/>
                </a:solidFill>
              </a:rPr>
              <a:t>Public address: 1FwviFRMi5TDP1xJVP9N76kuyeqmFM9ccT</a:t>
            </a:r>
            <a:endParaRPr sz="1400" dirty="0">
              <a:solidFill>
                <a:srgbClr val="FFFF00"/>
              </a:solidFill>
            </a:endParaRPr>
          </a:p>
          <a:p>
            <a:pPr marL="0" lvl="0" indent="0" algn="l" rtl="0">
              <a:spcBef>
                <a:spcPts val="0"/>
              </a:spcBef>
              <a:spcAft>
                <a:spcPts val="0"/>
              </a:spcAft>
              <a:buClr>
                <a:schemeClr val="dk1"/>
              </a:buClr>
              <a:buSzPts val="1100"/>
              <a:buFont typeface="Arial"/>
              <a:buNone/>
            </a:pPr>
            <a:r>
              <a:rPr lang="en" sz="1400" dirty="0">
                <a:solidFill>
                  <a:srgbClr val="FFFF00"/>
                </a:solidFill>
              </a:rPr>
              <a:t>Private key: </a:t>
            </a:r>
            <a:r>
              <a:rPr lang="en" sz="1400" i="1" dirty="0">
                <a:solidFill>
                  <a:srgbClr val="FFFF00"/>
                </a:solidFill>
              </a:rPr>
              <a:t>KyjftGkpCw8wkvV6UxFagqSkejXTMheHwerXqjjQWXbcfndEp14d</a:t>
            </a:r>
            <a:endParaRPr sz="1800" i="1" dirty="0">
              <a:solidFill>
                <a:srgbClr val="FFFF00"/>
              </a:solidFill>
            </a:endParaRPr>
          </a:p>
          <a:p>
            <a:pPr marL="0" lvl="0" indent="0" algn="l" rtl="0">
              <a:spcBef>
                <a:spcPts val="0"/>
              </a:spcBef>
              <a:spcAft>
                <a:spcPts val="0"/>
              </a:spcAft>
              <a:buNone/>
            </a:pPr>
            <a:endParaRPr sz="1800" dirty="0">
              <a:solidFill>
                <a:srgbClr val="FFFF00"/>
              </a:solidFill>
            </a:endParaRPr>
          </a:p>
          <a:p>
            <a:pPr marL="0" lvl="0" indent="0" algn="l" rtl="0">
              <a:spcBef>
                <a:spcPts val="0"/>
              </a:spcBef>
              <a:spcAft>
                <a:spcPts val="0"/>
              </a:spcAft>
              <a:buNone/>
            </a:pPr>
            <a:r>
              <a:rPr lang="en" sz="1800" dirty="0">
                <a:solidFill>
                  <a:srgbClr val="FFFF00"/>
                </a:solidFill>
              </a:rPr>
              <a:t>The public address can be viewed by anyone, this is the address a user can pay you with, your private key is used by your software to create secure signed transactions.</a:t>
            </a:r>
            <a:endParaRPr sz="1800" dirty="0">
              <a:solidFill>
                <a:srgbClr val="FFFF00"/>
              </a:solidFill>
            </a:endParaRPr>
          </a:p>
          <a:p>
            <a:pPr marL="0" lvl="0" indent="0" algn="l" rtl="0">
              <a:spcBef>
                <a:spcPts val="0"/>
              </a:spcBef>
              <a:spcAft>
                <a:spcPts val="0"/>
              </a:spcAft>
              <a:buNone/>
            </a:pPr>
            <a:r>
              <a:rPr lang="en" sz="1800" dirty="0">
                <a:solidFill>
                  <a:srgbClr val="FFFF00"/>
                </a:solidFill>
              </a:rPr>
              <a:t>Whoever holds the private key </a:t>
            </a:r>
            <a:r>
              <a:rPr lang="en" sz="1800" b="1" dirty="0">
                <a:solidFill>
                  <a:srgbClr val="FFFF00"/>
                </a:solidFill>
              </a:rPr>
              <a:t>owns the bitcoin</a:t>
            </a:r>
            <a:r>
              <a:rPr lang="en" sz="1800" dirty="0">
                <a:solidFill>
                  <a:srgbClr val="FFFF00"/>
                </a:solidFill>
              </a:rPr>
              <a:t>.</a:t>
            </a:r>
            <a:endParaRPr sz="1800" dirty="0">
              <a:solidFill>
                <a:srgbClr val="FFFF00"/>
              </a:solidFill>
            </a:endParaRPr>
          </a:p>
          <a:p>
            <a:pPr marL="0" lvl="0" indent="0" algn="l" rtl="0">
              <a:spcBef>
                <a:spcPts val="0"/>
              </a:spcBef>
              <a:spcAft>
                <a:spcPts val="0"/>
              </a:spcAft>
              <a:buNone/>
            </a:pPr>
            <a:endParaRPr sz="1800" dirty="0">
              <a:solidFill>
                <a:srgbClr val="FFFF00"/>
              </a:solidFill>
            </a:endParaRPr>
          </a:p>
          <a:p>
            <a:pPr marL="0" lvl="0" indent="0" algn="l" rtl="0">
              <a:spcBef>
                <a:spcPts val="0"/>
              </a:spcBef>
              <a:spcAft>
                <a:spcPts val="0"/>
              </a:spcAft>
              <a:buNone/>
            </a:pPr>
            <a:r>
              <a:rPr lang="en" sz="1800" dirty="0">
                <a:solidFill>
                  <a:srgbClr val="FFFF00"/>
                </a:solidFill>
              </a:rPr>
              <a:t>If your money is on an exchange, the exchange owns your money, you have an IOU, you trust they’ll one day honor this IOU and that they won’t get hacked (like all the other exchanges before them).</a:t>
            </a:r>
            <a:endParaRPr sz="1800" dirty="0">
              <a:solidFill>
                <a:srgbClr val="FFFF00"/>
              </a:solidFill>
            </a:endParaRPr>
          </a:p>
          <a:p>
            <a:pPr marL="0" lvl="0" indent="0" algn="l" rtl="0">
              <a:spcBef>
                <a:spcPts val="0"/>
              </a:spcBef>
              <a:spcAft>
                <a:spcPts val="0"/>
              </a:spcAft>
              <a:buNone/>
            </a:pPr>
            <a:endParaRPr sz="1400" dirty="0">
              <a:solidFill>
                <a:srgbClr val="FFFF00"/>
              </a:solidFill>
            </a:endParaRPr>
          </a:p>
          <a:p>
            <a:pPr marL="0" lvl="0" indent="0" algn="l" rtl="0">
              <a:spcBef>
                <a:spcPts val="0"/>
              </a:spcBef>
              <a:spcAft>
                <a:spcPts val="0"/>
              </a:spcAft>
              <a:buNone/>
            </a:pPr>
            <a:r>
              <a:rPr lang="en" sz="1400" dirty="0">
                <a:solidFill>
                  <a:srgbClr val="FFFF00"/>
                </a:solidFill>
              </a:rPr>
              <a:t>In Bitcoin the public key (address) isn’t really a public key but rather a double hashed representation of a public key.</a:t>
            </a:r>
            <a:endParaRPr sz="1400" dirty="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298550" y="26300"/>
            <a:ext cx="8520600" cy="110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FF00"/>
                </a:solidFill>
              </a:rPr>
              <a:t>Problems</a:t>
            </a:r>
            <a:endParaRPr>
              <a:solidFill>
                <a:srgbClr val="FFFF00"/>
              </a:solidFill>
            </a:endParaRPr>
          </a:p>
        </p:txBody>
      </p:sp>
      <p:sp>
        <p:nvSpPr>
          <p:cNvPr id="67" name="Shape 67"/>
          <p:cNvSpPr txBox="1">
            <a:spLocks noGrp="1"/>
          </p:cNvSpPr>
          <p:nvPr>
            <p:ph type="subTitle" idx="1"/>
          </p:nvPr>
        </p:nvSpPr>
        <p:spPr>
          <a:xfrm>
            <a:off x="367375" y="4170450"/>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solidFill>
                  <a:srgbClr val="FFFF00"/>
                </a:solidFill>
              </a:rPr>
              <a:t>@gummatt - 2017</a:t>
            </a:r>
            <a:endParaRPr>
              <a:solidFill>
                <a:srgbClr val="FFFF00"/>
              </a:solidFill>
            </a:endParaRPr>
          </a:p>
          <a:p>
            <a:pPr marL="0" lvl="0" indent="0" rtl="0">
              <a:spcBef>
                <a:spcPts val="0"/>
              </a:spcBef>
              <a:spcAft>
                <a:spcPts val="0"/>
              </a:spcAft>
              <a:buNone/>
            </a:pPr>
            <a:endParaRPr>
              <a:solidFill>
                <a:srgbClr val="FFFF00"/>
              </a:solidFill>
            </a:endParaRPr>
          </a:p>
        </p:txBody>
      </p:sp>
      <p:sp>
        <p:nvSpPr>
          <p:cNvPr id="68" name="Shape 68"/>
          <p:cNvSpPr txBox="1"/>
          <p:nvPr/>
        </p:nvSpPr>
        <p:spPr>
          <a:xfrm>
            <a:off x="76550" y="1517425"/>
            <a:ext cx="8964600" cy="24150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FFFF00"/>
              </a:buClr>
              <a:buSzPts val="2400"/>
              <a:buChar char="●"/>
            </a:pPr>
            <a:r>
              <a:rPr lang="en" sz="2400">
                <a:solidFill>
                  <a:srgbClr val="FFFF00"/>
                </a:solidFill>
              </a:rPr>
              <a:t>Exchanges get hacked</a:t>
            </a:r>
            <a:endParaRPr sz="2400">
              <a:solidFill>
                <a:srgbClr val="FFFF00"/>
              </a:solidFill>
            </a:endParaRPr>
          </a:p>
          <a:p>
            <a:pPr marL="457200" lvl="0" indent="-381000" algn="l" rtl="0">
              <a:spcBef>
                <a:spcPts val="0"/>
              </a:spcBef>
              <a:spcAft>
                <a:spcPts val="0"/>
              </a:spcAft>
              <a:buClr>
                <a:srgbClr val="FFFF00"/>
              </a:buClr>
              <a:buSzPts val="2400"/>
              <a:buChar char="●"/>
            </a:pPr>
            <a:r>
              <a:rPr lang="en" sz="2400">
                <a:solidFill>
                  <a:srgbClr val="FFFF00"/>
                </a:solidFill>
              </a:rPr>
              <a:t>True blockchains are immutable and don’t do chargebacks.</a:t>
            </a:r>
            <a:endParaRPr sz="2400">
              <a:solidFill>
                <a:srgbClr val="FFFF00"/>
              </a:solidFill>
            </a:endParaRPr>
          </a:p>
          <a:p>
            <a:pPr marL="457200" lvl="0" indent="-381000" algn="l" rtl="0">
              <a:spcBef>
                <a:spcPts val="0"/>
              </a:spcBef>
              <a:spcAft>
                <a:spcPts val="0"/>
              </a:spcAft>
              <a:buClr>
                <a:srgbClr val="FFFF00"/>
              </a:buClr>
              <a:buSzPts val="2400"/>
              <a:buChar char="●"/>
            </a:pPr>
            <a:r>
              <a:rPr lang="en" sz="2400">
                <a:solidFill>
                  <a:srgbClr val="FFFF00"/>
                </a:solidFill>
              </a:rPr>
              <a:t>Computers get hacked</a:t>
            </a:r>
            <a:endParaRPr sz="2400">
              <a:solidFill>
                <a:srgbClr val="FFFF00"/>
              </a:solidFill>
            </a:endParaRPr>
          </a:p>
          <a:p>
            <a:pPr marL="457200" lvl="0" indent="-381000" algn="l" rtl="0">
              <a:spcBef>
                <a:spcPts val="0"/>
              </a:spcBef>
              <a:spcAft>
                <a:spcPts val="0"/>
              </a:spcAft>
              <a:buClr>
                <a:srgbClr val="FFFF00"/>
              </a:buClr>
              <a:buSzPts val="2400"/>
              <a:buChar char="●"/>
            </a:pPr>
            <a:r>
              <a:rPr lang="en" sz="2400">
                <a:solidFill>
                  <a:srgbClr val="FFFF00"/>
                </a:solidFill>
              </a:rPr>
              <a:t>Hackers don’t want company data, they want money.</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Houses burn down - scary stuff.</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People brag of how little they own, then the price rises...</a:t>
            </a:r>
            <a:endParaRPr sz="240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72"/>
        <p:cNvGrpSpPr/>
        <p:nvPr/>
      </p:nvGrpSpPr>
      <p:grpSpPr>
        <a:xfrm>
          <a:off x="0" y="0"/>
          <a:ext cx="0" cy="0"/>
          <a:chOff x="0" y="0"/>
          <a:chExt cx="0" cy="0"/>
        </a:xfrm>
      </p:grpSpPr>
      <p:sp>
        <p:nvSpPr>
          <p:cNvPr id="73" name="Shape 73"/>
          <p:cNvSpPr txBox="1">
            <a:spLocks noGrp="1"/>
          </p:cNvSpPr>
          <p:nvPr>
            <p:ph type="ctrTitle"/>
          </p:nvPr>
        </p:nvSpPr>
        <p:spPr>
          <a:xfrm>
            <a:off x="298550" y="26300"/>
            <a:ext cx="8520600" cy="92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FF00"/>
                </a:solidFill>
              </a:rPr>
              <a:t>Solutions</a:t>
            </a:r>
            <a:endParaRPr>
              <a:solidFill>
                <a:srgbClr val="FFFF00"/>
              </a:solidFill>
            </a:endParaRPr>
          </a:p>
        </p:txBody>
      </p:sp>
      <p:sp>
        <p:nvSpPr>
          <p:cNvPr id="74" name="Shape 74"/>
          <p:cNvSpPr txBox="1"/>
          <p:nvPr/>
        </p:nvSpPr>
        <p:spPr>
          <a:xfrm>
            <a:off x="119400" y="750100"/>
            <a:ext cx="8964600" cy="43503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FFF00"/>
              </a:buClr>
              <a:buSzPts val="2400"/>
              <a:buAutoNum type="arabicPeriod"/>
            </a:pPr>
            <a:r>
              <a:rPr lang="en" sz="2400">
                <a:solidFill>
                  <a:srgbClr val="FFFF00"/>
                </a:solidFill>
              </a:rPr>
              <a:t>Be paranoid about everything.</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No browser extensions, none.</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Don’t use SMS 2fa</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Don’t pass your email and phone number to random people.</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Don’t accept any stranger on LinkedIn.</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Never leave coins on an exchange.</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Never let private keys hit an internet connected computer.</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Never leave more than $100 in a mobile wallet.</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Beat the $5 wrench.</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Never tell anyone how much you own.</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Have a plan for your house burning down.</a:t>
            </a:r>
            <a:endParaRPr sz="2400">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98550" y="26300"/>
            <a:ext cx="8520600" cy="92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FF00"/>
                </a:solidFill>
              </a:rPr>
              <a:t>Solutions...continued.</a:t>
            </a:r>
            <a:endParaRPr>
              <a:solidFill>
                <a:srgbClr val="FFFF00"/>
              </a:solidFill>
            </a:endParaRPr>
          </a:p>
        </p:txBody>
      </p:sp>
      <p:sp>
        <p:nvSpPr>
          <p:cNvPr id="80" name="Shape 80"/>
          <p:cNvSpPr txBox="1"/>
          <p:nvPr/>
        </p:nvSpPr>
        <p:spPr>
          <a:xfrm>
            <a:off x="119400" y="750100"/>
            <a:ext cx="8964600" cy="36729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FFF00"/>
              </a:buClr>
              <a:buSzPts val="2400"/>
              <a:buAutoNum type="arabicPeriod"/>
            </a:pPr>
            <a:r>
              <a:rPr lang="en" sz="2400">
                <a:solidFill>
                  <a:srgbClr val="FFFF00"/>
                </a:solidFill>
              </a:rPr>
              <a:t>Never transfer coins to an app to collect an airdrop.</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Never give your private keys to anyone to collect air-dropped coins or for any other reasons.</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Never buy a hardware wallet from anyone other than the manufacturer, don't trust ebay, google or amazon etc.</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Ignore everything you see on facebook.</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There are no experts on YouTube.</a:t>
            </a:r>
            <a:endParaRPr sz="2400">
              <a:solidFill>
                <a:srgbClr val="FFFF00"/>
              </a:solidFill>
            </a:endParaRPr>
          </a:p>
          <a:p>
            <a:pPr marL="457200" lvl="0" indent="-381000" rtl="0">
              <a:spcBef>
                <a:spcPts val="0"/>
              </a:spcBef>
              <a:spcAft>
                <a:spcPts val="0"/>
              </a:spcAft>
              <a:buClr>
                <a:srgbClr val="FFFF00"/>
              </a:buClr>
              <a:buSzPts val="2400"/>
              <a:buAutoNum type="arabicPeriod"/>
            </a:pPr>
            <a:r>
              <a:rPr lang="en" sz="2400">
                <a:solidFill>
                  <a:srgbClr val="FFFF00"/>
                </a:solidFill>
              </a:rPr>
              <a:t>The media </a:t>
            </a:r>
            <a:r>
              <a:rPr lang="en" sz="2400" u="sng">
                <a:solidFill>
                  <a:schemeClr val="hlink"/>
                </a:solidFill>
                <a:hlinkClick r:id="rId3"/>
              </a:rPr>
              <a:t>hasn’t got a clue.</a:t>
            </a:r>
            <a:endParaRPr sz="240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298550" y="26300"/>
            <a:ext cx="8520600" cy="110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FF00"/>
                </a:solidFill>
              </a:rPr>
              <a:t>Tools.</a:t>
            </a:r>
            <a:endParaRPr>
              <a:solidFill>
                <a:srgbClr val="FFFF00"/>
              </a:solidFill>
            </a:endParaRPr>
          </a:p>
        </p:txBody>
      </p:sp>
      <p:sp>
        <p:nvSpPr>
          <p:cNvPr id="86" name="Shape 86"/>
          <p:cNvSpPr txBox="1"/>
          <p:nvPr/>
        </p:nvSpPr>
        <p:spPr>
          <a:xfrm>
            <a:off x="76550" y="1002250"/>
            <a:ext cx="8964600" cy="40299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FFF00"/>
              </a:buClr>
              <a:buSzPts val="2400"/>
              <a:buChar char="●"/>
            </a:pPr>
            <a:r>
              <a:rPr lang="en" sz="2400">
                <a:solidFill>
                  <a:srgbClr val="FFFF00"/>
                </a:solidFill>
              </a:rPr>
              <a:t>Paper wallets</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Brain wallets</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Hardware wallets</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Fireproof seed solutions.</a:t>
            </a:r>
            <a:endParaRPr sz="240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298550" y="26300"/>
            <a:ext cx="8520600" cy="110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FF00"/>
                </a:solidFill>
              </a:rPr>
              <a:t>Paper </a:t>
            </a:r>
            <a:r>
              <a:rPr lang="en" u="sng">
                <a:solidFill>
                  <a:schemeClr val="hlink"/>
                </a:solidFill>
                <a:hlinkClick r:id="rId3"/>
              </a:rPr>
              <a:t>wallet</a:t>
            </a:r>
            <a:r>
              <a:rPr lang="en">
                <a:solidFill>
                  <a:srgbClr val="FFFF00"/>
                </a:solidFill>
              </a:rPr>
              <a:t> sample</a:t>
            </a:r>
            <a:endParaRPr>
              <a:solidFill>
                <a:srgbClr val="FFFF00"/>
              </a:solidFill>
            </a:endParaRPr>
          </a:p>
        </p:txBody>
      </p:sp>
      <p:pic>
        <p:nvPicPr>
          <p:cNvPr id="92" name="Shape 92" descr="paper-wallet.jpg"/>
          <p:cNvPicPr preferRelativeResize="0"/>
          <p:nvPr/>
        </p:nvPicPr>
        <p:blipFill>
          <a:blip r:embed="rId4">
            <a:alphaModFix/>
          </a:blip>
          <a:stretch>
            <a:fillRect/>
          </a:stretch>
        </p:blipFill>
        <p:spPr>
          <a:xfrm>
            <a:off x="1039450" y="1127600"/>
            <a:ext cx="6927944" cy="371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298550" y="26300"/>
            <a:ext cx="8520600" cy="110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FF00"/>
                </a:solidFill>
              </a:rPr>
              <a:t>Paper </a:t>
            </a:r>
            <a:r>
              <a:rPr lang="en" u="sng">
                <a:solidFill>
                  <a:schemeClr val="hlink"/>
                </a:solidFill>
                <a:hlinkClick r:id="rId3"/>
              </a:rPr>
              <a:t>wallet</a:t>
            </a:r>
            <a:r>
              <a:rPr lang="en">
                <a:solidFill>
                  <a:srgbClr val="FFFF00"/>
                </a:solidFill>
              </a:rPr>
              <a:t> creation</a:t>
            </a:r>
            <a:endParaRPr>
              <a:solidFill>
                <a:srgbClr val="FFFF00"/>
              </a:solidFill>
            </a:endParaRPr>
          </a:p>
        </p:txBody>
      </p:sp>
      <p:sp>
        <p:nvSpPr>
          <p:cNvPr id="98" name="Shape 98"/>
          <p:cNvSpPr txBox="1"/>
          <p:nvPr/>
        </p:nvSpPr>
        <p:spPr>
          <a:xfrm>
            <a:off x="76550" y="1002250"/>
            <a:ext cx="8964600" cy="40299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FFF00"/>
              </a:buClr>
              <a:buSzPts val="2400"/>
              <a:buChar char="●"/>
            </a:pPr>
            <a:r>
              <a:rPr lang="en" sz="2400">
                <a:solidFill>
                  <a:srgbClr val="FFFF00"/>
                </a:solidFill>
              </a:rPr>
              <a:t>Generate private key on permanently air gapped device, eg old laptop with no wifi/ethernet, speakers, microphone or camera, don’t read your seed out loud.</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Use dice?.</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Print from a printer you control, assume printer stores all prints onboard. (Burn after using?)</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Make duplicate copies, store at multiple locations.</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Encrypt using </a:t>
            </a:r>
            <a:r>
              <a:rPr lang="en" sz="2400" u="sng">
                <a:solidFill>
                  <a:schemeClr val="hlink"/>
                </a:solidFill>
                <a:hlinkClick r:id="rId4"/>
              </a:rPr>
              <a:t>BIP-38</a:t>
            </a:r>
            <a:r>
              <a:rPr lang="en" sz="2400">
                <a:solidFill>
                  <a:srgbClr val="FFFF00"/>
                </a:solidFill>
              </a:rPr>
              <a:t> - don’t forget your password ;)</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Test you can decrypt before transferring funds.</a:t>
            </a:r>
            <a:endParaRPr sz="2400">
              <a:solidFill>
                <a:srgbClr val="FFFF00"/>
              </a:solidFill>
            </a:endParaRPr>
          </a:p>
          <a:p>
            <a:pPr marL="457200" lvl="0" indent="-381000" rtl="0">
              <a:spcBef>
                <a:spcPts val="0"/>
              </a:spcBef>
              <a:spcAft>
                <a:spcPts val="0"/>
              </a:spcAft>
              <a:buClr>
                <a:srgbClr val="FFFF00"/>
              </a:buClr>
              <a:buSzPts val="2400"/>
              <a:buChar char="●"/>
            </a:pPr>
            <a:r>
              <a:rPr lang="en" sz="2400">
                <a:solidFill>
                  <a:srgbClr val="FFFF00"/>
                </a:solidFill>
              </a:rPr>
              <a:t>Only spend once to reduce quantum attacks.</a:t>
            </a:r>
            <a:endParaRPr sz="2400">
              <a:solidFill>
                <a:srgbClr val="FFFF00"/>
              </a:solidFill>
            </a:endParaRPr>
          </a:p>
          <a:p>
            <a:pPr marL="0" lvl="0" indent="0" rtl="0">
              <a:spcBef>
                <a:spcPts val="0"/>
              </a:spcBef>
              <a:spcAft>
                <a:spcPts val="0"/>
              </a:spcAft>
              <a:buNone/>
            </a:pPr>
            <a:endParaRPr sz="2400">
              <a:solidFill>
                <a:srgbClr val="FFFF00"/>
              </a:solidFill>
            </a:endParaRPr>
          </a:p>
          <a:p>
            <a:pPr marL="0" lvl="0" indent="0" rtl="0">
              <a:spcBef>
                <a:spcPts val="0"/>
              </a:spcBef>
              <a:spcAft>
                <a:spcPts val="0"/>
              </a:spcAft>
              <a:buNone/>
            </a:pPr>
            <a:endParaRPr sz="2400">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298550" y="26300"/>
            <a:ext cx="8520600" cy="110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u="sng">
                <a:solidFill>
                  <a:schemeClr val="hlink"/>
                </a:solidFill>
                <a:hlinkClick r:id="rId3"/>
              </a:rPr>
              <a:t>Brain wallet</a:t>
            </a:r>
            <a:endParaRPr>
              <a:solidFill>
                <a:srgbClr val="FFFF00"/>
              </a:solidFill>
            </a:endParaRPr>
          </a:p>
        </p:txBody>
      </p:sp>
      <p:pic>
        <p:nvPicPr>
          <p:cNvPr id="104" name="Shape 104" descr="brain.jpg"/>
          <p:cNvPicPr preferRelativeResize="0"/>
          <p:nvPr/>
        </p:nvPicPr>
        <p:blipFill>
          <a:blip r:embed="rId4">
            <a:alphaModFix/>
          </a:blip>
          <a:stretch>
            <a:fillRect/>
          </a:stretch>
        </p:blipFill>
        <p:spPr>
          <a:xfrm>
            <a:off x="1689977" y="1090325"/>
            <a:ext cx="5521475" cy="38593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959</Words>
  <Application>Microsoft Office PowerPoint</Application>
  <PresentationFormat>On-screen Show (16:9)</PresentationFormat>
  <Paragraphs>103</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Securing Cryptocurrencies</vt:lpstr>
      <vt:lpstr>Goal</vt:lpstr>
      <vt:lpstr>Problems</vt:lpstr>
      <vt:lpstr>Solutions</vt:lpstr>
      <vt:lpstr>Solutions...continued.</vt:lpstr>
      <vt:lpstr>Tools.</vt:lpstr>
      <vt:lpstr>Paper wallet sample</vt:lpstr>
      <vt:lpstr>Paper wallet creation</vt:lpstr>
      <vt:lpstr>Brain wallet</vt:lpstr>
      <vt:lpstr>Tips</vt:lpstr>
      <vt:lpstr>Hardware wallets</vt:lpstr>
      <vt:lpstr>Great hardware wallets</vt:lpstr>
      <vt:lpstr>Paper and Hardware wallets….</vt:lpstr>
      <vt:lpstr>Cryptosteel</vt:lpstr>
      <vt:lpstr>Cryptosteel</vt:lpstr>
      <vt:lpstr>Final words.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Cryptocurrencies</dc:title>
  <cp:lastModifiedBy>Matthew Bourke</cp:lastModifiedBy>
  <cp:revision>1</cp:revision>
  <dcterms:modified xsi:type="dcterms:W3CDTF">2018-01-31T03:09:30Z</dcterms:modified>
</cp:coreProperties>
</file>