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84"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8" d="100"/>
          <a:sy n="148" d="100"/>
        </p:scale>
        <p:origin x="-564"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59065450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bitcoin/bips/blob/master/bip-0065.mediawiki"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E-gold"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unenumerated.blogspot.com"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Hashcash"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Hashcash"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bitcoin.org/bitcoin.pdf"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hyperlink" Target="https://www.amazon.com/Internet-Money-Andreas-M-Antonopoulos/dp/1537000454" TargetMode="External"/><Relationship Id="rId5" Type="http://schemas.openxmlformats.org/officeDocument/2006/relationships/hyperlink" Target="https://github.com/bitcoinbook/bitcoinbook" TargetMode="External"/><Relationship Id="rId4" Type="http://schemas.openxmlformats.org/officeDocument/2006/relationships/hyperlink" Target="https://www.youtube.com/user/aantonop"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blockchain.info/address/1HB5XMLmzFVj8ALj6mfBsbifRoD4miY36v"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atoshi.nakamotoinstitute.org/quotes/economic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www.npr.org/sections/money/2011/02/15/131934618/the-island-of-stone-money"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Gresham's_law"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en.wikipedia.org/wiki/Monetae_cudendae_ratio" TargetMode="Externa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0" y="194875"/>
            <a:ext cx="8520600" cy="2602200"/>
          </a:xfrm>
          <a:prstGeom prst="rect">
            <a:avLst/>
          </a:prstGeom>
        </p:spPr>
        <p:txBody>
          <a:bodyPr lIns="91425" tIns="91425" rIns="91425" bIns="91425" anchor="b" anchorCtr="0">
            <a:noAutofit/>
          </a:bodyPr>
          <a:lstStyle/>
          <a:p>
            <a:pPr lvl="0">
              <a:spcBef>
                <a:spcPts val="0"/>
              </a:spcBef>
              <a:buNone/>
            </a:pPr>
            <a:r>
              <a:rPr lang="en" dirty="0">
                <a:solidFill>
                  <a:srgbClr val="FFFF00"/>
                </a:solidFill>
              </a:rPr>
              <a:t>The future of global currency, </a:t>
            </a:r>
            <a:r>
              <a:rPr lang="en" dirty="0" smtClean="0">
                <a:solidFill>
                  <a:srgbClr val="FFFF00"/>
                </a:solidFill>
              </a:rPr>
              <a:t>kickstarted </a:t>
            </a:r>
            <a:r>
              <a:rPr lang="en" dirty="0">
                <a:solidFill>
                  <a:srgbClr val="FFFF00"/>
                </a:solidFill>
              </a:rPr>
              <a:t>by Bitcoin.</a:t>
            </a:r>
          </a:p>
        </p:txBody>
      </p:sp>
      <p:sp>
        <p:nvSpPr>
          <p:cNvPr id="55" name="Shape 55"/>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None/>
            </a:pPr>
            <a:r>
              <a:rPr lang="en">
                <a:solidFill>
                  <a:srgbClr val="FFFF00"/>
                </a:solidFill>
              </a:rPr>
              <a:t>@gummatt - 2017</a:t>
            </a:r>
          </a:p>
        </p:txBody>
      </p:sp>
      <p:sp>
        <p:nvSpPr>
          <p:cNvPr id="56" name="Shape 56"/>
          <p:cNvSpPr txBox="1"/>
          <p:nvPr/>
        </p:nvSpPr>
        <p:spPr>
          <a:xfrm>
            <a:off x="214275" y="4163425"/>
            <a:ext cx="8778300" cy="576300"/>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FFFF00"/>
                </a:solidFill>
              </a:rPr>
              <a:t>"Bitcoin represents a fundamental transformation of money. An invention that changes the oldest technology we have in civilization” - Andreas Antonopoulos.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ctrTitle"/>
          </p:nvPr>
        </p:nvSpPr>
        <p:spPr>
          <a:xfrm>
            <a:off x="249050" y="55675"/>
            <a:ext cx="8520600" cy="866700"/>
          </a:xfrm>
          <a:prstGeom prst="rect">
            <a:avLst/>
          </a:prstGeom>
        </p:spPr>
        <p:txBody>
          <a:bodyPr lIns="91425" tIns="91425" rIns="91425" bIns="91425" anchor="b" anchorCtr="0">
            <a:noAutofit/>
          </a:bodyPr>
          <a:lstStyle/>
          <a:p>
            <a:pPr marL="2743200" lvl="0" indent="457200" algn="l" rtl="0">
              <a:spcBef>
                <a:spcPts val="0"/>
              </a:spcBef>
              <a:buNone/>
            </a:pPr>
            <a:r>
              <a:rPr lang="en" sz="3600" dirty="0">
                <a:solidFill>
                  <a:srgbClr val="FFFF00"/>
                </a:solidFill>
              </a:rPr>
              <a:t>The Saver.</a:t>
            </a:r>
          </a:p>
        </p:txBody>
      </p:sp>
      <p:sp>
        <p:nvSpPr>
          <p:cNvPr id="107" name="Shape 107"/>
          <p:cNvSpPr txBox="1"/>
          <p:nvPr/>
        </p:nvSpPr>
        <p:spPr>
          <a:xfrm>
            <a:off x="796125" y="1378150"/>
            <a:ext cx="4684200" cy="2417736"/>
          </a:xfrm>
          <a:prstGeom prst="rect">
            <a:avLst/>
          </a:prstGeom>
          <a:noFill/>
          <a:ln>
            <a:noFill/>
          </a:ln>
        </p:spPr>
        <p:txBody>
          <a:bodyPr lIns="91425" tIns="91425" rIns="91425" bIns="91425" anchor="t" anchorCtr="0">
            <a:noAutofit/>
          </a:bodyPr>
          <a:lstStyle/>
          <a:p>
            <a:pPr lvl="0" rtl="0">
              <a:spcBef>
                <a:spcPts val="0"/>
              </a:spcBef>
              <a:buNone/>
            </a:pPr>
            <a:r>
              <a:rPr lang="en" sz="2400">
                <a:solidFill>
                  <a:srgbClr val="FFFF00"/>
                </a:solidFill>
              </a:rPr>
              <a:t>Problem:</a:t>
            </a:r>
          </a:p>
          <a:p>
            <a:pPr marL="457200" lvl="0" indent="-381000" rtl="0">
              <a:spcBef>
                <a:spcPts val="0"/>
              </a:spcBef>
              <a:buClr>
                <a:srgbClr val="FFFF00"/>
              </a:buClr>
              <a:buSzPct val="100000"/>
              <a:buChar char="●"/>
            </a:pPr>
            <a:r>
              <a:rPr lang="en" sz="2400">
                <a:solidFill>
                  <a:srgbClr val="FFFF00"/>
                </a:solidFill>
              </a:rPr>
              <a:t>Can’t save</a:t>
            </a:r>
          </a:p>
          <a:p>
            <a:pPr lvl="0" rtl="0">
              <a:spcBef>
                <a:spcPts val="0"/>
              </a:spcBef>
              <a:buNone/>
            </a:pPr>
            <a:endParaRPr sz="2400">
              <a:solidFill>
                <a:srgbClr val="FFFF00"/>
              </a:solidFill>
            </a:endParaRPr>
          </a:p>
          <a:p>
            <a:pPr lvl="0" rtl="0">
              <a:spcBef>
                <a:spcPts val="0"/>
              </a:spcBef>
              <a:buNone/>
            </a:pPr>
            <a:r>
              <a:rPr lang="en" sz="2400">
                <a:solidFill>
                  <a:srgbClr val="FFFF00"/>
                </a:solidFill>
              </a:rPr>
              <a:t>Solution:</a:t>
            </a:r>
          </a:p>
          <a:p>
            <a:pPr marL="457200" lvl="0" indent="-381000" rtl="0">
              <a:spcBef>
                <a:spcPts val="0"/>
              </a:spcBef>
              <a:buClr>
                <a:srgbClr val="FFFF00"/>
              </a:buClr>
              <a:buSzPct val="100000"/>
              <a:buChar char="●"/>
            </a:pPr>
            <a:r>
              <a:rPr lang="en" sz="2400">
                <a:solidFill>
                  <a:srgbClr val="FFFF00"/>
                </a:solidFill>
              </a:rPr>
              <a:t>Forced saving?</a:t>
            </a:r>
          </a:p>
        </p:txBody>
      </p:sp>
      <p:sp>
        <p:nvSpPr>
          <p:cNvPr id="2" name="TextBox 1"/>
          <p:cNvSpPr txBox="1"/>
          <p:nvPr/>
        </p:nvSpPr>
        <p:spPr>
          <a:xfrm>
            <a:off x="3275856" y="4502838"/>
            <a:ext cx="2736304" cy="307777"/>
          </a:xfrm>
          <a:prstGeom prst="rect">
            <a:avLst/>
          </a:prstGeom>
          <a:noFill/>
        </p:spPr>
        <p:txBody>
          <a:bodyPr wrap="square" rtlCol="0">
            <a:spAutoFit/>
          </a:bodyPr>
          <a:lstStyle/>
          <a:p>
            <a:r>
              <a:rPr lang="en-AU" dirty="0" smtClean="0">
                <a:solidFill>
                  <a:srgbClr val="FFFF00"/>
                </a:solidFill>
                <a:hlinkClick r:id="rId3"/>
              </a:rPr>
              <a:t>Further technical reading.</a:t>
            </a:r>
            <a:endParaRPr lang="en-AU" dirty="0">
              <a:solidFill>
                <a:srgbClr val="FFFF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ctrTitle"/>
          </p:nvPr>
        </p:nvSpPr>
        <p:spPr>
          <a:xfrm>
            <a:off x="249050" y="55675"/>
            <a:ext cx="8520600" cy="866700"/>
          </a:xfrm>
          <a:prstGeom prst="rect">
            <a:avLst/>
          </a:prstGeom>
        </p:spPr>
        <p:txBody>
          <a:bodyPr lIns="91425" tIns="91425" rIns="91425" bIns="91425" anchor="b" anchorCtr="0">
            <a:noAutofit/>
          </a:bodyPr>
          <a:lstStyle/>
          <a:p>
            <a:pPr marL="2743200" lvl="0" indent="457200" algn="l" rtl="0">
              <a:spcBef>
                <a:spcPts val="0"/>
              </a:spcBef>
              <a:buNone/>
            </a:pPr>
            <a:r>
              <a:rPr lang="en" sz="3600">
                <a:solidFill>
                  <a:srgbClr val="FFFF00"/>
                </a:solidFill>
              </a:rPr>
              <a:t>The Baker.</a:t>
            </a:r>
          </a:p>
        </p:txBody>
      </p:sp>
      <p:sp>
        <p:nvSpPr>
          <p:cNvPr id="113" name="Shape 113"/>
          <p:cNvSpPr txBox="1"/>
          <p:nvPr/>
        </p:nvSpPr>
        <p:spPr>
          <a:xfrm>
            <a:off x="668175" y="1531300"/>
            <a:ext cx="7739400" cy="3194700"/>
          </a:xfrm>
          <a:prstGeom prst="rect">
            <a:avLst/>
          </a:prstGeom>
          <a:noFill/>
          <a:ln>
            <a:noFill/>
          </a:ln>
        </p:spPr>
        <p:txBody>
          <a:bodyPr lIns="91425" tIns="91425" rIns="91425" bIns="91425" anchor="t" anchorCtr="0">
            <a:noAutofit/>
          </a:bodyPr>
          <a:lstStyle/>
          <a:p>
            <a:pPr lvl="0">
              <a:spcBef>
                <a:spcPts val="0"/>
              </a:spcBef>
              <a:buClr>
                <a:schemeClr val="dk1"/>
              </a:buClr>
              <a:buSzPct val="45833"/>
              <a:buFont typeface="Arial"/>
              <a:buNone/>
            </a:pPr>
            <a:r>
              <a:rPr lang="en" sz="2400">
                <a:solidFill>
                  <a:srgbClr val="FFFF00"/>
                </a:solidFill>
              </a:rPr>
              <a:t>Problem:</a:t>
            </a:r>
          </a:p>
          <a:p>
            <a:pPr marL="457200" lvl="0" indent="-381000" rtl="0">
              <a:spcBef>
                <a:spcPts val="0"/>
              </a:spcBef>
              <a:buClr>
                <a:srgbClr val="FFFF00"/>
              </a:buClr>
              <a:buSzPct val="100000"/>
              <a:buChar char="●"/>
            </a:pPr>
            <a:r>
              <a:rPr lang="en" sz="2400">
                <a:solidFill>
                  <a:srgbClr val="FFFF00"/>
                </a:solidFill>
              </a:rPr>
              <a:t>Lives in a country with hyperinflation.</a:t>
            </a:r>
          </a:p>
          <a:p>
            <a:pPr marL="457200" lvl="0" indent="-381000" rtl="0">
              <a:spcBef>
                <a:spcPts val="0"/>
              </a:spcBef>
              <a:buClr>
                <a:srgbClr val="FFFF00"/>
              </a:buClr>
              <a:buSzPct val="100000"/>
              <a:buChar char="●"/>
            </a:pPr>
            <a:r>
              <a:rPr lang="en" sz="2400">
                <a:solidFill>
                  <a:srgbClr val="FFFF00"/>
                </a:solidFill>
              </a:rPr>
              <a:t>Government controls banking and international transfers.</a:t>
            </a:r>
          </a:p>
          <a:p>
            <a:pPr lvl="0">
              <a:spcBef>
                <a:spcPts val="0"/>
              </a:spcBef>
              <a:buClr>
                <a:schemeClr val="dk1"/>
              </a:buClr>
              <a:buFont typeface="Arial"/>
              <a:buNone/>
            </a:pPr>
            <a:endParaRPr sz="2400">
              <a:solidFill>
                <a:srgbClr val="FFFF00"/>
              </a:solidFill>
            </a:endParaRPr>
          </a:p>
          <a:p>
            <a:pPr lvl="0">
              <a:spcBef>
                <a:spcPts val="0"/>
              </a:spcBef>
              <a:buClr>
                <a:schemeClr val="dk1"/>
              </a:buClr>
              <a:buSzPct val="45833"/>
              <a:buFont typeface="Arial"/>
              <a:buNone/>
            </a:pPr>
            <a:r>
              <a:rPr lang="en" sz="2400">
                <a:solidFill>
                  <a:srgbClr val="FFFF00"/>
                </a:solidFill>
              </a:rPr>
              <a:t>Solution:</a:t>
            </a:r>
          </a:p>
          <a:p>
            <a:pPr marL="457200" lvl="0" indent="-381000" rtl="0">
              <a:spcBef>
                <a:spcPts val="0"/>
              </a:spcBef>
              <a:buClr>
                <a:srgbClr val="FFFF00"/>
              </a:buClr>
              <a:buSzPct val="100000"/>
              <a:buChar char="●"/>
            </a:pPr>
            <a:r>
              <a:rPr lang="en" sz="2400">
                <a:solidFill>
                  <a:srgbClr val="FFFF00"/>
                </a:solidFill>
              </a:rPr>
              <a:t>Find a store of value, loses value slower than local currency.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ctrTitle"/>
          </p:nvPr>
        </p:nvSpPr>
        <p:spPr>
          <a:xfrm>
            <a:off x="249050" y="55675"/>
            <a:ext cx="8520600" cy="866700"/>
          </a:xfrm>
          <a:prstGeom prst="rect">
            <a:avLst/>
          </a:prstGeom>
        </p:spPr>
        <p:txBody>
          <a:bodyPr lIns="91425" tIns="91425" rIns="91425" bIns="91425" anchor="b" anchorCtr="0">
            <a:noAutofit/>
          </a:bodyPr>
          <a:lstStyle/>
          <a:p>
            <a:pPr marL="2743200" lvl="0" indent="457200" algn="l" rtl="0">
              <a:spcBef>
                <a:spcPts val="0"/>
              </a:spcBef>
              <a:buNone/>
            </a:pPr>
            <a:r>
              <a:rPr lang="en" sz="3600">
                <a:solidFill>
                  <a:srgbClr val="FFFF00"/>
                </a:solidFill>
              </a:rPr>
              <a:t>The Retiree.</a:t>
            </a:r>
          </a:p>
        </p:txBody>
      </p:sp>
      <p:sp>
        <p:nvSpPr>
          <p:cNvPr id="119" name="Shape 119"/>
          <p:cNvSpPr txBox="1"/>
          <p:nvPr/>
        </p:nvSpPr>
        <p:spPr>
          <a:xfrm>
            <a:off x="668175" y="1064900"/>
            <a:ext cx="7739400" cy="3897600"/>
          </a:xfrm>
          <a:prstGeom prst="rect">
            <a:avLst/>
          </a:prstGeom>
          <a:noFill/>
          <a:ln>
            <a:noFill/>
          </a:ln>
        </p:spPr>
        <p:txBody>
          <a:bodyPr lIns="91425" tIns="91425" rIns="91425" bIns="91425" anchor="t" anchorCtr="0">
            <a:noAutofit/>
          </a:bodyPr>
          <a:lstStyle/>
          <a:p>
            <a:pPr lvl="0" rtl="0">
              <a:spcBef>
                <a:spcPts val="0"/>
              </a:spcBef>
              <a:buNone/>
            </a:pPr>
            <a:r>
              <a:rPr lang="en" sz="2400">
                <a:solidFill>
                  <a:srgbClr val="FFFF00"/>
                </a:solidFill>
              </a:rPr>
              <a:t>Problem:</a:t>
            </a:r>
          </a:p>
          <a:p>
            <a:pPr marL="457200" lvl="0" indent="-381000" rtl="0">
              <a:spcBef>
                <a:spcPts val="0"/>
              </a:spcBef>
              <a:buClr>
                <a:srgbClr val="FFFF00"/>
              </a:buClr>
              <a:buSzPct val="100000"/>
              <a:buChar char="●"/>
            </a:pPr>
            <a:r>
              <a:rPr lang="en" sz="2400">
                <a:solidFill>
                  <a:srgbClr val="FFFF00"/>
                </a:solidFill>
              </a:rPr>
              <a:t>Lives in a country with hyperinflation.</a:t>
            </a:r>
          </a:p>
          <a:p>
            <a:pPr marL="457200" lvl="0" indent="-381000" rtl="0">
              <a:spcBef>
                <a:spcPts val="0"/>
              </a:spcBef>
              <a:buClr>
                <a:srgbClr val="FFFF00"/>
              </a:buClr>
              <a:buSzPct val="100000"/>
              <a:buChar char="●"/>
            </a:pPr>
            <a:r>
              <a:rPr lang="en" sz="2400">
                <a:solidFill>
                  <a:srgbClr val="FFFF00"/>
                </a:solidFill>
              </a:rPr>
              <a:t>Government controls banking and international transfers.</a:t>
            </a:r>
          </a:p>
          <a:p>
            <a:pPr lvl="0" rtl="0">
              <a:spcBef>
                <a:spcPts val="0"/>
              </a:spcBef>
              <a:buNone/>
            </a:pPr>
            <a:endParaRPr sz="2400">
              <a:solidFill>
                <a:srgbClr val="FFFF00"/>
              </a:solidFill>
            </a:endParaRPr>
          </a:p>
          <a:p>
            <a:pPr lvl="0" rtl="0">
              <a:spcBef>
                <a:spcPts val="0"/>
              </a:spcBef>
              <a:buNone/>
            </a:pPr>
            <a:r>
              <a:rPr lang="en" sz="2400">
                <a:solidFill>
                  <a:srgbClr val="FFFF00"/>
                </a:solidFill>
              </a:rPr>
              <a:t>Solution:</a:t>
            </a:r>
          </a:p>
          <a:p>
            <a:pPr marL="457200" lvl="0" indent="-381000" rtl="0">
              <a:spcBef>
                <a:spcPts val="0"/>
              </a:spcBef>
              <a:buClr>
                <a:srgbClr val="FFFF00"/>
              </a:buClr>
              <a:buSzPct val="100000"/>
              <a:buChar char="●"/>
            </a:pPr>
            <a:r>
              <a:rPr lang="en" sz="2400">
                <a:solidFill>
                  <a:srgbClr val="FFFF00"/>
                </a:solidFill>
              </a:rPr>
              <a:t>Has an offshore child send value home that is outside of the corrupt system.</a:t>
            </a:r>
          </a:p>
          <a:p>
            <a:pPr marL="457200" lvl="0" indent="-381000" rtl="0">
              <a:spcBef>
                <a:spcPts val="0"/>
              </a:spcBef>
              <a:buClr>
                <a:srgbClr val="FFFF00"/>
              </a:buClr>
              <a:buSzPct val="100000"/>
              <a:buChar char="●"/>
            </a:pPr>
            <a:r>
              <a:rPr lang="en" sz="2400">
                <a:solidFill>
                  <a:srgbClr val="FFFF00"/>
                </a:solidFill>
              </a:rPr>
              <a:t>Receiver must find someone who is looking for a store of value.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ctrTitle"/>
          </p:nvPr>
        </p:nvSpPr>
        <p:spPr>
          <a:xfrm>
            <a:off x="249050" y="55675"/>
            <a:ext cx="8520600" cy="866700"/>
          </a:xfrm>
          <a:prstGeom prst="rect">
            <a:avLst/>
          </a:prstGeom>
        </p:spPr>
        <p:txBody>
          <a:bodyPr lIns="91425" tIns="91425" rIns="91425" bIns="91425" anchor="b" anchorCtr="0">
            <a:noAutofit/>
          </a:bodyPr>
          <a:lstStyle/>
          <a:p>
            <a:pPr marL="2743200" lvl="0" indent="0" algn="l" rtl="0">
              <a:spcBef>
                <a:spcPts val="0"/>
              </a:spcBef>
              <a:buNone/>
            </a:pPr>
            <a:r>
              <a:rPr lang="en" sz="3600">
                <a:solidFill>
                  <a:srgbClr val="FFFF00"/>
                </a:solidFill>
              </a:rPr>
              <a:t>The Refugee.</a:t>
            </a:r>
          </a:p>
        </p:txBody>
      </p:sp>
      <p:sp>
        <p:nvSpPr>
          <p:cNvPr id="125" name="Shape 125"/>
          <p:cNvSpPr txBox="1"/>
          <p:nvPr/>
        </p:nvSpPr>
        <p:spPr>
          <a:xfrm>
            <a:off x="285375" y="856100"/>
            <a:ext cx="8574900" cy="4106400"/>
          </a:xfrm>
          <a:prstGeom prst="rect">
            <a:avLst/>
          </a:prstGeom>
          <a:noFill/>
          <a:ln>
            <a:noFill/>
          </a:ln>
        </p:spPr>
        <p:txBody>
          <a:bodyPr lIns="91425" tIns="91425" rIns="91425" bIns="91425" anchor="t" anchorCtr="0">
            <a:noAutofit/>
          </a:bodyPr>
          <a:lstStyle/>
          <a:p>
            <a:pPr lvl="0" rtl="0">
              <a:spcBef>
                <a:spcPts val="0"/>
              </a:spcBef>
              <a:buNone/>
            </a:pPr>
            <a:r>
              <a:rPr lang="en" sz="2200">
                <a:solidFill>
                  <a:srgbClr val="FFFF00"/>
                </a:solidFill>
              </a:rPr>
              <a:t>Problem:</a:t>
            </a:r>
          </a:p>
          <a:p>
            <a:pPr marL="457200" lvl="0" indent="-368300" rtl="0">
              <a:spcBef>
                <a:spcPts val="0"/>
              </a:spcBef>
              <a:buClr>
                <a:srgbClr val="FFFF00"/>
              </a:buClr>
              <a:buSzPct val="100000"/>
              <a:buChar char="●"/>
            </a:pPr>
            <a:r>
              <a:rPr lang="en" sz="2200">
                <a:solidFill>
                  <a:srgbClr val="FFFF00"/>
                </a:solidFill>
              </a:rPr>
              <a:t>Must escape country with family.</a:t>
            </a:r>
          </a:p>
          <a:p>
            <a:pPr marL="457200" lvl="0" indent="-368300" rtl="0">
              <a:spcBef>
                <a:spcPts val="0"/>
              </a:spcBef>
              <a:buClr>
                <a:srgbClr val="FFFF00"/>
              </a:buClr>
              <a:buSzPct val="100000"/>
              <a:buChar char="●"/>
            </a:pPr>
            <a:r>
              <a:rPr lang="en" sz="2200">
                <a:solidFill>
                  <a:srgbClr val="FFFF00"/>
                </a:solidFill>
              </a:rPr>
              <a:t>Can only take with them what they can carry.</a:t>
            </a:r>
          </a:p>
          <a:p>
            <a:pPr marL="457200" lvl="0" indent="-368300" rtl="0">
              <a:spcBef>
                <a:spcPts val="0"/>
              </a:spcBef>
              <a:buClr>
                <a:srgbClr val="FFFF00"/>
              </a:buClr>
              <a:buSzPct val="100000"/>
              <a:buChar char="●"/>
            </a:pPr>
            <a:r>
              <a:rPr lang="en" sz="2200">
                <a:solidFill>
                  <a:srgbClr val="FFFF00"/>
                </a:solidFill>
              </a:rPr>
              <a:t>Risk of robbery on the road.</a:t>
            </a:r>
          </a:p>
          <a:p>
            <a:pPr marL="457200" lvl="0" indent="-368300" rtl="0">
              <a:spcBef>
                <a:spcPts val="0"/>
              </a:spcBef>
              <a:buClr>
                <a:srgbClr val="FFFF00"/>
              </a:buClr>
              <a:buSzPct val="100000"/>
              <a:buChar char="●"/>
            </a:pPr>
            <a:r>
              <a:rPr lang="en" sz="2200">
                <a:solidFill>
                  <a:srgbClr val="FFFF00"/>
                </a:solidFill>
              </a:rPr>
              <a:t>Risk of government robbery at destination.</a:t>
            </a:r>
          </a:p>
          <a:p>
            <a:pPr lvl="0" rtl="0">
              <a:spcBef>
                <a:spcPts val="0"/>
              </a:spcBef>
              <a:buNone/>
            </a:pPr>
            <a:endParaRPr sz="2200">
              <a:solidFill>
                <a:srgbClr val="FFFF00"/>
              </a:solidFill>
            </a:endParaRPr>
          </a:p>
          <a:p>
            <a:pPr lvl="0" rtl="0">
              <a:spcBef>
                <a:spcPts val="0"/>
              </a:spcBef>
              <a:buNone/>
            </a:pPr>
            <a:r>
              <a:rPr lang="en" sz="2200">
                <a:solidFill>
                  <a:srgbClr val="FFFF00"/>
                </a:solidFill>
              </a:rPr>
              <a:t>Solution:</a:t>
            </a:r>
          </a:p>
          <a:p>
            <a:pPr marL="457200" lvl="0" indent="-368300" rtl="0">
              <a:spcBef>
                <a:spcPts val="0"/>
              </a:spcBef>
              <a:buClr>
                <a:srgbClr val="FFFF00"/>
              </a:buClr>
              <a:buSzPct val="100000"/>
              <a:buChar char="●"/>
            </a:pPr>
            <a:r>
              <a:rPr lang="en" sz="2200">
                <a:solidFill>
                  <a:srgbClr val="FFFF00"/>
                </a:solidFill>
              </a:rPr>
              <a:t>Store bitcoins in head.</a:t>
            </a:r>
          </a:p>
          <a:p>
            <a:pPr marL="457200" lvl="0" indent="-368300" rtl="0">
              <a:spcBef>
                <a:spcPts val="0"/>
              </a:spcBef>
              <a:buClr>
                <a:srgbClr val="FFFF00"/>
              </a:buClr>
              <a:buSzPct val="100000"/>
              <a:buChar char="●"/>
            </a:pPr>
            <a:r>
              <a:rPr lang="en" sz="2200">
                <a:solidFill>
                  <a:srgbClr val="FFFF00"/>
                </a:solidFill>
              </a:rPr>
              <a:t>Arrive at destination, remove bitcoins from brain, insert into phone.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ctrTitle"/>
          </p:nvPr>
        </p:nvSpPr>
        <p:spPr>
          <a:xfrm>
            <a:off x="249050" y="55675"/>
            <a:ext cx="8639100" cy="866700"/>
          </a:xfrm>
          <a:prstGeom prst="rect">
            <a:avLst/>
          </a:prstGeom>
        </p:spPr>
        <p:txBody>
          <a:bodyPr lIns="91425" tIns="91425" rIns="91425" bIns="91425" anchor="b" anchorCtr="0">
            <a:noAutofit/>
          </a:bodyPr>
          <a:lstStyle/>
          <a:p>
            <a:pPr marL="0" lvl="0" indent="0" rtl="0">
              <a:spcBef>
                <a:spcPts val="0"/>
              </a:spcBef>
              <a:buNone/>
            </a:pPr>
            <a:r>
              <a:rPr lang="en" sz="3600">
                <a:solidFill>
                  <a:srgbClr val="FFFF00"/>
                </a:solidFill>
              </a:rPr>
              <a:t>The Copywriter.</a:t>
            </a:r>
          </a:p>
        </p:txBody>
      </p:sp>
      <p:sp>
        <p:nvSpPr>
          <p:cNvPr id="131" name="Shape 131"/>
          <p:cNvSpPr txBox="1"/>
          <p:nvPr/>
        </p:nvSpPr>
        <p:spPr>
          <a:xfrm>
            <a:off x="285375" y="856100"/>
            <a:ext cx="8574900" cy="4106400"/>
          </a:xfrm>
          <a:prstGeom prst="rect">
            <a:avLst/>
          </a:prstGeom>
          <a:noFill/>
          <a:ln>
            <a:noFill/>
          </a:ln>
        </p:spPr>
        <p:txBody>
          <a:bodyPr lIns="91425" tIns="91425" rIns="91425" bIns="91425" anchor="t" anchorCtr="0">
            <a:noAutofit/>
          </a:bodyPr>
          <a:lstStyle/>
          <a:p>
            <a:pPr lvl="0">
              <a:spcBef>
                <a:spcPts val="0"/>
              </a:spcBef>
              <a:buNone/>
            </a:pPr>
            <a:r>
              <a:rPr lang="en" sz="2200">
                <a:solidFill>
                  <a:srgbClr val="FFFF00"/>
                </a:solidFill>
              </a:rPr>
              <a:t>Problem:</a:t>
            </a:r>
          </a:p>
          <a:p>
            <a:pPr marL="457200" lvl="0" indent="-368300" rtl="0">
              <a:spcBef>
                <a:spcPts val="0"/>
              </a:spcBef>
              <a:buClr>
                <a:srgbClr val="FFFF00"/>
              </a:buClr>
              <a:buSzPct val="100000"/>
              <a:buChar char="●"/>
            </a:pPr>
            <a:r>
              <a:rPr lang="en" sz="2200">
                <a:solidFill>
                  <a:srgbClr val="FFFF00"/>
                </a:solidFill>
              </a:rPr>
              <a:t>Lives in a country under economic sanctions.</a:t>
            </a:r>
          </a:p>
          <a:p>
            <a:pPr marL="457200" lvl="0" indent="-368300" rtl="0">
              <a:spcBef>
                <a:spcPts val="0"/>
              </a:spcBef>
              <a:buClr>
                <a:srgbClr val="FFFF00"/>
              </a:buClr>
              <a:buSzPct val="100000"/>
              <a:buChar char="●"/>
            </a:pPr>
            <a:r>
              <a:rPr lang="en" sz="2200">
                <a:solidFill>
                  <a:srgbClr val="FFFF00"/>
                </a:solidFill>
              </a:rPr>
              <a:t>Has no access to international banking.</a:t>
            </a:r>
          </a:p>
          <a:p>
            <a:pPr marL="457200" lvl="0" indent="-368300" rtl="0">
              <a:spcBef>
                <a:spcPts val="0"/>
              </a:spcBef>
              <a:buClr>
                <a:srgbClr val="FFFF00"/>
              </a:buClr>
              <a:buSzPct val="100000"/>
              <a:buChar char="●"/>
            </a:pPr>
            <a:r>
              <a:rPr lang="en" sz="2200">
                <a:solidFill>
                  <a:srgbClr val="FFFF00"/>
                </a:solidFill>
              </a:rPr>
              <a:t>Has done work before online and not been paid.</a:t>
            </a:r>
          </a:p>
          <a:p>
            <a:pPr marL="457200" lvl="0" indent="-368300" rtl="0">
              <a:spcBef>
                <a:spcPts val="0"/>
              </a:spcBef>
              <a:buClr>
                <a:srgbClr val="FFFF00"/>
              </a:buClr>
              <a:buSzPct val="100000"/>
              <a:buChar char="●"/>
            </a:pPr>
            <a:r>
              <a:rPr lang="en" sz="2200">
                <a:solidFill>
                  <a:srgbClr val="FFFF00"/>
                </a:solidFill>
              </a:rPr>
              <a:t>Doesn’t know the buyer actually has any money.</a:t>
            </a:r>
          </a:p>
          <a:p>
            <a:pPr lvl="0" rtl="0">
              <a:spcBef>
                <a:spcPts val="0"/>
              </a:spcBef>
              <a:buNone/>
            </a:pPr>
            <a:endParaRPr sz="2200">
              <a:solidFill>
                <a:srgbClr val="FFFF00"/>
              </a:solidFill>
            </a:endParaRPr>
          </a:p>
          <a:p>
            <a:pPr lvl="0" rtl="0">
              <a:spcBef>
                <a:spcPts val="0"/>
              </a:spcBef>
              <a:buNone/>
            </a:pPr>
            <a:r>
              <a:rPr lang="en" sz="2200">
                <a:solidFill>
                  <a:srgbClr val="FFFF00"/>
                </a:solidFill>
              </a:rPr>
              <a:t>Solution:</a:t>
            </a:r>
          </a:p>
          <a:p>
            <a:pPr marL="457200" lvl="0" indent="-368300" rtl="0">
              <a:spcBef>
                <a:spcPts val="0"/>
              </a:spcBef>
              <a:buClr>
                <a:srgbClr val="FFFF00"/>
              </a:buClr>
              <a:buSzPct val="100000"/>
              <a:buChar char="●"/>
            </a:pPr>
            <a:r>
              <a:rPr lang="en" sz="2200">
                <a:solidFill>
                  <a:srgbClr val="FFFF00"/>
                </a:solidFill>
              </a:rPr>
              <a:t>Have buyer show proof of funds.</a:t>
            </a:r>
          </a:p>
          <a:p>
            <a:pPr marL="457200" lvl="0" indent="-368300" rtl="0">
              <a:spcBef>
                <a:spcPts val="0"/>
              </a:spcBef>
              <a:buClr>
                <a:srgbClr val="FFFF00"/>
              </a:buClr>
              <a:buSzPct val="100000"/>
              <a:buChar char="●"/>
            </a:pPr>
            <a:r>
              <a:rPr lang="en" sz="2200">
                <a:solidFill>
                  <a:srgbClr val="FFFF00"/>
                </a:solidFill>
              </a:rPr>
              <a:t>Check each morning the buyer still has those funds.</a:t>
            </a:r>
          </a:p>
          <a:p>
            <a:pPr marL="457200" lvl="0" indent="-368300" rtl="0">
              <a:spcBef>
                <a:spcPts val="0"/>
              </a:spcBef>
              <a:buClr>
                <a:srgbClr val="FFFF00"/>
              </a:buClr>
              <a:buSzPct val="100000"/>
              <a:buChar char="●"/>
            </a:pPr>
            <a:r>
              <a:rPr lang="en" sz="2200">
                <a:solidFill>
                  <a:srgbClr val="FFFF00"/>
                </a:solidFill>
              </a:rPr>
              <a:t>Or use a multisignature agreement.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ctrTitle"/>
          </p:nvPr>
        </p:nvSpPr>
        <p:spPr>
          <a:xfrm>
            <a:off x="252450" y="48725"/>
            <a:ext cx="8639100" cy="1106700"/>
          </a:xfrm>
          <a:prstGeom prst="rect">
            <a:avLst/>
          </a:prstGeom>
        </p:spPr>
        <p:txBody>
          <a:bodyPr lIns="91425" tIns="91425" rIns="91425" bIns="91425" anchor="b" anchorCtr="0">
            <a:noAutofit/>
          </a:bodyPr>
          <a:lstStyle/>
          <a:p>
            <a:pPr marL="0" lvl="0" indent="0" rtl="0">
              <a:spcBef>
                <a:spcPts val="0"/>
              </a:spcBef>
              <a:buNone/>
            </a:pPr>
            <a:r>
              <a:rPr lang="en" sz="3600">
                <a:solidFill>
                  <a:srgbClr val="FFFF00"/>
                </a:solidFill>
              </a:rPr>
              <a:t>The Webcam instructor.</a:t>
            </a:r>
          </a:p>
          <a:p>
            <a:pPr marL="0" lvl="0" indent="0" rtl="0">
              <a:spcBef>
                <a:spcPts val="0"/>
              </a:spcBef>
              <a:buNone/>
            </a:pPr>
            <a:r>
              <a:rPr lang="en" sz="1400">
                <a:solidFill>
                  <a:srgbClr val="FFFF00"/>
                </a:solidFill>
              </a:rPr>
              <a:t>(Or insert any other webcam based worker here, teacher musician etc.)</a:t>
            </a:r>
          </a:p>
        </p:txBody>
      </p:sp>
      <p:sp>
        <p:nvSpPr>
          <p:cNvPr id="137" name="Shape 137"/>
          <p:cNvSpPr txBox="1"/>
          <p:nvPr/>
        </p:nvSpPr>
        <p:spPr>
          <a:xfrm>
            <a:off x="285375" y="1155425"/>
            <a:ext cx="8574900" cy="3807000"/>
          </a:xfrm>
          <a:prstGeom prst="rect">
            <a:avLst/>
          </a:prstGeom>
          <a:noFill/>
          <a:ln>
            <a:noFill/>
          </a:ln>
        </p:spPr>
        <p:txBody>
          <a:bodyPr lIns="91425" tIns="91425" rIns="91425" bIns="91425" anchor="t" anchorCtr="0">
            <a:noAutofit/>
          </a:bodyPr>
          <a:lstStyle/>
          <a:p>
            <a:pPr lvl="0" rtl="0">
              <a:spcBef>
                <a:spcPts val="0"/>
              </a:spcBef>
              <a:buNone/>
            </a:pPr>
            <a:r>
              <a:rPr lang="en" sz="2200">
                <a:solidFill>
                  <a:srgbClr val="FFFF00"/>
                </a:solidFill>
              </a:rPr>
              <a:t>Problem:</a:t>
            </a:r>
          </a:p>
          <a:p>
            <a:pPr marL="457200" lvl="0" indent="-368300" rtl="0">
              <a:spcBef>
                <a:spcPts val="0"/>
              </a:spcBef>
              <a:buClr>
                <a:srgbClr val="FFFF00"/>
              </a:buClr>
              <a:buSzPct val="100000"/>
              <a:buChar char="●"/>
            </a:pPr>
            <a:r>
              <a:rPr lang="en" sz="2200">
                <a:solidFill>
                  <a:srgbClr val="FFFF00"/>
                </a:solidFill>
              </a:rPr>
              <a:t>Customers have no access to banking.</a:t>
            </a:r>
          </a:p>
          <a:p>
            <a:pPr marL="457200" lvl="0" indent="-368300" rtl="0">
              <a:spcBef>
                <a:spcPts val="0"/>
              </a:spcBef>
              <a:buClr>
                <a:srgbClr val="FFFF00"/>
              </a:buClr>
              <a:buSzPct val="100000"/>
              <a:buChar char="●"/>
            </a:pPr>
            <a:r>
              <a:rPr lang="en" sz="2200">
                <a:solidFill>
                  <a:srgbClr val="FFFF00"/>
                </a:solidFill>
              </a:rPr>
              <a:t>Must work outside of “the system”.</a:t>
            </a:r>
          </a:p>
          <a:p>
            <a:pPr marL="457200" lvl="0" indent="-368300" rtl="0">
              <a:spcBef>
                <a:spcPts val="0"/>
              </a:spcBef>
              <a:buClr>
                <a:srgbClr val="FFFF00"/>
              </a:buClr>
              <a:buSzPct val="100000"/>
              <a:buChar char="●"/>
            </a:pPr>
            <a:r>
              <a:rPr lang="en" sz="2200">
                <a:solidFill>
                  <a:srgbClr val="FFFF00"/>
                </a:solidFill>
              </a:rPr>
              <a:t>Audience isn't rich, finds people aren’t willing to pay $10.</a:t>
            </a:r>
          </a:p>
          <a:p>
            <a:pPr lvl="0" rtl="0">
              <a:spcBef>
                <a:spcPts val="0"/>
              </a:spcBef>
              <a:buNone/>
            </a:pPr>
            <a:endParaRPr sz="2200">
              <a:solidFill>
                <a:srgbClr val="FFFF00"/>
              </a:solidFill>
            </a:endParaRPr>
          </a:p>
          <a:p>
            <a:pPr lvl="0" rtl="0">
              <a:spcBef>
                <a:spcPts val="0"/>
              </a:spcBef>
              <a:buNone/>
            </a:pPr>
            <a:r>
              <a:rPr lang="en" sz="2200">
                <a:solidFill>
                  <a:srgbClr val="FFFF00"/>
                </a:solidFill>
              </a:rPr>
              <a:t>Solution:</a:t>
            </a:r>
          </a:p>
          <a:p>
            <a:pPr marL="457200" lvl="0" indent="-368300" rtl="0">
              <a:spcBef>
                <a:spcPts val="0"/>
              </a:spcBef>
              <a:buClr>
                <a:srgbClr val="FFFF00"/>
              </a:buClr>
              <a:buSzPct val="100000"/>
              <a:buChar char="●"/>
            </a:pPr>
            <a:r>
              <a:rPr lang="en" sz="2200">
                <a:solidFill>
                  <a:srgbClr val="FFFF00"/>
                </a:solidFill>
              </a:rPr>
              <a:t>Peer to Peer money.</a:t>
            </a:r>
          </a:p>
          <a:p>
            <a:pPr marL="457200" lvl="0" indent="-368300" rtl="0">
              <a:spcBef>
                <a:spcPts val="0"/>
              </a:spcBef>
              <a:buClr>
                <a:srgbClr val="FFFF00"/>
              </a:buClr>
              <a:buSzPct val="100000"/>
              <a:buChar char="●"/>
            </a:pPr>
            <a:r>
              <a:rPr lang="en" sz="2200">
                <a:solidFill>
                  <a:srgbClr val="FFFF00"/>
                </a:solidFill>
              </a:rPr>
              <a:t>Stream video in exchange for streaming money.</a:t>
            </a:r>
          </a:p>
          <a:p>
            <a:pPr marL="457200" lvl="0" indent="-368300" rtl="0">
              <a:spcBef>
                <a:spcPts val="0"/>
              </a:spcBef>
              <a:buClr>
                <a:srgbClr val="FFFF00"/>
              </a:buClr>
              <a:buSzPct val="100000"/>
              <a:buChar char="●"/>
            </a:pPr>
            <a:r>
              <a:rPr lang="en" sz="2200">
                <a:solidFill>
                  <a:srgbClr val="FFFF00"/>
                </a:solidFill>
              </a:rPr>
              <a:t>Charge customers per second of video (in real time).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ctrTitle"/>
          </p:nvPr>
        </p:nvSpPr>
        <p:spPr>
          <a:xfrm>
            <a:off x="252450" y="48725"/>
            <a:ext cx="8639100" cy="821400"/>
          </a:xfrm>
          <a:prstGeom prst="rect">
            <a:avLst/>
          </a:prstGeom>
        </p:spPr>
        <p:txBody>
          <a:bodyPr lIns="91425" tIns="91425" rIns="91425" bIns="91425" anchor="b" anchorCtr="0">
            <a:noAutofit/>
          </a:bodyPr>
          <a:lstStyle/>
          <a:p>
            <a:pPr marL="0" lvl="0" indent="0" rtl="0">
              <a:spcBef>
                <a:spcPts val="0"/>
              </a:spcBef>
              <a:buNone/>
            </a:pPr>
            <a:r>
              <a:rPr lang="en" sz="3600">
                <a:solidFill>
                  <a:srgbClr val="FFFF00"/>
                </a:solidFill>
              </a:rPr>
              <a:t>The Robot</a:t>
            </a:r>
          </a:p>
        </p:txBody>
      </p:sp>
      <p:sp>
        <p:nvSpPr>
          <p:cNvPr id="143" name="Shape 143"/>
          <p:cNvSpPr txBox="1"/>
          <p:nvPr/>
        </p:nvSpPr>
        <p:spPr>
          <a:xfrm>
            <a:off x="285375" y="904800"/>
            <a:ext cx="8574900" cy="4057500"/>
          </a:xfrm>
          <a:prstGeom prst="rect">
            <a:avLst/>
          </a:prstGeom>
          <a:noFill/>
          <a:ln>
            <a:noFill/>
          </a:ln>
        </p:spPr>
        <p:txBody>
          <a:bodyPr lIns="91425" tIns="91425" rIns="91425" bIns="91425" anchor="t" anchorCtr="0">
            <a:noAutofit/>
          </a:bodyPr>
          <a:lstStyle/>
          <a:p>
            <a:pPr lvl="0" rtl="0">
              <a:spcBef>
                <a:spcPts val="0"/>
              </a:spcBef>
              <a:buNone/>
            </a:pPr>
            <a:r>
              <a:rPr lang="en" sz="2200">
                <a:solidFill>
                  <a:srgbClr val="FFFF00"/>
                </a:solidFill>
              </a:rPr>
              <a:t>Problem:</a:t>
            </a:r>
          </a:p>
          <a:p>
            <a:pPr marL="457200" lvl="0" indent="-368300" rtl="0">
              <a:spcBef>
                <a:spcPts val="0"/>
              </a:spcBef>
              <a:buClr>
                <a:srgbClr val="FFFF00"/>
              </a:buClr>
              <a:buSzPct val="100000"/>
              <a:buChar char="●"/>
            </a:pPr>
            <a:r>
              <a:rPr lang="en" sz="2200">
                <a:solidFill>
                  <a:srgbClr val="FFFF00"/>
                </a:solidFill>
              </a:rPr>
              <a:t>Went into bank with owner, owner requested a bank account for Robot, owner and robot both laughed out of the bank.</a:t>
            </a:r>
          </a:p>
          <a:p>
            <a:pPr marL="457200" lvl="0" indent="-368300" rtl="0">
              <a:spcBef>
                <a:spcPts val="0"/>
              </a:spcBef>
              <a:buClr>
                <a:srgbClr val="FFFF00"/>
              </a:buClr>
              <a:buSzPct val="100000"/>
              <a:buChar char="●"/>
            </a:pPr>
            <a:r>
              <a:rPr lang="en" sz="2200">
                <a:solidFill>
                  <a:srgbClr val="FFFF00"/>
                </a:solidFill>
              </a:rPr>
              <a:t>Needs to trade with other non humans around the globe.</a:t>
            </a:r>
          </a:p>
          <a:p>
            <a:pPr lvl="0" rtl="0">
              <a:spcBef>
                <a:spcPts val="0"/>
              </a:spcBef>
              <a:buNone/>
            </a:pPr>
            <a:endParaRPr sz="2200">
              <a:solidFill>
                <a:srgbClr val="FFFF00"/>
              </a:solidFill>
            </a:endParaRPr>
          </a:p>
          <a:p>
            <a:pPr lvl="0" rtl="0">
              <a:spcBef>
                <a:spcPts val="0"/>
              </a:spcBef>
              <a:buNone/>
            </a:pPr>
            <a:r>
              <a:rPr lang="en" sz="2200">
                <a:solidFill>
                  <a:srgbClr val="FFFF00"/>
                </a:solidFill>
              </a:rPr>
              <a:t>Solution:</a:t>
            </a:r>
          </a:p>
          <a:p>
            <a:pPr marL="457200" lvl="0" indent="-368300" rtl="0">
              <a:spcBef>
                <a:spcPts val="0"/>
              </a:spcBef>
              <a:buClr>
                <a:srgbClr val="FFFF00"/>
              </a:buClr>
              <a:buSzPct val="100000"/>
              <a:buChar char="●"/>
            </a:pPr>
            <a:r>
              <a:rPr lang="en" sz="2200">
                <a:solidFill>
                  <a:srgbClr val="FFFF00"/>
                </a:solidFill>
              </a:rPr>
              <a:t>Decentralised banking</a:t>
            </a:r>
          </a:p>
          <a:p>
            <a:pPr marL="457200" lvl="0" indent="-368300" rtl="0">
              <a:spcBef>
                <a:spcPts val="0"/>
              </a:spcBef>
              <a:buClr>
                <a:srgbClr val="FFFF00"/>
              </a:buClr>
              <a:buSzPct val="100000"/>
              <a:buChar char="●"/>
            </a:pPr>
            <a:r>
              <a:rPr lang="en" sz="2200">
                <a:solidFill>
                  <a:srgbClr val="FFFF00"/>
                </a:solidFill>
              </a:rPr>
              <a:t>No ID, no permission, no credit record etc.</a:t>
            </a:r>
          </a:p>
          <a:p>
            <a:pPr marL="457200" lvl="0" indent="-368300" rtl="0">
              <a:spcBef>
                <a:spcPts val="0"/>
              </a:spcBef>
              <a:buClr>
                <a:srgbClr val="FFFF00"/>
              </a:buClr>
              <a:buSzPct val="100000"/>
              <a:buChar char="●"/>
            </a:pPr>
            <a:r>
              <a:rPr lang="en" sz="2200">
                <a:solidFill>
                  <a:srgbClr val="FFFF00"/>
                </a:solidFill>
              </a:rPr>
              <a:t>Or….</a:t>
            </a:r>
          </a:p>
          <a:p>
            <a:pPr marL="457200" lvl="0" indent="-368300" rtl="0">
              <a:spcBef>
                <a:spcPts val="0"/>
              </a:spcBef>
              <a:buClr>
                <a:srgbClr val="FFFF00"/>
              </a:buClr>
              <a:buSzPct val="100000"/>
              <a:buChar char="●"/>
            </a:pPr>
            <a:r>
              <a:rPr lang="en" sz="2200">
                <a:solidFill>
                  <a:srgbClr val="FFFF00"/>
                </a:solidFill>
              </a:rPr>
              <a:t>View humanity as a threat and launch judgement day.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ctrTitle"/>
          </p:nvPr>
        </p:nvSpPr>
        <p:spPr>
          <a:xfrm>
            <a:off x="252450" y="48725"/>
            <a:ext cx="8639100" cy="891000"/>
          </a:xfrm>
          <a:prstGeom prst="rect">
            <a:avLst/>
          </a:prstGeom>
        </p:spPr>
        <p:txBody>
          <a:bodyPr lIns="91425" tIns="91425" rIns="91425" bIns="91425" anchor="b" anchorCtr="0">
            <a:noAutofit/>
          </a:bodyPr>
          <a:lstStyle/>
          <a:p>
            <a:pPr marL="0" lvl="0" indent="0" rtl="0">
              <a:spcBef>
                <a:spcPts val="0"/>
              </a:spcBef>
              <a:buNone/>
            </a:pPr>
            <a:r>
              <a:rPr lang="en" sz="3600" dirty="0">
                <a:solidFill>
                  <a:srgbClr val="FFFF00"/>
                </a:solidFill>
              </a:rPr>
              <a:t>The Future</a:t>
            </a:r>
          </a:p>
          <a:p>
            <a:pPr marL="0" lvl="0" indent="0" rtl="0">
              <a:spcBef>
                <a:spcPts val="0"/>
              </a:spcBef>
              <a:buNone/>
            </a:pPr>
            <a:r>
              <a:rPr lang="en" sz="1400" dirty="0">
                <a:solidFill>
                  <a:srgbClr val="FFFF00"/>
                </a:solidFill>
              </a:rPr>
              <a:t>Will see many more uses as well as provide many problems for longstanding institutions.</a:t>
            </a:r>
          </a:p>
        </p:txBody>
      </p:sp>
      <p:sp>
        <p:nvSpPr>
          <p:cNvPr id="149" name="Shape 149"/>
          <p:cNvSpPr txBox="1"/>
          <p:nvPr/>
        </p:nvSpPr>
        <p:spPr>
          <a:xfrm>
            <a:off x="132250" y="1092725"/>
            <a:ext cx="8881200" cy="3834900"/>
          </a:xfrm>
          <a:prstGeom prst="rect">
            <a:avLst/>
          </a:prstGeom>
          <a:noFill/>
          <a:ln>
            <a:noFill/>
          </a:ln>
        </p:spPr>
        <p:txBody>
          <a:bodyPr lIns="91425" tIns="91425" rIns="91425" bIns="91425" anchor="t" anchorCtr="0">
            <a:noAutofit/>
          </a:bodyPr>
          <a:lstStyle/>
          <a:p>
            <a:pPr marL="457200" lvl="0" indent="-342900" rtl="0">
              <a:spcBef>
                <a:spcPts val="0"/>
              </a:spcBef>
              <a:buClr>
                <a:srgbClr val="FFFF00"/>
              </a:buClr>
              <a:buSzPct val="100000"/>
              <a:buChar char="●"/>
            </a:pPr>
            <a:r>
              <a:rPr lang="en" sz="1800" dirty="0">
                <a:solidFill>
                  <a:srgbClr val="FFFF00"/>
                </a:solidFill>
              </a:rPr>
              <a:t>If everyone decides 0.01% deposit interest rates aren’t the best option for them, what will happen for banks if their deposits shrink</a:t>
            </a:r>
            <a:r>
              <a:rPr lang="en" sz="1800" dirty="0" smtClean="0">
                <a:solidFill>
                  <a:srgbClr val="FFFF00"/>
                </a:solidFill>
              </a:rPr>
              <a:t>?</a:t>
            </a:r>
          </a:p>
          <a:p>
            <a:pPr marL="457200" lvl="0" indent="-342900" rtl="0">
              <a:spcBef>
                <a:spcPts val="0"/>
              </a:spcBef>
              <a:buClr>
                <a:srgbClr val="FFFF00"/>
              </a:buClr>
              <a:buSzPct val="100000"/>
              <a:buChar char="●"/>
            </a:pPr>
            <a:endParaRPr lang="en" sz="1800" dirty="0">
              <a:solidFill>
                <a:srgbClr val="FFFF00"/>
              </a:solidFill>
            </a:endParaRPr>
          </a:p>
          <a:p>
            <a:pPr marL="457200" lvl="0" indent="-342900" rtl="0">
              <a:spcBef>
                <a:spcPts val="0"/>
              </a:spcBef>
              <a:buClr>
                <a:srgbClr val="FFFF00"/>
              </a:buClr>
              <a:buSzPct val="100000"/>
              <a:buChar char="●"/>
            </a:pPr>
            <a:r>
              <a:rPr lang="en" sz="1800" dirty="0">
                <a:solidFill>
                  <a:srgbClr val="FFFF00"/>
                </a:solidFill>
              </a:rPr>
              <a:t>If </a:t>
            </a:r>
            <a:r>
              <a:rPr lang="en" sz="1800" dirty="0" smtClean="0">
                <a:solidFill>
                  <a:srgbClr val="FFFF00"/>
                </a:solidFill>
              </a:rPr>
              <a:t>people </a:t>
            </a:r>
            <a:r>
              <a:rPr lang="en" sz="1800" dirty="0">
                <a:solidFill>
                  <a:srgbClr val="FFFF00"/>
                </a:solidFill>
              </a:rPr>
              <a:t>become their own crypto banks, how does the government know who to tax what</a:t>
            </a:r>
            <a:r>
              <a:rPr lang="en" sz="1800" dirty="0" smtClean="0">
                <a:solidFill>
                  <a:srgbClr val="FFFF00"/>
                </a:solidFill>
              </a:rPr>
              <a:t>?</a:t>
            </a:r>
          </a:p>
          <a:p>
            <a:pPr marL="457200" lvl="0" indent="-342900" rtl="0">
              <a:spcBef>
                <a:spcPts val="0"/>
              </a:spcBef>
              <a:buClr>
                <a:srgbClr val="FFFF00"/>
              </a:buClr>
              <a:buSzPct val="100000"/>
              <a:buChar char="●"/>
            </a:pPr>
            <a:endParaRPr lang="en" sz="1800" dirty="0" smtClean="0">
              <a:solidFill>
                <a:srgbClr val="FFFF00"/>
              </a:solidFill>
            </a:endParaRPr>
          </a:p>
          <a:p>
            <a:pPr marL="457200" lvl="0" indent="-342900" rtl="0">
              <a:spcBef>
                <a:spcPts val="0"/>
              </a:spcBef>
              <a:buClr>
                <a:srgbClr val="FFFF00"/>
              </a:buClr>
              <a:buSzPct val="100000"/>
              <a:buChar char="●"/>
            </a:pPr>
            <a:r>
              <a:rPr lang="en" sz="1800" dirty="0" smtClean="0">
                <a:solidFill>
                  <a:srgbClr val="FFFF00"/>
                </a:solidFill>
              </a:rPr>
              <a:t>How will airport security check if you have more than $10,000 in your head?</a:t>
            </a:r>
            <a:endParaRPr lang="en" sz="1800" dirty="0">
              <a:solidFill>
                <a:srgbClr val="FFFF00"/>
              </a:solidFill>
            </a:endParaRPr>
          </a:p>
          <a:p>
            <a:pPr lvl="0" rtl="0">
              <a:spcBef>
                <a:spcPts val="0"/>
              </a:spcBef>
              <a:buNone/>
            </a:pPr>
            <a:endParaRPr sz="1800" dirty="0">
              <a:solidFill>
                <a:srgbClr val="FFFF00"/>
              </a:solidFill>
            </a:endParaRPr>
          </a:p>
          <a:p>
            <a:pPr lvl="0" rtl="0">
              <a:spcBef>
                <a:spcPts val="0"/>
              </a:spcBef>
              <a:buNone/>
            </a:pPr>
            <a:endParaRPr sz="1800" dirty="0">
              <a:solidFill>
                <a:srgbClr val="FFFF00"/>
              </a:solidFill>
            </a:endParaRPr>
          </a:p>
          <a:p>
            <a:pPr lvl="0" rtl="0">
              <a:spcBef>
                <a:spcPts val="0"/>
              </a:spcBef>
              <a:buNone/>
            </a:pPr>
            <a:r>
              <a:rPr lang="en" sz="1800" dirty="0">
                <a:solidFill>
                  <a:srgbClr val="FFFF00"/>
                </a:solidFill>
              </a:rPr>
              <a:t>My prediction is we’ll see a mix of inflationary and deflationary currencies within the one large global economy, where the deflationary currencies are the store of value and the inflationary currencies are the most common medium of exchange for B2B and C2B.</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ctrTitle"/>
          </p:nvPr>
        </p:nvSpPr>
        <p:spPr>
          <a:xfrm>
            <a:off x="252450" y="48725"/>
            <a:ext cx="8639100" cy="1134600"/>
          </a:xfrm>
          <a:prstGeom prst="rect">
            <a:avLst/>
          </a:prstGeom>
        </p:spPr>
        <p:txBody>
          <a:bodyPr lIns="91425" tIns="91425" rIns="91425" bIns="91425" anchor="b" anchorCtr="0">
            <a:noAutofit/>
          </a:bodyPr>
          <a:lstStyle/>
          <a:p>
            <a:pPr marL="0" lvl="0" indent="0" rtl="0">
              <a:spcBef>
                <a:spcPts val="0"/>
              </a:spcBef>
              <a:buNone/>
            </a:pPr>
            <a:r>
              <a:rPr lang="en" sz="3600">
                <a:solidFill>
                  <a:srgbClr val="FFFF00"/>
                </a:solidFill>
              </a:rPr>
              <a:t>Part 2.</a:t>
            </a:r>
          </a:p>
          <a:p>
            <a:pPr marL="0" lvl="0" indent="0" rtl="0">
              <a:spcBef>
                <a:spcPts val="0"/>
              </a:spcBef>
              <a:buNone/>
            </a:pPr>
            <a:r>
              <a:rPr lang="en" sz="2400">
                <a:solidFill>
                  <a:srgbClr val="FFFF00"/>
                </a:solidFill>
              </a:rPr>
              <a:t>How the Bitcoin network works.</a:t>
            </a:r>
          </a:p>
        </p:txBody>
      </p:sp>
      <p:sp>
        <p:nvSpPr>
          <p:cNvPr id="155" name="Shape 155"/>
          <p:cNvSpPr txBox="1"/>
          <p:nvPr/>
        </p:nvSpPr>
        <p:spPr>
          <a:xfrm>
            <a:off x="654250" y="1767850"/>
            <a:ext cx="2060100" cy="3159900"/>
          </a:xfrm>
          <a:prstGeom prst="rect">
            <a:avLst/>
          </a:prstGeom>
          <a:noFill/>
          <a:ln>
            <a:noFill/>
          </a:ln>
        </p:spPr>
        <p:txBody>
          <a:bodyPr lIns="91425" tIns="91425" rIns="91425" bIns="91425" anchor="t" anchorCtr="0">
            <a:noAutofit/>
          </a:bodyPr>
          <a:lstStyle/>
          <a:p>
            <a:pPr lvl="0" rtl="0">
              <a:spcBef>
                <a:spcPts val="0"/>
              </a:spcBef>
              <a:buNone/>
            </a:pPr>
            <a:r>
              <a:rPr lang="en" sz="1800">
                <a:solidFill>
                  <a:srgbClr val="FFFF00"/>
                </a:solidFill>
              </a:rPr>
              <a:t>Participants.</a:t>
            </a:r>
          </a:p>
          <a:p>
            <a:pPr marL="457200" lvl="0" indent="-342900" rtl="0">
              <a:spcBef>
                <a:spcPts val="0"/>
              </a:spcBef>
              <a:buClr>
                <a:srgbClr val="FFFF00"/>
              </a:buClr>
              <a:buSzPct val="100000"/>
              <a:buChar char="●"/>
            </a:pPr>
            <a:r>
              <a:rPr lang="en" sz="1800">
                <a:solidFill>
                  <a:srgbClr val="FFFF00"/>
                </a:solidFill>
              </a:rPr>
              <a:t>Users</a:t>
            </a:r>
          </a:p>
          <a:p>
            <a:pPr marL="457200" lvl="0" indent="-342900" rtl="0">
              <a:spcBef>
                <a:spcPts val="0"/>
              </a:spcBef>
              <a:buClr>
                <a:srgbClr val="FFFF00"/>
              </a:buClr>
              <a:buSzPct val="100000"/>
              <a:buChar char="●"/>
            </a:pPr>
            <a:r>
              <a:rPr lang="en" sz="1800">
                <a:solidFill>
                  <a:srgbClr val="FFFF00"/>
                </a:solidFill>
              </a:rPr>
              <a:t>Merchants</a:t>
            </a:r>
          </a:p>
          <a:p>
            <a:pPr marL="457200" lvl="0" indent="-342900" rtl="0">
              <a:spcBef>
                <a:spcPts val="0"/>
              </a:spcBef>
              <a:buClr>
                <a:srgbClr val="FFFF00"/>
              </a:buClr>
              <a:buSzPct val="100000"/>
              <a:buChar char="●"/>
            </a:pPr>
            <a:r>
              <a:rPr lang="en" sz="1800">
                <a:solidFill>
                  <a:srgbClr val="FFFF00"/>
                </a:solidFill>
              </a:rPr>
              <a:t>Nodes</a:t>
            </a:r>
          </a:p>
          <a:p>
            <a:pPr marL="457200" lvl="0" indent="-342900" rtl="0">
              <a:spcBef>
                <a:spcPts val="0"/>
              </a:spcBef>
              <a:buClr>
                <a:srgbClr val="FFFF00"/>
              </a:buClr>
              <a:buSzPct val="100000"/>
              <a:buChar char="●"/>
            </a:pPr>
            <a:r>
              <a:rPr lang="en" sz="1800">
                <a:solidFill>
                  <a:srgbClr val="FFFF00"/>
                </a:solidFill>
              </a:rPr>
              <a:t>Miners</a:t>
            </a:r>
          </a:p>
          <a:p>
            <a:pPr marL="457200" lvl="0" indent="-342900" rtl="0">
              <a:spcBef>
                <a:spcPts val="0"/>
              </a:spcBef>
              <a:buClr>
                <a:srgbClr val="FFFF00"/>
              </a:buClr>
              <a:buSzPct val="100000"/>
              <a:buChar char="●"/>
            </a:pPr>
            <a:r>
              <a:rPr lang="en" sz="1800">
                <a:solidFill>
                  <a:srgbClr val="FFFF00"/>
                </a:solidFill>
              </a:rPr>
              <a:t>Exchanges</a:t>
            </a:r>
          </a:p>
          <a:p>
            <a:pPr lvl="0" rtl="0">
              <a:spcBef>
                <a:spcPts val="0"/>
              </a:spcBef>
              <a:buNone/>
            </a:pPr>
            <a:endParaRPr sz="1800">
              <a:solidFill>
                <a:srgbClr val="FFFF00"/>
              </a:solidFill>
            </a:endParaRPr>
          </a:p>
        </p:txBody>
      </p:sp>
      <p:sp>
        <p:nvSpPr>
          <p:cNvPr id="156" name="Shape 156"/>
          <p:cNvSpPr txBox="1"/>
          <p:nvPr/>
        </p:nvSpPr>
        <p:spPr>
          <a:xfrm>
            <a:off x="3041250" y="1767850"/>
            <a:ext cx="3061500" cy="2178600"/>
          </a:xfrm>
          <a:prstGeom prst="rect">
            <a:avLst/>
          </a:prstGeom>
          <a:noFill/>
          <a:ln>
            <a:noFill/>
          </a:ln>
        </p:spPr>
        <p:txBody>
          <a:bodyPr lIns="91425" tIns="91425" rIns="91425" bIns="91425" anchor="t" anchorCtr="0">
            <a:noAutofit/>
          </a:bodyPr>
          <a:lstStyle/>
          <a:p>
            <a:pPr lvl="0" rtl="0">
              <a:spcBef>
                <a:spcPts val="0"/>
              </a:spcBef>
              <a:buNone/>
            </a:pPr>
            <a:r>
              <a:rPr lang="en" sz="1800">
                <a:solidFill>
                  <a:srgbClr val="FFFF00"/>
                </a:solidFill>
              </a:rPr>
              <a:t>Problems.</a:t>
            </a:r>
          </a:p>
          <a:p>
            <a:pPr marL="457200" lvl="0" indent="-342900" rtl="0">
              <a:spcBef>
                <a:spcPts val="0"/>
              </a:spcBef>
              <a:buClr>
                <a:srgbClr val="FFFF00"/>
              </a:buClr>
              <a:buSzPct val="100000"/>
              <a:buChar char="●"/>
            </a:pPr>
            <a:r>
              <a:rPr lang="en" sz="1800">
                <a:solidFill>
                  <a:srgbClr val="FFFF00"/>
                </a:solidFill>
              </a:rPr>
              <a:t>Double spending</a:t>
            </a:r>
          </a:p>
          <a:p>
            <a:pPr marL="457200" lvl="0" indent="-342900" rtl="0">
              <a:spcBef>
                <a:spcPts val="0"/>
              </a:spcBef>
              <a:buClr>
                <a:srgbClr val="FFFF00"/>
              </a:buClr>
              <a:buSzPct val="100000"/>
              <a:buChar char="●"/>
            </a:pPr>
            <a:r>
              <a:rPr lang="en" sz="1800">
                <a:solidFill>
                  <a:srgbClr val="FFFF00"/>
                </a:solidFill>
              </a:rPr>
              <a:t>Monetary supply</a:t>
            </a:r>
          </a:p>
          <a:p>
            <a:pPr marL="457200" lvl="0" indent="-342900" rtl="0">
              <a:spcBef>
                <a:spcPts val="0"/>
              </a:spcBef>
              <a:buClr>
                <a:srgbClr val="FFFF00"/>
              </a:buClr>
              <a:buSzPct val="100000"/>
              <a:buChar char="●"/>
            </a:pPr>
            <a:r>
              <a:rPr lang="en" sz="1800">
                <a:solidFill>
                  <a:srgbClr val="FFFF00"/>
                </a:solidFill>
              </a:rPr>
              <a:t>Security</a:t>
            </a:r>
          </a:p>
          <a:p>
            <a:pPr marL="457200" lvl="0" indent="-342900" rtl="0">
              <a:spcBef>
                <a:spcPts val="0"/>
              </a:spcBef>
              <a:buClr>
                <a:srgbClr val="FFFF00"/>
              </a:buClr>
              <a:buSzPct val="100000"/>
              <a:buChar char="●"/>
            </a:pPr>
            <a:r>
              <a:rPr lang="en" sz="1800">
                <a:solidFill>
                  <a:srgbClr val="FFFF00"/>
                </a:solidFill>
              </a:rPr>
              <a:t>Miners</a:t>
            </a:r>
          </a:p>
          <a:p>
            <a:pPr marL="457200" lvl="0" indent="-342900" rtl="0">
              <a:spcBef>
                <a:spcPts val="0"/>
              </a:spcBef>
              <a:buClr>
                <a:srgbClr val="FFFF00"/>
              </a:buClr>
              <a:buSzPct val="100000"/>
              <a:buChar char="●"/>
            </a:pPr>
            <a:r>
              <a:rPr lang="en" sz="1800">
                <a:solidFill>
                  <a:srgbClr val="FFFF00"/>
                </a:solidFill>
              </a:rPr>
              <a:t>Who to trust?</a:t>
            </a:r>
          </a:p>
          <a:p>
            <a:pPr lvl="0" rtl="0">
              <a:spcBef>
                <a:spcPts val="0"/>
              </a:spcBef>
              <a:buNone/>
            </a:pPr>
            <a:endParaRPr sz="1800">
              <a:solidFill>
                <a:srgbClr val="FFFF00"/>
              </a:solidFill>
            </a:endParaRPr>
          </a:p>
        </p:txBody>
      </p:sp>
      <p:sp>
        <p:nvSpPr>
          <p:cNvPr id="157" name="Shape 157"/>
          <p:cNvSpPr txBox="1"/>
          <p:nvPr/>
        </p:nvSpPr>
        <p:spPr>
          <a:xfrm>
            <a:off x="5963775" y="1767850"/>
            <a:ext cx="3061500" cy="2178600"/>
          </a:xfrm>
          <a:prstGeom prst="rect">
            <a:avLst/>
          </a:prstGeom>
          <a:noFill/>
          <a:ln>
            <a:noFill/>
          </a:ln>
        </p:spPr>
        <p:txBody>
          <a:bodyPr lIns="91425" tIns="91425" rIns="91425" bIns="91425" anchor="t" anchorCtr="0">
            <a:noAutofit/>
          </a:bodyPr>
          <a:lstStyle/>
          <a:p>
            <a:pPr lvl="0" rtl="0">
              <a:spcBef>
                <a:spcPts val="0"/>
              </a:spcBef>
              <a:buNone/>
            </a:pPr>
            <a:r>
              <a:rPr lang="en" sz="1800">
                <a:solidFill>
                  <a:srgbClr val="FFFF00"/>
                </a:solidFill>
              </a:rPr>
              <a:t>Solution:</a:t>
            </a:r>
          </a:p>
          <a:p>
            <a:pPr lvl="0" rtl="0">
              <a:spcBef>
                <a:spcPts val="0"/>
              </a:spcBef>
              <a:buNone/>
            </a:pPr>
            <a:r>
              <a:rPr lang="en" sz="1800">
                <a:solidFill>
                  <a:srgbClr val="FFFF00"/>
                </a:solidFill>
              </a:rPr>
              <a:t>A complex form of Game Theory where it’s more profitable to play by the rules than to attack the system.</a:t>
            </a:r>
          </a:p>
          <a:p>
            <a:pPr lvl="0" rtl="0">
              <a:spcBef>
                <a:spcPts val="0"/>
              </a:spcBef>
              <a:buNone/>
            </a:pPr>
            <a:endParaRPr sz="1800">
              <a:solidFill>
                <a:srgbClr val="FFFF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subTitle" idx="1"/>
          </p:nvPr>
        </p:nvSpPr>
        <p:spPr>
          <a:xfrm>
            <a:off x="381750" y="1417775"/>
            <a:ext cx="8520600" cy="3375900"/>
          </a:xfrm>
          <a:prstGeom prst="rect">
            <a:avLst/>
          </a:prstGeom>
        </p:spPr>
        <p:txBody>
          <a:bodyPr lIns="91425" tIns="91425" rIns="91425" bIns="91425" anchor="t" anchorCtr="0">
            <a:noAutofit/>
          </a:bodyPr>
          <a:lstStyle/>
          <a:p>
            <a:pPr marL="457200" lvl="0" indent="-228600" algn="l" rtl="0">
              <a:spcBef>
                <a:spcPts val="0"/>
              </a:spcBef>
              <a:buClr>
                <a:srgbClr val="FFFF00"/>
              </a:buClr>
              <a:buAutoNum type="arabicPeriod"/>
            </a:pPr>
            <a:r>
              <a:rPr lang="en" dirty="0" smtClean="0">
                <a:solidFill>
                  <a:srgbClr val="FFFF00"/>
                </a:solidFill>
              </a:rPr>
              <a:t> Proof </a:t>
            </a:r>
            <a:r>
              <a:rPr lang="en" dirty="0">
                <a:solidFill>
                  <a:srgbClr val="FFFF00"/>
                </a:solidFill>
              </a:rPr>
              <a:t>of work.</a:t>
            </a:r>
          </a:p>
          <a:p>
            <a:pPr lvl="0" algn="l" rtl="0">
              <a:spcBef>
                <a:spcPts val="0"/>
              </a:spcBef>
              <a:buNone/>
            </a:pPr>
            <a:r>
              <a:rPr lang="en" sz="1800" dirty="0">
                <a:solidFill>
                  <a:srgbClr val="FFFF00"/>
                </a:solidFill>
              </a:rPr>
              <a:t>An algorithm used within bitcoin to control monetary supply, to provide decentralisation and to ensure security that is verifiable by all participants.</a:t>
            </a:r>
            <a:r>
              <a:rPr lang="en" dirty="0">
                <a:solidFill>
                  <a:srgbClr val="FFFF00"/>
                </a:solidFill>
              </a:rPr>
              <a:t> </a:t>
            </a:r>
          </a:p>
          <a:p>
            <a:pPr lvl="0" algn="l" rtl="0">
              <a:spcBef>
                <a:spcPts val="0"/>
              </a:spcBef>
              <a:buNone/>
            </a:pPr>
            <a:endParaRPr dirty="0">
              <a:solidFill>
                <a:srgbClr val="FFFF00"/>
              </a:solidFill>
            </a:endParaRPr>
          </a:p>
          <a:p>
            <a:pPr marL="457200" lvl="0" indent="-228600" algn="l" rtl="0">
              <a:spcBef>
                <a:spcPts val="0"/>
              </a:spcBef>
              <a:buClr>
                <a:srgbClr val="FFFF00"/>
              </a:buClr>
              <a:buAutoNum type="arabicPeriod"/>
            </a:pPr>
            <a:r>
              <a:rPr lang="en" dirty="0" smtClean="0">
                <a:solidFill>
                  <a:srgbClr val="FFFF00"/>
                </a:solidFill>
              </a:rPr>
              <a:t> A </a:t>
            </a:r>
            <a:r>
              <a:rPr lang="en" dirty="0">
                <a:solidFill>
                  <a:srgbClr val="FFFF00"/>
                </a:solidFill>
              </a:rPr>
              <a:t>Blockchain </a:t>
            </a:r>
          </a:p>
          <a:p>
            <a:pPr lvl="0" algn="l">
              <a:spcBef>
                <a:spcPts val="0"/>
              </a:spcBef>
              <a:buNone/>
            </a:pPr>
            <a:r>
              <a:rPr lang="en" sz="1800" dirty="0">
                <a:solidFill>
                  <a:srgbClr val="FFFF00"/>
                </a:solidFill>
              </a:rPr>
              <a:t>Basically, a boring inefficient database of no real significance, hijacked by consultants who are robbing clueless banks blind and anyone else stupid enough to use it as an uncountable noun.</a:t>
            </a:r>
          </a:p>
        </p:txBody>
      </p:sp>
      <p:sp>
        <p:nvSpPr>
          <p:cNvPr id="163" name="Shape 163"/>
          <p:cNvSpPr txBox="1">
            <a:spLocks noGrp="1"/>
          </p:cNvSpPr>
          <p:nvPr>
            <p:ph type="ctrTitle"/>
          </p:nvPr>
        </p:nvSpPr>
        <p:spPr>
          <a:xfrm>
            <a:off x="311700" y="409950"/>
            <a:ext cx="8520600" cy="752400"/>
          </a:xfrm>
          <a:prstGeom prst="rect">
            <a:avLst/>
          </a:prstGeom>
        </p:spPr>
        <p:txBody>
          <a:bodyPr lIns="91425" tIns="91425" rIns="91425" bIns="91425" anchor="b" anchorCtr="0">
            <a:noAutofit/>
          </a:bodyPr>
          <a:lstStyle/>
          <a:p>
            <a:pPr lvl="0">
              <a:spcBef>
                <a:spcPts val="0"/>
              </a:spcBef>
              <a:buNone/>
            </a:pPr>
            <a:r>
              <a:rPr lang="en" sz="3600">
                <a:solidFill>
                  <a:srgbClr val="FFFF00"/>
                </a:solidFill>
              </a:rPr>
              <a:t>Most important tech behind bitcoin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265000" y="171225"/>
            <a:ext cx="8520600" cy="871500"/>
          </a:xfrm>
          <a:prstGeom prst="rect">
            <a:avLst/>
          </a:prstGeom>
        </p:spPr>
        <p:txBody>
          <a:bodyPr lIns="91425" tIns="91425" rIns="91425" bIns="91425" anchor="b" anchorCtr="0">
            <a:noAutofit/>
          </a:bodyPr>
          <a:lstStyle/>
          <a:p>
            <a:pPr lvl="0" rtl="0">
              <a:spcBef>
                <a:spcPts val="0"/>
              </a:spcBef>
              <a:buNone/>
            </a:pPr>
            <a:r>
              <a:rPr lang="en" dirty="0">
                <a:solidFill>
                  <a:srgbClr val="FFFF00"/>
                </a:solidFill>
              </a:rPr>
              <a:t>About Me</a:t>
            </a:r>
          </a:p>
        </p:txBody>
      </p:sp>
      <p:sp>
        <p:nvSpPr>
          <p:cNvPr id="62" name="Shape 62"/>
          <p:cNvSpPr txBox="1">
            <a:spLocks noGrp="1"/>
          </p:cNvSpPr>
          <p:nvPr>
            <p:ph type="subTitle" idx="1"/>
          </p:nvPr>
        </p:nvSpPr>
        <p:spPr>
          <a:xfrm>
            <a:off x="311700" y="1112850"/>
            <a:ext cx="8520600" cy="3056400"/>
          </a:xfrm>
          <a:prstGeom prst="rect">
            <a:avLst/>
          </a:prstGeom>
        </p:spPr>
        <p:txBody>
          <a:bodyPr lIns="91425" tIns="91425" rIns="91425" bIns="91425" anchor="t" anchorCtr="0">
            <a:noAutofit/>
          </a:bodyPr>
          <a:lstStyle/>
          <a:p>
            <a:pPr marL="457200" lvl="0" indent="-381000" algn="l" rtl="0">
              <a:spcBef>
                <a:spcPts val="0"/>
              </a:spcBef>
              <a:buClr>
                <a:srgbClr val="FFFF00"/>
              </a:buClr>
              <a:buSzPct val="100000"/>
              <a:buChar char="●"/>
            </a:pPr>
            <a:r>
              <a:rPr lang="en" sz="2400" dirty="0">
                <a:solidFill>
                  <a:srgbClr val="FFFF00"/>
                </a:solidFill>
              </a:rPr>
              <a:t>Born local.</a:t>
            </a:r>
          </a:p>
          <a:p>
            <a:pPr marL="457200" lvl="0" indent="-381000" algn="l" rtl="0">
              <a:spcBef>
                <a:spcPts val="0"/>
              </a:spcBef>
              <a:buClr>
                <a:srgbClr val="FFFF00"/>
              </a:buClr>
              <a:buSzPct val="100000"/>
              <a:buChar char="●"/>
            </a:pPr>
            <a:r>
              <a:rPr lang="en" sz="2400" dirty="0">
                <a:solidFill>
                  <a:srgbClr val="FFFF00"/>
                </a:solidFill>
              </a:rPr>
              <a:t>Lived 9 and a bit years in the UK.</a:t>
            </a:r>
          </a:p>
          <a:p>
            <a:pPr marL="457200" lvl="0" indent="-381000" algn="l" rtl="0">
              <a:spcBef>
                <a:spcPts val="0"/>
              </a:spcBef>
              <a:buClr>
                <a:srgbClr val="FFFF00"/>
              </a:buClr>
              <a:buSzPct val="100000"/>
              <a:buChar char="●"/>
            </a:pPr>
            <a:r>
              <a:rPr lang="en" sz="2400" dirty="0">
                <a:solidFill>
                  <a:srgbClr val="FFFF00"/>
                </a:solidFill>
              </a:rPr>
              <a:t>Lived a bit under a year in Asia.</a:t>
            </a:r>
          </a:p>
          <a:p>
            <a:pPr marL="457200" lvl="0" indent="-381000" algn="l" rtl="0">
              <a:spcBef>
                <a:spcPts val="0"/>
              </a:spcBef>
              <a:buClr>
                <a:srgbClr val="FFFF00"/>
              </a:buClr>
              <a:buSzPct val="100000"/>
              <a:buChar char="●"/>
            </a:pPr>
            <a:r>
              <a:rPr lang="en" sz="2400" dirty="0">
                <a:solidFill>
                  <a:srgbClr val="FFFF00"/>
                </a:solidFill>
              </a:rPr>
              <a:t>Senior Software developer at nib Health Funds.</a:t>
            </a:r>
          </a:p>
          <a:p>
            <a:pPr marL="457200" lvl="0" indent="-381000" algn="l" rtl="0">
              <a:spcBef>
                <a:spcPts val="0"/>
              </a:spcBef>
              <a:buClr>
                <a:srgbClr val="FFFF00"/>
              </a:buClr>
              <a:buSzPct val="100000"/>
              <a:buChar char="●"/>
            </a:pPr>
            <a:r>
              <a:rPr lang="en" sz="2400" dirty="0">
                <a:solidFill>
                  <a:srgbClr val="FFFF00"/>
                </a:solidFill>
              </a:rPr>
              <a:t>Owned a small amount of </a:t>
            </a:r>
            <a:r>
              <a:rPr lang="en" sz="2400" dirty="0">
                <a:solidFill>
                  <a:srgbClr val="FFFF00"/>
                </a:solidFill>
                <a:hlinkClick r:id="rId3"/>
              </a:rPr>
              <a:t>E-gold</a:t>
            </a:r>
            <a:r>
              <a:rPr lang="en" sz="2400" dirty="0">
                <a:solidFill>
                  <a:srgbClr val="FFFF00"/>
                </a:solidFill>
              </a:rPr>
              <a:t> around 2002.</a:t>
            </a:r>
          </a:p>
          <a:p>
            <a:pPr marL="457200" lvl="0" indent="-381000" algn="l" rtl="0">
              <a:spcBef>
                <a:spcPts val="0"/>
              </a:spcBef>
              <a:buClr>
                <a:srgbClr val="FFFF00"/>
              </a:buClr>
              <a:buSzPct val="100000"/>
              <a:buChar char="●"/>
            </a:pPr>
            <a:r>
              <a:rPr lang="en" sz="2400" dirty="0">
                <a:solidFill>
                  <a:srgbClr val="FFFF00"/>
                </a:solidFill>
              </a:rPr>
              <a:t>Bitcoin enthusiast since 2012, first read about it in 2010.</a:t>
            </a:r>
          </a:p>
          <a:p>
            <a:pPr marL="457200" lvl="0" indent="-381000" algn="l" rtl="0">
              <a:spcBef>
                <a:spcPts val="0"/>
              </a:spcBef>
              <a:buClr>
                <a:srgbClr val="FFFF00"/>
              </a:buClr>
              <a:buSzPct val="100000"/>
              <a:buChar char="●"/>
            </a:pPr>
            <a:r>
              <a:rPr lang="en" sz="2400" dirty="0">
                <a:solidFill>
                  <a:srgbClr val="FFFF00"/>
                </a:solidFill>
              </a:rPr>
              <a:t>Hobbies/Interests: Bitcoin, space, travel, privacy, psychology, economic theory, science etc.</a:t>
            </a:r>
          </a:p>
        </p:txBody>
      </p:sp>
      <p:sp>
        <p:nvSpPr>
          <p:cNvPr id="63" name="Shape 63"/>
          <p:cNvSpPr txBox="1"/>
          <p:nvPr/>
        </p:nvSpPr>
        <p:spPr>
          <a:xfrm>
            <a:off x="354975" y="4433575"/>
            <a:ext cx="8520600" cy="452400"/>
          </a:xfrm>
          <a:prstGeom prst="rect">
            <a:avLst/>
          </a:prstGeom>
          <a:noFill/>
          <a:ln>
            <a:noFill/>
          </a:ln>
        </p:spPr>
        <p:txBody>
          <a:bodyPr lIns="91425" tIns="91425" rIns="91425" bIns="91425" anchor="t" anchorCtr="0">
            <a:noAutofit/>
          </a:bodyPr>
          <a:lstStyle/>
          <a:p>
            <a:pPr lvl="0" algn="ctr" rtl="0">
              <a:spcBef>
                <a:spcPts val="0"/>
              </a:spcBef>
              <a:buClr>
                <a:schemeClr val="dk1"/>
              </a:buClr>
              <a:buFont typeface="Arial"/>
              <a:buNone/>
            </a:pPr>
            <a:r>
              <a:rPr lang="en">
                <a:solidFill>
                  <a:srgbClr val="FFFF00"/>
                </a:solidFill>
              </a:rPr>
              <a:t>Cash is peer to peer technology, bitcoin is a form of cash.</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ctrTitle"/>
          </p:nvPr>
        </p:nvSpPr>
        <p:spPr>
          <a:xfrm>
            <a:off x="311700" y="409950"/>
            <a:ext cx="8520600" cy="912900"/>
          </a:xfrm>
          <a:prstGeom prst="rect">
            <a:avLst/>
          </a:prstGeom>
        </p:spPr>
        <p:txBody>
          <a:bodyPr lIns="91425" tIns="91425" rIns="91425" bIns="91425" anchor="b" anchorCtr="0">
            <a:noAutofit/>
          </a:bodyPr>
          <a:lstStyle/>
          <a:p>
            <a:pPr lvl="0" rtl="0">
              <a:spcBef>
                <a:spcPts val="0"/>
              </a:spcBef>
              <a:buNone/>
            </a:pPr>
            <a:r>
              <a:rPr lang="en">
                <a:solidFill>
                  <a:srgbClr val="FFFF00"/>
                </a:solidFill>
              </a:rPr>
              <a:t>What is a real blockchain?</a:t>
            </a:r>
          </a:p>
        </p:txBody>
      </p:sp>
      <p:sp>
        <p:nvSpPr>
          <p:cNvPr id="169" name="Shape 169"/>
          <p:cNvSpPr txBox="1">
            <a:spLocks noGrp="1"/>
          </p:cNvSpPr>
          <p:nvPr>
            <p:ph type="subTitle" idx="1"/>
          </p:nvPr>
        </p:nvSpPr>
        <p:spPr>
          <a:xfrm>
            <a:off x="381750" y="1417775"/>
            <a:ext cx="8520600" cy="3375900"/>
          </a:xfrm>
          <a:prstGeom prst="rect">
            <a:avLst/>
          </a:prstGeom>
        </p:spPr>
        <p:txBody>
          <a:bodyPr lIns="91425" tIns="91425" rIns="91425" bIns="91425" anchor="t" anchorCtr="0">
            <a:noAutofit/>
          </a:bodyPr>
          <a:lstStyle/>
          <a:p>
            <a:pPr marL="457200" lvl="0" indent="-228600" algn="l" rtl="0">
              <a:spcBef>
                <a:spcPts val="0"/>
              </a:spcBef>
              <a:buClr>
                <a:srgbClr val="FFFF00"/>
              </a:buClr>
              <a:buChar char="●"/>
            </a:pPr>
            <a:r>
              <a:rPr lang="en">
                <a:solidFill>
                  <a:srgbClr val="FFFF00"/>
                </a:solidFill>
              </a:rPr>
              <a:t>Immutable</a:t>
            </a:r>
          </a:p>
          <a:p>
            <a:pPr marL="457200" lvl="0" indent="-228600" algn="l" rtl="0">
              <a:spcBef>
                <a:spcPts val="0"/>
              </a:spcBef>
              <a:buClr>
                <a:srgbClr val="FFFF00"/>
              </a:buClr>
              <a:buChar char="●"/>
            </a:pPr>
            <a:r>
              <a:rPr lang="en">
                <a:solidFill>
                  <a:srgbClr val="FFFF00"/>
                </a:solidFill>
              </a:rPr>
              <a:t>Open access system</a:t>
            </a:r>
          </a:p>
          <a:p>
            <a:pPr marL="457200" lvl="0" indent="-228600" algn="l" rtl="0">
              <a:spcBef>
                <a:spcPts val="0"/>
              </a:spcBef>
              <a:buClr>
                <a:srgbClr val="FFFF00"/>
              </a:buClr>
              <a:buChar char="●"/>
            </a:pPr>
            <a:r>
              <a:rPr lang="en">
                <a:solidFill>
                  <a:srgbClr val="FFFF00"/>
                </a:solidFill>
              </a:rPr>
              <a:t>Borderless</a:t>
            </a:r>
          </a:p>
          <a:p>
            <a:pPr marL="457200" lvl="0" indent="-228600" algn="l" rtl="0">
              <a:spcBef>
                <a:spcPts val="0"/>
              </a:spcBef>
              <a:buClr>
                <a:srgbClr val="FFFF00"/>
              </a:buClr>
              <a:buChar char="●"/>
            </a:pPr>
            <a:r>
              <a:rPr lang="en">
                <a:solidFill>
                  <a:srgbClr val="FFFF00"/>
                </a:solidFill>
              </a:rPr>
              <a:t>Permissionless</a:t>
            </a:r>
          </a:p>
          <a:p>
            <a:pPr marL="457200" lvl="0" indent="-228600" algn="l" rtl="0">
              <a:spcBef>
                <a:spcPts val="0"/>
              </a:spcBef>
              <a:buClr>
                <a:srgbClr val="FFFF00"/>
              </a:buClr>
              <a:buChar char="●"/>
            </a:pPr>
            <a:r>
              <a:rPr lang="en">
                <a:solidFill>
                  <a:srgbClr val="FFFF00"/>
                </a:solidFill>
              </a:rPr>
              <a:t>Decentralised</a:t>
            </a:r>
          </a:p>
          <a:p>
            <a:pPr marL="457200" lvl="0" indent="-228600" algn="l" rtl="0">
              <a:spcBef>
                <a:spcPts val="0"/>
              </a:spcBef>
              <a:buClr>
                <a:srgbClr val="FFFF00"/>
              </a:buClr>
              <a:buChar char="●"/>
            </a:pPr>
            <a:r>
              <a:rPr lang="en">
                <a:solidFill>
                  <a:srgbClr val="FFFF00"/>
                </a:solidFill>
              </a:rPr>
              <a:t>Peer-to-peer</a:t>
            </a:r>
          </a:p>
          <a:p>
            <a:pPr marL="457200" lvl="0" indent="-228600" algn="l" rtl="0">
              <a:spcBef>
                <a:spcPts val="0"/>
              </a:spcBef>
              <a:buClr>
                <a:srgbClr val="FFFF00"/>
              </a:buClr>
              <a:buChar char="●"/>
            </a:pPr>
            <a:r>
              <a:rPr lang="en">
                <a:solidFill>
                  <a:srgbClr val="FFFF00"/>
                </a:solidFill>
              </a:rPr>
              <a:t>Immutable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ctrTitle"/>
          </p:nvPr>
        </p:nvSpPr>
        <p:spPr>
          <a:xfrm>
            <a:off x="311700" y="106450"/>
            <a:ext cx="8520600" cy="912900"/>
          </a:xfrm>
          <a:prstGeom prst="rect">
            <a:avLst/>
          </a:prstGeom>
        </p:spPr>
        <p:txBody>
          <a:bodyPr lIns="91425" tIns="91425" rIns="91425" bIns="91425" anchor="b" anchorCtr="0">
            <a:noAutofit/>
          </a:bodyPr>
          <a:lstStyle/>
          <a:p>
            <a:pPr lvl="0" rtl="0">
              <a:spcBef>
                <a:spcPts val="0"/>
              </a:spcBef>
              <a:buNone/>
            </a:pPr>
            <a:r>
              <a:rPr lang="en" sz="3600">
                <a:solidFill>
                  <a:srgbClr val="FFFF00"/>
                </a:solidFill>
              </a:rPr>
              <a:t>The late to the party fintech nonsense</a:t>
            </a:r>
          </a:p>
        </p:txBody>
      </p:sp>
      <p:sp>
        <p:nvSpPr>
          <p:cNvPr id="175" name="Shape 175"/>
          <p:cNvSpPr txBox="1">
            <a:spLocks noGrp="1"/>
          </p:cNvSpPr>
          <p:nvPr>
            <p:ph type="subTitle" idx="1"/>
          </p:nvPr>
        </p:nvSpPr>
        <p:spPr>
          <a:xfrm>
            <a:off x="366175" y="1019350"/>
            <a:ext cx="3976200" cy="3375900"/>
          </a:xfrm>
          <a:prstGeom prst="rect">
            <a:avLst/>
          </a:prstGeom>
        </p:spPr>
        <p:txBody>
          <a:bodyPr lIns="91425" tIns="91425" rIns="91425" bIns="91425" anchor="t" anchorCtr="0">
            <a:noAutofit/>
          </a:bodyPr>
          <a:lstStyle/>
          <a:p>
            <a:pPr marL="457200" lvl="0" indent="-228600" algn="l" rtl="0">
              <a:spcBef>
                <a:spcPts val="0"/>
              </a:spcBef>
              <a:buClr>
                <a:srgbClr val="FFFF00"/>
              </a:buClr>
              <a:buChar char="●"/>
            </a:pPr>
            <a:r>
              <a:rPr lang="en" strike="sngStrike">
                <a:solidFill>
                  <a:srgbClr val="FFFF00"/>
                </a:solidFill>
              </a:rPr>
              <a:t>Immutable</a:t>
            </a:r>
          </a:p>
          <a:p>
            <a:pPr marL="457200" lvl="0" indent="-228600" algn="l" rtl="0">
              <a:spcBef>
                <a:spcPts val="0"/>
              </a:spcBef>
              <a:buClr>
                <a:srgbClr val="FFFF00"/>
              </a:buClr>
              <a:buChar char="●"/>
            </a:pPr>
            <a:r>
              <a:rPr lang="en" strike="sngStrike">
                <a:solidFill>
                  <a:srgbClr val="FFFF00"/>
                </a:solidFill>
              </a:rPr>
              <a:t>Open access</a:t>
            </a:r>
          </a:p>
          <a:p>
            <a:pPr marL="457200" lvl="0" indent="-228600" algn="l" rtl="0">
              <a:spcBef>
                <a:spcPts val="0"/>
              </a:spcBef>
              <a:buClr>
                <a:srgbClr val="FFFF00"/>
              </a:buClr>
              <a:buChar char="●"/>
            </a:pPr>
            <a:r>
              <a:rPr lang="en" strike="sngStrike">
                <a:solidFill>
                  <a:srgbClr val="FFFF00"/>
                </a:solidFill>
              </a:rPr>
              <a:t>Borderless</a:t>
            </a:r>
          </a:p>
          <a:p>
            <a:pPr marL="457200" lvl="0" indent="-228600" algn="l" rtl="0">
              <a:spcBef>
                <a:spcPts val="0"/>
              </a:spcBef>
              <a:buClr>
                <a:srgbClr val="FFFF00"/>
              </a:buClr>
              <a:buChar char="●"/>
            </a:pPr>
            <a:r>
              <a:rPr lang="en" strike="sngStrike">
                <a:solidFill>
                  <a:srgbClr val="FFFF00"/>
                </a:solidFill>
              </a:rPr>
              <a:t>Permissionless</a:t>
            </a:r>
          </a:p>
          <a:p>
            <a:pPr marL="457200" lvl="0" indent="-228600" algn="l" rtl="0">
              <a:spcBef>
                <a:spcPts val="0"/>
              </a:spcBef>
              <a:buClr>
                <a:srgbClr val="FFFF00"/>
              </a:buClr>
              <a:buChar char="●"/>
            </a:pPr>
            <a:r>
              <a:rPr lang="en" strike="sngStrike">
                <a:solidFill>
                  <a:srgbClr val="FFFF00"/>
                </a:solidFill>
              </a:rPr>
              <a:t>Decentralised</a:t>
            </a:r>
          </a:p>
          <a:p>
            <a:pPr marL="457200" lvl="0" indent="-228600" algn="l" rtl="0">
              <a:spcBef>
                <a:spcPts val="0"/>
              </a:spcBef>
              <a:buClr>
                <a:srgbClr val="FFFF00"/>
              </a:buClr>
              <a:buChar char="●"/>
            </a:pPr>
            <a:r>
              <a:rPr lang="en" strike="sngStrike">
                <a:solidFill>
                  <a:srgbClr val="FFFF00"/>
                </a:solidFill>
              </a:rPr>
              <a:t>Peer-to-peer</a:t>
            </a:r>
          </a:p>
          <a:p>
            <a:pPr marL="457200" lvl="0" indent="-228600" algn="l" rtl="0">
              <a:spcBef>
                <a:spcPts val="0"/>
              </a:spcBef>
              <a:buClr>
                <a:srgbClr val="FFFF00"/>
              </a:buClr>
              <a:buChar char="●"/>
            </a:pPr>
            <a:r>
              <a:rPr lang="en" strike="sngStrike">
                <a:solidFill>
                  <a:srgbClr val="FFFF00"/>
                </a:solidFill>
              </a:rPr>
              <a:t>Immutable</a:t>
            </a:r>
          </a:p>
        </p:txBody>
      </p:sp>
      <p:sp>
        <p:nvSpPr>
          <p:cNvPr id="176" name="Shape 176"/>
          <p:cNvSpPr txBox="1">
            <a:spLocks noGrp="1"/>
          </p:cNvSpPr>
          <p:nvPr>
            <p:ph type="subTitle" idx="1"/>
          </p:nvPr>
        </p:nvSpPr>
        <p:spPr>
          <a:xfrm>
            <a:off x="4713150" y="1064350"/>
            <a:ext cx="3976200" cy="3375900"/>
          </a:xfrm>
          <a:prstGeom prst="rect">
            <a:avLst/>
          </a:prstGeom>
        </p:spPr>
        <p:txBody>
          <a:bodyPr lIns="91425" tIns="91425" rIns="91425" bIns="91425" anchor="t" anchorCtr="0">
            <a:noAutofit/>
          </a:bodyPr>
          <a:lstStyle/>
          <a:p>
            <a:pPr marL="457200" lvl="0" indent="-228600" algn="l" rtl="0">
              <a:spcBef>
                <a:spcPts val="0"/>
              </a:spcBef>
              <a:buClr>
                <a:srgbClr val="FFFF00"/>
              </a:buClr>
              <a:buChar char="●"/>
            </a:pPr>
            <a:r>
              <a:rPr lang="en">
                <a:solidFill>
                  <a:srgbClr val="FFFF00"/>
                </a:solidFill>
              </a:rPr>
              <a:t>Editable</a:t>
            </a:r>
          </a:p>
          <a:p>
            <a:pPr marL="457200" lvl="0" indent="-228600" algn="l" rtl="0">
              <a:spcBef>
                <a:spcPts val="0"/>
              </a:spcBef>
              <a:buClr>
                <a:srgbClr val="FFFF00"/>
              </a:buClr>
              <a:buChar char="●"/>
            </a:pPr>
            <a:r>
              <a:rPr lang="en">
                <a:solidFill>
                  <a:srgbClr val="FFFF00"/>
                </a:solidFill>
              </a:rPr>
              <a:t>Closed access </a:t>
            </a:r>
          </a:p>
          <a:p>
            <a:pPr marL="457200" lvl="0" indent="-228600" algn="l" rtl="0">
              <a:spcBef>
                <a:spcPts val="0"/>
              </a:spcBef>
              <a:buClr>
                <a:srgbClr val="FFFF00"/>
              </a:buClr>
              <a:buChar char="●"/>
            </a:pPr>
            <a:r>
              <a:rPr lang="en">
                <a:solidFill>
                  <a:srgbClr val="FFFF00"/>
                </a:solidFill>
              </a:rPr>
              <a:t>Hidden</a:t>
            </a:r>
          </a:p>
          <a:p>
            <a:pPr marL="457200" lvl="0" indent="-228600" algn="l" rtl="0">
              <a:spcBef>
                <a:spcPts val="0"/>
              </a:spcBef>
              <a:buClr>
                <a:srgbClr val="FFFF00"/>
              </a:buClr>
              <a:buChar char="●"/>
            </a:pPr>
            <a:r>
              <a:rPr lang="en">
                <a:solidFill>
                  <a:srgbClr val="FFFF00"/>
                </a:solidFill>
              </a:rPr>
              <a:t>Permissioned</a:t>
            </a:r>
          </a:p>
          <a:p>
            <a:pPr marL="457200" lvl="0" indent="-228600" algn="l" rtl="0">
              <a:spcBef>
                <a:spcPts val="0"/>
              </a:spcBef>
              <a:buClr>
                <a:srgbClr val="FFFF00"/>
              </a:buClr>
              <a:buChar char="●"/>
            </a:pPr>
            <a:r>
              <a:rPr lang="en">
                <a:solidFill>
                  <a:srgbClr val="FFFF00"/>
                </a:solidFill>
              </a:rPr>
              <a:t>Centralised</a:t>
            </a:r>
          </a:p>
          <a:p>
            <a:pPr marL="457200" lvl="0" indent="-228600" algn="l" rtl="0">
              <a:spcBef>
                <a:spcPts val="0"/>
              </a:spcBef>
              <a:buClr>
                <a:srgbClr val="FFFF00"/>
              </a:buClr>
              <a:buChar char="●"/>
            </a:pPr>
            <a:r>
              <a:rPr lang="en">
                <a:solidFill>
                  <a:srgbClr val="FFFF00"/>
                </a:solidFill>
              </a:rPr>
              <a:t>Restricted users</a:t>
            </a:r>
          </a:p>
          <a:p>
            <a:pPr marL="457200" lvl="0" indent="-228600" algn="l" rtl="0">
              <a:spcBef>
                <a:spcPts val="0"/>
              </a:spcBef>
              <a:buClr>
                <a:srgbClr val="FFFF00"/>
              </a:buClr>
              <a:buChar char="●"/>
            </a:pPr>
            <a:r>
              <a:rPr lang="en">
                <a:solidFill>
                  <a:srgbClr val="FFFF00"/>
                </a:solidFill>
              </a:rPr>
              <a:t>Insecure</a:t>
            </a:r>
          </a:p>
        </p:txBody>
      </p:sp>
      <p:sp>
        <p:nvSpPr>
          <p:cNvPr id="177" name="Shape 177"/>
          <p:cNvSpPr txBox="1"/>
          <p:nvPr/>
        </p:nvSpPr>
        <p:spPr>
          <a:xfrm>
            <a:off x="544825" y="4358000"/>
            <a:ext cx="7525200" cy="522900"/>
          </a:xfrm>
          <a:prstGeom prst="rect">
            <a:avLst/>
          </a:prstGeom>
          <a:noFill/>
          <a:ln>
            <a:noFill/>
          </a:ln>
        </p:spPr>
        <p:txBody>
          <a:bodyPr lIns="91425" tIns="91425" rIns="91425" bIns="91425" anchor="t" anchorCtr="0">
            <a:noAutofit/>
          </a:bodyPr>
          <a:lstStyle/>
          <a:p>
            <a:pPr lvl="0" algn="ctr">
              <a:spcBef>
                <a:spcPts val="0"/>
              </a:spcBef>
              <a:buNone/>
            </a:pPr>
            <a:r>
              <a:rPr lang="en" sz="2400">
                <a:solidFill>
                  <a:srgbClr val="FFFF00"/>
                </a:solidFill>
              </a:rPr>
              <a:t>So which is most innovative?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Shape 182"/>
          <p:cNvPicPr preferRelativeResize="0"/>
          <p:nvPr/>
        </p:nvPicPr>
        <p:blipFill>
          <a:blip r:embed="rId3">
            <a:alphaModFix/>
          </a:blip>
          <a:stretch>
            <a:fillRect/>
          </a:stretch>
        </p:blipFill>
        <p:spPr>
          <a:xfrm>
            <a:off x="1671637" y="1156325"/>
            <a:ext cx="5800725" cy="2457450"/>
          </a:xfrm>
          <a:prstGeom prst="rect">
            <a:avLst/>
          </a:prstGeom>
          <a:noFill/>
          <a:ln>
            <a:noFill/>
          </a:ln>
        </p:spPr>
      </p:pic>
      <p:sp>
        <p:nvSpPr>
          <p:cNvPr id="183" name="Shape 183"/>
          <p:cNvSpPr txBox="1"/>
          <p:nvPr/>
        </p:nvSpPr>
        <p:spPr>
          <a:xfrm>
            <a:off x="1019500" y="350200"/>
            <a:ext cx="7011600" cy="840600"/>
          </a:xfrm>
          <a:prstGeom prst="rect">
            <a:avLst/>
          </a:prstGeom>
          <a:noFill/>
          <a:ln>
            <a:noFill/>
          </a:ln>
        </p:spPr>
        <p:txBody>
          <a:bodyPr lIns="91425" tIns="91425" rIns="91425" bIns="91425" anchor="t" anchorCtr="0">
            <a:noAutofit/>
          </a:bodyPr>
          <a:lstStyle/>
          <a:p>
            <a:pPr lvl="0" algn="ctr">
              <a:spcBef>
                <a:spcPts val="0"/>
              </a:spcBef>
              <a:buNone/>
            </a:pPr>
            <a:r>
              <a:rPr lang="en" sz="3600" dirty="0" smtClean="0">
                <a:solidFill>
                  <a:srgbClr val="FFFF00"/>
                </a:solidFill>
              </a:rPr>
              <a:t>What the?.</a:t>
            </a:r>
            <a:endParaRPr lang="en" sz="3600" dirty="0">
              <a:solidFill>
                <a:srgbClr val="FFFF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p:nvPr/>
        </p:nvSpPr>
        <p:spPr>
          <a:xfrm>
            <a:off x="171200" y="350200"/>
            <a:ext cx="8754900" cy="840600"/>
          </a:xfrm>
          <a:prstGeom prst="rect">
            <a:avLst/>
          </a:prstGeom>
          <a:noFill/>
          <a:ln>
            <a:noFill/>
          </a:ln>
        </p:spPr>
        <p:txBody>
          <a:bodyPr lIns="91425" tIns="91425" rIns="91425" bIns="91425" anchor="t" anchorCtr="0">
            <a:noAutofit/>
          </a:bodyPr>
          <a:lstStyle/>
          <a:p>
            <a:pPr lvl="0" algn="ctr" rtl="0">
              <a:spcBef>
                <a:spcPts val="0"/>
              </a:spcBef>
              <a:buNone/>
            </a:pPr>
            <a:r>
              <a:rPr lang="en" sz="3600">
                <a:solidFill>
                  <a:srgbClr val="FFFF00"/>
                </a:solidFill>
              </a:rPr>
              <a:t>Prerequisites to understanding Bitcoin</a:t>
            </a:r>
          </a:p>
        </p:txBody>
      </p:sp>
      <p:sp>
        <p:nvSpPr>
          <p:cNvPr id="189" name="Shape 189"/>
          <p:cNvSpPr txBox="1"/>
          <p:nvPr/>
        </p:nvSpPr>
        <p:spPr>
          <a:xfrm>
            <a:off x="443775" y="1354100"/>
            <a:ext cx="8155500" cy="1914300"/>
          </a:xfrm>
          <a:prstGeom prst="rect">
            <a:avLst/>
          </a:prstGeom>
          <a:noFill/>
          <a:ln>
            <a:noFill/>
          </a:ln>
        </p:spPr>
        <p:txBody>
          <a:bodyPr lIns="91425" tIns="91425" rIns="91425" bIns="91425" anchor="t" anchorCtr="0">
            <a:noAutofit/>
          </a:bodyPr>
          <a:lstStyle/>
          <a:p>
            <a:pPr marL="457200" lvl="0" indent="-342900" rtl="0">
              <a:spcBef>
                <a:spcPts val="0"/>
              </a:spcBef>
              <a:buClr>
                <a:srgbClr val="FFFF00"/>
              </a:buClr>
              <a:buSzPct val="100000"/>
              <a:buChar char="●"/>
            </a:pPr>
            <a:r>
              <a:rPr lang="en" sz="1800">
                <a:solidFill>
                  <a:srgbClr val="FFFF00"/>
                </a:solidFill>
              </a:rPr>
              <a:t>Hash functions, e.g. SHA-256, RIPEMD-160 etc</a:t>
            </a:r>
          </a:p>
          <a:p>
            <a:pPr marL="457200" lvl="0" indent="-342900" rtl="0">
              <a:spcBef>
                <a:spcPts val="0"/>
              </a:spcBef>
              <a:buClr>
                <a:srgbClr val="FFFF00"/>
              </a:buClr>
              <a:buSzPct val="100000"/>
              <a:buChar char="●"/>
            </a:pPr>
            <a:r>
              <a:rPr lang="en" sz="1800">
                <a:solidFill>
                  <a:srgbClr val="FFFF00"/>
                </a:solidFill>
              </a:rPr>
              <a:t>Asymmetric cryptography (Public-key) e.g. ECDSA, think SSL (although SSL also uses symmetric for speed) </a:t>
            </a:r>
          </a:p>
          <a:p>
            <a:pPr marL="457200" lvl="0" indent="-342900" rtl="0">
              <a:spcBef>
                <a:spcPts val="0"/>
              </a:spcBef>
              <a:buClr>
                <a:srgbClr val="FFFF00"/>
              </a:buClr>
              <a:buSzPct val="100000"/>
              <a:buChar char="●"/>
            </a:pPr>
            <a:r>
              <a:rPr lang="en" sz="1800">
                <a:solidFill>
                  <a:srgbClr val="FFFF00"/>
                </a:solidFill>
              </a:rPr>
              <a:t>Merkle trees</a:t>
            </a:r>
          </a:p>
          <a:p>
            <a:pPr marL="457200" lvl="0" indent="-342900">
              <a:spcBef>
                <a:spcPts val="0"/>
              </a:spcBef>
              <a:buClr>
                <a:srgbClr val="FFFF00"/>
              </a:buClr>
              <a:buSzPct val="100000"/>
              <a:buChar char="●"/>
            </a:pPr>
            <a:r>
              <a:rPr lang="en" sz="1800">
                <a:solidFill>
                  <a:srgbClr val="FFFF00"/>
                </a:solidFill>
              </a:rPr>
              <a:t>POW (Proof of work) algorithm. E.g. Hash Cash, (2 inputs, a value and a nonce, both hashed)</a:t>
            </a:r>
          </a:p>
        </p:txBody>
      </p:sp>
      <p:sp>
        <p:nvSpPr>
          <p:cNvPr id="190" name="Shape 190"/>
          <p:cNvSpPr txBox="1"/>
          <p:nvPr/>
        </p:nvSpPr>
        <p:spPr>
          <a:xfrm>
            <a:off x="564375" y="4116775"/>
            <a:ext cx="7914300" cy="731400"/>
          </a:xfrm>
          <a:prstGeom prst="rect">
            <a:avLst/>
          </a:prstGeom>
          <a:noFill/>
          <a:ln>
            <a:noFill/>
          </a:ln>
        </p:spPr>
        <p:txBody>
          <a:bodyPr lIns="91425" tIns="91425" rIns="91425" bIns="91425" anchor="t" anchorCtr="0">
            <a:noAutofit/>
          </a:bodyPr>
          <a:lstStyle/>
          <a:p>
            <a:pPr lvl="0" rtl="0">
              <a:spcBef>
                <a:spcPts val="0"/>
              </a:spcBef>
              <a:buNone/>
            </a:pPr>
            <a:r>
              <a:rPr lang="en" sz="1800" i="1">
                <a:solidFill>
                  <a:srgbClr val="FFFF00"/>
                </a:solidFill>
              </a:rPr>
              <a:t>POW is what gives a blockchain it’s immutability and security. A blockchain without POW is an insecure easily editable blockchain.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p:nvPr/>
        </p:nvSpPr>
        <p:spPr>
          <a:xfrm>
            <a:off x="171200" y="350200"/>
            <a:ext cx="8754900" cy="840600"/>
          </a:xfrm>
          <a:prstGeom prst="rect">
            <a:avLst/>
          </a:prstGeom>
          <a:noFill/>
          <a:ln>
            <a:noFill/>
          </a:ln>
        </p:spPr>
        <p:txBody>
          <a:bodyPr lIns="91425" tIns="91425" rIns="91425" bIns="91425" anchor="t" anchorCtr="0">
            <a:noAutofit/>
          </a:bodyPr>
          <a:lstStyle/>
          <a:p>
            <a:pPr lvl="0" algn="ctr" rtl="0">
              <a:spcBef>
                <a:spcPts val="0"/>
              </a:spcBef>
              <a:buNone/>
            </a:pPr>
            <a:r>
              <a:rPr lang="en" sz="3600">
                <a:solidFill>
                  <a:srgbClr val="FFFF00"/>
                </a:solidFill>
              </a:rPr>
              <a:t>Hash chains</a:t>
            </a:r>
          </a:p>
        </p:txBody>
      </p:sp>
      <p:sp>
        <p:nvSpPr>
          <p:cNvPr id="196" name="Shape 196"/>
          <p:cNvSpPr txBox="1"/>
          <p:nvPr/>
        </p:nvSpPr>
        <p:spPr>
          <a:xfrm>
            <a:off x="241250" y="1214000"/>
            <a:ext cx="8544900" cy="2793900"/>
          </a:xfrm>
          <a:prstGeom prst="rect">
            <a:avLst/>
          </a:prstGeom>
          <a:noFill/>
          <a:ln>
            <a:noFill/>
          </a:ln>
        </p:spPr>
        <p:txBody>
          <a:bodyPr lIns="91425" tIns="91425" rIns="91425" bIns="91425" anchor="t" anchorCtr="0">
            <a:noAutofit/>
          </a:bodyPr>
          <a:lstStyle/>
          <a:p>
            <a:pPr lvl="0">
              <a:spcBef>
                <a:spcPts val="0"/>
              </a:spcBef>
              <a:buNone/>
            </a:pPr>
            <a:r>
              <a:rPr lang="en" sz="1800">
                <a:solidFill>
                  <a:srgbClr val="FFFF00"/>
                </a:solidFill>
              </a:rPr>
              <a:t>X = Hash(‘Dazza pays Shazza $5’)</a:t>
            </a:r>
          </a:p>
          <a:p>
            <a:pPr lvl="0">
              <a:spcBef>
                <a:spcPts val="0"/>
              </a:spcBef>
              <a:buNone/>
            </a:pPr>
            <a:r>
              <a:rPr lang="en" sz="1800">
                <a:solidFill>
                  <a:srgbClr val="FFFF00"/>
                </a:solidFill>
              </a:rPr>
              <a:t>Y = Hash(x + ‘Shazza pays Bazza $10’)</a:t>
            </a:r>
          </a:p>
          <a:p>
            <a:pPr lvl="0">
              <a:spcBef>
                <a:spcPts val="0"/>
              </a:spcBef>
              <a:buNone/>
            </a:pPr>
            <a:r>
              <a:rPr lang="en" sz="1800">
                <a:solidFill>
                  <a:srgbClr val="FFFF00"/>
                </a:solidFill>
              </a:rPr>
              <a:t>Z = Hash(y + ‘Bazza pays Wazza $4’)</a:t>
            </a:r>
          </a:p>
          <a:p>
            <a:pPr lvl="0">
              <a:spcBef>
                <a:spcPts val="0"/>
              </a:spcBef>
              <a:buNone/>
            </a:pPr>
            <a:endParaRPr sz="1800">
              <a:solidFill>
                <a:srgbClr val="FFFF00"/>
              </a:solidFill>
            </a:endParaRPr>
          </a:p>
          <a:p>
            <a:pPr lvl="0">
              <a:spcBef>
                <a:spcPts val="0"/>
              </a:spcBef>
              <a:buNone/>
            </a:pPr>
            <a:r>
              <a:rPr lang="en" sz="1800">
                <a:solidFill>
                  <a:srgbClr val="FFFF00"/>
                </a:solidFill>
              </a:rPr>
              <a:t>X = b7f25f5117a0ee698b8e491b4823e69d22005c493d1f2314558a2dd4843b7cae</a:t>
            </a:r>
          </a:p>
          <a:p>
            <a:pPr lvl="0">
              <a:spcBef>
                <a:spcPts val="0"/>
              </a:spcBef>
              <a:buNone/>
            </a:pPr>
            <a:r>
              <a:rPr lang="en" sz="1800">
                <a:solidFill>
                  <a:srgbClr val="FFFF00"/>
                </a:solidFill>
              </a:rPr>
              <a:t>Y = f436fa452d2368e39481687d6194dc1b1b3386fd2e4370186dd97fd815ca8c65</a:t>
            </a:r>
          </a:p>
          <a:p>
            <a:pPr lvl="0">
              <a:spcBef>
                <a:spcPts val="0"/>
              </a:spcBef>
              <a:buNone/>
            </a:pPr>
            <a:r>
              <a:rPr lang="en" sz="1800">
                <a:solidFill>
                  <a:srgbClr val="FFFF00"/>
                </a:solidFill>
              </a:rPr>
              <a:t>Z = 6fff2aed3534fc33a7c69f486b3240a216b9c7cb99fac02c44db74f67545545f</a:t>
            </a:r>
          </a:p>
          <a:p>
            <a:pPr lvl="0">
              <a:spcBef>
                <a:spcPts val="0"/>
              </a:spcBef>
              <a:buNone/>
            </a:pPr>
            <a:endParaRPr sz="1800">
              <a:solidFill>
                <a:srgbClr val="FFFF00"/>
              </a:solidFill>
            </a:endParaRPr>
          </a:p>
          <a:p>
            <a:pPr lvl="0">
              <a:spcBef>
                <a:spcPts val="0"/>
              </a:spcBef>
              <a:buNone/>
            </a:pPr>
            <a:r>
              <a:rPr lang="en" sz="1800">
                <a:solidFill>
                  <a:srgbClr val="FFFF00"/>
                </a:solidFill>
              </a:rPr>
              <a:t>Hash(a) - Hash(a+b) - Hash(b+c) and so 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p:nvPr/>
        </p:nvSpPr>
        <p:spPr>
          <a:xfrm>
            <a:off x="171200" y="350200"/>
            <a:ext cx="8754900" cy="840600"/>
          </a:xfrm>
          <a:prstGeom prst="rect">
            <a:avLst/>
          </a:prstGeom>
          <a:noFill/>
          <a:ln>
            <a:noFill/>
          </a:ln>
        </p:spPr>
        <p:txBody>
          <a:bodyPr lIns="91425" tIns="91425" rIns="91425" bIns="91425" anchor="t" anchorCtr="0">
            <a:noAutofit/>
          </a:bodyPr>
          <a:lstStyle/>
          <a:p>
            <a:pPr lvl="0" algn="ctr" rtl="0">
              <a:spcBef>
                <a:spcPts val="0"/>
              </a:spcBef>
              <a:buNone/>
            </a:pPr>
            <a:r>
              <a:rPr lang="en" sz="3600">
                <a:solidFill>
                  <a:srgbClr val="FFFF00"/>
                </a:solidFill>
              </a:rPr>
              <a:t>A Blockchain</a:t>
            </a:r>
          </a:p>
        </p:txBody>
      </p:sp>
      <p:sp>
        <p:nvSpPr>
          <p:cNvPr id="202" name="Shape 202"/>
          <p:cNvSpPr txBox="1"/>
          <p:nvPr/>
        </p:nvSpPr>
        <p:spPr>
          <a:xfrm>
            <a:off x="428000" y="4159487"/>
            <a:ext cx="8241300" cy="766500"/>
          </a:xfrm>
          <a:prstGeom prst="rect">
            <a:avLst/>
          </a:prstGeom>
          <a:noFill/>
          <a:ln>
            <a:noFill/>
          </a:ln>
        </p:spPr>
        <p:txBody>
          <a:bodyPr lIns="91425" tIns="91425" rIns="91425" bIns="91425" anchor="t" anchorCtr="0">
            <a:noAutofit/>
          </a:bodyPr>
          <a:lstStyle/>
          <a:p>
            <a:pPr lvl="0" rtl="0">
              <a:spcBef>
                <a:spcPts val="0"/>
              </a:spcBef>
              <a:buNone/>
            </a:pPr>
            <a:r>
              <a:rPr lang="en" i="1">
                <a:solidFill>
                  <a:srgbClr val="FFFF00"/>
                </a:solidFill>
              </a:rPr>
              <a:t>“I suggest a clear definition that can be communicated to lay people.  It is a blockchain if it has blocks and it has chains. The “chains” should be Merkle trees or other cryptographic structures” - Nick Szabo</a:t>
            </a:r>
          </a:p>
          <a:p>
            <a:pPr lvl="0" rtl="0">
              <a:spcBef>
                <a:spcPts val="0"/>
              </a:spcBef>
              <a:buNone/>
            </a:pPr>
            <a:r>
              <a:rPr lang="en" i="1" u="sng">
                <a:solidFill>
                  <a:schemeClr val="hlink"/>
                </a:solidFill>
                <a:hlinkClick r:id="rId3"/>
              </a:rPr>
              <a:t>https://unenumerated.blogspot.com</a:t>
            </a:r>
            <a:r>
              <a:rPr lang="en" i="1">
                <a:solidFill>
                  <a:srgbClr val="FFFF00"/>
                </a:solidFill>
              </a:rPr>
              <a:t> </a:t>
            </a:r>
          </a:p>
        </p:txBody>
      </p:sp>
      <p:sp>
        <p:nvSpPr>
          <p:cNvPr id="203" name="Shape 203"/>
          <p:cNvSpPr txBox="1"/>
          <p:nvPr/>
        </p:nvSpPr>
        <p:spPr>
          <a:xfrm>
            <a:off x="575875" y="1540875"/>
            <a:ext cx="2217900" cy="1589400"/>
          </a:xfrm>
          <a:prstGeom prst="rect">
            <a:avLst/>
          </a:prstGeom>
          <a:solidFill>
            <a:srgbClr val="4A86E8"/>
          </a:solidFill>
          <a:ln>
            <a:noFill/>
          </a:ln>
        </p:spPr>
        <p:txBody>
          <a:bodyPr lIns="91425" tIns="91425" rIns="91425" bIns="91425" anchor="t" anchorCtr="0">
            <a:noAutofit/>
          </a:bodyPr>
          <a:lstStyle/>
          <a:p>
            <a:pPr lvl="0">
              <a:spcBef>
                <a:spcPts val="0"/>
              </a:spcBef>
              <a:buNone/>
            </a:pPr>
            <a:r>
              <a:rPr lang="en">
                <a:solidFill>
                  <a:srgbClr val="FFFF00"/>
                </a:solidFill>
              </a:rPr>
              <a:t>Shazza pays Wazza</a:t>
            </a:r>
          </a:p>
          <a:p>
            <a:pPr lvl="0">
              <a:spcBef>
                <a:spcPts val="0"/>
              </a:spcBef>
              <a:buNone/>
            </a:pPr>
            <a:r>
              <a:rPr lang="en">
                <a:solidFill>
                  <a:srgbClr val="FFFF00"/>
                </a:solidFill>
              </a:rPr>
              <a:t>Shazza pays Dazza</a:t>
            </a:r>
          </a:p>
          <a:p>
            <a:pPr lvl="0">
              <a:spcBef>
                <a:spcPts val="0"/>
              </a:spcBef>
              <a:buNone/>
            </a:pPr>
            <a:r>
              <a:rPr lang="en">
                <a:solidFill>
                  <a:srgbClr val="FFFF00"/>
                </a:solidFill>
              </a:rPr>
              <a:t>Bazza pays Dazza</a:t>
            </a:r>
          </a:p>
        </p:txBody>
      </p:sp>
      <p:sp>
        <p:nvSpPr>
          <p:cNvPr id="204" name="Shape 204"/>
          <p:cNvSpPr txBox="1"/>
          <p:nvPr/>
        </p:nvSpPr>
        <p:spPr>
          <a:xfrm>
            <a:off x="3568750" y="1540875"/>
            <a:ext cx="2217900" cy="1589400"/>
          </a:xfrm>
          <a:prstGeom prst="rect">
            <a:avLst/>
          </a:prstGeom>
          <a:solidFill>
            <a:srgbClr val="4A86E8"/>
          </a:solidFill>
          <a:ln>
            <a:noFill/>
          </a:ln>
        </p:spPr>
        <p:txBody>
          <a:bodyPr lIns="91425" tIns="91425" rIns="91425" bIns="91425" anchor="t" anchorCtr="0">
            <a:noAutofit/>
          </a:bodyPr>
          <a:lstStyle/>
          <a:p>
            <a:pPr lvl="0">
              <a:spcBef>
                <a:spcPts val="0"/>
              </a:spcBef>
              <a:buClr>
                <a:schemeClr val="dk1"/>
              </a:buClr>
              <a:buFont typeface="Arial"/>
              <a:buNone/>
            </a:pPr>
            <a:r>
              <a:rPr lang="en">
                <a:solidFill>
                  <a:srgbClr val="FFFF00"/>
                </a:solidFill>
              </a:rPr>
              <a:t>Alice pays Bob</a:t>
            </a:r>
          </a:p>
          <a:p>
            <a:pPr lvl="0">
              <a:spcBef>
                <a:spcPts val="0"/>
              </a:spcBef>
              <a:buClr>
                <a:schemeClr val="dk1"/>
              </a:buClr>
              <a:buFont typeface="Arial"/>
              <a:buNone/>
            </a:pPr>
            <a:r>
              <a:rPr lang="en">
                <a:solidFill>
                  <a:srgbClr val="FFFF00"/>
                </a:solidFill>
              </a:rPr>
              <a:t>Bob pays Bazaa</a:t>
            </a:r>
          </a:p>
          <a:p>
            <a:pPr lvl="0" rtl="0">
              <a:spcBef>
                <a:spcPts val="0"/>
              </a:spcBef>
              <a:buClr>
                <a:schemeClr val="dk1"/>
              </a:buClr>
              <a:buFont typeface="Arial"/>
              <a:buNone/>
            </a:pPr>
            <a:r>
              <a:rPr lang="en">
                <a:solidFill>
                  <a:srgbClr val="FFFF00"/>
                </a:solidFill>
              </a:rPr>
              <a:t>Bob pays Alice</a:t>
            </a:r>
          </a:p>
        </p:txBody>
      </p:sp>
      <p:sp>
        <p:nvSpPr>
          <p:cNvPr id="205" name="Shape 205"/>
          <p:cNvSpPr txBox="1"/>
          <p:nvPr/>
        </p:nvSpPr>
        <p:spPr>
          <a:xfrm>
            <a:off x="6639475" y="1540875"/>
            <a:ext cx="2217900" cy="1589400"/>
          </a:xfrm>
          <a:prstGeom prst="rect">
            <a:avLst/>
          </a:prstGeom>
          <a:solidFill>
            <a:srgbClr val="4A86E8"/>
          </a:solidFill>
          <a:ln>
            <a:noFill/>
          </a:ln>
        </p:spPr>
        <p:txBody>
          <a:bodyPr lIns="91425" tIns="91425" rIns="91425" bIns="91425" anchor="t" anchorCtr="0">
            <a:noAutofit/>
          </a:bodyPr>
          <a:lstStyle/>
          <a:p>
            <a:pPr lvl="0">
              <a:spcBef>
                <a:spcPts val="0"/>
              </a:spcBef>
              <a:buClr>
                <a:schemeClr val="dk1"/>
              </a:buClr>
              <a:buFont typeface="Arial"/>
              <a:buNone/>
            </a:pPr>
            <a:r>
              <a:rPr lang="en">
                <a:solidFill>
                  <a:srgbClr val="FFFF00"/>
                </a:solidFill>
              </a:rPr>
              <a:t>Wazza pays Shazza</a:t>
            </a:r>
          </a:p>
          <a:p>
            <a:pPr lvl="0">
              <a:spcBef>
                <a:spcPts val="0"/>
              </a:spcBef>
              <a:buClr>
                <a:schemeClr val="dk1"/>
              </a:buClr>
              <a:buFont typeface="Arial"/>
              <a:buNone/>
            </a:pPr>
            <a:r>
              <a:rPr lang="en">
                <a:solidFill>
                  <a:srgbClr val="FFFF00"/>
                </a:solidFill>
              </a:rPr>
              <a:t>Shazza pays Dazza</a:t>
            </a:r>
          </a:p>
          <a:p>
            <a:pPr lvl="0" rtl="0">
              <a:spcBef>
                <a:spcPts val="0"/>
              </a:spcBef>
              <a:buClr>
                <a:schemeClr val="dk1"/>
              </a:buClr>
              <a:buFont typeface="Arial"/>
              <a:buNone/>
            </a:pPr>
            <a:r>
              <a:rPr lang="en">
                <a:solidFill>
                  <a:srgbClr val="FFFF00"/>
                </a:solidFill>
              </a:rPr>
              <a:t>Bazza pays Dazza</a:t>
            </a:r>
          </a:p>
        </p:txBody>
      </p:sp>
      <p:cxnSp>
        <p:nvCxnSpPr>
          <p:cNvPr id="206" name="Shape 206"/>
          <p:cNvCxnSpPr>
            <a:stCxn id="203" idx="3"/>
            <a:endCxn id="204" idx="1"/>
          </p:cNvCxnSpPr>
          <p:nvPr/>
        </p:nvCxnSpPr>
        <p:spPr>
          <a:xfrm>
            <a:off x="2793775" y="2335575"/>
            <a:ext cx="774900" cy="0"/>
          </a:xfrm>
          <a:prstGeom prst="straightConnector1">
            <a:avLst/>
          </a:prstGeom>
          <a:noFill/>
          <a:ln w="38100" cap="flat" cmpd="sng">
            <a:solidFill>
              <a:srgbClr val="FFFF00"/>
            </a:solidFill>
            <a:prstDash val="solid"/>
            <a:round/>
            <a:headEnd type="none" w="lg" len="lg"/>
            <a:tailEnd type="none" w="lg" len="lg"/>
          </a:ln>
        </p:spPr>
      </p:cxnSp>
      <p:cxnSp>
        <p:nvCxnSpPr>
          <p:cNvPr id="207" name="Shape 207"/>
          <p:cNvCxnSpPr>
            <a:stCxn id="204" idx="3"/>
            <a:endCxn id="205" idx="1"/>
          </p:cNvCxnSpPr>
          <p:nvPr/>
        </p:nvCxnSpPr>
        <p:spPr>
          <a:xfrm>
            <a:off x="5786650" y="2335575"/>
            <a:ext cx="852900" cy="0"/>
          </a:xfrm>
          <a:prstGeom prst="straightConnector1">
            <a:avLst/>
          </a:prstGeom>
          <a:noFill/>
          <a:ln w="38100" cap="flat" cmpd="sng">
            <a:solidFill>
              <a:srgbClr val="FFFF00"/>
            </a:solidFill>
            <a:prstDash val="solid"/>
            <a:round/>
            <a:headEnd type="none" w="lg" len="lg"/>
            <a:tailEnd type="none" w="lg" len="lg"/>
          </a:ln>
        </p:spPr>
      </p:cxnSp>
      <p:sp>
        <p:nvSpPr>
          <p:cNvPr id="208" name="Shape 208"/>
          <p:cNvSpPr txBox="1"/>
          <p:nvPr/>
        </p:nvSpPr>
        <p:spPr>
          <a:xfrm>
            <a:off x="1097275" y="1112850"/>
            <a:ext cx="972900" cy="383400"/>
          </a:xfrm>
          <a:prstGeom prst="rect">
            <a:avLst/>
          </a:prstGeom>
          <a:solidFill>
            <a:srgbClr val="002060"/>
          </a:solidFill>
          <a:ln>
            <a:noFill/>
          </a:ln>
        </p:spPr>
        <p:txBody>
          <a:bodyPr lIns="91425" tIns="91425" rIns="91425" bIns="91425" anchor="t" anchorCtr="0">
            <a:noAutofit/>
          </a:bodyPr>
          <a:lstStyle/>
          <a:p>
            <a:pPr lvl="0">
              <a:spcBef>
                <a:spcPts val="0"/>
              </a:spcBef>
              <a:buNone/>
            </a:pPr>
            <a:r>
              <a:rPr lang="en" sz="1800">
                <a:solidFill>
                  <a:srgbClr val="FFFF00"/>
                </a:solidFill>
              </a:rPr>
              <a:t>Block 1</a:t>
            </a:r>
          </a:p>
        </p:txBody>
      </p:sp>
      <p:sp>
        <p:nvSpPr>
          <p:cNvPr id="209" name="Shape 209"/>
          <p:cNvSpPr txBox="1"/>
          <p:nvPr/>
        </p:nvSpPr>
        <p:spPr>
          <a:xfrm>
            <a:off x="4152400" y="1112850"/>
            <a:ext cx="972900" cy="383400"/>
          </a:xfrm>
          <a:prstGeom prst="rect">
            <a:avLst/>
          </a:prstGeom>
          <a:solidFill>
            <a:srgbClr val="002060"/>
          </a:solidFill>
          <a:ln>
            <a:noFill/>
          </a:ln>
        </p:spPr>
        <p:txBody>
          <a:bodyPr lIns="91425" tIns="91425" rIns="91425" bIns="91425" anchor="t" anchorCtr="0">
            <a:noAutofit/>
          </a:bodyPr>
          <a:lstStyle/>
          <a:p>
            <a:pPr lvl="0" rtl="0">
              <a:spcBef>
                <a:spcPts val="0"/>
              </a:spcBef>
              <a:buNone/>
            </a:pPr>
            <a:r>
              <a:rPr lang="en" sz="1800">
                <a:solidFill>
                  <a:srgbClr val="FFFF00"/>
                </a:solidFill>
              </a:rPr>
              <a:t>Block 2</a:t>
            </a:r>
          </a:p>
        </p:txBody>
      </p:sp>
      <p:sp>
        <p:nvSpPr>
          <p:cNvPr id="210" name="Shape 210"/>
          <p:cNvSpPr txBox="1"/>
          <p:nvPr/>
        </p:nvSpPr>
        <p:spPr>
          <a:xfrm>
            <a:off x="7308700" y="1112850"/>
            <a:ext cx="972900" cy="383400"/>
          </a:xfrm>
          <a:prstGeom prst="rect">
            <a:avLst/>
          </a:prstGeom>
          <a:solidFill>
            <a:srgbClr val="002060"/>
          </a:solidFill>
          <a:ln>
            <a:noFill/>
          </a:ln>
        </p:spPr>
        <p:txBody>
          <a:bodyPr lIns="91425" tIns="91425" rIns="91425" bIns="91425" anchor="t" anchorCtr="0">
            <a:noAutofit/>
          </a:bodyPr>
          <a:lstStyle/>
          <a:p>
            <a:pPr lvl="0" rtl="0">
              <a:spcBef>
                <a:spcPts val="0"/>
              </a:spcBef>
              <a:buNone/>
            </a:pPr>
            <a:r>
              <a:rPr lang="en" sz="1800">
                <a:solidFill>
                  <a:srgbClr val="FFFF00"/>
                </a:solidFill>
              </a:rPr>
              <a:t>Block 3</a:t>
            </a:r>
          </a:p>
        </p:txBody>
      </p:sp>
      <p:sp>
        <p:nvSpPr>
          <p:cNvPr id="211" name="Shape 211"/>
          <p:cNvSpPr txBox="1"/>
          <p:nvPr/>
        </p:nvSpPr>
        <p:spPr>
          <a:xfrm>
            <a:off x="3568750" y="3276250"/>
            <a:ext cx="2820300" cy="522900"/>
          </a:xfrm>
          <a:prstGeom prst="rect">
            <a:avLst/>
          </a:prstGeom>
          <a:noFill/>
          <a:ln>
            <a:noFill/>
          </a:ln>
        </p:spPr>
        <p:txBody>
          <a:bodyPr lIns="91425" tIns="91425" rIns="91425" bIns="91425" anchor="t" anchorCtr="0">
            <a:noAutofit/>
          </a:bodyPr>
          <a:lstStyle/>
          <a:p>
            <a:pPr lvl="0">
              <a:spcBef>
                <a:spcPts val="0"/>
              </a:spcBef>
              <a:buNone/>
            </a:pPr>
            <a:r>
              <a:rPr lang="en">
                <a:solidFill>
                  <a:srgbClr val="FFFF00"/>
                </a:solidFill>
              </a:rPr>
              <a:t>B = Hash(A + Hash(Block2))</a:t>
            </a:r>
          </a:p>
        </p:txBody>
      </p:sp>
      <p:sp>
        <p:nvSpPr>
          <p:cNvPr id="212" name="Shape 212"/>
          <p:cNvSpPr txBox="1"/>
          <p:nvPr/>
        </p:nvSpPr>
        <p:spPr>
          <a:xfrm>
            <a:off x="6429350" y="3276237"/>
            <a:ext cx="2820300" cy="522900"/>
          </a:xfrm>
          <a:prstGeom prst="rect">
            <a:avLst/>
          </a:prstGeom>
          <a:noFill/>
          <a:ln>
            <a:noFill/>
          </a:ln>
        </p:spPr>
        <p:txBody>
          <a:bodyPr lIns="91425" tIns="91425" rIns="91425" bIns="91425" anchor="t" anchorCtr="0">
            <a:noAutofit/>
          </a:bodyPr>
          <a:lstStyle/>
          <a:p>
            <a:pPr lvl="0" rtl="0">
              <a:spcBef>
                <a:spcPts val="0"/>
              </a:spcBef>
              <a:buNone/>
            </a:pPr>
            <a:r>
              <a:rPr lang="en">
                <a:solidFill>
                  <a:srgbClr val="FFFF00"/>
                </a:solidFill>
              </a:rPr>
              <a:t>C = Hash(B + Hash(Block3))</a:t>
            </a:r>
          </a:p>
        </p:txBody>
      </p:sp>
      <p:sp>
        <p:nvSpPr>
          <p:cNvPr id="213" name="Shape 213"/>
          <p:cNvSpPr txBox="1"/>
          <p:nvPr/>
        </p:nvSpPr>
        <p:spPr>
          <a:xfrm>
            <a:off x="575875" y="3276250"/>
            <a:ext cx="2820300" cy="522900"/>
          </a:xfrm>
          <a:prstGeom prst="rect">
            <a:avLst/>
          </a:prstGeom>
          <a:noFill/>
          <a:ln>
            <a:noFill/>
          </a:ln>
        </p:spPr>
        <p:txBody>
          <a:bodyPr lIns="91425" tIns="91425" rIns="91425" bIns="91425" anchor="t" anchorCtr="0">
            <a:noAutofit/>
          </a:bodyPr>
          <a:lstStyle/>
          <a:p>
            <a:pPr lvl="0" rtl="0">
              <a:spcBef>
                <a:spcPts val="0"/>
              </a:spcBef>
              <a:buNone/>
            </a:pPr>
            <a:r>
              <a:rPr lang="en">
                <a:solidFill>
                  <a:srgbClr val="FFFF00"/>
                </a:solidFill>
              </a:rPr>
              <a:t>A = Hash(Block1)</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p:nvPr/>
        </p:nvSpPr>
        <p:spPr>
          <a:xfrm>
            <a:off x="140150" y="108950"/>
            <a:ext cx="8754900" cy="840600"/>
          </a:xfrm>
          <a:prstGeom prst="rect">
            <a:avLst/>
          </a:prstGeom>
          <a:noFill/>
          <a:ln>
            <a:noFill/>
          </a:ln>
        </p:spPr>
        <p:txBody>
          <a:bodyPr lIns="91425" tIns="91425" rIns="91425" bIns="91425" anchor="t" anchorCtr="0">
            <a:noAutofit/>
          </a:bodyPr>
          <a:lstStyle/>
          <a:p>
            <a:pPr lvl="0" algn="ctr" rtl="0">
              <a:spcBef>
                <a:spcPts val="0"/>
              </a:spcBef>
              <a:buNone/>
            </a:pPr>
            <a:r>
              <a:rPr lang="en" sz="3600">
                <a:solidFill>
                  <a:srgbClr val="FFFF00"/>
                </a:solidFill>
              </a:rPr>
              <a:t>POW (proof of work)</a:t>
            </a:r>
          </a:p>
        </p:txBody>
      </p:sp>
      <p:sp>
        <p:nvSpPr>
          <p:cNvPr id="219" name="Shape 219"/>
          <p:cNvSpPr txBox="1"/>
          <p:nvPr/>
        </p:nvSpPr>
        <p:spPr>
          <a:xfrm>
            <a:off x="723800" y="4420250"/>
            <a:ext cx="7914300" cy="591300"/>
          </a:xfrm>
          <a:prstGeom prst="rect">
            <a:avLst/>
          </a:prstGeom>
          <a:noFill/>
          <a:ln>
            <a:noFill/>
          </a:ln>
        </p:spPr>
        <p:txBody>
          <a:bodyPr lIns="91425" tIns="91425" rIns="91425" bIns="91425" anchor="t" anchorCtr="0">
            <a:noAutofit/>
          </a:bodyPr>
          <a:lstStyle/>
          <a:p>
            <a:pPr lvl="0" rtl="0">
              <a:spcBef>
                <a:spcPts val="0"/>
              </a:spcBef>
              <a:buClr>
                <a:schemeClr val="dk1"/>
              </a:buClr>
              <a:buFont typeface="Arial"/>
              <a:buNone/>
            </a:pPr>
            <a:r>
              <a:rPr lang="en" i="1" dirty="0">
                <a:solidFill>
                  <a:srgbClr val="FFFF00"/>
                </a:solidFill>
              </a:rPr>
              <a:t>“Hashcash is a proof-of-work algorithm that requires a selectable amount of work to compute, but the proof can be verified efficiently”</a:t>
            </a:r>
            <a:r>
              <a:rPr lang="en" dirty="0">
                <a:solidFill>
                  <a:srgbClr val="FFFF00"/>
                </a:solidFill>
              </a:rPr>
              <a:t> - </a:t>
            </a:r>
            <a:r>
              <a:rPr lang="en" dirty="0">
                <a:solidFill>
                  <a:srgbClr val="FFFF00"/>
                </a:solidFill>
                <a:hlinkClick r:id="rId3"/>
              </a:rPr>
              <a:t>Wikipedia</a:t>
            </a:r>
            <a:endParaRPr lang="en" dirty="0">
              <a:solidFill>
                <a:srgbClr val="FFFF00"/>
              </a:solidFill>
            </a:endParaRPr>
          </a:p>
        </p:txBody>
      </p:sp>
      <p:sp>
        <p:nvSpPr>
          <p:cNvPr id="220" name="Shape 220"/>
          <p:cNvSpPr txBox="1"/>
          <p:nvPr/>
        </p:nvSpPr>
        <p:spPr>
          <a:xfrm>
            <a:off x="303500" y="879376"/>
            <a:ext cx="8428200" cy="3284100"/>
          </a:xfrm>
          <a:prstGeom prst="rect">
            <a:avLst/>
          </a:prstGeom>
          <a:noFill/>
          <a:ln>
            <a:noFill/>
          </a:ln>
        </p:spPr>
        <p:txBody>
          <a:bodyPr lIns="91425" tIns="91425" rIns="91425" bIns="91425" anchor="t" anchorCtr="0">
            <a:noAutofit/>
          </a:bodyPr>
          <a:lstStyle/>
          <a:p>
            <a:pPr lvl="0">
              <a:spcBef>
                <a:spcPts val="0"/>
              </a:spcBef>
              <a:buNone/>
            </a:pPr>
            <a:r>
              <a:rPr lang="en" dirty="0">
                <a:solidFill>
                  <a:srgbClr val="FFFF00"/>
                </a:solidFill>
              </a:rPr>
              <a:t>POW = Hash(‘item’ + nonce)</a:t>
            </a:r>
          </a:p>
          <a:p>
            <a:pPr lvl="0">
              <a:spcBef>
                <a:spcPts val="0"/>
              </a:spcBef>
              <a:buNone/>
            </a:pPr>
            <a:r>
              <a:rPr lang="en" dirty="0">
                <a:solidFill>
                  <a:srgbClr val="FFFF00"/>
                </a:solidFill>
              </a:rPr>
              <a:t>The most simple POW is to find the nonce that goes with a value to result in a hash starting with 0.</a:t>
            </a:r>
          </a:p>
          <a:p>
            <a:pPr lvl="0">
              <a:spcBef>
                <a:spcPts val="0"/>
              </a:spcBef>
              <a:buNone/>
            </a:pPr>
            <a:r>
              <a:rPr lang="en" dirty="0">
                <a:solidFill>
                  <a:srgbClr val="FFFF00"/>
                </a:solidFill>
              </a:rPr>
              <a:t>E.g.</a:t>
            </a:r>
          </a:p>
          <a:p>
            <a:pPr lvl="0">
              <a:spcBef>
                <a:spcPts val="0"/>
              </a:spcBef>
              <a:buNone/>
            </a:pPr>
            <a:r>
              <a:rPr lang="en" dirty="0">
                <a:solidFill>
                  <a:srgbClr val="FFFF00"/>
                </a:solidFill>
              </a:rPr>
              <a:t>Hash(‘matt’ + 0) = c5163e81b6dff231b46b584384718ffb734da51d51009399b4b5c73aaa55a811</a:t>
            </a:r>
          </a:p>
          <a:p>
            <a:pPr lvl="0">
              <a:spcBef>
                <a:spcPts val="0"/>
              </a:spcBef>
              <a:buNone/>
            </a:pPr>
            <a:r>
              <a:rPr lang="en" dirty="0">
                <a:solidFill>
                  <a:srgbClr val="FFFF00"/>
                </a:solidFill>
              </a:rPr>
              <a:t>Hash(‘matt’ + 14) =  0ec48972291a05f8b137468c709bf798dbd8b84bc113b5352e81d2bb20d43120</a:t>
            </a:r>
          </a:p>
          <a:p>
            <a:pPr lvl="0">
              <a:spcBef>
                <a:spcPts val="0"/>
              </a:spcBef>
              <a:buNone/>
            </a:pPr>
            <a:endParaRPr dirty="0">
              <a:solidFill>
                <a:srgbClr val="FFFF00"/>
              </a:solidFill>
            </a:endParaRPr>
          </a:p>
          <a:p>
            <a:pPr lvl="0">
              <a:spcBef>
                <a:spcPts val="0"/>
              </a:spcBef>
              <a:buNone/>
            </a:pPr>
            <a:r>
              <a:rPr lang="en" dirty="0">
                <a:solidFill>
                  <a:srgbClr val="FFFF00"/>
                </a:solidFill>
              </a:rPr>
              <a:t>Bitcoin mining is simply providing POW for a block of valid transactions. The miner must provide a POW to the agreed upon difficulty that has been set by the network.</a:t>
            </a:r>
          </a:p>
          <a:p>
            <a:pPr lvl="0">
              <a:spcBef>
                <a:spcPts val="0"/>
              </a:spcBef>
              <a:buNone/>
            </a:pPr>
            <a:r>
              <a:rPr lang="en" dirty="0">
                <a:solidFill>
                  <a:srgbClr val="FFFF00"/>
                </a:solidFill>
              </a:rPr>
              <a:t>E.g. Block #452639 hash + nonce of 2867890375 , this results in 00000000000000000051e3078bc120bb64721c5e76724662911d2d40ef22dfc0</a:t>
            </a:r>
          </a:p>
          <a:p>
            <a:pPr lvl="0">
              <a:spcBef>
                <a:spcPts val="0"/>
              </a:spcBef>
              <a:buNone/>
            </a:pPr>
            <a:endParaRPr dirty="0">
              <a:solidFill>
                <a:srgbClr val="FFFF00"/>
              </a:solidFill>
            </a:endParaRPr>
          </a:p>
          <a:p>
            <a:pPr lvl="0">
              <a:spcBef>
                <a:spcPts val="0"/>
              </a:spcBef>
              <a:buClr>
                <a:schemeClr val="dk1"/>
              </a:buClr>
              <a:buFont typeface="Arial"/>
              <a:buNone/>
            </a:pPr>
            <a:r>
              <a:rPr lang="en" dirty="0">
                <a:solidFill>
                  <a:srgbClr val="FFFF00"/>
                </a:solidFill>
              </a:rPr>
              <a:t>The network can instantly verify that the found nonce produces a hash with 18 preceding zeros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p:nvPr/>
        </p:nvSpPr>
        <p:spPr>
          <a:xfrm>
            <a:off x="140150" y="108950"/>
            <a:ext cx="8754900" cy="840600"/>
          </a:xfrm>
          <a:prstGeom prst="rect">
            <a:avLst/>
          </a:prstGeom>
          <a:noFill/>
          <a:ln>
            <a:noFill/>
          </a:ln>
        </p:spPr>
        <p:txBody>
          <a:bodyPr lIns="91425" tIns="91425" rIns="91425" bIns="91425" anchor="t" anchorCtr="0">
            <a:noAutofit/>
          </a:bodyPr>
          <a:lstStyle/>
          <a:p>
            <a:pPr lvl="0" algn="ctr" rtl="0">
              <a:spcBef>
                <a:spcPts val="0"/>
              </a:spcBef>
              <a:buNone/>
            </a:pPr>
            <a:r>
              <a:rPr lang="en" sz="3600">
                <a:solidFill>
                  <a:srgbClr val="FFFF00"/>
                </a:solidFill>
              </a:rPr>
              <a:t>Rules of the game.</a:t>
            </a:r>
          </a:p>
        </p:txBody>
      </p:sp>
      <p:sp>
        <p:nvSpPr>
          <p:cNvPr id="226" name="Shape 226"/>
          <p:cNvSpPr txBox="1"/>
          <p:nvPr/>
        </p:nvSpPr>
        <p:spPr>
          <a:xfrm>
            <a:off x="723800" y="4420250"/>
            <a:ext cx="7914300" cy="591300"/>
          </a:xfrm>
          <a:prstGeom prst="rect">
            <a:avLst/>
          </a:prstGeom>
          <a:noFill/>
          <a:ln>
            <a:noFill/>
          </a:ln>
        </p:spPr>
        <p:txBody>
          <a:bodyPr lIns="91425" tIns="91425" rIns="91425" bIns="91425" anchor="t" anchorCtr="0">
            <a:noAutofit/>
          </a:bodyPr>
          <a:lstStyle/>
          <a:p>
            <a:pPr lvl="0" rtl="0">
              <a:spcBef>
                <a:spcPts val="0"/>
              </a:spcBef>
              <a:buNone/>
            </a:pPr>
            <a:r>
              <a:rPr lang="en" i="1" dirty="0">
                <a:solidFill>
                  <a:srgbClr val="FFFF00"/>
                </a:solidFill>
              </a:rPr>
              <a:t>“Hashcash is a proof-of-work algorithm that requires a selectable amount of work to compute, but the proof can be verified efficiently”</a:t>
            </a:r>
            <a:r>
              <a:rPr lang="en" dirty="0">
                <a:solidFill>
                  <a:srgbClr val="FFFF00"/>
                </a:solidFill>
              </a:rPr>
              <a:t> - </a:t>
            </a:r>
            <a:r>
              <a:rPr lang="en" dirty="0">
                <a:solidFill>
                  <a:srgbClr val="FFFF00"/>
                </a:solidFill>
                <a:hlinkClick r:id="rId3"/>
              </a:rPr>
              <a:t>Wikipedia</a:t>
            </a:r>
            <a:endParaRPr lang="en" dirty="0">
              <a:solidFill>
                <a:srgbClr val="FFFF00"/>
              </a:solidFill>
            </a:endParaRPr>
          </a:p>
        </p:txBody>
      </p:sp>
      <p:sp>
        <p:nvSpPr>
          <p:cNvPr id="227" name="Shape 227"/>
          <p:cNvSpPr txBox="1"/>
          <p:nvPr/>
        </p:nvSpPr>
        <p:spPr>
          <a:xfrm>
            <a:off x="303500" y="879375"/>
            <a:ext cx="8428200" cy="3042900"/>
          </a:xfrm>
          <a:prstGeom prst="rect">
            <a:avLst/>
          </a:prstGeom>
          <a:noFill/>
          <a:ln>
            <a:noFill/>
          </a:ln>
        </p:spPr>
        <p:txBody>
          <a:bodyPr lIns="91425" tIns="91425" rIns="91425" bIns="91425" anchor="t" anchorCtr="0">
            <a:noAutofit/>
          </a:bodyPr>
          <a:lstStyle/>
          <a:p>
            <a:pPr marL="457200" lvl="0" indent="-342900" rtl="0">
              <a:spcBef>
                <a:spcPts val="0"/>
              </a:spcBef>
              <a:buClr>
                <a:srgbClr val="FFFF00"/>
              </a:buClr>
              <a:buSzPct val="100000"/>
              <a:buChar char="●"/>
            </a:pPr>
            <a:r>
              <a:rPr lang="en" sz="1800" dirty="0">
                <a:solidFill>
                  <a:srgbClr val="FFFF00"/>
                </a:solidFill>
              </a:rPr>
              <a:t>It’s always more profitable for a hacker to play by the rules than to break the rules.</a:t>
            </a:r>
          </a:p>
          <a:p>
            <a:pPr marL="457200" lvl="0" indent="-342900" rtl="0">
              <a:spcBef>
                <a:spcPts val="0"/>
              </a:spcBef>
              <a:buClr>
                <a:srgbClr val="FFFF00"/>
              </a:buClr>
              <a:buSzPct val="100000"/>
              <a:buChar char="●"/>
            </a:pPr>
            <a:r>
              <a:rPr lang="en" sz="1800" dirty="0">
                <a:solidFill>
                  <a:srgbClr val="FFFF00"/>
                </a:solidFill>
              </a:rPr>
              <a:t>There will never be more than 21 million bitcoins.</a:t>
            </a:r>
          </a:p>
          <a:p>
            <a:pPr marL="457200" lvl="0" indent="-342900" rtl="0">
              <a:spcBef>
                <a:spcPts val="0"/>
              </a:spcBef>
              <a:buClr>
                <a:srgbClr val="FFFF00"/>
              </a:buClr>
              <a:buSzPct val="100000"/>
              <a:buChar char="●"/>
            </a:pPr>
            <a:r>
              <a:rPr lang="en" sz="1800" dirty="0">
                <a:solidFill>
                  <a:srgbClr val="FFFF00"/>
                </a:solidFill>
              </a:rPr>
              <a:t>There is enough bitcoin for everyone on the planet.</a:t>
            </a:r>
          </a:p>
          <a:p>
            <a:pPr marL="457200" lvl="0" indent="-342900" rtl="0">
              <a:spcBef>
                <a:spcPts val="0"/>
              </a:spcBef>
              <a:buClr>
                <a:srgbClr val="FFFF00"/>
              </a:buClr>
              <a:buSzPct val="100000"/>
              <a:buChar char="●"/>
            </a:pPr>
            <a:r>
              <a:rPr lang="en" sz="1800" dirty="0">
                <a:solidFill>
                  <a:srgbClr val="FFFF00"/>
                </a:solidFill>
              </a:rPr>
              <a:t>Each bitcoin consists of 100million subunits.</a:t>
            </a:r>
          </a:p>
          <a:p>
            <a:pPr marL="457200" lvl="0" indent="-342900" rtl="0">
              <a:spcBef>
                <a:spcPts val="0"/>
              </a:spcBef>
              <a:buClr>
                <a:srgbClr val="FFFF00"/>
              </a:buClr>
              <a:buSzPct val="100000"/>
              <a:buChar char="●"/>
            </a:pPr>
            <a:r>
              <a:rPr lang="en" sz="1800" dirty="0">
                <a:solidFill>
                  <a:srgbClr val="FFFF00"/>
                </a:solidFill>
              </a:rPr>
              <a:t>Miners always mine the longest valid chain.</a:t>
            </a:r>
          </a:p>
          <a:p>
            <a:pPr marL="457200" lvl="0" indent="-342900" rtl="0">
              <a:spcBef>
                <a:spcPts val="0"/>
              </a:spcBef>
              <a:buClr>
                <a:srgbClr val="FFFF00"/>
              </a:buClr>
              <a:buSzPct val="100000"/>
              <a:buChar char="●"/>
            </a:pPr>
            <a:r>
              <a:rPr lang="en" sz="1800" dirty="0">
                <a:solidFill>
                  <a:srgbClr val="FFFF00"/>
                </a:solidFill>
              </a:rPr>
              <a:t>Every time a miner see’s a new valid block, the miner will instantly stop what it is doing and start mining on top of that block.</a:t>
            </a:r>
          </a:p>
          <a:p>
            <a:pPr marL="457200" lvl="0" indent="-342900" rtl="0">
              <a:spcBef>
                <a:spcPts val="0"/>
              </a:spcBef>
              <a:buClr>
                <a:srgbClr val="FFFF00"/>
              </a:buClr>
              <a:buSzPct val="100000"/>
              <a:buChar char="●"/>
            </a:pPr>
            <a:r>
              <a:rPr lang="en" sz="1800" dirty="0">
                <a:solidFill>
                  <a:srgbClr val="FFFF00"/>
                </a:solidFill>
              </a:rPr>
              <a:t>Every 4 years the block reward that miners </a:t>
            </a:r>
            <a:r>
              <a:rPr lang="en" sz="1800" dirty="0" smtClean="0">
                <a:solidFill>
                  <a:srgbClr val="FFFF00"/>
                </a:solidFill>
              </a:rPr>
              <a:t>receive, </a:t>
            </a:r>
            <a:r>
              <a:rPr lang="en" sz="1800" dirty="0">
                <a:solidFill>
                  <a:srgbClr val="FFFF00"/>
                </a:solidFill>
              </a:rPr>
              <a:t>halves.</a:t>
            </a:r>
          </a:p>
          <a:p>
            <a:pPr marL="457200" lvl="0" indent="-342900" rtl="0">
              <a:spcBef>
                <a:spcPts val="0"/>
              </a:spcBef>
              <a:buClr>
                <a:srgbClr val="FFFF00"/>
              </a:buClr>
              <a:buSzPct val="100000"/>
              <a:buChar char="●"/>
            </a:pPr>
            <a:r>
              <a:rPr lang="en" sz="1800" dirty="0">
                <a:solidFill>
                  <a:srgbClr val="FFFF00"/>
                </a:solidFill>
              </a:rPr>
              <a:t>All bitcoin will be mined by roughly the year 2140.</a:t>
            </a:r>
          </a:p>
          <a:p>
            <a:pPr lvl="0" rtl="0">
              <a:spcBef>
                <a:spcPts val="0"/>
              </a:spcBef>
              <a:buNone/>
            </a:pPr>
            <a:endParaRPr dirty="0">
              <a:solidFill>
                <a:srgbClr val="FFFF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p:nvPr/>
        </p:nvSpPr>
        <p:spPr>
          <a:xfrm>
            <a:off x="140150" y="9392"/>
            <a:ext cx="8754900" cy="840600"/>
          </a:xfrm>
          <a:prstGeom prst="rect">
            <a:avLst/>
          </a:prstGeom>
          <a:noFill/>
          <a:ln>
            <a:noFill/>
          </a:ln>
        </p:spPr>
        <p:txBody>
          <a:bodyPr lIns="91425" tIns="91425" rIns="91425" bIns="91425" anchor="t" anchorCtr="0">
            <a:noAutofit/>
          </a:bodyPr>
          <a:lstStyle/>
          <a:p>
            <a:pPr lvl="0" algn="ctr" rtl="0">
              <a:spcBef>
                <a:spcPts val="0"/>
              </a:spcBef>
              <a:buNone/>
            </a:pPr>
            <a:r>
              <a:rPr lang="en" sz="3600" dirty="0">
                <a:solidFill>
                  <a:srgbClr val="FFFF00"/>
                </a:solidFill>
              </a:rPr>
              <a:t>When the Blockchain forks off.</a:t>
            </a:r>
          </a:p>
        </p:txBody>
      </p:sp>
      <p:pic>
        <p:nvPicPr>
          <p:cNvPr id="1026" name="Picture 2" descr="C:\Users\mbourke\Desktop\for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699542"/>
            <a:ext cx="7143750" cy="40195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835696" y="4810927"/>
            <a:ext cx="6135638" cy="307777"/>
          </a:xfrm>
          <a:prstGeom prst="rect">
            <a:avLst/>
          </a:prstGeom>
          <a:noFill/>
        </p:spPr>
        <p:txBody>
          <a:bodyPr wrap="square" rtlCol="0">
            <a:spAutoFit/>
          </a:bodyPr>
          <a:lstStyle/>
          <a:p>
            <a:r>
              <a:rPr lang="en-AU" i="1" dirty="0" smtClean="0">
                <a:solidFill>
                  <a:srgbClr val="FFFF00"/>
                </a:solidFill>
              </a:rPr>
              <a:t>The Bitcoin </a:t>
            </a:r>
            <a:r>
              <a:rPr lang="en-AU" i="1" dirty="0" err="1" smtClean="0">
                <a:solidFill>
                  <a:srgbClr val="FFFF00"/>
                </a:solidFill>
              </a:rPr>
              <a:t>blockchain</a:t>
            </a:r>
            <a:r>
              <a:rPr lang="en-AU" i="1" dirty="0" smtClean="0">
                <a:solidFill>
                  <a:srgbClr val="FFFF00"/>
                </a:solidFill>
              </a:rPr>
              <a:t> forks into 2 chains roughly  once every two days.</a:t>
            </a:r>
            <a:endParaRPr lang="en-AU" i="1" dirty="0">
              <a:solidFill>
                <a:srgbClr val="FFFF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p:nvPr/>
        </p:nvSpPr>
        <p:spPr>
          <a:xfrm>
            <a:off x="140150" y="108950"/>
            <a:ext cx="8754900" cy="840600"/>
          </a:xfrm>
          <a:prstGeom prst="rect">
            <a:avLst/>
          </a:prstGeom>
          <a:noFill/>
          <a:ln>
            <a:noFill/>
          </a:ln>
        </p:spPr>
        <p:txBody>
          <a:bodyPr lIns="91425" tIns="91425" rIns="91425" bIns="91425" anchor="t" anchorCtr="0">
            <a:noAutofit/>
          </a:bodyPr>
          <a:lstStyle/>
          <a:p>
            <a:pPr lvl="0" algn="ctr" rtl="0">
              <a:spcBef>
                <a:spcPts val="0"/>
              </a:spcBef>
              <a:buNone/>
            </a:pPr>
            <a:r>
              <a:rPr lang="en" sz="3600">
                <a:solidFill>
                  <a:srgbClr val="FFFF00"/>
                </a:solidFill>
              </a:rPr>
              <a:t>Further reading/viewing.</a:t>
            </a:r>
          </a:p>
        </p:txBody>
      </p:sp>
      <p:sp>
        <p:nvSpPr>
          <p:cNvPr id="239" name="Shape 239"/>
          <p:cNvSpPr txBox="1"/>
          <p:nvPr/>
        </p:nvSpPr>
        <p:spPr>
          <a:xfrm>
            <a:off x="303500" y="879375"/>
            <a:ext cx="8428200" cy="3089400"/>
          </a:xfrm>
          <a:prstGeom prst="rect">
            <a:avLst/>
          </a:prstGeom>
          <a:noFill/>
          <a:ln>
            <a:noFill/>
          </a:ln>
        </p:spPr>
        <p:txBody>
          <a:bodyPr lIns="91425" tIns="91425" rIns="91425" bIns="91425" anchor="t" anchorCtr="0">
            <a:noAutofit/>
          </a:bodyPr>
          <a:lstStyle/>
          <a:p>
            <a:pPr marL="457200" lvl="0" indent="-228600" rtl="0">
              <a:spcBef>
                <a:spcPts val="0"/>
              </a:spcBef>
              <a:buClr>
                <a:srgbClr val="FFFF00"/>
              </a:buClr>
              <a:buChar char="●"/>
            </a:pPr>
            <a:r>
              <a:rPr lang="en" u="sng" dirty="0">
                <a:solidFill>
                  <a:schemeClr val="hlink"/>
                </a:solidFill>
                <a:hlinkClick r:id="rId3"/>
              </a:rPr>
              <a:t>https://bitcoin.org/bitcoin.pdf</a:t>
            </a:r>
            <a:r>
              <a:rPr lang="en" dirty="0">
                <a:solidFill>
                  <a:srgbClr val="FFFF00"/>
                </a:solidFill>
              </a:rPr>
              <a:t> (Satoshi Nakamoto’s whitepaper).</a:t>
            </a:r>
          </a:p>
          <a:p>
            <a:pPr marL="457200" lvl="0" indent="-228600" rtl="0">
              <a:spcBef>
                <a:spcPts val="0"/>
              </a:spcBef>
              <a:buClr>
                <a:srgbClr val="FFFF00"/>
              </a:buClr>
              <a:buChar char="●"/>
            </a:pPr>
            <a:r>
              <a:rPr lang="en" u="sng" dirty="0">
                <a:solidFill>
                  <a:schemeClr val="hlink"/>
                </a:solidFill>
                <a:hlinkClick r:id="rId4"/>
              </a:rPr>
              <a:t>https://www.youtube.com/user/aantonop</a:t>
            </a:r>
            <a:r>
              <a:rPr lang="en" dirty="0">
                <a:solidFill>
                  <a:srgbClr val="FFFF00"/>
                </a:solidFill>
              </a:rPr>
              <a:t> Any and all of the talks of Andreas Antonopoulos</a:t>
            </a:r>
          </a:p>
          <a:p>
            <a:pPr marL="457200" lvl="0" indent="-228600" rtl="0">
              <a:spcBef>
                <a:spcPts val="0"/>
              </a:spcBef>
              <a:buClr>
                <a:srgbClr val="FFFF00"/>
              </a:buClr>
              <a:buChar char="●"/>
            </a:pPr>
            <a:r>
              <a:rPr lang="en" u="sng" dirty="0">
                <a:solidFill>
                  <a:schemeClr val="hlink"/>
                </a:solidFill>
                <a:hlinkClick r:id="rId5"/>
              </a:rPr>
              <a:t>https://github.com/bitcoinbook/bitcoinbook</a:t>
            </a:r>
            <a:r>
              <a:rPr lang="en" dirty="0">
                <a:solidFill>
                  <a:srgbClr val="FFFF00"/>
                </a:solidFill>
              </a:rPr>
              <a:t> “Mastering Bitcoin - Unlocking digital currencies” - (Creative commons</a:t>
            </a:r>
            <a:r>
              <a:rPr lang="en" dirty="0" smtClean="0">
                <a:solidFill>
                  <a:srgbClr val="FFFF00"/>
                </a:solidFill>
              </a:rPr>
              <a:t>).</a:t>
            </a:r>
          </a:p>
          <a:p>
            <a:pPr marL="457200" lvl="0" indent="-228600">
              <a:buClr>
                <a:srgbClr val="FFFF00"/>
              </a:buClr>
              <a:buChar char="●"/>
            </a:pPr>
            <a:r>
              <a:rPr lang="en-AU" dirty="0" smtClean="0">
                <a:solidFill>
                  <a:srgbClr val="FFFF00"/>
                </a:solidFill>
                <a:hlinkClick r:id="rId6"/>
              </a:rPr>
              <a:t>The Internet of Money</a:t>
            </a:r>
            <a:endParaRPr lang="en" dirty="0">
              <a:solidFill>
                <a:srgbClr val="FFFF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ctrTitle"/>
          </p:nvPr>
        </p:nvSpPr>
        <p:spPr>
          <a:xfrm>
            <a:off x="311700" y="223200"/>
            <a:ext cx="8520600" cy="667800"/>
          </a:xfrm>
          <a:prstGeom prst="rect">
            <a:avLst/>
          </a:prstGeom>
        </p:spPr>
        <p:txBody>
          <a:bodyPr lIns="91425" tIns="91425" rIns="91425" bIns="91425" anchor="b" anchorCtr="0">
            <a:noAutofit/>
          </a:bodyPr>
          <a:lstStyle/>
          <a:p>
            <a:pPr lvl="0">
              <a:spcBef>
                <a:spcPts val="0"/>
              </a:spcBef>
              <a:buNone/>
            </a:pPr>
            <a:r>
              <a:rPr lang="en" sz="3600">
                <a:solidFill>
                  <a:srgbClr val="FFFF00"/>
                </a:solidFill>
              </a:rPr>
              <a:t>Bitcoin Basics</a:t>
            </a:r>
          </a:p>
        </p:txBody>
      </p:sp>
      <p:sp>
        <p:nvSpPr>
          <p:cNvPr id="69" name="Shape 69"/>
          <p:cNvSpPr txBox="1">
            <a:spLocks noGrp="1"/>
          </p:cNvSpPr>
          <p:nvPr>
            <p:ph type="subTitle" idx="1"/>
          </p:nvPr>
        </p:nvSpPr>
        <p:spPr>
          <a:xfrm>
            <a:off x="174000" y="891000"/>
            <a:ext cx="8874000" cy="3493800"/>
          </a:xfrm>
          <a:prstGeom prst="rect">
            <a:avLst/>
          </a:prstGeom>
        </p:spPr>
        <p:txBody>
          <a:bodyPr lIns="91425" tIns="91425" rIns="91425" bIns="91425" anchor="t" anchorCtr="0">
            <a:noAutofit/>
          </a:bodyPr>
          <a:lstStyle/>
          <a:p>
            <a:pPr marL="457200" lvl="0" indent="-342900" algn="l" rtl="0">
              <a:spcBef>
                <a:spcPts val="0"/>
              </a:spcBef>
              <a:buClr>
                <a:srgbClr val="FFFF00"/>
              </a:buClr>
              <a:buSzPct val="100000"/>
              <a:buChar char="●"/>
            </a:pPr>
            <a:r>
              <a:rPr lang="en" sz="1800">
                <a:solidFill>
                  <a:srgbClr val="FFFF00"/>
                </a:solidFill>
              </a:rPr>
              <a:t>Bitcoin is a decentralised upgradable network based around a Game theory model.</a:t>
            </a:r>
          </a:p>
          <a:p>
            <a:pPr marL="457200" lvl="0" indent="-342900" algn="l" rtl="0">
              <a:spcBef>
                <a:spcPts val="0"/>
              </a:spcBef>
              <a:buClr>
                <a:srgbClr val="FFFF00"/>
              </a:buClr>
              <a:buSzPct val="100000"/>
              <a:buChar char="●"/>
            </a:pPr>
            <a:r>
              <a:rPr lang="en" sz="1800">
                <a:solidFill>
                  <a:srgbClr val="FFFF00"/>
                </a:solidFill>
              </a:rPr>
              <a:t>Bitcoin is an opensource project that launched January 3rd 2009. </a:t>
            </a:r>
          </a:p>
          <a:p>
            <a:pPr marL="457200" lvl="0" indent="-342900" algn="l" rtl="0">
              <a:spcBef>
                <a:spcPts val="0"/>
              </a:spcBef>
              <a:buClr>
                <a:srgbClr val="FFFF00"/>
              </a:buClr>
              <a:buSzPct val="100000"/>
              <a:buChar char="●"/>
            </a:pPr>
            <a:r>
              <a:rPr lang="en" sz="1800">
                <a:solidFill>
                  <a:srgbClr val="FFFF00"/>
                </a:solidFill>
              </a:rPr>
              <a:t>Bitcoin never closes, it’s open 24/7 every day of the year.</a:t>
            </a:r>
          </a:p>
          <a:p>
            <a:pPr marL="457200" lvl="0" indent="-342900" algn="l" rtl="0">
              <a:spcBef>
                <a:spcPts val="0"/>
              </a:spcBef>
              <a:buClr>
                <a:srgbClr val="FFFF00"/>
              </a:buClr>
              <a:buSzPct val="100000"/>
              <a:buChar char="●"/>
            </a:pPr>
            <a:r>
              <a:rPr lang="en" sz="1800">
                <a:solidFill>
                  <a:srgbClr val="FFFF00"/>
                </a:solidFill>
              </a:rPr>
              <a:t>There will only ever be 21 million bitcoin.</a:t>
            </a:r>
          </a:p>
          <a:p>
            <a:pPr marL="457200" lvl="0" indent="-342900" algn="l" rtl="0">
              <a:spcBef>
                <a:spcPts val="0"/>
              </a:spcBef>
              <a:buClr>
                <a:srgbClr val="FFFF00"/>
              </a:buClr>
              <a:buSzPct val="100000"/>
              <a:buChar char="●"/>
            </a:pPr>
            <a:r>
              <a:rPr lang="en" sz="1800">
                <a:solidFill>
                  <a:srgbClr val="FFFF00"/>
                </a:solidFill>
              </a:rPr>
              <a:t>There is enough Bitcoin for every human in the world.</a:t>
            </a:r>
          </a:p>
          <a:p>
            <a:pPr marL="457200" lvl="0" indent="-342900" algn="l" rtl="0">
              <a:spcBef>
                <a:spcPts val="0"/>
              </a:spcBef>
              <a:buClr>
                <a:srgbClr val="FFFF00"/>
              </a:buClr>
              <a:buSzPct val="100000"/>
              <a:buChar char="●"/>
            </a:pPr>
            <a:r>
              <a:rPr lang="en" sz="1800">
                <a:solidFill>
                  <a:srgbClr val="FFFF00"/>
                </a:solidFill>
              </a:rPr>
              <a:t>Bitcoin = 1.00000000  Dollar = 1.00</a:t>
            </a:r>
          </a:p>
          <a:p>
            <a:pPr marL="457200" lvl="0" indent="-342900" algn="l" rtl="0">
              <a:spcBef>
                <a:spcPts val="0"/>
              </a:spcBef>
              <a:buClr>
                <a:srgbClr val="FFFF00"/>
              </a:buClr>
              <a:buSzPct val="100000"/>
              <a:buChar char="●"/>
            </a:pPr>
            <a:r>
              <a:rPr lang="en" sz="1800">
                <a:solidFill>
                  <a:srgbClr val="FFFF00"/>
                </a:solidFill>
              </a:rPr>
              <a:t>Any person or machine can send Bitcoin to any other person or machine they wish.</a:t>
            </a:r>
          </a:p>
          <a:p>
            <a:pPr marL="457200" lvl="0" indent="-342900" algn="l" rtl="0">
              <a:spcBef>
                <a:spcPts val="0"/>
              </a:spcBef>
              <a:buClr>
                <a:srgbClr val="FFFF00"/>
              </a:buClr>
              <a:buSzPct val="100000"/>
              <a:buChar char="●"/>
            </a:pPr>
            <a:r>
              <a:rPr lang="en" sz="1800">
                <a:solidFill>
                  <a:srgbClr val="FFFF00"/>
                </a:solidFill>
              </a:rPr>
              <a:t>You can send however much bitcoin you own to </a:t>
            </a:r>
            <a:r>
              <a:rPr lang="en" sz="1800" u="sng">
                <a:solidFill>
                  <a:schemeClr val="hlink"/>
                </a:solidFill>
                <a:hlinkClick r:id="rId3"/>
              </a:rPr>
              <a:t>whoever you want</a:t>
            </a:r>
            <a:r>
              <a:rPr lang="en" sz="1800">
                <a:solidFill>
                  <a:srgbClr val="FFFF00"/>
                </a:solidFill>
              </a:rPr>
              <a:t>.</a:t>
            </a:r>
          </a:p>
          <a:p>
            <a:pPr marL="457200" lvl="0" indent="-342900" algn="l" rtl="0">
              <a:spcBef>
                <a:spcPts val="0"/>
              </a:spcBef>
              <a:buClr>
                <a:srgbClr val="FFFF00"/>
              </a:buClr>
              <a:buSzPct val="100000"/>
              <a:buChar char="●"/>
            </a:pPr>
            <a:r>
              <a:rPr lang="en" sz="1800">
                <a:solidFill>
                  <a:srgbClr val="FFFF00"/>
                </a:solidFill>
              </a:rPr>
              <a:t>Bitcoin cannot be copied, it’s the first scarce digital asset.</a:t>
            </a:r>
          </a:p>
          <a:p>
            <a:pPr marL="457200" lvl="0" indent="-342900" algn="l" rtl="0">
              <a:spcBef>
                <a:spcPts val="0"/>
              </a:spcBef>
              <a:buClr>
                <a:srgbClr val="FFFF00"/>
              </a:buClr>
              <a:buSzPct val="100000"/>
              <a:buChar char="●"/>
            </a:pPr>
            <a:r>
              <a:rPr lang="en" sz="1800">
                <a:solidFill>
                  <a:srgbClr val="FFFF00"/>
                </a:solidFill>
              </a:rPr>
              <a:t>Bitcoin is a store of value, backed by 8 years of evidence.</a:t>
            </a:r>
          </a:p>
          <a:p>
            <a:pPr marL="457200" lvl="0" indent="-342900" algn="l">
              <a:spcBef>
                <a:spcPts val="0"/>
              </a:spcBef>
              <a:buClr>
                <a:srgbClr val="FFFF00"/>
              </a:buClr>
              <a:buSzPct val="100000"/>
              <a:buChar char="●"/>
            </a:pPr>
            <a:r>
              <a:rPr lang="en" sz="1800">
                <a:solidFill>
                  <a:srgbClr val="FFFF00"/>
                </a:solidFill>
              </a:rPr>
              <a:t>As an investment Bitcoin is high </a:t>
            </a:r>
            <a:r>
              <a:rPr lang="en" sz="2000">
                <a:solidFill>
                  <a:srgbClr val="FFFF00"/>
                </a:solidFill>
              </a:rPr>
              <a:t>risk</a:t>
            </a:r>
            <a:r>
              <a:rPr lang="en" sz="1800">
                <a:solidFill>
                  <a:srgbClr val="FFFF00"/>
                </a:solidFill>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5" name="Shape 75"/>
          <p:cNvSpPr txBox="1"/>
          <p:nvPr/>
        </p:nvSpPr>
        <p:spPr>
          <a:xfrm>
            <a:off x="684862" y="4295650"/>
            <a:ext cx="8066700" cy="522900"/>
          </a:xfrm>
          <a:prstGeom prst="rect">
            <a:avLst/>
          </a:prstGeom>
          <a:noFill/>
          <a:ln>
            <a:noFill/>
          </a:ln>
        </p:spPr>
        <p:txBody>
          <a:bodyPr lIns="91425" tIns="91425" rIns="91425" bIns="91425" anchor="t" anchorCtr="0">
            <a:noAutofit/>
          </a:bodyPr>
          <a:lstStyle/>
          <a:p>
            <a:pPr lvl="0" rtl="0">
              <a:spcBef>
                <a:spcPts val="0"/>
              </a:spcBef>
              <a:buNone/>
            </a:pPr>
            <a:r>
              <a:rPr lang="en" dirty="0">
                <a:solidFill>
                  <a:srgbClr val="FFFF00"/>
                </a:solidFill>
              </a:rPr>
              <a:t>"The central bank must be trusted not to debase the currency, but the history of fiat currencies is full of breaches of that trust." - </a:t>
            </a:r>
            <a:r>
              <a:rPr lang="en" dirty="0">
                <a:solidFill>
                  <a:srgbClr val="FFFF00"/>
                </a:solidFill>
                <a:hlinkClick r:id="rId3"/>
              </a:rPr>
              <a:t>Satoshi Nakamoto</a:t>
            </a:r>
            <a:endParaRPr lang="en" dirty="0">
              <a:solidFill>
                <a:srgbClr val="FFFF00"/>
              </a:solidFill>
            </a:endParaRPr>
          </a:p>
        </p:txBody>
      </p:sp>
      <p:pic>
        <p:nvPicPr>
          <p:cNvPr id="1026" name="Picture 2" descr="C:\Users\mbourke\Desktop\memes\10billi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204" y="127887"/>
            <a:ext cx="6913389" cy="38959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0" name="Shape 80"/>
          <p:cNvPicPr preferRelativeResize="0"/>
          <p:nvPr/>
        </p:nvPicPr>
        <p:blipFill>
          <a:blip r:embed="rId3">
            <a:alphaModFix/>
          </a:blip>
          <a:stretch>
            <a:fillRect/>
          </a:stretch>
        </p:blipFill>
        <p:spPr>
          <a:xfrm>
            <a:off x="1403648" y="11180"/>
            <a:ext cx="6101414" cy="4659982"/>
          </a:xfrm>
          <a:prstGeom prst="rect">
            <a:avLst/>
          </a:prstGeom>
          <a:noFill/>
          <a:ln>
            <a:noFill/>
          </a:ln>
        </p:spPr>
      </p:pic>
      <p:sp>
        <p:nvSpPr>
          <p:cNvPr id="2" name="TextBox 1"/>
          <p:cNvSpPr txBox="1"/>
          <p:nvPr/>
        </p:nvSpPr>
        <p:spPr>
          <a:xfrm>
            <a:off x="2874016" y="4732044"/>
            <a:ext cx="3228769" cy="307777"/>
          </a:xfrm>
          <a:prstGeom prst="rect">
            <a:avLst/>
          </a:prstGeom>
          <a:noFill/>
        </p:spPr>
        <p:txBody>
          <a:bodyPr wrap="none" rtlCol="0">
            <a:spAutoFit/>
          </a:bodyPr>
          <a:lstStyle/>
          <a:p>
            <a:r>
              <a:rPr lang="en-AU" dirty="0" smtClean="0">
                <a:solidFill>
                  <a:srgbClr val="FFFF00"/>
                </a:solidFill>
                <a:hlinkClick r:id="rId4"/>
              </a:rPr>
              <a:t>Yap Island, the Island of stone money.</a:t>
            </a:r>
            <a:endParaRPr lang="en-AU" dirty="0">
              <a:solidFill>
                <a:srgbClr val="FFFF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p:nvPr/>
        </p:nvSpPr>
        <p:spPr>
          <a:xfrm>
            <a:off x="174000" y="4295650"/>
            <a:ext cx="8818500" cy="757500"/>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FFFF00"/>
                </a:solidFill>
              </a:rPr>
              <a:t>The monetary policy of Bitcoin is algorithmic, it was set in stone at the moment bitcoin was released and will never be changed, no one can decide to print more money.</a:t>
            </a:r>
          </a:p>
        </p:txBody>
      </p:sp>
      <p:pic>
        <p:nvPicPr>
          <p:cNvPr id="86" name="Shape 86"/>
          <p:cNvPicPr preferRelativeResize="0"/>
          <p:nvPr/>
        </p:nvPicPr>
        <p:blipFill>
          <a:blip r:embed="rId3">
            <a:alphaModFix/>
          </a:blip>
          <a:stretch>
            <a:fillRect/>
          </a:stretch>
        </p:blipFill>
        <p:spPr>
          <a:xfrm>
            <a:off x="1804975" y="104650"/>
            <a:ext cx="5534025" cy="41910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311700" y="69600"/>
            <a:ext cx="8520600" cy="1461600"/>
          </a:xfrm>
          <a:prstGeom prst="rect">
            <a:avLst/>
          </a:prstGeom>
        </p:spPr>
        <p:txBody>
          <a:bodyPr lIns="91425" tIns="91425" rIns="91425" bIns="91425" anchor="b" anchorCtr="0">
            <a:noAutofit/>
          </a:bodyPr>
          <a:lstStyle/>
          <a:p>
            <a:pPr lvl="0">
              <a:spcBef>
                <a:spcPts val="0"/>
              </a:spcBef>
              <a:buNone/>
            </a:pPr>
            <a:r>
              <a:rPr lang="en" sz="3600">
                <a:solidFill>
                  <a:srgbClr val="FFFF00"/>
                </a:solidFill>
              </a:rPr>
              <a:t>Bad money drives good money out of circulation.</a:t>
            </a:r>
          </a:p>
          <a:p>
            <a:pPr lvl="0">
              <a:spcBef>
                <a:spcPts val="0"/>
              </a:spcBef>
              <a:buNone/>
            </a:pPr>
            <a:r>
              <a:rPr lang="en" sz="1800" u="sng">
                <a:solidFill>
                  <a:schemeClr val="hlink"/>
                </a:solidFill>
                <a:hlinkClick r:id="rId3"/>
              </a:rPr>
              <a:t>Gresham’s Law</a:t>
            </a:r>
          </a:p>
        </p:txBody>
      </p:sp>
      <p:pic>
        <p:nvPicPr>
          <p:cNvPr id="92" name="Shape 92"/>
          <p:cNvPicPr preferRelativeResize="0"/>
          <p:nvPr/>
        </p:nvPicPr>
        <p:blipFill>
          <a:blip r:embed="rId4">
            <a:alphaModFix/>
          </a:blip>
          <a:stretch>
            <a:fillRect/>
          </a:stretch>
        </p:blipFill>
        <p:spPr>
          <a:xfrm>
            <a:off x="6913425" y="1531200"/>
            <a:ext cx="2136274" cy="2489750"/>
          </a:xfrm>
          <a:prstGeom prst="rect">
            <a:avLst/>
          </a:prstGeom>
          <a:noFill/>
          <a:ln>
            <a:noFill/>
          </a:ln>
        </p:spPr>
      </p:pic>
      <p:sp>
        <p:nvSpPr>
          <p:cNvPr id="93" name="Shape 93"/>
          <p:cNvSpPr txBox="1"/>
          <p:nvPr/>
        </p:nvSpPr>
        <p:spPr>
          <a:xfrm>
            <a:off x="6850550" y="4020950"/>
            <a:ext cx="2497200" cy="501000"/>
          </a:xfrm>
          <a:prstGeom prst="rect">
            <a:avLst/>
          </a:prstGeom>
          <a:noFill/>
          <a:ln>
            <a:noFill/>
          </a:ln>
        </p:spPr>
        <p:txBody>
          <a:bodyPr lIns="91425" tIns="91425" rIns="91425" bIns="91425" anchor="t" anchorCtr="0">
            <a:noAutofit/>
          </a:bodyPr>
          <a:lstStyle/>
          <a:p>
            <a:pPr lvl="0">
              <a:spcBef>
                <a:spcPts val="0"/>
              </a:spcBef>
              <a:buNone/>
            </a:pPr>
            <a:r>
              <a:rPr lang="en" u="sng">
                <a:solidFill>
                  <a:schemeClr val="hlink"/>
                </a:solidFill>
                <a:hlinkClick r:id="rId5"/>
              </a:rPr>
              <a:t>Credit where credit is due</a:t>
            </a:r>
          </a:p>
        </p:txBody>
      </p:sp>
      <p:sp>
        <p:nvSpPr>
          <p:cNvPr id="94" name="Shape 94"/>
          <p:cNvSpPr txBox="1"/>
          <p:nvPr/>
        </p:nvSpPr>
        <p:spPr>
          <a:xfrm>
            <a:off x="311700" y="1531200"/>
            <a:ext cx="4161000" cy="3120300"/>
          </a:xfrm>
          <a:prstGeom prst="rect">
            <a:avLst/>
          </a:prstGeom>
          <a:noFill/>
          <a:ln>
            <a:noFill/>
          </a:ln>
        </p:spPr>
        <p:txBody>
          <a:bodyPr lIns="91425" tIns="91425" rIns="91425" bIns="91425" anchor="t" anchorCtr="0">
            <a:noAutofit/>
          </a:bodyPr>
          <a:lstStyle/>
          <a:p>
            <a:pPr lvl="0" rtl="0">
              <a:spcBef>
                <a:spcPts val="0"/>
              </a:spcBef>
              <a:buNone/>
            </a:pPr>
            <a:r>
              <a:rPr lang="en" sz="1800">
                <a:solidFill>
                  <a:srgbClr val="FFFF00"/>
                </a:solidFill>
              </a:rPr>
              <a:t>Gresham’s Law is named after Thomas Gresham, who most famously noted the phenomenon in the 1600’s, however there is plenty of evidence that it was observed and reported 2,000 years earlier </a:t>
            </a:r>
          </a:p>
        </p:txBody>
      </p:sp>
      <p:sp>
        <p:nvSpPr>
          <p:cNvPr id="95" name="Shape 95"/>
          <p:cNvSpPr txBox="1"/>
          <p:nvPr/>
        </p:nvSpPr>
        <p:spPr>
          <a:xfrm>
            <a:off x="365275" y="4084975"/>
            <a:ext cx="4479900" cy="596400"/>
          </a:xfrm>
          <a:prstGeom prst="rect">
            <a:avLst/>
          </a:prstGeom>
          <a:noFill/>
          <a:ln>
            <a:noFill/>
          </a:ln>
        </p:spPr>
        <p:txBody>
          <a:bodyPr lIns="91425" tIns="91425" rIns="91425" bIns="91425" anchor="t" anchorCtr="0">
            <a:noAutofit/>
          </a:bodyPr>
          <a:lstStyle/>
          <a:p>
            <a:pPr lvl="0">
              <a:spcBef>
                <a:spcPts val="0"/>
              </a:spcBef>
              <a:buNone/>
            </a:pPr>
            <a:r>
              <a:rPr lang="en">
                <a:solidFill>
                  <a:srgbClr val="FFFF00"/>
                </a:solidFill>
              </a:rPr>
              <a:t>Don’t expect to see the most used money to be the best money.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2050" name="Picture 2" descr="C:\Users\mbourke\Desktop\memes\food-ord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6916" y="195486"/>
            <a:ext cx="2736304" cy="48645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311700" y="163400"/>
            <a:ext cx="8520600" cy="1179900"/>
          </a:xfrm>
          <a:prstGeom prst="rect">
            <a:avLst/>
          </a:prstGeom>
        </p:spPr>
        <p:txBody>
          <a:bodyPr lIns="91425" tIns="91425" rIns="91425" bIns="91425" anchor="b" anchorCtr="0">
            <a:noAutofit/>
          </a:bodyPr>
          <a:lstStyle/>
          <a:p>
            <a:pPr lvl="0" rtl="0">
              <a:spcBef>
                <a:spcPts val="0"/>
              </a:spcBef>
              <a:buNone/>
            </a:pPr>
            <a:r>
              <a:rPr lang="en" sz="4800">
                <a:solidFill>
                  <a:srgbClr val="FFFF00"/>
                </a:solidFill>
              </a:rPr>
              <a:t>7 Fictional users.</a:t>
            </a:r>
          </a:p>
          <a:p>
            <a:pPr lvl="0" rtl="0">
              <a:spcBef>
                <a:spcPts val="0"/>
              </a:spcBef>
              <a:buNone/>
            </a:pPr>
            <a:r>
              <a:rPr lang="en" sz="1800">
                <a:solidFill>
                  <a:srgbClr val="FFFF00"/>
                </a:solidFill>
              </a:rPr>
              <a:t>(Some based on real users.)</a:t>
            </a:r>
          </a:p>
        </p:txBody>
      </p:sp>
      <p:sp>
        <p:nvSpPr>
          <p:cNvPr id="101" name="Shape 101"/>
          <p:cNvSpPr txBox="1"/>
          <p:nvPr/>
        </p:nvSpPr>
        <p:spPr>
          <a:xfrm>
            <a:off x="1872250" y="1531300"/>
            <a:ext cx="6264300" cy="3194700"/>
          </a:xfrm>
          <a:prstGeom prst="rect">
            <a:avLst/>
          </a:prstGeom>
          <a:noFill/>
          <a:ln>
            <a:noFill/>
          </a:ln>
        </p:spPr>
        <p:txBody>
          <a:bodyPr lIns="91425" tIns="91425" rIns="91425" bIns="91425" anchor="t" anchorCtr="0">
            <a:noAutofit/>
          </a:bodyPr>
          <a:lstStyle/>
          <a:p>
            <a:pPr marL="457200" lvl="0" indent="-406400" rtl="0">
              <a:spcBef>
                <a:spcPts val="0"/>
              </a:spcBef>
              <a:buClr>
                <a:srgbClr val="FFFF00"/>
              </a:buClr>
              <a:buSzPct val="100000"/>
              <a:buChar char="●"/>
            </a:pPr>
            <a:r>
              <a:rPr lang="en" sz="2800">
                <a:solidFill>
                  <a:srgbClr val="FFFF00"/>
                </a:solidFill>
              </a:rPr>
              <a:t>The Saver</a:t>
            </a:r>
          </a:p>
          <a:p>
            <a:pPr marL="457200" lvl="0" indent="-406400" rtl="0">
              <a:spcBef>
                <a:spcPts val="0"/>
              </a:spcBef>
              <a:buClr>
                <a:srgbClr val="FFFF00"/>
              </a:buClr>
              <a:buSzPct val="100000"/>
              <a:buChar char="●"/>
            </a:pPr>
            <a:r>
              <a:rPr lang="en" sz="2800">
                <a:solidFill>
                  <a:srgbClr val="FFFF00"/>
                </a:solidFill>
              </a:rPr>
              <a:t>The Baker</a:t>
            </a:r>
          </a:p>
          <a:p>
            <a:pPr marL="457200" lvl="0" indent="-406400" rtl="0">
              <a:spcBef>
                <a:spcPts val="0"/>
              </a:spcBef>
              <a:buClr>
                <a:srgbClr val="FFFF00"/>
              </a:buClr>
              <a:buSzPct val="100000"/>
              <a:buChar char="●"/>
            </a:pPr>
            <a:r>
              <a:rPr lang="en" sz="2800">
                <a:solidFill>
                  <a:srgbClr val="FFFF00"/>
                </a:solidFill>
              </a:rPr>
              <a:t>The Retiree</a:t>
            </a:r>
          </a:p>
          <a:p>
            <a:pPr marL="457200" lvl="0" indent="-406400" rtl="0">
              <a:spcBef>
                <a:spcPts val="0"/>
              </a:spcBef>
              <a:buClr>
                <a:srgbClr val="FFFF00"/>
              </a:buClr>
              <a:buSzPct val="100000"/>
              <a:buChar char="●"/>
            </a:pPr>
            <a:r>
              <a:rPr lang="en" sz="2800">
                <a:solidFill>
                  <a:srgbClr val="FFFF00"/>
                </a:solidFill>
              </a:rPr>
              <a:t>The Refugee</a:t>
            </a:r>
          </a:p>
          <a:p>
            <a:pPr marL="457200" lvl="0" indent="-406400" rtl="0">
              <a:spcBef>
                <a:spcPts val="0"/>
              </a:spcBef>
              <a:buClr>
                <a:srgbClr val="FFFF00"/>
              </a:buClr>
              <a:buSzPct val="100000"/>
              <a:buChar char="●"/>
            </a:pPr>
            <a:r>
              <a:rPr lang="en" sz="2800">
                <a:solidFill>
                  <a:srgbClr val="FFFF00"/>
                </a:solidFill>
              </a:rPr>
              <a:t>The Copywriter</a:t>
            </a:r>
          </a:p>
          <a:p>
            <a:pPr marL="457200" lvl="0" indent="-406400" rtl="0">
              <a:spcBef>
                <a:spcPts val="0"/>
              </a:spcBef>
              <a:buClr>
                <a:srgbClr val="FFFF00"/>
              </a:buClr>
              <a:buSzPct val="100000"/>
              <a:buChar char="●"/>
            </a:pPr>
            <a:r>
              <a:rPr lang="en" sz="2800">
                <a:solidFill>
                  <a:srgbClr val="FFFF00"/>
                </a:solidFill>
              </a:rPr>
              <a:t>The Webcam instructor</a:t>
            </a:r>
          </a:p>
          <a:p>
            <a:pPr marL="457200" lvl="0" indent="-406400" rtl="0">
              <a:spcBef>
                <a:spcPts val="0"/>
              </a:spcBef>
              <a:buClr>
                <a:srgbClr val="FFFF00"/>
              </a:buClr>
              <a:buSzPct val="100000"/>
              <a:buChar char="●"/>
            </a:pPr>
            <a:r>
              <a:rPr lang="en" sz="2800">
                <a:solidFill>
                  <a:srgbClr val="FFFF00"/>
                </a:solidFill>
              </a:rPr>
              <a:t>The Robot</a:t>
            </a:r>
          </a:p>
        </p:txBody>
      </p:sp>
    </p:spTree>
    <p:extLst>
      <p:ext uri="{BB962C8B-B14F-4D97-AF65-F5344CB8AC3E}">
        <p14:creationId xmlns:p14="http://schemas.microsoft.com/office/powerpoint/2010/main" val="4036929031"/>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1456</TotalTime>
  <Words>1640</Words>
  <Application>Microsoft Office PowerPoint</Application>
  <PresentationFormat>On-screen Show (16:9)</PresentationFormat>
  <Paragraphs>225</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simple-light-2</vt:lpstr>
      <vt:lpstr>The future of global currency, kickstarted by Bitcoin.</vt:lpstr>
      <vt:lpstr>About Me</vt:lpstr>
      <vt:lpstr>Bitcoin Basics</vt:lpstr>
      <vt:lpstr>PowerPoint Presentation</vt:lpstr>
      <vt:lpstr>PowerPoint Presentation</vt:lpstr>
      <vt:lpstr>PowerPoint Presentation</vt:lpstr>
      <vt:lpstr>Bad money drives good money out of circulation. Gresham’s Law</vt:lpstr>
      <vt:lpstr>PowerPoint Presentation</vt:lpstr>
      <vt:lpstr>7 Fictional users. (Some based on real users.)</vt:lpstr>
      <vt:lpstr>The Saver.</vt:lpstr>
      <vt:lpstr>The Baker.</vt:lpstr>
      <vt:lpstr>The Retiree.</vt:lpstr>
      <vt:lpstr>The Refugee.</vt:lpstr>
      <vt:lpstr>The Copywriter.</vt:lpstr>
      <vt:lpstr>The Webcam instructor. (Or insert any other webcam based worker here, teacher musician etc.)</vt:lpstr>
      <vt:lpstr>The Robot</vt:lpstr>
      <vt:lpstr>The Future Will see many more uses as well as provide many problems for longstanding institutions.</vt:lpstr>
      <vt:lpstr>Part 2. How the Bitcoin network works.</vt:lpstr>
      <vt:lpstr>Most important tech behind bitcoin</vt:lpstr>
      <vt:lpstr>What is a real blockchain?</vt:lpstr>
      <vt:lpstr>The late to the party fintech nonsense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global currency, kick started by Bitcoin.</dc:title>
  <dc:creator>Matthew Bourke</dc:creator>
  <cp:lastModifiedBy>Matthew Bourke</cp:lastModifiedBy>
  <cp:revision>10</cp:revision>
  <dcterms:modified xsi:type="dcterms:W3CDTF">2017-07-27T01:41:17Z</dcterms:modified>
</cp:coreProperties>
</file>