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63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871D-071E-41CC-98B9-4F89F3EB7928}" type="datetimeFigureOut">
              <a:rPr lang="en-AU" smtClean="0"/>
              <a:t>5/06/2017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F617-A23B-4352-897B-BADEF46791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383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871D-071E-41CC-98B9-4F89F3EB7928}" type="datetimeFigureOut">
              <a:rPr lang="en-AU" smtClean="0"/>
              <a:t>5/06/2017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F617-A23B-4352-897B-BADEF46791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477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871D-071E-41CC-98B9-4F89F3EB7928}" type="datetimeFigureOut">
              <a:rPr lang="en-AU" smtClean="0"/>
              <a:t>5/06/2017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F617-A23B-4352-897B-BADEF46791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273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871D-071E-41CC-98B9-4F89F3EB7928}" type="datetimeFigureOut">
              <a:rPr lang="en-AU" smtClean="0"/>
              <a:t>5/06/2017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F617-A23B-4352-897B-BADEF46791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85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871D-071E-41CC-98B9-4F89F3EB7928}" type="datetimeFigureOut">
              <a:rPr lang="en-AU" smtClean="0"/>
              <a:t>5/06/2017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F617-A23B-4352-897B-BADEF46791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576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871D-071E-41CC-98B9-4F89F3EB7928}" type="datetimeFigureOut">
              <a:rPr lang="en-AU" smtClean="0"/>
              <a:t>5/06/2017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F617-A23B-4352-897B-BADEF46791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32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871D-071E-41CC-98B9-4F89F3EB7928}" type="datetimeFigureOut">
              <a:rPr lang="en-AU" smtClean="0"/>
              <a:t>5/06/2017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F617-A23B-4352-897B-BADEF46791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96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871D-071E-41CC-98B9-4F89F3EB7928}" type="datetimeFigureOut">
              <a:rPr lang="en-AU" smtClean="0"/>
              <a:t>5/06/2017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F617-A23B-4352-897B-BADEF46791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589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871D-071E-41CC-98B9-4F89F3EB7928}" type="datetimeFigureOut">
              <a:rPr lang="en-AU" smtClean="0"/>
              <a:t>5/06/2017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F617-A23B-4352-897B-BADEF46791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16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871D-071E-41CC-98B9-4F89F3EB7928}" type="datetimeFigureOut">
              <a:rPr lang="en-AU" smtClean="0"/>
              <a:t>5/06/2017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F617-A23B-4352-897B-BADEF46791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867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871D-071E-41CC-98B9-4F89F3EB7928}" type="datetimeFigureOut">
              <a:rPr lang="en-AU" smtClean="0"/>
              <a:t>5/06/2017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F617-A23B-4352-897B-BADEF46791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256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E871D-071E-41CC-98B9-4F89F3EB7928}" type="datetimeFigureOut">
              <a:rPr lang="en-AU" smtClean="0"/>
              <a:t>5/06/2017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1F617-A23B-4352-897B-BADEF46791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682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shcash" TargetMode="External"/><Relationship Id="rId2" Type="http://schemas.openxmlformats.org/officeDocument/2006/relationships/hyperlink" Target="https://en.wikipedia.org/wiki/Byzantine_fault_tolerance#Byzantine_Generals.27_Proble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DrfE9I8_h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wgit.com/krausest/js-framework-benchmark/master/webdriver-ts/table.html" TargetMode="External"/><Relationship Id="rId2" Type="http://schemas.openxmlformats.org/officeDocument/2006/relationships/hyperlink" Target="http://vuejsdevelopers.com/2017/05/28/switch-from-react-to-vue-j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uejs.org/v2/guide/comparis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FFFF00"/>
                </a:solidFill>
              </a:rPr>
              <a:t>Reproducible decentralized randomness.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FFFF00"/>
                </a:solidFill>
              </a:rPr>
              <a:t>@</a:t>
            </a:r>
            <a:r>
              <a:rPr lang="en-AU" dirty="0" err="1" smtClean="0">
                <a:solidFill>
                  <a:srgbClr val="FFFF00"/>
                </a:solidFill>
              </a:rPr>
              <a:t>gummatt</a:t>
            </a:r>
            <a:endParaRPr lang="en-A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92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en-AU" dirty="0" smtClean="0">
                <a:solidFill>
                  <a:srgbClr val="FFFF00"/>
                </a:solidFill>
              </a:rPr>
              <a:t>The problem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5301208"/>
            <a:ext cx="8568952" cy="1224136"/>
          </a:xfrm>
        </p:spPr>
        <p:txBody>
          <a:bodyPr>
            <a:normAutofit/>
          </a:bodyPr>
          <a:lstStyle/>
          <a:p>
            <a:pPr algn="l"/>
            <a:r>
              <a:rPr lang="en-AU" sz="2400" dirty="0" smtClean="0">
                <a:solidFill>
                  <a:srgbClr val="FFFF00"/>
                </a:solidFill>
              </a:rPr>
              <a:t>Unless everyone is co-located, how can we be sure the spinner didn’t spin the wheel multiple times until he/she got the desired result?</a:t>
            </a:r>
            <a:endParaRPr lang="en-AU" sz="24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16" y="1842866"/>
            <a:ext cx="6573168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en-AU" dirty="0" smtClean="0">
                <a:solidFill>
                  <a:srgbClr val="FFFF00"/>
                </a:solidFill>
              </a:rPr>
              <a:t>Where trust is needed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772816"/>
            <a:ext cx="8568952" cy="108012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FFFF00"/>
                </a:solidFill>
              </a:rPr>
              <a:t>With the people who have visual site of the wheel.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FFFF00"/>
                </a:solidFill>
              </a:rPr>
              <a:t>That the wheel is actually random.</a:t>
            </a:r>
            <a:endParaRPr lang="en-AU" sz="24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852936"/>
            <a:ext cx="8208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FF00"/>
                </a:solidFill>
              </a:rPr>
              <a:t>This problem is very similar to the “</a:t>
            </a:r>
            <a:r>
              <a:rPr lang="en-AU" dirty="0" err="1" smtClean="0">
                <a:solidFill>
                  <a:srgbClr val="FFFF00"/>
                </a:solidFill>
                <a:hlinkClick r:id="rId2"/>
              </a:rPr>
              <a:t>Byzentine</a:t>
            </a:r>
            <a:r>
              <a:rPr lang="en-AU" dirty="0" smtClean="0">
                <a:solidFill>
                  <a:srgbClr val="FFFF00"/>
                </a:solidFill>
                <a:hlinkClick r:id="rId2"/>
              </a:rPr>
              <a:t> Generals Problem</a:t>
            </a:r>
            <a:r>
              <a:rPr lang="en-AU" dirty="0" smtClean="0">
                <a:solidFill>
                  <a:srgbClr val="FFFF00"/>
                </a:solidFill>
              </a:rPr>
              <a:t>”. This is the problem that Satoshi </a:t>
            </a:r>
            <a:r>
              <a:rPr lang="en-AU" dirty="0" err="1" smtClean="0">
                <a:solidFill>
                  <a:srgbClr val="FFFF00"/>
                </a:solidFill>
              </a:rPr>
              <a:t>Nakamoto</a:t>
            </a:r>
            <a:r>
              <a:rPr lang="en-AU" dirty="0" smtClean="0">
                <a:solidFill>
                  <a:srgbClr val="FFFF00"/>
                </a:solidFill>
              </a:rPr>
              <a:t> solved with Bitcoin, by using game theory with </a:t>
            </a:r>
            <a:r>
              <a:rPr lang="en-AU" dirty="0" smtClean="0">
                <a:solidFill>
                  <a:srgbClr val="FFFF00"/>
                </a:solidFill>
                <a:hlinkClick r:id="rId3"/>
              </a:rPr>
              <a:t>Hash Cash </a:t>
            </a:r>
            <a:r>
              <a:rPr lang="en-AU" dirty="0" smtClean="0">
                <a:solidFill>
                  <a:srgbClr val="FFFF00"/>
                </a:solidFill>
              </a:rPr>
              <a:t>in a decentralised environment. </a:t>
            </a:r>
            <a:endParaRPr lang="en-AU" dirty="0">
              <a:solidFill>
                <a:srgbClr val="FFFF00"/>
              </a:solidFill>
            </a:endParaRPr>
          </a:p>
          <a:p>
            <a:endParaRPr lang="en-AU" dirty="0" smtClean="0">
              <a:solidFill>
                <a:srgbClr val="FFFF00"/>
              </a:solidFill>
            </a:endParaRPr>
          </a:p>
          <a:p>
            <a:r>
              <a:rPr lang="en-AU" dirty="0" smtClean="0">
                <a:solidFill>
                  <a:srgbClr val="FFFF00"/>
                </a:solidFill>
              </a:rPr>
              <a:t>For my solution I also use Hash Cash to  perform proof of work on each item within a list. </a:t>
            </a:r>
          </a:p>
          <a:p>
            <a:r>
              <a:rPr lang="en-AU" dirty="0" smtClean="0">
                <a:solidFill>
                  <a:srgbClr val="FFFF00"/>
                </a:solidFill>
              </a:rPr>
              <a:t>To prevent someone from pre-generating a group of hashes in advance, my tool requires the most recent block hash to be prepended to the item being worked in a similar way to </a:t>
            </a:r>
            <a:r>
              <a:rPr lang="en-AU" dirty="0" smtClean="0">
                <a:solidFill>
                  <a:srgbClr val="FFFF00"/>
                </a:solidFill>
              </a:rPr>
              <a:t>salting </a:t>
            </a:r>
            <a:r>
              <a:rPr lang="en-AU" dirty="0" smtClean="0">
                <a:solidFill>
                  <a:srgbClr val="FFFF00"/>
                </a:solidFill>
              </a:rPr>
              <a:t>and</a:t>
            </a:r>
            <a:r>
              <a:rPr lang="en-AU" dirty="0" smtClean="0">
                <a:solidFill>
                  <a:srgbClr val="FFFF00"/>
                </a:solidFill>
              </a:rPr>
              <a:t> hashing a </a:t>
            </a:r>
            <a:r>
              <a:rPr lang="en-AU" dirty="0" smtClean="0">
                <a:solidFill>
                  <a:srgbClr val="FFFF00"/>
                </a:solidFill>
              </a:rPr>
              <a:t>password.</a:t>
            </a:r>
          </a:p>
          <a:p>
            <a:r>
              <a:rPr lang="en-AU" dirty="0" smtClean="0">
                <a:solidFill>
                  <a:srgbClr val="FFFF00"/>
                </a:solidFill>
              </a:rPr>
              <a:t>This allows for guaranteed random results which are instantly verifiable by all remote parties.</a:t>
            </a:r>
            <a:endParaRPr lang="en-A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05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FFFF00"/>
                </a:solidFill>
              </a:rPr>
              <a:t>Some possible uses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1972815"/>
          </a:xfrm>
        </p:spPr>
        <p:txBody>
          <a:bodyPr/>
          <a:lstStyle/>
          <a:p>
            <a:r>
              <a:rPr lang="en-AU" sz="2800" dirty="0" smtClean="0">
                <a:solidFill>
                  <a:srgbClr val="FFFF00"/>
                </a:solidFill>
              </a:rPr>
              <a:t>Solving a “where to go for lunch, no one can decide” deadlock.</a:t>
            </a:r>
          </a:p>
          <a:p>
            <a:r>
              <a:rPr lang="en-AU" sz="2800" dirty="0" smtClean="0">
                <a:solidFill>
                  <a:srgbClr val="FFFF00"/>
                </a:solidFill>
              </a:rPr>
              <a:t>Deciding who is on support.</a:t>
            </a:r>
          </a:p>
          <a:p>
            <a:r>
              <a:rPr lang="en-AU" sz="2800" dirty="0" smtClean="0">
                <a:solidFill>
                  <a:srgbClr val="FFFF00"/>
                </a:solidFill>
              </a:rPr>
              <a:t>Gambling applications</a:t>
            </a: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51521" y="4941168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FF00"/>
                </a:solidFill>
              </a:rPr>
              <a:t>“</a:t>
            </a:r>
            <a:r>
              <a:rPr lang="en-AU" dirty="0">
                <a:solidFill>
                  <a:srgbClr val="FFFF00"/>
                </a:solidFill>
              </a:rPr>
              <a:t>To implement a distributed timestamp server on a peer-to-peer basis, we will need to use a proof-of-work system similar to Adam Back's </a:t>
            </a:r>
            <a:r>
              <a:rPr lang="en-AU" dirty="0" err="1">
                <a:solidFill>
                  <a:srgbClr val="FFFF00"/>
                </a:solidFill>
              </a:rPr>
              <a:t>Hashcash</a:t>
            </a:r>
            <a:r>
              <a:rPr lang="en-AU" dirty="0">
                <a:solidFill>
                  <a:srgbClr val="FFFF00"/>
                </a:solidFill>
              </a:rPr>
              <a:t>, rather than newspaper or Usenet posts. The proof-of-work involves scanning for a value that when hashed, such as with SHA-256, the hash begins with a number of zero bits. The average work required is exponential in the number of zero bits required and can be verified by executing a single hash</a:t>
            </a:r>
            <a:r>
              <a:rPr lang="en-AU" dirty="0" smtClean="0">
                <a:solidFill>
                  <a:srgbClr val="FFFF00"/>
                </a:solidFill>
              </a:rPr>
              <a:t>.” – Satoshi </a:t>
            </a:r>
            <a:r>
              <a:rPr lang="en-AU" dirty="0" err="1" smtClean="0">
                <a:solidFill>
                  <a:srgbClr val="FFFF00"/>
                </a:solidFill>
              </a:rPr>
              <a:t>Nakamoto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424" y="3717032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FFFF00"/>
                </a:solidFill>
              </a:rPr>
              <a:t>Eg</a:t>
            </a:r>
            <a:r>
              <a:rPr lang="en-AU" sz="2000" dirty="0" smtClean="0">
                <a:solidFill>
                  <a:srgbClr val="FFFF00"/>
                </a:solidFill>
              </a:rPr>
              <a:t>. A bunch of users could put there names down and agree on a</a:t>
            </a:r>
          </a:p>
          <a:p>
            <a:r>
              <a:rPr lang="en-AU" sz="2000" dirty="0" smtClean="0">
                <a:solidFill>
                  <a:srgbClr val="FFFF00"/>
                </a:solidFill>
              </a:rPr>
              <a:t> future block to run Proof Of Work on top of. This could be done with considerable time accuracy.</a:t>
            </a:r>
          </a:p>
        </p:txBody>
      </p:sp>
    </p:spTree>
    <p:extLst>
      <p:ext uri="{BB962C8B-B14F-4D97-AF65-F5344CB8AC3E}">
        <p14:creationId xmlns:p14="http://schemas.microsoft.com/office/powerpoint/2010/main" val="319690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FFFF00"/>
                </a:solidFill>
              </a:rPr>
              <a:t>Why I chose Vue.js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FFFF00"/>
                </a:solidFill>
              </a:rPr>
              <a:t>To learn something new.</a:t>
            </a:r>
            <a:endParaRPr lang="en-A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FFFF00"/>
                </a:solidFill>
              </a:rPr>
              <a:t>What have I learnt so far?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FFFF00"/>
                </a:solidFill>
              </a:rPr>
              <a:t>Angular + </a:t>
            </a:r>
            <a:r>
              <a:rPr lang="en-AU" dirty="0" smtClean="0">
                <a:solidFill>
                  <a:srgbClr val="FFFF00"/>
                </a:solidFill>
              </a:rPr>
              <a:t>React </a:t>
            </a:r>
            <a:r>
              <a:rPr lang="en-AU" dirty="0" smtClean="0">
                <a:solidFill>
                  <a:srgbClr val="FFFF00"/>
                </a:solidFill>
              </a:rPr>
              <a:t>love child</a:t>
            </a:r>
          </a:p>
          <a:p>
            <a:r>
              <a:rPr lang="en-AU" dirty="0" smtClean="0">
                <a:solidFill>
                  <a:srgbClr val="FFFF00"/>
                </a:solidFill>
              </a:rPr>
              <a:t>Faster than most things</a:t>
            </a:r>
          </a:p>
          <a:p>
            <a:r>
              <a:rPr lang="en-AU" dirty="0" smtClean="0">
                <a:solidFill>
                  <a:srgbClr val="FFFF00"/>
                </a:solidFill>
              </a:rPr>
              <a:t>Very easy to learn</a:t>
            </a:r>
          </a:p>
          <a:p>
            <a:r>
              <a:rPr lang="en-AU" dirty="0" smtClean="0">
                <a:solidFill>
                  <a:srgbClr val="FFFF00"/>
                </a:solidFill>
              </a:rPr>
              <a:t>Quick solution to refactoring old code without throwing everything away.</a:t>
            </a:r>
          </a:p>
          <a:p>
            <a:r>
              <a:rPr lang="en-AU" dirty="0" smtClean="0">
                <a:solidFill>
                  <a:srgbClr val="FFFF00"/>
                </a:solidFill>
              </a:rPr>
              <a:t>Who uses it…..</a:t>
            </a:r>
            <a:endParaRPr lang="en-A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97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FFFF00"/>
                </a:solidFill>
              </a:rPr>
              <a:t>Who uses Vue.JS</a:t>
            </a:r>
            <a:endParaRPr lang="en-AU" dirty="0">
              <a:solidFill>
                <a:srgbClr val="FFFF00"/>
              </a:solidFill>
            </a:endParaRPr>
          </a:p>
        </p:txBody>
      </p:sp>
      <p:pic>
        <p:nvPicPr>
          <p:cNvPr id="4" name="RDrfE9I8_hs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27584" y="1756154"/>
            <a:ext cx="7632848" cy="429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FFFF00"/>
                </a:solidFill>
              </a:rPr>
              <a:t>Further reading.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sz="2400" dirty="0" smtClean="0">
              <a:solidFill>
                <a:srgbClr val="FFFF00"/>
              </a:solidFill>
            </a:endParaRPr>
          </a:p>
          <a:p>
            <a:r>
              <a:rPr lang="en-AU" sz="2400" dirty="0">
                <a:solidFill>
                  <a:srgbClr val="FFFF00"/>
                </a:solidFill>
                <a:hlinkClick r:id="rId2"/>
              </a:rPr>
              <a:t>https://en.wikipedia.org/wiki/Hashcash</a:t>
            </a:r>
          </a:p>
          <a:p>
            <a:r>
              <a:rPr lang="en-AU" sz="2400" dirty="0" smtClean="0">
                <a:solidFill>
                  <a:srgbClr val="FFFF00"/>
                </a:solidFill>
                <a:hlinkClick r:id="rId2"/>
              </a:rPr>
              <a:t>http</a:t>
            </a:r>
            <a:r>
              <a:rPr lang="en-AU" sz="2400" dirty="0">
                <a:solidFill>
                  <a:srgbClr val="FFFF00"/>
                </a:solidFill>
                <a:hlinkClick r:id="rId2"/>
              </a:rPr>
              <a:t>://vuejsdevelopers.com/2017/05/28/switch-from-react-to-vue-js</a:t>
            </a:r>
            <a:r>
              <a:rPr lang="en-AU" sz="2400" dirty="0" smtClean="0">
                <a:solidFill>
                  <a:srgbClr val="FFFF00"/>
                </a:solidFill>
                <a:hlinkClick r:id="rId2"/>
              </a:rPr>
              <a:t>/</a:t>
            </a:r>
            <a:endParaRPr lang="en-AU" sz="2400" dirty="0" smtClean="0">
              <a:solidFill>
                <a:srgbClr val="FFFF00"/>
              </a:solidFill>
            </a:endParaRPr>
          </a:p>
          <a:p>
            <a:r>
              <a:rPr lang="en-AU" sz="2400" dirty="0">
                <a:solidFill>
                  <a:srgbClr val="FFFF00"/>
                </a:solidFill>
                <a:hlinkClick r:id="rId3"/>
              </a:rPr>
              <a:t>https://</a:t>
            </a:r>
            <a:r>
              <a:rPr lang="en-AU" sz="2400" dirty="0" smtClean="0">
                <a:solidFill>
                  <a:srgbClr val="FFFF00"/>
                </a:solidFill>
                <a:hlinkClick r:id="rId3"/>
              </a:rPr>
              <a:t>rawgit.com/krausest/js-framework-benchmark/master/webdriver-ts/table.html</a:t>
            </a:r>
            <a:endParaRPr lang="en-AU" sz="2400" dirty="0" smtClean="0">
              <a:solidFill>
                <a:srgbClr val="FFFF00"/>
              </a:solidFill>
            </a:endParaRPr>
          </a:p>
          <a:p>
            <a:r>
              <a:rPr lang="en-AU" sz="2400" dirty="0">
                <a:solidFill>
                  <a:srgbClr val="FFFF00"/>
                </a:solidFill>
                <a:hlinkClick r:id="rId4"/>
              </a:rPr>
              <a:t>https://</a:t>
            </a:r>
            <a:r>
              <a:rPr lang="en-AU" sz="2400" dirty="0" smtClean="0">
                <a:solidFill>
                  <a:srgbClr val="FFFF00"/>
                </a:solidFill>
                <a:hlinkClick r:id="rId4"/>
              </a:rPr>
              <a:t>vuejs.org/v2/guide/comparison.html</a:t>
            </a:r>
            <a:endParaRPr lang="en-AU" sz="2400" dirty="0" smtClean="0">
              <a:solidFill>
                <a:srgbClr val="FFFF00"/>
              </a:solidFill>
            </a:endParaRPr>
          </a:p>
          <a:p>
            <a:endParaRPr lang="en-AU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38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375</Words>
  <Application>Microsoft Office PowerPoint</Application>
  <PresentationFormat>On-screen Show (4:3)</PresentationFormat>
  <Paragraphs>34</Paragraphs>
  <Slides>8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Reproducible decentralized randomness.</vt:lpstr>
      <vt:lpstr>The problem</vt:lpstr>
      <vt:lpstr>Where trust is needed</vt:lpstr>
      <vt:lpstr>Some possible uses</vt:lpstr>
      <vt:lpstr>Why I chose Vue.js</vt:lpstr>
      <vt:lpstr>What have I learnt so far?</vt:lpstr>
      <vt:lpstr>Who uses Vue.JS</vt:lpstr>
      <vt:lpstr>Further reading.</vt:lpstr>
    </vt:vector>
  </TitlesOfParts>
  <Company>nib health funds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decentralized randomness.</dc:title>
  <dc:creator>Matthew Bourke</dc:creator>
  <cp:lastModifiedBy>Matthew Bourke</cp:lastModifiedBy>
  <cp:revision>11</cp:revision>
  <dcterms:created xsi:type="dcterms:W3CDTF">2017-06-01T03:49:10Z</dcterms:created>
  <dcterms:modified xsi:type="dcterms:W3CDTF">2017-06-05T11:50:52Z</dcterms:modified>
</cp:coreProperties>
</file>