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24" d="100"/>
          <a:sy n="224" d="100"/>
        </p:scale>
        <p:origin x="-294" y="-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06337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TREZOR/comments/2l9do0/trezor_pin_entry_number_of_allowed_attempt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trezor.io/secure-two-factor-authentication-with-trezor-u2f-e940fd5a60af#.9pcrvlkj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coinpaperwallet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coinpaperwallet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itcoinpaperwallet.com/bip38-password-encrypted-wallet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bitcoin.it/wiki/Brainwalle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bitcoin.it/wiki/Brainwalle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Securing Blockchain Tokens (coins)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FFF00"/>
                </a:solidFill>
              </a:rPr>
              <a:t>@gummatt - 2017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298550" y="26300"/>
            <a:ext cx="8520600" cy="60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00"/>
                </a:solidFill>
              </a:rPr>
              <a:t>Great hardware wallets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0" y="559075"/>
            <a:ext cx="9144000" cy="44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Connect to any computer with an unlimited number of viruses.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Keys never leave the device, only signed transactions.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Use a 24 word Mnemonic seed, supporting your local language.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Are completely open hardware/software, unlike Yubikey etc.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Can connect to both PC and mobile.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Allow for an unlimited number of decoy wallets to prevent a $5 wrench attack.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Have an ever increasing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password retry delay</a:t>
            </a:r>
            <a:r>
              <a:rPr lang="en" sz="2400">
                <a:solidFill>
                  <a:srgbClr val="FFFF00"/>
                </a:solidFill>
              </a:rPr>
              <a:t>.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Support Additional features like 2FA -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U2F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Must contain a screen to prevent PC malware.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ctrTitle"/>
          </p:nvPr>
        </p:nvSpPr>
        <p:spPr>
          <a:xfrm>
            <a:off x="231475" y="0"/>
            <a:ext cx="8520600" cy="60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00"/>
                </a:solidFill>
              </a:rPr>
              <a:t>Paper and Hardware wallets….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0" y="559075"/>
            <a:ext cx="9144000" cy="44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00"/>
              </a:solidFill>
            </a:endParaRPr>
          </a:p>
        </p:txBody>
      </p:sp>
      <p:pic>
        <p:nvPicPr>
          <p:cNvPr id="119" name="Shape 119" descr="fi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324" y="639787"/>
            <a:ext cx="6315475" cy="428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231475" y="0"/>
            <a:ext cx="8520600" cy="60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00"/>
                </a:solidFill>
              </a:rPr>
              <a:t>Cryptosteel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0" y="559075"/>
            <a:ext cx="9144000" cy="44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00"/>
              </a:solidFill>
            </a:endParaRPr>
          </a:p>
        </p:txBody>
      </p:sp>
      <p:pic>
        <p:nvPicPr>
          <p:cNvPr id="126" name="Shape 126" descr="cryptosteel1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9" y="559074"/>
            <a:ext cx="4022724" cy="169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 descr="cryptosteel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4674" y="559075"/>
            <a:ext cx="5079324" cy="2857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 descr="crptoplustrezor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255999"/>
            <a:ext cx="4064674" cy="2066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231475" y="0"/>
            <a:ext cx="8520600" cy="60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00"/>
                </a:solidFill>
              </a:rPr>
              <a:t>Cryptosteel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0" y="559075"/>
            <a:ext cx="9144000" cy="216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Will withstand fire up to 1200c.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Safe against solar flares.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Rust proof, 100% stainless steel.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Can store 24 words.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Open blueprints.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ctrTitle"/>
          </p:nvPr>
        </p:nvSpPr>
        <p:spPr>
          <a:xfrm>
            <a:off x="231475" y="0"/>
            <a:ext cx="8520600" cy="60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00"/>
                </a:solidFill>
              </a:rPr>
              <a:t>Final words.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0" y="559075"/>
            <a:ext cx="9144000" cy="449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Be paranoid.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Never store more than $100 on a phone.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If you plan to have over $200, buy a Ledge Nano S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If you plan to have over $500 buy a Trezor.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If you have over $1,000, buy a Trezor + Cryptosteel.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Be paranoid, never assume your computer is secure, never assume you know security better than others. 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00"/>
                </a:solidFill>
              </a:rPr>
              <a:t>Further tips: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00"/>
                </a:solidFill>
              </a:rPr>
              <a:t>Have multiple decoy wallets on your trezor, have a Cryposteel concreted into the ground on 2 continents.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00"/>
                </a:solidFill>
              </a:rPr>
              <a:t>Be your own bank, don’t leave money on an exchange.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00"/>
                </a:solidFill>
              </a:rPr>
              <a:t>Don’t wait for permission, don’t ask for permission.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298550" y="26300"/>
            <a:ext cx="8520600" cy="110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Problems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367375" y="4170450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FFF00"/>
                </a:solidFill>
              </a:rPr>
              <a:t>@gummatt - 2017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76550" y="1517425"/>
            <a:ext cx="8964600" cy="24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Exchanges get hacked</a:t>
            </a:r>
          </a:p>
          <a:p>
            <a:pPr marL="457200" lvl="0" indent="-381000" algn="l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True blockchains are immutable and don’t do charge backs.</a:t>
            </a:r>
          </a:p>
          <a:p>
            <a:pPr marL="457200" lvl="0" indent="-381000" algn="l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Computers get hacked</a:t>
            </a:r>
          </a:p>
          <a:p>
            <a:pPr marL="457200" lvl="0" indent="-381000" algn="l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Houses burn down - scary stuff.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298550" y="26300"/>
            <a:ext cx="8520600" cy="110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Solutions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76550" y="1517425"/>
            <a:ext cx="8964600" cy="241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AutoNum type="arabicPeriod"/>
            </a:pPr>
            <a:r>
              <a:rPr lang="en" sz="2400">
                <a:solidFill>
                  <a:srgbClr val="FFFF00"/>
                </a:solidFill>
              </a:rPr>
              <a:t>Be paranoid.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AutoNum type="arabicPeriod"/>
            </a:pPr>
            <a:r>
              <a:rPr lang="en" sz="2400">
                <a:solidFill>
                  <a:srgbClr val="FFFF00"/>
                </a:solidFill>
              </a:rPr>
              <a:t>Never leave tokens on an exchange.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AutoNum type="arabicPeriod"/>
            </a:pPr>
            <a:r>
              <a:rPr lang="en" sz="2400">
                <a:solidFill>
                  <a:srgbClr val="FFFF00"/>
                </a:solidFill>
              </a:rPr>
              <a:t>Never let keys hit an internet connected computer.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AutoNum type="arabicPeriod"/>
            </a:pPr>
            <a:r>
              <a:rPr lang="en" sz="2400">
                <a:solidFill>
                  <a:srgbClr val="FFFF00"/>
                </a:solidFill>
              </a:rPr>
              <a:t>Never leave more than $100 in a mobile wallet.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AutoNum type="arabicPeriod"/>
            </a:pPr>
            <a:r>
              <a:rPr lang="en" sz="2400">
                <a:solidFill>
                  <a:srgbClr val="FFFF00"/>
                </a:solidFill>
              </a:rPr>
              <a:t>Beat the $5 wrench.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AutoNum type="arabicPeriod"/>
            </a:pPr>
            <a:r>
              <a:rPr lang="en" sz="2400">
                <a:solidFill>
                  <a:srgbClr val="FFFF00"/>
                </a:solidFill>
              </a:rPr>
              <a:t>Have a plan for your house burning down.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298550" y="26300"/>
            <a:ext cx="8520600" cy="110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Tools.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76550" y="1002250"/>
            <a:ext cx="8964600" cy="402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Paper wallets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Brain wallets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Hardare wallets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Fireproof seed solutions.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98550" y="26300"/>
            <a:ext cx="8520600" cy="110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Paper </a:t>
            </a:r>
            <a:r>
              <a:rPr lang="en" u="sng">
                <a:solidFill>
                  <a:schemeClr val="hlink"/>
                </a:solidFill>
                <a:hlinkClick r:id="rId3"/>
              </a:rPr>
              <a:t>wallet</a:t>
            </a:r>
            <a:r>
              <a:rPr lang="en">
                <a:solidFill>
                  <a:srgbClr val="FFFF00"/>
                </a:solidFill>
              </a:rPr>
              <a:t> sample</a:t>
            </a:r>
          </a:p>
        </p:txBody>
      </p:sp>
      <p:pic>
        <p:nvPicPr>
          <p:cNvPr id="80" name="Shape 80" descr="paper-wallet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450" y="1127600"/>
            <a:ext cx="6927944" cy="371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298550" y="26300"/>
            <a:ext cx="8520600" cy="110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Paper </a:t>
            </a:r>
            <a:r>
              <a:rPr lang="en" u="sng">
                <a:solidFill>
                  <a:schemeClr val="hlink"/>
                </a:solidFill>
                <a:hlinkClick r:id="rId3"/>
              </a:rPr>
              <a:t>wallet</a:t>
            </a:r>
            <a:r>
              <a:rPr lang="en">
                <a:solidFill>
                  <a:srgbClr val="FFFF00"/>
                </a:solidFill>
              </a:rPr>
              <a:t> creation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76550" y="1002250"/>
            <a:ext cx="8964600" cy="402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Generate private key on permanently air gapped device, eg old laptop with no wifi/ethernet, speakers, microphone or camera, don’t read your seed out loud.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Use dice?.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Print from a printer you control, assume printer stores all prints onboard. (Burn after using?)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Make duplicate copies, store at multiple locations.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Encrypt using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BIP-38</a:t>
            </a:r>
            <a:r>
              <a:rPr lang="en" sz="2400">
                <a:solidFill>
                  <a:srgbClr val="FFFF00"/>
                </a:solidFill>
              </a:rPr>
              <a:t> - don’t forget your password ;)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Test you can decrypt before transferring funds.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Only spend once to reduce quantum attacks.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98550" y="26300"/>
            <a:ext cx="8520600" cy="110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Brain wallet</a:t>
            </a:r>
          </a:p>
        </p:txBody>
      </p:sp>
      <p:pic>
        <p:nvPicPr>
          <p:cNvPr id="92" name="Shape 92" descr="brain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977" y="1090325"/>
            <a:ext cx="5521475" cy="385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298550" y="26300"/>
            <a:ext cx="8520600" cy="85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Tips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89450" y="872150"/>
            <a:ext cx="8900400" cy="41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Never sustain a brain injury, but plan for it.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Never create your seed your self.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Use a Mnemonic 12 word seed list.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Spend weeks performing a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Mnemonic seed peg</a:t>
            </a:r>
            <a:r>
              <a:rPr lang="en" sz="2400">
                <a:solidFill>
                  <a:srgbClr val="FFFF00"/>
                </a:solidFill>
              </a:rPr>
              <a:t> before transferring funds.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When you go through an airport and you’re asked “Are you carrying large amounts of cash on you?” don’t be a smart arse.</a:t>
            </a:r>
          </a:p>
          <a:p>
            <a:pPr marL="457200" lvl="0" indent="-381000" rtl="0">
              <a:spcBef>
                <a:spcPts val="0"/>
              </a:spcBef>
              <a:buClr>
                <a:srgbClr val="FFFF00"/>
              </a:buClr>
              <a:buSzPct val="100000"/>
              <a:buChar char="●"/>
            </a:pPr>
            <a:r>
              <a:rPr lang="en" sz="2400">
                <a:solidFill>
                  <a:srgbClr val="FFFF00"/>
                </a:solidFill>
              </a:rPr>
              <a:t>Print some HD public keys and send money to them over time, so as to be able to spend from your brain multiple times while remaining quantum resistant.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298550" y="26300"/>
            <a:ext cx="8520600" cy="85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Hardware wallets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9450" y="872150"/>
            <a:ext cx="8900400" cy="125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00"/>
                </a:solidFill>
              </a:rPr>
              <a:t>Hardware wallets can easily be created by technical users for free (using old parts laying around), however user friendly hardware wallets can be bought from as low as $30.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00"/>
              </a:solidFill>
            </a:endParaRPr>
          </a:p>
        </p:txBody>
      </p:sp>
      <p:pic>
        <p:nvPicPr>
          <p:cNvPr id="105" name="Shape 105" descr="reus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4250"/>
            <a:ext cx="3932574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 descr="Trezor-tx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7374" y="2284249"/>
            <a:ext cx="4754226" cy="2674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Office PowerPoint</Application>
  <PresentationFormat>On-screen Show (16:9)</PresentationFormat>
  <Paragraphs>69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simple-light-2</vt:lpstr>
      <vt:lpstr>Securing Blockchain Tokens (coins)</vt:lpstr>
      <vt:lpstr>Problems</vt:lpstr>
      <vt:lpstr>Solutions</vt:lpstr>
      <vt:lpstr>Tools.</vt:lpstr>
      <vt:lpstr>Paper wallet sample</vt:lpstr>
      <vt:lpstr>Paper wallet creation</vt:lpstr>
      <vt:lpstr>Brain wallet</vt:lpstr>
      <vt:lpstr>Tips</vt:lpstr>
      <vt:lpstr>Hardware wallets</vt:lpstr>
      <vt:lpstr>Great hardware wallets</vt:lpstr>
      <vt:lpstr>Paper and Hardware wallets….</vt:lpstr>
      <vt:lpstr>Cryptosteel</vt:lpstr>
      <vt:lpstr>Cryptosteel</vt:lpstr>
      <vt:lpstr>Final words.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Blockchain Tokens (coins)</dc:title>
  <dc:creator>Matthew Bourke</dc:creator>
  <cp:lastModifiedBy>Matthew Bourke</cp:lastModifiedBy>
  <cp:revision>1</cp:revision>
  <dcterms:modified xsi:type="dcterms:W3CDTF">2017-03-16T23:05:53Z</dcterms:modified>
</cp:coreProperties>
</file>