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Have my probation viva on Monday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afda467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afda467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Examples of pilot work. Early column-based design sketch showing possible interaction between depots.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Later SuperCollider-based design showing basic interaction between elements.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afda467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afda467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Google Shape;38;g5afda467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5afda467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What is it?</a:t>
            </a:r>
            <a:endParaRPr/>
          </a:p>
          <a:p>
            <a:pPr indent="0" lvl="0" marL="0" rtl="0" algn="l">
              <a:spcBef>
                <a:spcPts val="0"/>
              </a:spcBef>
              <a:spcAft>
                <a:spcPts val="0"/>
              </a:spcAft>
              <a:buClr>
                <a:schemeClr val="dk1"/>
              </a:buClr>
              <a:buSzPts val="1100"/>
              <a:buFont typeface="Arial"/>
              <a:buNone/>
            </a:pPr>
            <a:r>
              <a:rPr lang="en-GB"/>
              <a:t>The use of formal procedures to make music without human intervention</a:t>
            </a:r>
            <a:endParaRPr/>
          </a:p>
          <a:p>
            <a:pPr indent="0" lvl="0" marL="0" rtl="0" algn="l">
              <a:spcBef>
                <a:spcPts val="0"/>
              </a:spcBef>
              <a:spcAft>
                <a:spcPts val="0"/>
              </a:spcAft>
              <a:buClr>
                <a:schemeClr val="dk1"/>
              </a:buClr>
              <a:buSzPts val="1100"/>
              <a:buFont typeface="Arial"/>
              <a:buNone/>
            </a:pPr>
            <a:r>
              <a:rPr lang="en-GB"/>
              <a:t>In this instance, music which is different every time it is played - links to generative music.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Use limited to those with programming knowledge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Development of an engaging musician-facing interface - an ‘algorithmic GarageBand’</a:t>
            </a:r>
            <a:endParaRPr/>
          </a:p>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g5afda467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5afda467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Links to the authenticity of recorded performance - upcoming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Contribute to a shift within domestic non-linear playback - the shift away from physical media is leading to some interesting developments, such as the Spotify running mode which takes the BPM from phone accelerometer. ‘Running Originals’ is interesting element.</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afda467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afda467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By way of background…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Alea = dice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Indeterminacy can be introduced at the compositional stage, or by allowing performer choice, or both. Cage’s use of chance.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Stochastic = random variable, first coined in music by Iannis Xenakis. More mathematical in form. Markov chains in Analogiques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AI. Example - David Cope system which composes classical music = Experiments in Musical Intelligence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Long history of chance in music</a:t>
            </a:r>
            <a:endParaRPr/>
          </a:p>
          <a:p>
            <a:pPr indent="-317500" lvl="0" marL="457200" rtl="0" algn="l">
              <a:spcBef>
                <a:spcPts val="0"/>
              </a:spcBef>
              <a:spcAft>
                <a:spcPts val="0"/>
              </a:spcAft>
              <a:buSzPts val="1400"/>
              <a:buChar char="-"/>
            </a:pPr>
            <a:r>
              <a:rPr lang="en-GB"/>
              <a:t>Dice games - i.e. Mozart</a:t>
            </a:r>
            <a:endParaRPr/>
          </a:p>
          <a:p>
            <a:pPr indent="-317500" lvl="0" marL="457200" rtl="0" algn="l">
              <a:spcBef>
                <a:spcPts val="0"/>
              </a:spcBef>
              <a:spcAft>
                <a:spcPts val="0"/>
              </a:spcAft>
              <a:buSzPts val="1400"/>
              <a:buChar char="-"/>
            </a:pPr>
            <a:r>
              <a:rPr lang="en-GB"/>
              <a:t>Aleatoric/indeterminate elements in composition or performance</a:t>
            </a:r>
            <a:endParaRPr/>
          </a:p>
          <a:p>
            <a:pPr indent="-317500" lvl="0" marL="457200" rtl="0" algn="l">
              <a:spcBef>
                <a:spcPts val="0"/>
              </a:spcBef>
              <a:spcAft>
                <a:spcPts val="0"/>
              </a:spcAft>
              <a:buSzPts val="1400"/>
              <a:buChar char="-"/>
            </a:pPr>
            <a:r>
              <a:rPr lang="en-GB"/>
              <a:t>Stochastic systems and AI</a:t>
            </a:r>
            <a:endParaRPr/>
          </a:p>
          <a:p>
            <a:pPr indent="-317500" lvl="0" marL="457200" rtl="0" algn="l">
              <a:spcBef>
                <a:spcPts val="0"/>
              </a:spcBef>
              <a:spcAft>
                <a:spcPts val="0"/>
              </a:spcAft>
              <a:buSzPts val="1400"/>
              <a:buChar char="-"/>
            </a:pPr>
            <a:r>
              <a:rPr lang="en-GB"/>
              <a:t>Links to non-linear playback in game sound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Is music a process or a product? Composers can be unhappy with musicians, or with recordings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Relationship between author and reader - unmediated transmission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Recording as an idealised representation of the music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Is the record separate from the live performance?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Performer as intermediary - instructions and ‘retrieval’</a:t>
            </a:r>
            <a:endParaRPr/>
          </a:p>
          <a:p>
            <a:pPr indent="0" lvl="0" marL="0" rtl="0" algn="l">
              <a:spcBef>
                <a:spcPts val="0"/>
              </a:spcBef>
              <a:spcAft>
                <a:spcPts val="0"/>
              </a:spcAft>
              <a:buClr>
                <a:schemeClr val="dk1"/>
              </a:buClr>
              <a:buSzPts val="1100"/>
              <a:buFont typeface="Arial"/>
              <a:buNone/>
            </a:pPr>
            <a:r>
              <a:rPr lang="en-GB"/>
              <a:t>Phonography - photography - ‘fixity is death’</a:t>
            </a:r>
            <a:endParaRPr/>
          </a:p>
          <a:p>
            <a:pPr indent="0" lvl="0" marL="0" rtl="0" algn="l">
              <a:spcBef>
                <a:spcPts val="0"/>
              </a:spcBef>
              <a:spcAft>
                <a:spcPts val="0"/>
              </a:spcAft>
              <a:buClr>
                <a:schemeClr val="dk1"/>
              </a:buClr>
              <a:buSzPts val="1100"/>
              <a:buFont typeface="Arial"/>
              <a:buNone/>
            </a:pPr>
            <a:r>
              <a:rPr lang="en-GB"/>
              <a:t>Music became reified - fixed and repeatable</a:t>
            </a:r>
            <a:endParaRPr/>
          </a:p>
          <a:p>
            <a:pPr indent="0" lvl="0" marL="0" rtl="0" algn="l">
              <a:spcBef>
                <a:spcPts val="0"/>
              </a:spcBef>
              <a:spcAft>
                <a:spcPts val="0"/>
              </a:spcAft>
              <a:buClr>
                <a:schemeClr val="dk1"/>
              </a:buClr>
              <a:buSzPts val="1100"/>
              <a:buFont typeface="Arial"/>
              <a:buNone/>
            </a:pPr>
            <a:r>
              <a:rPr lang="en-GB"/>
              <a:t>The recording as idealised end-point</a:t>
            </a:r>
            <a:endParaRPr/>
          </a:p>
          <a:p>
            <a:pPr indent="0" lvl="0" marL="0" rtl="0" algn="l">
              <a:spcBef>
                <a:spcPts val="0"/>
              </a:spcBef>
              <a:spcAft>
                <a:spcPts val="0"/>
              </a:spcAft>
              <a:buClr>
                <a:schemeClr val="dk1"/>
              </a:buClr>
              <a:buSzPts val="1100"/>
              <a:buFont typeface="Arial"/>
              <a:buNone/>
            </a:pPr>
            <a:r>
              <a:rPr lang="en-GB"/>
              <a:t>Phonography: new art vs. live performance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afda467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afda467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CDN analysis presented at the PPIG Psychology of Programming Interest Group conference, 2014</a:t>
            </a:r>
            <a:endParaRPr/>
          </a:p>
          <a:p>
            <a:pPr indent="0" lvl="0" marL="0" rtl="0" algn="l">
              <a:spcBef>
                <a:spcPts val="0"/>
              </a:spcBef>
              <a:spcAft>
                <a:spcPts val="0"/>
              </a:spcAft>
              <a:buNone/>
            </a:pPr>
            <a:r>
              <a:rPr lang="en-GB"/>
              <a:t>Led to methodology and then design. CDN will also lead to critiquing.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Requires significant user knowledge</a:t>
            </a:r>
            <a:endParaRPr/>
          </a:p>
          <a:p>
            <a:pPr indent="0" lvl="0" marL="0" rtl="0" algn="l">
              <a:spcBef>
                <a:spcPts val="0"/>
              </a:spcBef>
              <a:spcAft>
                <a:spcPts val="0"/>
              </a:spcAft>
              <a:buClr>
                <a:schemeClr val="dk1"/>
              </a:buClr>
              <a:buSzPts val="1100"/>
              <a:buFont typeface="Arial"/>
              <a:buNone/>
            </a:pPr>
            <a:r>
              <a:rPr lang="en-GB"/>
              <a:t>Much of the reviewed software requires the user to be competent in the design and implementation of algorithms within either text-oriented or graphical programming environments. A selection of software assumes musical knowledge, and some software requires the user to understand both areas.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Use of metaphor frequently requires prior knowledge in another domain</a:t>
            </a:r>
            <a:endParaRPr/>
          </a:p>
          <a:p>
            <a:pPr indent="0" lvl="0" marL="0" rtl="0" algn="l">
              <a:spcBef>
                <a:spcPts val="0"/>
              </a:spcBef>
              <a:spcAft>
                <a:spcPts val="0"/>
              </a:spcAft>
              <a:buClr>
                <a:schemeClr val="dk1"/>
              </a:buClr>
              <a:buSzPts val="1100"/>
              <a:buFont typeface="Arial"/>
              <a:buNone/>
            </a:pPr>
            <a:r>
              <a:rPr lang="en-GB"/>
              <a:t>The use of metaphor is broadly applied in the area. Graphical programming languages make use of a patch-cable metaphor, while other software reference mixing desks, musical staff notation or sequencer-like piano rolls. Metaphor can be used to infer purpose and to leverage existing knowledge but it can also present a barrier to users with limited experience in the referenced fields.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Imposes a working practice which is not conducive to some compositional processes</a:t>
            </a:r>
            <a:endParaRPr/>
          </a:p>
          <a:p>
            <a:pPr indent="0" lvl="0" marL="0" rtl="0" algn="l">
              <a:spcBef>
                <a:spcPts val="0"/>
              </a:spcBef>
              <a:spcAft>
                <a:spcPts val="0"/>
              </a:spcAft>
              <a:buClr>
                <a:schemeClr val="dk1"/>
              </a:buClr>
              <a:buSzPts val="1100"/>
              <a:buFont typeface="Arial"/>
              <a:buNone/>
            </a:pPr>
            <a:r>
              <a:rPr lang="en-GB"/>
              <a:t>Some reviewed software requires users to commit to a particular design which is subsequently difficult to change once the patch has become more complex.</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lack of structural awareness </a:t>
            </a:r>
            <a:endParaRPr/>
          </a:p>
          <a:p>
            <a:pPr indent="0" lvl="0" marL="0" rtl="0" algn="l">
              <a:spcBef>
                <a:spcPts val="0"/>
              </a:spcBef>
              <a:spcAft>
                <a:spcPts val="0"/>
              </a:spcAft>
              <a:buNone/>
            </a:pPr>
            <a:r>
              <a:rPr lang="en-GB"/>
              <a:t>The user is not easily able to define, and subsequently change, the musical structure to be used in the composition. Users are able to create patches which express structure when using one of the reviewed programming languages but this requires significant programming knowledge.</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Complex visual design leading to low visibility and juxtaposability</a:t>
            </a:r>
            <a:endParaRPr/>
          </a:p>
          <a:p>
            <a:pPr indent="0" lvl="0" marL="0" rtl="0" algn="l">
              <a:spcBef>
                <a:spcPts val="0"/>
              </a:spcBef>
              <a:spcAft>
                <a:spcPts val="0"/>
              </a:spcAft>
              <a:buClr>
                <a:schemeClr val="dk1"/>
              </a:buClr>
              <a:buSzPts val="1100"/>
              <a:buFont typeface="Arial"/>
              <a:buNone/>
            </a:pPr>
            <a:r>
              <a:rPr lang="en-GB"/>
              <a:t>The reviewed software exhibits a wide range of graphical design. Graphical programming languages, using a patch- ing metaphor, allow complex operations but visibility is significantly reduced once the patch’s size increases. There are also issues with surfacing pertinent information and allowing the user to easily compare several elements.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afda467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afda467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Graphical and text-oriented languages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two most widely used?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afda467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afda467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Requirements for the framework. DC is </a:t>
            </a:r>
            <a:r>
              <a:rPr i="1" lang="en-GB"/>
              <a:t>one possible</a:t>
            </a:r>
            <a:r>
              <a:rPr lang="en-GB"/>
              <a:t> route.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solidFill>
                  <a:schemeClr val="dk1"/>
                </a:solidFill>
              </a:rPr>
              <a:t>DC allows users to select any number of interaction objects and uses this selection to constrain the search space of possible commands. In this way users can indicate which objects they wish to use without having to learn or remember the operations that the system allows. The selection of objects narrows options to those that are contextually relevant.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DC is a suitable candidate for the proposed research activity due to its ability to accept input commands in many different orders, offering a good match for the spontaneous methodology often used in music composition.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Users will not have to learn a potentially large number of operations in order to use the software; such operations can be abstract and therefore difficult to recall. The user will be able to select the objects they wish to manipulate and the system will constrain options to show only contextually relevant content.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a30d43b0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30d43b0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an arrangement object is selected, and the possible actions are constrained by the choice of a number. Further selections would impose further constraints.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afda467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afda467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Hypothesis is that people would be engaged if the way it worked could be improved. Nobody will know until we have a go. Tests give us some data to tune the development. We need to create the thing to study it. Ask questions about the iterations, gather data etc. Have to propose something - cold start.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Look at what works well and make some abstract hypotheses. These will make predictions on what other interfaces may or may not do better. Candidate predictions which will be tested. Hypothesis is a system to test. Each decision is a hypothesis. Embodies explicit and implicit assumptions which may go wrong.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Rittel - Social problems cannot easily be described and are referred to as 'wicked' problems rather than 'tame' problems as can be found in science. No definitive and objective answers for the social good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Gaver - Theory may be best seen as 'annotation of realised design examples'</a:t>
            </a:r>
            <a:endParaRPr/>
          </a:p>
          <a:p>
            <a:pPr indent="0" lvl="0" marL="0" rtl="0" algn="l">
              <a:spcBef>
                <a:spcPts val="0"/>
              </a:spcBef>
              <a:spcAft>
                <a:spcPts val="0"/>
              </a:spcAft>
              <a:buNone/>
            </a:pPr>
            <a:r>
              <a:rPr lang="en-GB"/>
              <a:t>Not convergence but ‘take pride in its aptitude for exploring and speculating, particularising and diversifying, and - especially - its ability to manifest the results in the form of new, conceptually rich artefacts'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Research through design is likely to produce theories that are provisional, contingent, and aspirational'. Variation is not a problem but actually a natural state for 'generative endeavour'.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685800" y="2840053"/>
            <a:ext cx="7772400" cy="784800"/>
          </a:xfrm>
          <a:prstGeom prst="rect">
            <a:avLst/>
          </a:prstGeom>
        </p:spPr>
        <p:txBody>
          <a:bodyPr anchorCtr="0" anchor="t" bIns="91425" lIns="91425" spcFirstLastPara="1" rIns="91425" wrap="square" tIns="91425"/>
          <a:lstStyle>
            <a:lvl1pPr lvl="0" algn="ctr">
              <a:spcBef>
                <a:spcPts val="0"/>
              </a:spcBef>
              <a:spcAft>
                <a:spcPts val="0"/>
              </a:spcAft>
              <a:buClr>
                <a:schemeClr val="lt2"/>
              </a:buClr>
              <a:buSzPts val="3000"/>
              <a:buNone/>
              <a:defRPr>
                <a:solidFill>
                  <a:schemeClr val="lt2"/>
                </a:solidFill>
              </a:defRPr>
            </a:lvl1pPr>
            <a:lvl2pPr lvl="1" algn="ctr">
              <a:spcBef>
                <a:spcPts val="0"/>
              </a:spcBef>
              <a:spcAft>
                <a:spcPts val="0"/>
              </a:spcAft>
              <a:buClr>
                <a:schemeClr val="lt2"/>
              </a:buClr>
              <a:buSzPts val="3000"/>
              <a:buNone/>
              <a:defRPr sz="3000">
                <a:solidFill>
                  <a:schemeClr val="lt2"/>
                </a:solidFill>
              </a:defRPr>
            </a:lvl2pPr>
            <a:lvl3pPr lvl="2" algn="ctr">
              <a:spcBef>
                <a:spcPts val="0"/>
              </a:spcBef>
              <a:spcAft>
                <a:spcPts val="0"/>
              </a:spcAft>
              <a:buClr>
                <a:schemeClr val="lt2"/>
              </a:buClr>
              <a:buSzPts val="3000"/>
              <a:buNone/>
              <a:defRPr sz="3000">
                <a:solidFill>
                  <a:schemeClr val="lt2"/>
                </a:solidFill>
              </a:defRPr>
            </a:lvl3pPr>
            <a:lvl4pPr lvl="3" algn="ctr">
              <a:spcBef>
                <a:spcPts val="0"/>
              </a:spcBef>
              <a:spcAft>
                <a:spcPts val="0"/>
              </a:spcAft>
              <a:buClr>
                <a:schemeClr val="lt2"/>
              </a:buClr>
              <a:buSzPts val="3000"/>
              <a:buNone/>
              <a:defRPr sz="3000">
                <a:solidFill>
                  <a:schemeClr val="lt2"/>
                </a:solidFill>
              </a:defRPr>
            </a:lvl4pPr>
            <a:lvl5pPr lvl="4" algn="ctr">
              <a:spcBef>
                <a:spcPts val="0"/>
              </a:spcBef>
              <a:spcAft>
                <a:spcPts val="0"/>
              </a:spcAft>
              <a:buClr>
                <a:schemeClr val="lt2"/>
              </a:buClr>
              <a:buSzPts val="3000"/>
              <a:buNone/>
              <a:defRPr sz="3000">
                <a:solidFill>
                  <a:schemeClr val="lt2"/>
                </a:solidFill>
              </a:defRPr>
            </a:lvl5pPr>
            <a:lvl6pPr lvl="5" algn="ctr">
              <a:spcBef>
                <a:spcPts val="0"/>
              </a:spcBef>
              <a:spcAft>
                <a:spcPts val="0"/>
              </a:spcAft>
              <a:buClr>
                <a:schemeClr val="lt2"/>
              </a:buClr>
              <a:buSzPts val="3000"/>
              <a:buNone/>
              <a:defRPr sz="3000">
                <a:solidFill>
                  <a:schemeClr val="lt2"/>
                </a:solidFill>
              </a:defRPr>
            </a:lvl6pPr>
            <a:lvl7pPr lvl="6" algn="ctr">
              <a:spcBef>
                <a:spcPts val="0"/>
              </a:spcBef>
              <a:spcAft>
                <a:spcPts val="0"/>
              </a:spcAft>
              <a:buClr>
                <a:schemeClr val="lt2"/>
              </a:buClr>
              <a:buSzPts val="3000"/>
              <a:buNone/>
              <a:defRPr sz="3000">
                <a:solidFill>
                  <a:schemeClr val="lt2"/>
                </a:solidFill>
              </a:defRPr>
            </a:lvl7pPr>
            <a:lvl8pPr lvl="7" algn="ctr">
              <a:spcBef>
                <a:spcPts val="0"/>
              </a:spcBef>
              <a:spcAft>
                <a:spcPts val="0"/>
              </a:spcAft>
              <a:buClr>
                <a:schemeClr val="lt2"/>
              </a:buClr>
              <a:buSzPts val="3000"/>
              <a:buNone/>
              <a:defRPr sz="3000">
                <a:solidFill>
                  <a:schemeClr val="lt2"/>
                </a:solidFill>
              </a:defRPr>
            </a:lvl8pPr>
            <a:lvl9pPr lvl="8" algn="ctr">
              <a:spcBef>
                <a:spcPts val="0"/>
              </a:spcBef>
              <a:spcAft>
                <a:spcPts val="0"/>
              </a:spcAft>
              <a:buClr>
                <a:schemeClr val="lt2"/>
              </a:buClr>
              <a:buSzPts val="3000"/>
              <a:buNone/>
              <a:defRPr sz="3000">
                <a:solidFill>
                  <a:schemeClr val="lt2"/>
                </a:solidFill>
              </a:defRPr>
            </a:lvl9pPr>
          </a:lstStyle>
          <a:p/>
        </p:txBody>
      </p:sp>
      <p:sp>
        <p:nvSpPr>
          <p:cNvPr id="11" name="Google Shape;11;p2"/>
          <p:cNvSpPr txBox="1"/>
          <p:nvPr>
            <p:ph type="ctrTitle"/>
          </p:nvPr>
        </p:nvSpPr>
        <p:spPr>
          <a:xfrm>
            <a:off x="685800" y="1583342"/>
            <a:ext cx="7772400" cy="11598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2" name="Google Shape;12;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 name="Google Shape;16;p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4"/>
          <p:cNvSpPr txBox="1"/>
          <p:nvPr>
            <p:ph idx="1" type="body"/>
          </p:nvPr>
        </p:nvSpPr>
        <p:spPr>
          <a:xfrm>
            <a:off x="457200"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92274"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Google Shape;21;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0"/>
              </a:spcBef>
              <a:spcAft>
                <a:spcPts val="0"/>
              </a:spcAft>
              <a:buSzPts val="1800"/>
              <a:buNone/>
              <a:defRPr sz="1800"/>
            </a:lvl1pPr>
          </a:lstStyle>
          <a:p/>
        </p:txBody>
      </p:sp>
      <p:sp>
        <p:nvSpPr>
          <p:cNvPr id="27" name="Google Shape;27;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lt1"/>
              </a:buClr>
              <a:buSzPts val="3000"/>
              <a:buChar char="●"/>
              <a:defRPr sz="3000">
                <a:solidFill>
                  <a:schemeClr val="lt1"/>
                </a:solidFill>
              </a:defRPr>
            </a:lvl1pPr>
            <a:lvl2pPr indent="-381000" lvl="1" marL="914400">
              <a:spcBef>
                <a:spcPts val="0"/>
              </a:spcBef>
              <a:spcAft>
                <a:spcPts val="0"/>
              </a:spcAft>
              <a:buClr>
                <a:schemeClr val="lt1"/>
              </a:buClr>
              <a:buSzPts val="2400"/>
              <a:buChar char="○"/>
              <a:defRPr sz="2400">
                <a:solidFill>
                  <a:schemeClr val="lt1"/>
                </a:solidFill>
              </a:defRPr>
            </a:lvl2pPr>
            <a:lvl3pPr indent="-381000" lvl="2" marL="1371600">
              <a:spcBef>
                <a:spcPts val="0"/>
              </a:spcBef>
              <a:spcAft>
                <a:spcPts val="0"/>
              </a:spcAft>
              <a:buClr>
                <a:schemeClr val="lt1"/>
              </a:buClr>
              <a:buSzPts val="2400"/>
              <a:buChar char="■"/>
              <a:defRPr sz="24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lt1"/>
                </a:solidFill>
              </a:defRPr>
            </a:lvl1pPr>
            <a:lvl2pPr lvl="1" algn="r">
              <a:buNone/>
              <a:defRPr sz="1300">
                <a:solidFill>
                  <a:schemeClr val="lt1"/>
                </a:solidFill>
              </a:defRPr>
            </a:lvl2pPr>
            <a:lvl3pPr lvl="2" algn="r">
              <a:buNone/>
              <a:defRPr sz="1300">
                <a:solidFill>
                  <a:schemeClr val="lt1"/>
                </a:solidFill>
              </a:defRPr>
            </a:lvl3pPr>
            <a:lvl4pPr lvl="3" algn="r">
              <a:buNone/>
              <a:defRPr sz="1300">
                <a:solidFill>
                  <a:schemeClr val="lt1"/>
                </a:solidFill>
              </a:defRPr>
            </a:lvl4pPr>
            <a:lvl5pPr lvl="4" algn="r">
              <a:buNone/>
              <a:defRPr sz="1300">
                <a:solidFill>
                  <a:schemeClr val="lt1"/>
                </a:solidFill>
              </a:defRPr>
            </a:lvl5pPr>
            <a:lvl6pPr lvl="5" algn="r">
              <a:buNone/>
              <a:defRPr sz="1300">
                <a:solidFill>
                  <a:schemeClr val="lt1"/>
                </a:solidFill>
              </a:defRPr>
            </a:lvl6pPr>
            <a:lvl7pPr lvl="6" algn="r">
              <a:buNone/>
              <a:defRPr sz="1300">
                <a:solidFill>
                  <a:schemeClr val="lt1"/>
                </a:solidFill>
              </a:defRPr>
            </a:lvl7pPr>
            <a:lvl8pPr lvl="7" algn="r">
              <a:buNone/>
              <a:defRPr sz="1300">
                <a:solidFill>
                  <a:schemeClr val="lt1"/>
                </a:solidFill>
              </a:defRPr>
            </a:lvl8pPr>
            <a:lvl9pPr lvl="8" algn="r">
              <a:buNone/>
              <a:defRPr sz="1300">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pic>
        <p:nvPicPr>
          <p:cNvPr id="34" name="Google Shape;34;p8"/>
          <p:cNvPicPr preferRelativeResize="0"/>
          <p:nvPr/>
        </p:nvPicPr>
        <p:blipFill rotWithShape="1">
          <a:blip r:embed="rId3">
            <a:alphaModFix amt="34000"/>
          </a:blip>
          <a:srcRect b="0" l="0" r="0" t="4979"/>
          <a:stretch/>
        </p:blipFill>
        <p:spPr>
          <a:xfrm>
            <a:off x="295625" y="0"/>
            <a:ext cx="8552741" cy="5143501"/>
          </a:xfrm>
          <a:prstGeom prst="rect">
            <a:avLst/>
          </a:prstGeom>
          <a:noFill/>
          <a:ln>
            <a:noFill/>
          </a:ln>
        </p:spPr>
      </p:pic>
      <p:sp>
        <p:nvSpPr>
          <p:cNvPr id="35" name="Google Shape;35;p8"/>
          <p:cNvSpPr txBox="1"/>
          <p:nvPr>
            <p:ph type="ctrTitle"/>
          </p:nvPr>
        </p:nvSpPr>
        <p:spPr>
          <a:xfrm>
            <a:off x="295625" y="1583350"/>
            <a:ext cx="8552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Designing algorithmic music composition and playback</a:t>
            </a:r>
            <a:endParaRPr/>
          </a:p>
        </p:txBody>
      </p:sp>
      <p:sp>
        <p:nvSpPr>
          <p:cNvPr id="36" name="Google Shape;36;p8"/>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Matt Bellingham</a:t>
            </a:r>
            <a:endParaRPr/>
          </a:p>
          <a:p>
            <a:pPr indent="0" lvl="0" marL="0" rtl="0" algn="ctr">
              <a:spcBef>
                <a:spcPts val="0"/>
              </a:spcBef>
              <a:spcAft>
                <a:spcPts val="0"/>
              </a:spcAft>
              <a:buNone/>
            </a:pPr>
            <a:r>
              <a:rPr lang="en-GB"/>
              <a:t>	matthew.bellingham@open.ac.uk</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sz="2400"/>
              <a:t>Supervised by Simon Holland and Paul Mulholland</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2" name="Shape 92"/>
        <p:cNvGrpSpPr/>
        <p:nvPr/>
      </p:nvGrpSpPr>
      <p:grpSpPr>
        <a:xfrm>
          <a:off x="0" y="0"/>
          <a:ext cx="0" cy="0"/>
          <a:chOff x="0" y="0"/>
          <a:chExt cx="0" cy="0"/>
        </a:xfrm>
      </p:grpSpPr>
      <p:pic>
        <p:nvPicPr>
          <p:cNvPr id="93" name="Google Shape;93;p17"/>
          <p:cNvPicPr preferRelativeResize="0"/>
          <p:nvPr/>
        </p:nvPicPr>
        <p:blipFill>
          <a:blip r:embed="rId3">
            <a:alphaModFix/>
          </a:blip>
          <a:stretch>
            <a:fillRect/>
          </a:stretch>
        </p:blipFill>
        <p:spPr>
          <a:xfrm>
            <a:off x="4683175" y="206650"/>
            <a:ext cx="4895850" cy="5105400"/>
          </a:xfrm>
          <a:prstGeom prst="rect">
            <a:avLst/>
          </a:prstGeom>
          <a:noFill/>
          <a:ln>
            <a:noFill/>
          </a:ln>
        </p:spPr>
      </p:pic>
      <p:pic>
        <p:nvPicPr>
          <p:cNvPr id="94" name="Google Shape;94;p17"/>
          <p:cNvPicPr preferRelativeResize="0"/>
          <p:nvPr/>
        </p:nvPicPr>
        <p:blipFill>
          <a:blip r:embed="rId4">
            <a:alphaModFix/>
          </a:blip>
          <a:stretch>
            <a:fillRect/>
          </a:stretch>
        </p:blipFill>
        <p:spPr>
          <a:xfrm>
            <a:off x="0" y="775250"/>
            <a:ext cx="5174550" cy="359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Future work</a:t>
            </a:r>
            <a:endParaRPr/>
          </a:p>
        </p:txBody>
      </p:sp>
      <p:sp>
        <p:nvSpPr>
          <p:cNvPr id="100" name="Google Shape;100;p18"/>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GB"/>
              <a:t>Pilot software testing</a:t>
            </a:r>
            <a:endParaRPr/>
          </a:p>
          <a:p>
            <a:pPr indent="-419100" lvl="0" marL="457200" rtl="0" algn="l">
              <a:spcBef>
                <a:spcPts val="0"/>
              </a:spcBef>
              <a:spcAft>
                <a:spcPts val="0"/>
              </a:spcAft>
              <a:buSzPts val="3000"/>
              <a:buChar char="-"/>
            </a:pPr>
            <a:r>
              <a:rPr lang="en-GB"/>
              <a:t>Research leading to personas</a:t>
            </a:r>
            <a:endParaRPr/>
          </a:p>
          <a:p>
            <a:pPr indent="-419100" lvl="0" marL="457200" rtl="0" algn="l">
              <a:spcBef>
                <a:spcPts val="0"/>
              </a:spcBef>
              <a:spcAft>
                <a:spcPts val="0"/>
              </a:spcAft>
              <a:buSzPts val="3000"/>
              <a:buChar char="-"/>
            </a:pPr>
            <a:r>
              <a:rPr lang="en-GB"/>
              <a:t>Early development of alternative software prototypes</a:t>
            </a:r>
            <a:endParaRPr/>
          </a:p>
          <a:p>
            <a:pPr indent="-419100" lvl="0" marL="457200" rtl="0" algn="l">
              <a:spcBef>
                <a:spcPts val="0"/>
              </a:spcBef>
              <a:spcAft>
                <a:spcPts val="0"/>
              </a:spcAft>
              <a:buSzPts val="3000"/>
              <a:buChar char="-"/>
            </a:pPr>
            <a:r>
              <a:rPr lang="en-GB"/>
              <a:t>Development of the final stage prototype</a:t>
            </a:r>
            <a:endParaRPr/>
          </a:p>
          <a:p>
            <a:pPr indent="-419100" lvl="0" marL="457200" rtl="0" algn="l">
              <a:spcBef>
                <a:spcPts val="0"/>
              </a:spcBef>
              <a:spcAft>
                <a:spcPts val="0"/>
              </a:spcAft>
              <a:buSzPts val="3000"/>
              <a:buChar char="-"/>
            </a:pPr>
            <a:r>
              <a:rPr lang="en-GB"/>
              <a:t>Empirical summative end-user studies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 name="Shape 40"/>
        <p:cNvGrpSpPr/>
        <p:nvPr/>
      </p:nvGrpSpPr>
      <p:grpSpPr>
        <a:xfrm>
          <a:off x="0" y="0"/>
          <a:ext cx="0" cy="0"/>
          <a:chOff x="0" y="0"/>
          <a:chExt cx="0" cy="0"/>
        </a:xfrm>
      </p:grpSpPr>
      <p:sp>
        <p:nvSpPr>
          <p:cNvPr id="41" name="Google Shape;41;p9"/>
          <p:cNvSpPr txBox="1"/>
          <p:nvPr>
            <p:ph idx="4294967295" type="body"/>
          </p:nvPr>
        </p:nvSpPr>
        <p:spPr>
          <a:xfrm>
            <a:off x="457200" y="2095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GB"/>
              <a:t>How can expressive algorithmic composition software be made more productive and engaging for novice users?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42" name="Google Shape;42;p9"/>
          <p:cNvPicPr preferRelativeResize="0"/>
          <p:nvPr/>
        </p:nvPicPr>
        <p:blipFill>
          <a:blip r:embed="rId3">
            <a:alphaModFix/>
          </a:blip>
          <a:stretch>
            <a:fillRect/>
          </a:stretch>
        </p:blipFill>
        <p:spPr>
          <a:xfrm>
            <a:off x="1769033" y="1848750"/>
            <a:ext cx="5605929" cy="3294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Google Shape;47;p10"/>
          <p:cNvSpPr txBox="1"/>
          <p:nvPr>
            <p:ph idx="4294967295" type="body"/>
          </p:nvPr>
        </p:nvSpPr>
        <p:spPr>
          <a:xfrm>
            <a:off x="457200" y="2095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GB"/>
              <a:t>How can expressive algorithmic composition software be made more productive and engaging for novice users? </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pic>
        <p:nvPicPr>
          <p:cNvPr id="48" name="Google Shape;48;p10"/>
          <p:cNvPicPr preferRelativeResize="0"/>
          <p:nvPr/>
        </p:nvPicPr>
        <p:blipFill rotWithShape="1">
          <a:blip r:embed="rId3">
            <a:alphaModFix/>
          </a:blip>
          <a:srcRect b="13455" l="0" r="0" t="34534"/>
          <a:stretch/>
        </p:blipFill>
        <p:spPr>
          <a:xfrm>
            <a:off x="4938550" y="2085900"/>
            <a:ext cx="3163850" cy="2675224"/>
          </a:xfrm>
          <a:prstGeom prst="rect">
            <a:avLst/>
          </a:prstGeom>
          <a:noFill/>
          <a:ln>
            <a:noFill/>
          </a:ln>
        </p:spPr>
      </p:pic>
      <p:pic>
        <p:nvPicPr>
          <p:cNvPr id="49" name="Google Shape;49;p10"/>
          <p:cNvPicPr preferRelativeResize="0"/>
          <p:nvPr/>
        </p:nvPicPr>
        <p:blipFill>
          <a:blip r:embed="rId4">
            <a:alphaModFix/>
          </a:blip>
          <a:stretch>
            <a:fillRect/>
          </a:stretch>
        </p:blipFill>
        <p:spPr>
          <a:xfrm>
            <a:off x="654550" y="2164000"/>
            <a:ext cx="3791576" cy="25190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1"/>
          <p:cNvPicPr preferRelativeResize="0"/>
          <p:nvPr/>
        </p:nvPicPr>
        <p:blipFill>
          <a:blip r:embed="rId3">
            <a:alphaModFix amt="54000"/>
          </a:blip>
          <a:stretch>
            <a:fillRect/>
          </a:stretch>
        </p:blipFill>
        <p:spPr>
          <a:xfrm>
            <a:off x="0" y="0"/>
            <a:ext cx="9144000" cy="5143500"/>
          </a:xfrm>
          <a:prstGeom prst="rect">
            <a:avLst/>
          </a:prstGeom>
          <a:noFill/>
          <a:ln>
            <a:noFill/>
          </a:ln>
        </p:spPr>
      </p:pic>
      <p:sp>
        <p:nvSpPr>
          <p:cNvPr id="55" name="Google Shape;55;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Background</a:t>
            </a:r>
            <a:endParaRPr/>
          </a:p>
        </p:txBody>
      </p:sp>
      <p:sp>
        <p:nvSpPr>
          <p:cNvPr id="56" name="Google Shape;56;p1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GB"/>
              <a:t>Aleatory, chance and indeterminacy</a:t>
            </a:r>
            <a:endParaRPr/>
          </a:p>
          <a:p>
            <a:pPr indent="0" lvl="0" marL="0" rtl="0" algn="l">
              <a:spcBef>
                <a:spcPts val="600"/>
              </a:spcBef>
              <a:spcAft>
                <a:spcPts val="0"/>
              </a:spcAft>
              <a:buNone/>
            </a:pPr>
            <a:r>
              <a:rPr lang="en-GB"/>
              <a:t>Stochastic and AI approaches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GB"/>
              <a:t>Authenticity and phonography</a:t>
            </a:r>
            <a:endParaRPr/>
          </a:p>
          <a:p>
            <a:pPr indent="0" lvl="0" marL="0" rtl="0" algn="l">
              <a:spcBef>
                <a:spcPts val="600"/>
              </a:spcBef>
              <a:spcAft>
                <a:spcPts val="0"/>
              </a:spcAft>
              <a:buNone/>
            </a:pPr>
            <a:r>
              <a:rPr lang="en-GB"/>
              <a:t>Performance and reification</a:t>
            </a:r>
            <a:endParaRPr/>
          </a:p>
        </p:txBody>
      </p:sp>
      <p:pic>
        <p:nvPicPr>
          <p:cNvPr id="57" name="Google Shape;57;p11"/>
          <p:cNvPicPr preferRelativeResize="0"/>
          <p:nvPr/>
        </p:nvPicPr>
        <p:blipFill rotWithShape="1">
          <a:blip r:embed="rId4">
            <a:alphaModFix/>
          </a:blip>
          <a:srcRect b="27562" l="9724" r="42182" t="0"/>
          <a:stretch/>
        </p:blipFill>
        <p:spPr>
          <a:xfrm>
            <a:off x="7055875" y="3336100"/>
            <a:ext cx="2011930" cy="1704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Findings to date</a:t>
            </a:r>
            <a:endParaRPr/>
          </a:p>
        </p:txBody>
      </p:sp>
      <p:sp>
        <p:nvSpPr>
          <p:cNvPr id="63" name="Google Shape;63;p12"/>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GB"/>
              <a:t>Cognitive Dimensions of Notations analysis of existing software:</a:t>
            </a:r>
            <a:endParaRPr/>
          </a:p>
          <a:p>
            <a:pPr indent="-419100" lvl="0" marL="457200" rtl="0" algn="l">
              <a:spcBef>
                <a:spcPts val="600"/>
              </a:spcBef>
              <a:spcAft>
                <a:spcPts val="0"/>
              </a:spcAft>
              <a:buSzPts val="3000"/>
              <a:buChar char="-"/>
            </a:pPr>
            <a:r>
              <a:rPr lang="en-GB"/>
              <a:t>Requires significant user knowledge</a:t>
            </a:r>
            <a:endParaRPr/>
          </a:p>
          <a:p>
            <a:pPr indent="-419100" lvl="0" marL="457200" rtl="0" algn="l">
              <a:spcBef>
                <a:spcPts val="0"/>
              </a:spcBef>
              <a:spcAft>
                <a:spcPts val="0"/>
              </a:spcAft>
              <a:buSzPts val="3000"/>
              <a:buChar char="-"/>
            </a:pPr>
            <a:r>
              <a:rPr lang="en-GB"/>
              <a:t>Use of metaphor</a:t>
            </a:r>
            <a:endParaRPr/>
          </a:p>
          <a:p>
            <a:pPr indent="-419100" lvl="0" marL="457200" rtl="0" algn="l">
              <a:spcBef>
                <a:spcPts val="0"/>
              </a:spcBef>
              <a:spcAft>
                <a:spcPts val="0"/>
              </a:spcAft>
              <a:buSzPts val="3000"/>
              <a:buChar char="-"/>
            </a:pPr>
            <a:r>
              <a:rPr lang="en-GB"/>
              <a:t>Imposes a defined working practice</a:t>
            </a:r>
            <a:endParaRPr/>
          </a:p>
          <a:p>
            <a:pPr indent="-419100" lvl="0" marL="457200" rtl="0" algn="l">
              <a:spcBef>
                <a:spcPts val="0"/>
              </a:spcBef>
              <a:spcAft>
                <a:spcPts val="0"/>
              </a:spcAft>
              <a:buSzPts val="3000"/>
              <a:buChar char="-"/>
            </a:pPr>
            <a:r>
              <a:rPr lang="en-GB"/>
              <a:t>Lack of structural awareness</a:t>
            </a:r>
            <a:endParaRPr/>
          </a:p>
          <a:p>
            <a:pPr indent="-419100" lvl="0" marL="457200" rtl="0" algn="l">
              <a:spcBef>
                <a:spcPts val="0"/>
              </a:spcBef>
              <a:spcAft>
                <a:spcPts val="0"/>
              </a:spcAft>
              <a:buSzPts val="3000"/>
              <a:buChar char="-"/>
            </a:pPr>
            <a:r>
              <a:rPr lang="en-GB"/>
              <a:t>Complex visual design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7" name="Shape 67"/>
        <p:cNvGrpSpPr/>
        <p:nvPr/>
      </p:nvGrpSpPr>
      <p:grpSpPr>
        <a:xfrm>
          <a:off x="0" y="0"/>
          <a:ext cx="0" cy="0"/>
          <a:chOff x="0" y="0"/>
          <a:chExt cx="0" cy="0"/>
        </a:xfrm>
      </p:grpSpPr>
      <p:pic>
        <p:nvPicPr>
          <p:cNvPr id="68" name="Google Shape;68;p13"/>
          <p:cNvPicPr preferRelativeResize="0"/>
          <p:nvPr/>
        </p:nvPicPr>
        <p:blipFill>
          <a:blip r:embed="rId3">
            <a:alphaModFix/>
          </a:blip>
          <a:stretch>
            <a:fillRect/>
          </a:stretch>
        </p:blipFill>
        <p:spPr>
          <a:xfrm>
            <a:off x="185238" y="528625"/>
            <a:ext cx="3686175" cy="4086225"/>
          </a:xfrm>
          <a:prstGeom prst="rect">
            <a:avLst/>
          </a:prstGeom>
          <a:noFill/>
          <a:ln>
            <a:noFill/>
          </a:ln>
        </p:spPr>
      </p:pic>
      <p:pic>
        <p:nvPicPr>
          <p:cNvPr id="69" name="Google Shape;69;p13"/>
          <p:cNvPicPr preferRelativeResize="0"/>
          <p:nvPr/>
        </p:nvPicPr>
        <p:blipFill>
          <a:blip r:embed="rId4">
            <a:alphaModFix/>
          </a:blip>
          <a:stretch>
            <a:fillRect/>
          </a:stretch>
        </p:blipFill>
        <p:spPr>
          <a:xfrm>
            <a:off x="3974450" y="896650"/>
            <a:ext cx="4978050" cy="335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Candidate framework</a:t>
            </a:r>
            <a:endParaRPr/>
          </a:p>
        </p:txBody>
      </p:sp>
      <p:sp>
        <p:nvSpPr>
          <p:cNvPr id="75" name="Google Shape;75;p1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GB"/>
              <a:t>Minimise the learning required</a:t>
            </a:r>
            <a:endParaRPr/>
          </a:p>
          <a:p>
            <a:pPr indent="-419100" lvl="0" marL="457200" rtl="0" algn="l">
              <a:spcBef>
                <a:spcPts val="0"/>
              </a:spcBef>
              <a:spcAft>
                <a:spcPts val="0"/>
              </a:spcAft>
              <a:buSzPts val="3000"/>
              <a:buChar char="-"/>
            </a:pPr>
            <a:r>
              <a:rPr lang="en-GB"/>
              <a:t>Allow for flexible working practice</a:t>
            </a:r>
            <a:endParaRPr/>
          </a:p>
          <a:p>
            <a:pPr indent="-419100" lvl="0" marL="457200" rtl="0" algn="l">
              <a:spcBef>
                <a:spcPts val="0"/>
              </a:spcBef>
              <a:spcAft>
                <a:spcPts val="0"/>
              </a:spcAft>
              <a:buSzPts val="3000"/>
              <a:buChar char="-"/>
            </a:pPr>
            <a:r>
              <a:rPr lang="en-GB"/>
              <a:t>Be structurally aware and visually simple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GB"/>
              <a:t>Candidate interaction framework: </a:t>
            </a:r>
            <a:r>
              <a:rPr i="1" lang="en-GB"/>
              <a:t>Direct Combination</a:t>
            </a:r>
            <a:r>
              <a:rPr lang="en-GB"/>
              <a:t>, a development and generalisation of </a:t>
            </a:r>
            <a:r>
              <a:rPr i="1" lang="en-GB"/>
              <a:t>Slappability</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82" name="Google Shape;82;p15"/>
          <p:cNvPicPr preferRelativeResize="0"/>
          <p:nvPr/>
        </p:nvPicPr>
        <p:blipFill>
          <a:blip r:embed="rId3">
            <a:alphaModFix/>
          </a:blip>
          <a:stretch>
            <a:fillRect/>
          </a:stretch>
        </p:blipFill>
        <p:spPr>
          <a:xfrm>
            <a:off x="1610923" y="0"/>
            <a:ext cx="5922153"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Research through design</a:t>
            </a:r>
            <a:endParaRPr/>
          </a:p>
        </p:txBody>
      </p:sp>
      <p:sp>
        <p:nvSpPr>
          <p:cNvPr id="88" name="Google Shape;88;p1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GB"/>
              <a:t>Iterative creation and evaluation of composition systems</a:t>
            </a:r>
            <a:endParaRPr/>
          </a:p>
          <a:p>
            <a:pPr indent="-419100" lvl="0" marL="457200" rtl="0" algn="l">
              <a:spcBef>
                <a:spcPts val="0"/>
              </a:spcBef>
              <a:spcAft>
                <a:spcPts val="0"/>
              </a:spcAft>
              <a:buSzPts val="3000"/>
              <a:buChar char="-"/>
            </a:pPr>
            <a:r>
              <a:rPr lang="en-GB"/>
              <a:t>Early iterations to use software usability inspection methods to develop hypotheses to inform subsequent iterations</a:t>
            </a:r>
            <a:endParaRPr/>
          </a:p>
          <a:p>
            <a:pPr indent="-419100" lvl="0" marL="457200" rtl="0" algn="l">
              <a:spcBef>
                <a:spcPts val="0"/>
              </a:spcBef>
              <a:spcAft>
                <a:spcPts val="0"/>
              </a:spcAft>
              <a:buSzPts val="3000"/>
              <a:buChar char="-"/>
            </a:pPr>
            <a:r>
              <a:rPr lang="en-GB"/>
              <a:t>Final stage prototypes to be evaluated through observation of end users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