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6" r:id="rId4"/>
    <p:sldId id="257" r:id="rId5"/>
    <p:sldId id="261" r:id="rId6"/>
    <p:sldId id="262" r:id="rId7"/>
    <p:sldId id="263" r:id="rId8"/>
    <p:sldId id="277" r:id="rId9"/>
    <p:sldId id="272" r:id="rId10"/>
    <p:sldId id="258" r:id="rId11"/>
    <p:sldId id="273" r:id="rId12"/>
    <p:sldId id="264" r:id="rId13"/>
    <p:sldId id="267" r:id="rId14"/>
    <p:sldId id="266" r:id="rId15"/>
    <p:sldId id="275" r:id="rId16"/>
    <p:sldId id="268" r:id="rId17"/>
    <p:sldId id="274" r:id="rId18"/>
    <p:sldId id="279" r:id="rId19"/>
    <p:sldId id="270" r:id="rId20"/>
    <p:sldId id="278" r:id="rId21"/>
    <p:sldId id="260" r:id="rId22"/>
    <p:sldId id="271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3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8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53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8960-F5CD-486A-A748-12DCB351DB13}" type="datetimeFigureOut">
              <a:rPr lang="en-GB" smtClean="0"/>
              <a:t>30/08/2013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6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caltech.edu/EE/Faculty/rjm/papers/Viterbi70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Error Correcting Codes for High Altitude Balloons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Matthew </a:t>
            </a:r>
            <a:r>
              <a:rPr lang="en-GB" dirty="0" err="1" smtClean="0"/>
              <a:t>Brejza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93296"/>
            <a:ext cx="91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The </a:t>
            </a:r>
            <a:r>
              <a:rPr lang="en-GB" i="1" dirty="0" smtClean="0"/>
              <a:t>author acknowledges </a:t>
            </a:r>
            <a:r>
              <a:rPr lang="en-GB" i="1" dirty="0"/>
              <a:t>the use of the IRIDIS High Performance Computing Facility,</a:t>
            </a:r>
            <a:r>
              <a:rPr lang="en-GB" dirty="0"/>
              <a:t> </a:t>
            </a:r>
            <a:r>
              <a:rPr lang="en-GB" i="1" dirty="0"/>
              <a:t>and associated support services at the University of Southampton,</a:t>
            </a:r>
            <a:r>
              <a:rPr lang="en-GB" dirty="0"/>
              <a:t> </a:t>
            </a:r>
            <a:r>
              <a:rPr lang="en-GB" i="1" dirty="0"/>
              <a:t>in the completion of this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Turbo Code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3888432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Combines two convolutional codes</a:t>
            </a:r>
          </a:p>
          <a:p>
            <a:r>
              <a:rPr lang="en-GB" dirty="0" smtClean="0"/>
              <a:t>1/3 rate code (min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Puncture the output to get desired rate</a:t>
            </a:r>
            <a:endParaRPr lang="en-GB" dirty="0" smtClean="0"/>
          </a:p>
          <a:p>
            <a:r>
              <a:rPr lang="en-GB" dirty="0" smtClean="0"/>
              <a:t>Uses soft </a:t>
            </a:r>
            <a:r>
              <a:rPr lang="en-GB" dirty="0" smtClean="0"/>
              <a:t>information</a:t>
            </a:r>
          </a:p>
          <a:p>
            <a:r>
              <a:rPr lang="en-GB" dirty="0" smtClean="0"/>
              <a:t>Uses iterative decoding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8" name="Picture 4" descr="C:\Users\Matt\git\rtty_modem\matlab\ecc\path10624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570437" cy="512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rgbClr val="005C84"/>
                </a:solidFill>
              </a:rPr>
              <a:t>BER for Turbo Code, Varying Iterations</a:t>
            </a:r>
            <a:endParaRPr lang="en-GB" sz="4000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453336"/>
            <a:ext cx="8229600" cy="34324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AWGN channel, BPSK modulation, message length = 992</a:t>
            </a:r>
            <a:endParaRPr lang="en-GB" dirty="0"/>
          </a:p>
        </p:txBody>
      </p:sp>
      <p:pic>
        <p:nvPicPr>
          <p:cNvPr id="4098" name="Picture 2" descr="C:\Users\Matt\git\rtty_modem\matlab\ecc\gnuplot\out3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45856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BER - </a:t>
            </a:r>
            <a:r>
              <a:rPr lang="en-GB" b="1" dirty="0" err="1">
                <a:solidFill>
                  <a:srgbClr val="005C84"/>
                </a:solidFill>
              </a:rPr>
              <a:t>Eb</a:t>
            </a:r>
            <a:r>
              <a:rPr lang="en-GB" b="1" dirty="0">
                <a:solidFill>
                  <a:srgbClr val="005C84"/>
                </a:solidFill>
              </a:rPr>
              <a:t>/N0 Plot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6021288"/>
            <a:ext cx="8229600" cy="63127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Turbo Rate ∈ {⅓, </a:t>
            </a:r>
            <a:r>
              <a:rPr lang="en-GB" dirty="0" smtClean="0"/>
              <a:t>0.5,0.6,0.7,0.8,0.9}</a:t>
            </a:r>
          </a:p>
          <a:p>
            <a:r>
              <a:rPr lang="en-GB" dirty="0" smtClean="0"/>
              <a:t>AWGN channel, BPSK modulation, message length = 6144</a:t>
            </a:r>
          </a:p>
          <a:p>
            <a:endParaRPr lang="en-GB" dirty="0"/>
          </a:p>
        </p:txBody>
      </p:sp>
      <p:pic>
        <p:nvPicPr>
          <p:cNvPr id="5125" name="Picture 5" descr="C:\Users\Matt\git\rtty_modem\matlab\ecc\gnuplot\out4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1196752"/>
            <a:ext cx="7344816" cy="53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Frame Error Rate (FER)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6309320"/>
            <a:ext cx="8229600" cy="34324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AWGN, BPSK, message length = 992 (turbo &amp; RS(7,3)); 1784 (RS(255,223))</a:t>
            </a:r>
            <a:endParaRPr lang="en-GB" dirty="0"/>
          </a:p>
        </p:txBody>
      </p:sp>
      <p:pic>
        <p:nvPicPr>
          <p:cNvPr id="6150" name="Picture 6" descr="C:\Users\Matt\git\rtty_modem\matlab\ecc\gnuplot\out5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624736" cy="52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Capacity</a:t>
            </a:r>
            <a:endParaRPr lang="en-GB" b="1" dirty="0">
              <a:solidFill>
                <a:srgbClr val="005C84"/>
              </a:solidFill>
            </a:endParaRPr>
          </a:p>
        </p:txBody>
      </p:sp>
      <p:pic>
        <p:nvPicPr>
          <p:cNvPr id="8195" name="Picture 3" descr="C:\Users\Matt\git\rtty_modem\matlab\ecc\gnuplot\out7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67" y="2368758"/>
            <a:ext cx="61657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69367" y="6485617"/>
            <a:ext cx="5421288" cy="34324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AWGN, BPSK, FER=</a:t>
            </a:r>
            <a:r>
              <a:rPr lang="en-GB" dirty="0"/>
              <a:t>10</a:t>
            </a:r>
            <a:r>
              <a:rPr lang="en-GB" baseline="30000" dirty="0"/>
              <a:t>-2</a:t>
            </a:r>
            <a:endParaRPr lang="en-GB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427984" y="1532248"/>
                <a:ext cx="4104456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𝐶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GB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532248"/>
                <a:ext cx="4104456" cy="8640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196752"/>
            <a:ext cx="288985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Theoretical max throughput for given SNR</a:t>
            </a:r>
          </a:p>
          <a:p>
            <a:r>
              <a:rPr lang="en-GB" dirty="0" smtClean="0"/>
              <a:t>Graph shows capacity limit for FER = 10</a:t>
            </a:r>
            <a:r>
              <a:rPr lang="en-GB" baseline="30000" dirty="0" smtClean="0"/>
              <a:t>-2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16110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A Fading Channe</a:t>
            </a:r>
            <a:r>
              <a:rPr lang="en-GB" b="1" dirty="0">
                <a:solidFill>
                  <a:srgbClr val="005C84"/>
                </a:solidFill>
              </a:rPr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en-GB" dirty="0" smtClean="0"/>
              <a:t>Often swinging or falling payloads produce time fading signals</a:t>
            </a:r>
          </a:p>
          <a:p>
            <a:r>
              <a:rPr lang="en-GB" dirty="0" smtClean="0"/>
              <a:t>Simple model produced to test performance in a fading channel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7"/>
          <a:stretch/>
        </p:blipFill>
        <p:spPr bwMode="auto">
          <a:xfrm>
            <a:off x="5292080" y="1916832"/>
            <a:ext cx="3495675" cy="93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82" y="4149080"/>
            <a:ext cx="4889773" cy="249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1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FER - fading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309320"/>
            <a:ext cx="8229600" cy="34324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Fading channel, BPSK, </a:t>
            </a:r>
            <a:r>
              <a:rPr lang="en-GB" dirty="0"/>
              <a:t>message length = 992 (turbo &amp; RS(7,3)); 1784 (RS(255,223))</a:t>
            </a:r>
            <a:endParaRPr lang="en-GB" dirty="0"/>
          </a:p>
        </p:txBody>
      </p:sp>
      <p:pic>
        <p:nvPicPr>
          <p:cNvPr id="7172" name="Picture 4" descr="C:\Users\Matt\git\rtty_modem\matlab\ecc\gnuplot\out6.em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9" b="74174"/>
          <a:stretch/>
        </p:blipFill>
        <p:spPr bwMode="auto">
          <a:xfrm>
            <a:off x="6896889" y="0"/>
            <a:ext cx="2220434" cy="15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Matt\git\rtty_modem\matlab\ecc\gnuplot\out6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5" y="1340768"/>
            <a:ext cx="6876585" cy="49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Capacity (Fading)</a:t>
            </a:r>
            <a:endParaRPr lang="en-GB" b="1" dirty="0">
              <a:solidFill>
                <a:srgbClr val="005C84"/>
              </a:solidFill>
            </a:endParaRPr>
          </a:p>
        </p:txBody>
      </p:sp>
      <p:pic>
        <p:nvPicPr>
          <p:cNvPr id="9218" name="Picture 2" descr="C:\Users\Matt\git\rtty_modem\matlab\ecc\gnuplot\out8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4" y="1110545"/>
            <a:ext cx="7776519" cy="56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309320"/>
            <a:ext cx="8229600" cy="34324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fading, BPSK, </a:t>
            </a:r>
            <a:r>
              <a:rPr lang="en-GB" dirty="0"/>
              <a:t>FER=10</a:t>
            </a:r>
            <a:r>
              <a:rPr lang="en-GB" baseline="30000" dirty="0"/>
              <a:t>-2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3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Modulation </a:t>
            </a:r>
            <a:r>
              <a:rPr lang="en-GB" b="1" dirty="0" smtClean="0">
                <a:solidFill>
                  <a:srgbClr val="005C84"/>
                </a:solidFill>
              </a:rPr>
              <a:t>Schemes – BPSK, (M)FSK</a:t>
            </a:r>
            <a:endParaRPr lang="en-GB" b="1" dirty="0">
              <a:solidFill>
                <a:srgbClr val="005C84"/>
              </a:solidFill>
            </a:endParaRPr>
          </a:p>
        </p:txBody>
      </p:sp>
      <p:pic>
        <p:nvPicPr>
          <p:cNvPr id="14342" name="Picture 6" descr="C:\Users\Matt\git\rtty_modem\matlab\ecc\gnuplot\out6_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7505544" cy="543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6309320"/>
            <a:ext cx="8229600" cy="343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AWGN</a:t>
            </a:r>
            <a:endParaRPr lang="en-GB" baseline="30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1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5C84"/>
                </a:solidFill>
              </a:rPr>
              <a:t>Capacity - BPSK</a:t>
            </a:r>
            <a:r>
              <a:rPr lang="en-GB" b="1" dirty="0">
                <a:solidFill>
                  <a:srgbClr val="005C84"/>
                </a:solidFill>
              </a:rPr>
              <a:t>, FSK and MFSK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29461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Frequency shift schemes (FSK/MFSK)</a:t>
            </a:r>
          </a:p>
          <a:p>
            <a:pPr lvl="1"/>
            <a:r>
              <a:rPr lang="en-GB" dirty="0" smtClean="0"/>
              <a:t>Power efficient</a:t>
            </a:r>
          </a:p>
          <a:p>
            <a:pPr lvl="1"/>
            <a:r>
              <a:rPr lang="en-GB" dirty="0" smtClean="0"/>
              <a:t>bandwidth inefficient</a:t>
            </a:r>
          </a:p>
          <a:p>
            <a:r>
              <a:rPr lang="en-GB" dirty="0" smtClean="0"/>
              <a:t>Phase/Amplitude shift schemes (BPSK,QAM)</a:t>
            </a:r>
          </a:p>
          <a:p>
            <a:pPr lvl="1"/>
            <a:r>
              <a:rPr lang="en-GB" dirty="0" smtClean="0"/>
              <a:t>Power inefficient</a:t>
            </a:r>
          </a:p>
          <a:p>
            <a:pPr lvl="1"/>
            <a:r>
              <a:rPr lang="en-GB" dirty="0" smtClean="0"/>
              <a:t>Bandwidth efficient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61" y="1104980"/>
            <a:ext cx="4309712" cy="491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52" y="6021288"/>
            <a:ext cx="35290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2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5C84"/>
                </a:solidFill>
              </a:rPr>
              <a:t>Why </a:t>
            </a:r>
            <a:r>
              <a:rPr lang="en-GB" b="1" dirty="0" smtClean="0">
                <a:solidFill>
                  <a:srgbClr val="005C84"/>
                </a:solidFill>
              </a:rPr>
              <a:t>Error Correction Codes are Needed?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Reducing transmitted power</a:t>
            </a:r>
          </a:p>
          <a:p>
            <a:r>
              <a:rPr lang="en-GB" dirty="0" smtClean="0"/>
              <a:t>Maintain reliable communication in unfavourable conditions</a:t>
            </a:r>
          </a:p>
          <a:p>
            <a:pPr lvl="1"/>
            <a:r>
              <a:rPr lang="en-GB" dirty="0" smtClean="0"/>
              <a:t>Bursts of interference</a:t>
            </a:r>
          </a:p>
          <a:p>
            <a:pPr lvl="1"/>
            <a:r>
              <a:rPr lang="en-GB" dirty="0" smtClean="0"/>
              <a:t>Fading signal</a:t>
            </a:r>
          </a:p>
          <a:p>
            <a:pPr lvl="1"/>
            <a:r>
              <a:rPr lang="en-GB" dirty="0" smtClean="0"/>
              <a:t>Low SNR</a:t>
            </a:r>
          </a:p>
          <a:p>
            <a:r>
              <a:rPr lang="en-GB" dirty="0" smtClean="0"/>
              <a:t>Increase throughput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7"/>
          <a:stretch/>
        </p:blipFill>
        <p:spPr bwMode="auto">
          <a:xfrm>
            <a:off x="5148063" y="3501007"/>
            <a:ext cx="3495675" cy="93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5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Deep Space Code Usage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7496"/>
            <a:ext cx="7560840" cy="505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247604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linkClick r:id="rId3"/>
              </a:rPr>
              <a:t>http://www.ee.caltech.edu/EE/Faculty/rjm/papers/Viterbi70.pdf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937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New Telemetry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435280" cy="252028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Turbo code – R ∈ {⅓, ⅖,</a:t>
            </a:r>
            <a:r>
              <a:rPr lang="en-GB" dirty="0"/>
              <a:t> </a:t>
            </a:r>
            <a:r>
              <a:rPr lang="en-GB" dirty="0" smtClean="0"/>
              <a:t>½, ⅔, 1}</a:t>
            </a:r>
          </a:p>
          <a:p>
            <a:r>
              <a:rPr lang="en-GB" dirty="0" smtClean="0"/>
              <a:t>Parity bits interleaved and split into four groups</a:t>
            </a:r>
          </a:p>
          <a:p>
            <a:pPr lvl="1"/>
            <a:r>
              <a:rPr lang="en-GB" dirty="0" smtClean="0"/>
              <a:t>Send as many as needed depending on stage of flight</a:t>
            </a:r>
          </a:p>
          <a:p>
            <a:r>
              <a:rPr lang="en-GB" dirty="0" smtClean="0"/>
              <a:t>Ideally keep the same length (of the data part) throughout flight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84784"/>
            <a:ext cx="806489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11560" y="1484784"/>
            <a:ext cx="432048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87624" y="1483331"/>
            <a:ext cx="86409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95976" y="1484783"/>
            <a:ext cx="162018" cy="502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28384" y="1484784"/>
            <a:ext cx="64807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566587" y="1484784"/>
            <a:ext cx="2268252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760132" y="1484784"/>
            <a:ext cx="2268252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557994" y="1484784"/>
            <a:ext cx="1142719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60132" y="1483331"/>
            <a:ext cx="1134126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028384" y="1340768"/>
            <a:ext cx="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1943" y="1987387"/>
            <a:ext cx="461665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Sync + </a:t>
            </a:r>
            <a:r>
              <a:rPr lang="en-GB" dirty="0" err="1" smtClean="0"/>
              <a:t>callsign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1987386"/>
            <a:ext cx="461665" cy="208968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Length + packet info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388839" y="1987386"/>
            <a:ext cx="461665" cy="208968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GPS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411760" y="1988840"/>
            <a:ext cx="461665" cy="208968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Other telemetry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69208" y="1992872"/>
            <a:ext cx="461665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Sync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14731" y="1550693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788024" y="1550693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62" y="1550693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3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020272" y="1552146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4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028384" y="2015851"/>
            <a:ext cx="738664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Sync + </a:t>
            </a:r>
            <a:r>
              <a:rPr lang="en-GB" dirty="0" err="1" smtClean="0"/>
              <a:t>callsign</a:t>
            </a:r>
            <a:endParaRPr lang="en-GB" dirty="0" smtClean="0"/>
          </a:p>
          <a:p>
            <a:r>
              <a:rPr lang="en-GB" dirty="0" smtClean="0"/>
              <a:t>(next packet)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355976" y="22048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Send as many as needed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269208" y="1484784"/>
            <a:ext cx="126768" cy="502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015320" y="1987386"/>
            <a:ext cx="461665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Checksum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1560" y="1340768"/>
            <a:ext cx="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Concluding Remarks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vary coding rate depending on conditions</a:t>
            </a:r>
          </a:p>
          <a:p>
            <a:r>
              <a:rPr lang="en-GB" dirty="0" smtClean="0"/>
              <a:t>Coding gain allows lower output power, or higher throughput</a:t>
            </a:r>
          </a:p>
          <a:p>
            <a:r>
              <a:rPr lang="en-GB" dirty="0" smtClean="0"/>
              <a:t>Improves reliability in challenging conditions (potentially 22dB gain)</a:t>
            </a:r>
          </a:p>
          <a:p>
            <a:r>
              <a:rPr lang="en-GB" dirty="0" smtClean="0"/>
              <a:t>Encoder complexity is low</a:t>
            </a:r>
          </a:p>
        </p:txBody>
      </p:sp>
    </p:spTree>
    <p:extLst>
      <p:ext uri="{BB962C8B-B14F-4D97-AF65-F5344CB8AC3E}">
        <p14:creationId xmlns:p14="http://schemas.microsoft.com/office/powerpoint/2010/main" val="1281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Questions?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goes ‘pieces of 7, pieces of 7’?</a:t>
            </a:r>
          </a:p>
          <a:p>
            <a:pPr lvl="1"/>
            <a:r>
              <a:rPr lang="en-GB" i="1" dirty="0" smtClean="0"/>
              <a:t>A parity error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691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C84"/>
                </a:solidFill>
              </a:rPr>
              <a:t>Some Error Correcting Codes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Block</a:t>
            </a:r>
          </a:p>
          <a:p>
            <a:pPr lvl="1"/>
            <a:r>
              <a:rPr lang="en-GB" dirty="0" smtClean="0"/>
              <a:t>BCH (1960)</a:t>
            </a:r>
          </a:p>
          <a:p>
            <a:pPr lvl="1"/>
            <a:r>
              <a:rPr lang="en-GB" dirty="0" smtClean="0"/>
              <a:t>Reed Solomon (1960)	CDs/DVDs, DVB-T</a:t>
            </a:r>
          </a:p>
          <a:p>
            <a:pPr lvl="1"/>
            <a:r>
              <a:rPr lang="en-GB" dirty="0" smtClean="0"/>
              <a:t>LDPC (1963, 1996)		DVB-S2</a:t>
            </a:r>
          </a:p>
          <a:p>
            <a:r>
              <a:rPr lang="en-GB" dirty="0" smtClean="0"/>
              <a:t>Convolutional</a:t>
            </a:r>
          </a:p>
          <a:p>
            <a:pPr lvl="1"/>
            <a:r>
              <a:rPr lang="en-GB" dirty="0" smtClean="0"/>
              <a:t>Viterbi decoded (1967)	DVB-T, deep space</a:t>
            </a:r>
          </a:p>
          <a:p>
            <a:pPr lvl="1"/>
            <a:r>
              <a:rPr lang="en-GB" dirty="0" smtClean="0"/>
              <a:t>BCJR decoded (1974)</a:t>
            </a:r>
          </a:p>
          <a:p>
            <a:pPr lvl="1"/>
            <a:r>
              <a:rPr lang="en-GB" dirty="0" smtClean="0"/>
              <a:t>Turbo (1993)			LTE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3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A </a:t>
            </a:r>
            <a:r>
              <a:rPr lang="en-GB" b="1" dirty="0">
                <a:solidFill>
                  <a:srgbClr val="005C84"/>
                </a:solidFill>
              </a:rPr>
              <a:t>Very Basic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>
            <a:normAutofit/>
          </a:bodyPr>
          <a:lstStyle/>
          <a:p>
            <a:r>
              <a:rPr lang="en-GB" dirty="0" smtClean="0"/>
              <a:t>Repetition code</a:t>
            </a:r>
          </a:p>
          <a:p>
            <a:r>
              <a:rPr lang="en-GB" dirty="0" smtClean="0"/>
              <a:t>1/3 rate code</a:t>
            </a:r>
          </a:p>
          <a:p>
            <a:r>
              <a:rPr lang="en-GB" dirty="0" smtClean="0"/>
              <a:t>Performance</a:t>
            </a:r>
            <a:r>
              <a:rPr lang="en-GB" dirty="0" smtClean="0"/>
              <a:t>: bad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328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01101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8328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000</a:t>
            </a:r>
            <a:r>
              <a:rPr lang="en-GB" dirty="0"/>
              <a:t> </a:t>
            </a:r>
            <a:r>
              <a:rPr lang="en-GB" dirty="0" smtClean="0"/>
              <a:t>111</a:t>
            </a:r>
            <a:r>
              <a:rPr lang="en-GB" dirty="0"/>
              <a:t> </a:t>
            </a:r>
            <a:r>
              <a:rPr lang="en-GB" dirty="0" smtClean="0"/>
              <a:t>111</a:t>
            </a:r>
            <a:r>
              <a:rPr lang="en-GB" dirty="0"/>
              <a:t> </a:t>
            </a:r>
            <a:r>
              <a:rPr lang="en-GB" dirty="0" smtClean="0"/>
              <a:t>000</a:t>
            </a:r>
            <a:r>
              <a:rPr lang="en-GB" dirty="0"/>
              <a:t> </a:t>
            </a:r>
            <a:r>
              <a:rPr lang="en-GB" dirty="0" smtClean="0"/>
              <a:t>111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18259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r>
              <a:rPr lang="en-GB" b="1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0</a:t>
            </a:r>
            <a:r>
              <a:rPr lang="en-GB" dirty="0"/>
              <a:t> </a:t>
            </a:r>
            <a:r>
              <a:rPr lang="en-GB" dirty="0" smtClean="0"/>
              <a:t>11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  <a:r>
              <a:rPr lang="en-GB" dirty="0"/>
              <a:t> </a:t>
            </a:r>
            <a:r>
              <a:rPr lang="en-GB" dirty="0" smtClean="0"/>
              <a:t>111</a:t>
            </a:r>
            <a:r>
              <a:rPr lang="en-GB" dirty="0"/>
              <a:t> </a:t>
            </a:r>
            <a:r>
              <a:rPr lang="en-GB" dirty="0" smtClean="0"/>
              <a:t>0</a:t>
            </a:r>
            <a:r>
              <a:rPr lang="en-GB" b="1" dirty="0" smtClean="0">
                <a:solidFill>
                  <a:srgbClr val="FF0000"/>
                </a:solidFill>
              </a:rPr>
              <a:t>11</a:t>
            </a:r>
            <a:r>
              <a:rPr lang="en-GB" dirty="0"/>
              <a:t> 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40352" y="18328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011</a:t>
            </a:r>
            <a:r>
              <a:rPr lang="en-GB" b="1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1331640" y="201746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3779912" y="2010586"/>
            <a:ext cx="1224136" cy="6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7092280" y="2010586"/>
            <a:ext cx="648072" cy="6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47964" y="1902586"/>
            <a:ext cx="216024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6565" y="249289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noise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8" idx="0"/>
            <a:endCxn id="17" idx="4"/>
          </p:cNvCxnSpPr>
          <p:nvPr/>
        </p:nvCxnSpPr>
        <p:spPr>
          <a:xfrm flipH="1" flipV="1">
            <a:off x="4355976" y="2118586"/>
            <a:ext cx="13792" cy="37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194536" y="1272169"/>
            <a:ext cx="901300" cy="1940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An Improvement</a:t>
            </a:r>
            <a:endParaRPr lang="en-GB" b="1" dirty="0">
              <a:solidFill>
                <a:srgbClr val="005C84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214638"/>
              </p:ext>
            </p:extLst>
          </p:nvPr>
        </p:nvGraphicFramePr>
        <p:xfrm>
          <a:off x="4562034" y="1549537"/>
          <a:ext cx="2180172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980"/>
                <a:gridCol w="432048"/>
                <a:gridCol w="360040"/>
                <a:gridCol w="432048"/>
                <a:gridCol w="504056"/>
              </a:tblGrid>
              <a:tr h="341673"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-5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38002"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38002"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191351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01101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41501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0 1 1 0 1</a:t>
            </a:r>
          </a:p>
          <a:p>
            <a:r>
              <a:rPr lang="en-GB" dirty="0" smtClean="0"/>
              <a:t>0 1 1 0 1</a:t>
            </a:r>
          </a:p>
          <a:p>
            <a:r>
              <a:rPr lang="en-GB" dirty="0" smtClean="0"/>
              <a:t>0 1 1 0 1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10306" y="1911652"/>
            <a:ext cx="14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-3  5  8  -2  4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899592" y="2098177"/>
            <a:ext cx="216024" cy="4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27" idx="1"/>
          </p:cNvCxnSpPr>
          <p:nvPr/>
        </p:nvCxnSpPr>
        <p:spPr>
          <a:xfrm flipV="1">
            <a:off x="2123728" y="2095473"/>
            <a:ext cx="1224136" cy="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7" idx="1"/>
          </p:cNvCxnSpPr>
          <p:nvPr/>
        </p:nvCxnSpPr>
        <p:spPr>
          <a:xfrm flipV="1">
            <a:off x="6742206" y="2096318"/>
            <a:ext cx="268100" cy="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29727" y="1995109"/>
            <a:ext cx="216024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4536" y="25658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noise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2" idx="0"/>
            <a:endCxn id="11" idx="4"/>
          </p:cNvCxnSpPr>
          <p:nvPr/>
        </p:nvCxnSpPr>
        <p:spPr>
          <a:xfrm flipV="1">
            <a:off x="2537739" y="2211109"/>
            <a:ext cx="0" cy="354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7864" y="1910807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Demod</a:t>
            </a:r>
            <a:endParaRPr lang="en-GB" dirty="0"/>
          </a:p>
        </p:txBody>
      </p:sp>
      <p:cxnSp>
        <p:nvCxnSpPr>
          <p:cNvPr id="38" name="Straight Arrow Connector 37"/>
          <p:cNvCxnSpPr>
            <a:stCxn id="27" idx="3"/>
            <a:endCxn id="19" idx="1"/>
          </p:cNvCxnSpPr>
          <p:nvPr/>
        </p:nvCxnSpPr>
        <p:spPr>
          <a:xfrm>
            <a:off x="4283968" y="2095473"/>
            <a:ext cx="278066" cy="2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06" y="2287832"/>
            <a:ext cx="14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0   1   1  0   1 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2159732" y="1272169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channel</a:t>
            </a:r>
            <a:endParaRPr lang="en-GB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23528" y="3573016"/>
            <a:ext cx="8352928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Soft information conveys probabilities for each bit</a:t>
            </a:r>
          </a:p>
          <a:p>
            <a:r>
              <a:rPr lang="en-GB" dirty="0" smtClean="0"/>
              <a:t>Usually expressed in the log domain, numbers have much smaller dynamic range</a:t>
            </a:r>
          </a:p>
          <a:p>
            <a:pPr lvl="1"/>
            <a:r>
              <a:rPr lang="en-GB" dirty="0" smtClean="0"/>
              <a:t>Known as Log Likelihood Ratio (LLR)</a:t>
            </a:r>
          </a:p>
        </p:txBody>
      </p:sp>
    </p:spTree>
    <p:extLst>
      <p:ext uri="{BB962C8B-B14F-4D97-AF65-F5344CB8AC3E}">
        <p14:creationId xmlns:p14="http://schemas.microsoft.com/office/powerpoint/2010/main" val="354456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Reed Solomon (RS) Code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Developed in 1960s</a:t>
            </a:r>
          </a:p>
          <a:p>
            <a:r>
              <a:rPr lang="en-GB" dirty="0" smtClean="0"/>
              <a:t>Block Code</a:t>
            </a:r>
          </a:p>
          <a:p>
            <a:r>
              <a:rPr lang="en-GB" dirty="0" smtClean="0"/>
              <a:t>Non-binary</a:t>
            </a:r>
          </a:p>
          <a:p>
            <a:r>
              <a:rPr lang="en-GB" dirty="0" smtClean="0"/>
              <a:t>Adds </a:t>
            </a:r>
            <a:r>
              <a:rPr lang="en-GB" i="1" dirty="0" smtClean="0"/>
              <a:t>t</a:t>
            </a:r>
            <a:r>
              <a:rPr lang="en-GB" dirty="0" smtClean="0"/>
              <a:t> parity symbols, can correct up to </a:t>
            </a:r>
            <a:r>
              <a:rPr lang="en-GB" i="1" dirty="0" smtClean="0"/>
              <a:t>t/2</a:t>
            </a:r>
            <a:r>
              <a:rPr lang="en-GB" dirty="0" smtClean="0"/>
              <a:t> symbol errors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RS(7,3) – R=0.43, symbol = 3 bits, 4 parity symbols</a:t>
            </a:r>
          </a:p>
          <a:p>
            <a:pPr lvl="1"/>
            <a:r>
              <a:rPr lang="en-GB" dirty="0" smtClean="0"/>
              <a:t>RS(255,223) – R=0.87, symbol = 8 bits, 32 parity symbols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Bit Error Rate (BER) Plot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3" y="6330667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AWGN channel, BPSK modulation</a:t>
            </a:r>
            <a:endParaRPr lang="en-GB" dirty="0"/>
          </a:p>
        </p:txBody>
      </p:sp>
      <p:pic>
        <p:nvPicPr>
          <p:cNvPr id="1033" name="Picture 9" descr="C:\Users\Matt\git\rtty_modem\matlab\ecc\gnuplot\out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7"/>
            <a:ext cx="7812360" cy="56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rgbClr val="005C84"/>
                </a:solidFill>
              </a:rPr>
              <a:t>E</a:t>
            </a:r>
            <a:r>
              <a:rPr lang="en-GB" b="1" baseline="-25000" dirty="0" err="1">
                <a:solidFill>
                  <a:srgbClr val="005C84"/>
                </a:solidFill>
              </a:rPr>
              <a:t>b</a:t>
            </a:r>
            <a:r>
              <a:rPr lang="en-GB" b="1" dirty="0">
                <a:solidFill>
                  <a:srgbClr val="005C84"/>
                </a:solidFill>
              </a:rPr>
              <a:t>/N</a:t>
            </a:r>
            <a:r>
              <a:rPr lang="en-GB" b="1" baseline="-25000" dirty="0">
                <a:solidFill>
                  <a:srgbClr val="005C84"/>
                </a:solidFill>
              </a:rPr>
              <a:t>0</a:t>
            </a:r>
            <a:r>
              <a:rPr lang="en-GB" b="1" dirty="0" smtClean="0">
                <a:solidFill>
                  <a:srgbClr val="005C84"/>
                </a:solidFill>
              </a:rPr>
              <a:t> </a:t>
            </a:r>
            <a:r>
              <a:rPr lang="en-GB" b="1" dirty="0">
                <a:solidFill>
                  <a:srgbClr val="005C84"/>
                </a:solidFill>
              </a:rPr>
              <a:t>vs. </a:t>
            </a:r>
            <a:r>
              <a:rPr lang="en-GB" b="1" dirty="0">
                <a:solidFill>
                  <a:srgbClr val="005C84"/>
                </a:solidFill>
              </a:rPr>
              <a:t>SNR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SNR provides unfair comparison between codes of different rates</a:t>
            </a:r>
          </a:p>
          <a:p>
            <a:r>
              <a:rPr lang="en-GB" dirty="0" err="1" smtClean="0"/>
              <a:t>E</a:t>
            </a:r>
            <a:r>
              <a:rPr lang="en-GB" baseline="-25000" dirty="0" err="1" smtClean="0"/>
              <a:t>b</a:t>
            </a:r>
            <a:r>
              <a:rPr lang="en-GB" dirty="0" smtClean="0"/>
              <a:t>/N</a:t>
            </a:r>
            <a:r>
              <a:rPr lang="en-GB" baseline="-25000" dirty="0" smtClean="0"/>
              <a:t>0 </a:t>
            </a:r>
            <a:r>
              <a:rPr lang="en-GB" dirty="0" smtClean="0"/>
              <a:t>– ‘SNR per data bit’</a:t>
            </a:r>
          </a:p>
          <a:p>
            <a:pPr lvl="1"/>
            <a:r>
              <a:rPr lang="en-GB" dirty="0" err="1" smtClean="0"/>
              <a:t>E</a:t>
            </a:r>
            <a:r>
              <a:rPr lang="en-GB" baseline="-25000" dirty="0" err="1" smtClean="0"/>
              <a:t>b</a:t>
            </a:r>
            <a:r>
              <a:rPr lang="en-GB" dirty="0" smtClean="0"/>
              <a:t>/N</a:t>
            </a:r>
            <a:r>
              <a:rPr lang="en-GB" baseline="-25000" dirty="0" smtClean="0"/>
              <a:t>0</a:t>
            </a:r>
            <a:r>
              <a:rPr lang="en-GB" dirty="0" smtClean="0"/>
              <a:t> </a:t>
            </a:r>
            <a:r>
              <a:rPr lang="en-GB" dirty="0"/>
              <a:t>= SNR – 10log</a:t>
            </a:r>
            <a:r>
              <a:rPr lang="en-GB" baseline="-25000" dirty="0"/>
              <a:t>10</a:t>
            </a:r>
            <a:r>
              <a:rPr lang="en-GB" dirty="0"/>
              <a:t>(R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Two schemes at the same </a:t>
            </a:r>
            <a:r>
              <a:rPr lang="en-GB" dirty="0" err="1"/>
              <a:t>E</a:t>
            </a:r>
            <a:r>
              <a:rPr lang="en-GB" baseline="-25000" dirty="0" err="1"/>
              <a:t>b</a:t>
            </a:r>
            <a:r>
              <a:rPr lang="en-GB" dirty="0"/>
              <a:t>/N</a:t>
            </a:r>
            <a:r>
              <a:rPr lang="en-GB" baseline="-25000" dirty="0"/>
              <a:t>0</a:t>
            </a:r>
            <a:r>
              <a:rPr lang="en-GB" dirty="0" smtClean="0"/>
              <a:t> use the same energy to transmit a sequence</a:t>
            </a:r>
          </a:p>
          <a:p>
            <a:pPr lvl="1"/>
            <a:r>
              <a:rPr lang="en-GB" dirty="0" smtClean="0"/>
              <a:t>Takes into account extra bits that need to be sent</a:t>
            </a:r>
          </a:p>
          <a:p>
            <a:pPr lvl="2"/>
            <a:r>
              <a:rPr lang="en-GB" dirty="0" smtClean="0"/>
              <a:t>Either extra bits take more bandwidth</a:t>
            </a:r>
          </a:p>
          <a:p>
            <a:pPr lvl="2"/>
            <a:r>
              <a:rPr lang="en-GB" dirty="0" smtClean="0"/>
              <a:t>Extra bits are added on at the end – take more time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494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5C84"/>
                </a:solidFill>
              </a:rPr>
              <a:t>BER - </a:t>
            </a:r>
            <a:r>
              <a:rPr lang="en-GB" b="1" dirty="0" err="1">
                <a:solidFill>
                  <a:srgbClr val="005C84"/>
                </a:solidFill>
              </a:rPr>
              <a:t>E</a:t>
            </a:r>
            <a:r>
              <a:rPr lang="en-GB" b="1" baseline="-25000" dirty="0" err="1">
                <a:solidFill>
                  <a:srgbClr val="005C84"/>
                </a:solidFill>
              </a:rPr>
              <a:t>b</a:t>
            </a:r>
            <a:r>
              <a:rPr lang="en-GB" b="1" dirty="0">
                <a:solidFill>
                  <a:srgbClr val="005C84"/>
                </a:solidFill>
              </a:rPr>
              <a:t>/N</a:t>
            </a:r>
            <a:r>
              <a:rPr lang="en-GB" b="1" baseline="-25000" dirty="0">
                <a:solidFill>
                  <a:srgbClr val="005C84"/>
                </a:solidFill>
              </a:rPr>
              <a:t>0</a:t>
            </a:r>
            <a:r>
              <a:rPr lang="en-GB" b="1" dirty="0">
                <a:solidFill>
                  <a:srgbClr val="005C84"/>
                </a:solidFill>
              </a:rPr>
              <a:t> Plot</a:t>
            </a:r>
            <a:endParaRPr lang="en-GB" b="1" dirty="0">
              <a:solidFill>
                <a:srgbClr val="005C8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23" y="6453336"/>
            <a:ext cx="8229600" cy="32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AWGN channel, BPSK modulation</a:t>
            </a:r>
            <a:endParaRPr lang="en-GB" dirty="0"/>
          </a:p>
        </p:txBody>
      </p:sp>
      <p:pic>
        <p:nvPicPr>
          <p:cNvPr id="3086" name="Picture 14" descr="C:\Users\Matt\git\rtty_modem\matlab\ecc\gnuplot\out1.em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7" b="70623"/>
          <a:stretch/>
        </p:blipFill>
        <p:spPr bwMode="auto">
          <a:xfrm>
            <a:off x="6868310" y="404664"/>
            <a:ext cx="238421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C:\Users\Matt\git\rtty_modem\matlab\ecc\gnuplot\out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3661"/>
            <a:ext cx="4283968" cy="51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9" name="Picture 37" descr="C:\Users\Matt\git\rtty_modem\matlab\ecc\gnuplot\out2.em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7"/>
          <a:stretch/>
        </p:blipFill>
        <p:spPr bwMode="auto">
          <a:xfrm>
            <a:off x="4355976" y="1359460"/>
            <a:ext cx="4536504" cy="512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11210</TotalTime>
  <Words>643</Words>
  <Application>Microsoft Office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Error Correcting Codes for High Altitude Balloons</vt:lpstr>
      <vt:lpstr>Why Error Correction Codes are Needed?</vt:lpstr>
      <vt:lpstr>Some Error Correcting Codes</vt:lpstr>
      <vt:lpstr>A Very Basic Code</vt:lpstr>
      <vt:lpstr>An Improvement</vt:lpstr>
      <vt:lpstr>Reed Solomon (RS) Code</vt:lpstr>
      <vt:lpstr>Bit Error Rate (BER) Plot</vt:lpstr>
      <vt:lpstr>Eb/N0 vs. SNR</vt:lpstr>
      <vt:lpstr>BER - Eb/N0 Plot</vt:lpstr>
      <vt:lpstr>Turbo Code</vt:lpstr>
      <vt:lpstr>BER for Turbo Code, Varying Iterations</vt:lpstr>
      <vt:lpstr>BER - Eb/N0 Plot</vt:lpstr>
      <vt:lpstr>Frame Error Rate (FER)</vt:lpstr>
      <vt:lpstr>Capacity</vt:lpstr>
      <vt:lpstr>A Fading Channel</vt:lpstr>
      <vt:lpstr>FER - fading</vt:lpstr>
      <vt:lpstr>Capacity (Fading)</vt:lpstr>
      <vt:lpstr>Modulation Schemes – BPSK, (M)FSK</vt:lpstr>
      <vt:lpstr>Capacity - BPSK, FSK and MFSK</vt:lpstr>
      <vt:lpstr>Deep Space Code Usage</vt:lpstr>
      <vt:lpstr>Potential New Telemetry String</vt:lpstr>
      <vt:lpstr>Concluding Remarks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71</cp:revision>
  <dcterms:created xsi:type="dcterms:W3CDTF">2013-08-24T16:36:24Z</dcterms:created>
  <dcterms:modified xsi:type="dcterms:W3CDTF">2013-09-06T21:42:48Z</dcterms:modified>
</cp:coreProperties>
</file>