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1" r:id="rId8"/>
    <p:sldId id="260" r:id="rId9"/>
    <p:sldId id="262" r:id="rId10"/>
    <p:sldId id="270" r:id="rId11"/>
    <p:sldId id="263" r:id="rId12"/>
    <p:sldId id="264" r:id="rId13"/>
    <p:sldId id="265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E6F7-EA11-BE49-9EA2-847C038AC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97A60-F5B1-6F40-934D-BC1BA3006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21DB-D8B9-7E41-BC8A-8B9EC437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34ED-D595-C54E-83EA-636782AF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5C95-19FA-154B-813B-5E00B100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6F47-9857-5A43-AD1F-6CF78285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49108-E071-774F-B3AA-663D15C88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3206C-5930-D14D-ACE9-62438F9C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B78D1-4338-8548-AFCC-6530E04E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6D1B-DD68-9142-9AB7-EE6B36F8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2788D-6DB3-CE45-972F-B74C7B370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44002-32DF-174C-BBCD-D46A0F838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41D8-2FD5-9648-A6EF-AD102199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4C967-23BC-CC4B-B89C-844DBBC4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59C8-9D37-D645-B8EB-0E006C56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2A78-7117-0145-B658-7CEF301C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6232-35F0-AD48-8D41-53BAF05D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88049-24E4-E648-9D44-2262B7EE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0FC88-CDBF-6046-A68E-2A8DAF82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8721-EE17-8342-AA0E-44992F2C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0F88-4D50-704D-A8F2-26ADFD1D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AFB3E-35DD-EE4C-886D-57AAB0E7A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8EC3-B18D-E84E-8498-0787C667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7D16-D467-4748-9D8C-B8DF7AA6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EEED-7FBA-8A40-956E-83826B9C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3923-7828-1A4A-A772-4E2522D7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9631-342F-F546-A110-3AB252B62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CBA69-068B-3A47-BC57-B9CB8949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FF7A0-2543-0947-85BE-0B90D76D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BC62B-0EC8-E542-9EA7-6602E883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55BD9-2169-2044-88EE-B158EADF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0D74-86F2-9B4A-AFA8-BF6539E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4BA8E-0773-0D46-97E6-E5A67489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5C31D-3133-834F-AC8E-C048A2D4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2F2E6-DEAB-7340-A570-253FFBD3B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FC5BF-0545-FF43-8842-A11E09CA3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018CF-6BF3-C643-BAEF-91586FE3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01D50-58E4-FA4D-A367-E5676222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BA0B9-DDB8-5B4F-AE62-443127EB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CE18-800F-BA44-A613-7DF3B32A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380C9-C90D-2C41-98BB-FC8EFE73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1263-337B-9D46-B3D7-A0D5268D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33AE5-7BD7-0048-B1C6-08269B15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6DC47-FC30-CE4E-BAF7-3DABABE7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EC247-4002-EC4D-9C72-6B2295A8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377C5-0F73-0647-8154-D7E382B2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4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64E9-3078-824B-A440-60119DC7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CBA1-BD52-4349-B9C7-A61D637F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AEBE4-401F-254C-BAB5-A46A1BA3A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DF7EE-8FA4-DD41-AB81-B34996C0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733D-AD91-7647-8D30-509567B4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8FC8-3926-3C43-8D42-AC22E82E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A9EB-A927-C848-B739-4E2AF5B2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828FA-F191-5544-925E-5355B2B2D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1B548-5372-5B44-B2FD-EB48E3FA9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0597A-4172-3D45-A3F0-C1D04F37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087A7-5057-8B47-9446-1928E43E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49D95-37C2-D14F-B93F-2CEE7BE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0B85E-66C9-FE4A-BBD9-1FCE9451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5C935-A294-EF40-9445-0FDBCAB3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1856-C81E-8340-BFA4-682D858BE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5A67-F49B-6043-A706-696360712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B4054-6F59-DF43-B70A-0C5413042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0B59-5184-B249-B25A-247D001D4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/>
              <a:t>Fantasy Football Lineup Optimizer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029BA-B6AF-7144-B524-D0CDDBB25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Hugh Goode, Matt Brillantes</a:t>
            </a:r>
          </a:p>
        </p:txBody>
      </p:sp>
    </p:spTree>
    <p:extLst>
      <p:ext uri="{BB962C8B-B14F-4D97-AF65-F5344CB8AC3E}">
        <p14:creationId xmlns:p14="http://schemas.microsoft.com/office/powerpoint/2010/main" val="66118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56-AE04-5B46-ADDF-4A3C446E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C02B-4FF0-7F44-92A3-4B430707A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48113" cy="4351338"/>
          </a:xfrm>
        </p:spPr>
        <p:txBody>
          <a:bodyPr/>
          <a:lstStyle/>
          <a:p>
            <a:r>
              <a:rPr lang="en-US" i="1" dirty="0"/>
              <a:t>Average points in contest</a:t>
            </a:r>
            <a:r>
              <a:rPr lang="en-US" dirty="0"/>
              <a:t>: </a:t>
            </a:r>
            <a:r>
              <a:rPr lang="en-US" b="1" dirty="0"/>
              <a:t>127</a:t>
            </a:r>
          </a:p>
          <a:p>
            <a:r>
              <a:rPr lang="en-US" i="1" dirty="0"/>
              <a:t>Average in the money score</a:t>
            </a:r>
            <a:r>
              <a:rPr lang="en-US" dirty="0"/>
              <a:t>: </a:t>
            </a:r>
            <a:r>
              <a:rPr lang="en-US" b="1" dirty="0"/>
              <a:t>157</a:t>
            </a:r>
          </a:p>
          <a:p>
            <a:r>
              <a:rPr lang="en-US" i="1" dirty="0"/>
              <a:t>Average top score: </a:t>
            </a:r>
            <a:r>
              <a:rPr lang="en-US" b="1" dirty="0"/>
              <a:t>197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1800" i="1" dirty="0"/>
              <a:t>Source: </a:t>
            </a:r>
            <a:r>
              <a:rPr lang="en-US" sz="1800" i="1" dirty="0" err="1"/>
              <a:t>rotogrinders.com</a:t>
            </a:r>
            <a:endParaRPr lang="en-US" sz="1800" i="1" dirty="0"/>
          </a:p>
          <a:p>
            <a:endParaRPr lang="en-US" b="1" dirty="0"/>
          </a:p>
        </p:txBody>
      </p:sp>
      <p:pic>
        <p:nvPicPr>
          <p:cNvPr id="1026" name="Picture 2" descr="rg misc bales dk week 2 image 2014 2">
            <a:extLst>
              <a:ext uri="{FF2B5EF4-FFF2-40B4-BE49-F238E27FC236}">
                <a16:creationId xmlns:a16="http://schemas.microsoft.com/office/drawing/2014/main" id="{2D6568C8-8EB3-C646-BEF8-C39A3DDF6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549" y="2163763"/>
            <a:ext cx="67691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6B912-F49F-794D-A78B-624E377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Difference in Projection</a:t>
            </a:r>
            <a:br>
              <a:rPr lang="en-US" dirty="0"/>
            </a:br>
            <a:r>
              <a:rPr lang="en-US" dirty="0"/>
              <a:t>(Filter out players with projected points &lt; 5)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3552E20-F8C1-004C-B66E-0698CB88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44" y="1690688"/>
            <a:ext cx="6488111" cy="46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05CA-96C4-7D4E-A676-8D2BC0AC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Difference in Projection</a:t>
            </a:r>
            <a:br>
              <a:rPr lang="en-US" dirty="0"/>
            </a:br>
            <a:r>
              <a:rPr lang="en-US" dirty="0"/>
              <a:t>(Filter out players with projected points &lt; 10)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EBE7D1F-705B-CF43-9834-DB59BAD7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99" y="1779587"/>
            <a:ext cx="7063801" cy="50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1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94E-2821-7144-B32B-A8A58E98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Difference in Projection</a:t>
            </a:r>
            <a:br>
              <a:rPr lang="en-US" dirty="0"/>
            </a:br>
            <a:r>
              <a:rPr lang="en-US" dirty="0"/>
              <a:t>(Filter out players with projected points &lt;15)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F9BFEF8-BE6B-1146-AF17-EE14406B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81" y="2039013"/>
            <a:ext cx="6345237" cy="45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0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4C-0356-E944-AB64-50A2B5F2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in Random Walk as #trials increase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2DA74C9-264A-A646-BABF-FE17B4CC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81" y="1690688"/>
            <a:ext cx="7031037" cy="5054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9317AB-8555-A74C-9777-85042C1F3C3C}"/>
              </a:ext>
            </a:extLst>
          </p:cNvPr>
          <p:cNvSpPr txBox="1"/>
          <p:nvPr/>
        </p:nvSpPr>
        <p:spPr>
          <a:xfrm>
            <a:off x="708818" y="5472112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 Solver solution: 174</a:t>
            </a:r>
          </a:p>
        </p:txBody>
      </p:sp>
    </p:spTree>
    <p:extLst>
      <p:ext uri="{BB962C8B-B14F-4D97-AF65-F5344CB8AC3E}">
        <p14:creationId xmlns:p14="http://schemas.microsoft.com/office/powerpoint/2010/main" val="86608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8C5E-7F8E-BC4C-8261-454F8461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2C54-4062-DC4B-A95F-EFA4F3C2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D994-DC21-8F45-A4B5-2634DFAF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Intro/Recap </a:t>
            </a:r>
          </a:p>
        </p:txBody>
      </p:sp>
      <p:pic>
        <p:nvPicPr>
          <p:cNvPr id="3" name="Picture 2" descr="Fantasy football advice, Wild Card weekend: FanDuel roster tinkering -  SBNation.com">
            <a:extLst>
              <a:ext uri="{FF2B5EF4-FFF2-40B4-BE49-F238E27FC236}">
                <a16:creationId xmlns:a16="http://schemas.microsoft.com/office/drawing/2014/main" id="{28C6AC1C-F9B8-7D44-8317-8FEACD70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29" y="1331146"/>
            <a:ext cx="7795883" cy="55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5AD3-87C9-FF4A-87D0-4EB8A192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Overview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EA28DF-5AD9-FD49-8D8C-C3FD737E7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1" y="1995410"/>
            <a:ext cx="4889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74F40-6D78-CC44-8EB6-DE5C7511E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49929"/>
              </p:ext>
            </p:extLst>
          </p:nvPr>
        </p:nvGraphicFramePr>
        <p:xfrm>
          <a:off x="157161" y="1995410"/>
          <a:ext cx="6668593" cy="33946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492">
                  <a:extLst>
                    <a:ext uri="{9D8B030D-6E8A-4147-A177-3AD203B41FA5}">
                      <a16:colId xmlns:a16="http://schemas.microsoft.com/office/drawing/2014/main" val="9090201"/>
                    </a:ext>
                  </a:extLst>
                </a:gridCol>
                <a:gridCol w="389182">
                  <a:extLst>
                    <a:ext uri="{9D8B030D-6E8A-4147-A177-3AD203B41FA5}">
                      <a16:colId xmlns:a16="http://schemas.microsoft.com/office/drawing/2014/main" val="1821206664"/>
                    </a:ext>
                  </a:extLst>
                </a:gridCol>
                <a:gridCol w="834000">
                  <a:extLst>
                    <a:ext uri="{9D8B030D-6E8A-4147-A177-3AD203B41FA5}">
                      <a16:colId xmlns:a16="http://schemas.microsoft.com/office/drawing/2014/main" val="449193171"/>
                    </a:ext>
                  </a:extLst>
                </a:gridCol>
                <a:gridCol w="984484">
                  <a:extLst>
                    <a:ext uri="{9D8B030D-6E8A-4147-A177-3AD203B41FA5}">
                      <a16:colId xmlns:a16="http://schemas.microsoft.com/office/drawing/2014/main" val="667328713"/>
                    </a:ext>
                  </a:extLst>
                </a:gridCol>
                <a:gridCol w="804307">
                  <a:extLst>
                    <a:ext uri="{9D8B030D-6E8A-4147-A177-3AD203B41FA5}">
                      <a16:colId xmlns:a16="http://schemas.microsoft.com/office/drawing/2014/main" val="1861951227"/>
                    </a:ext>
                  </a:extLst>
                </a:gridCol>
                <a:gridCol w="1210990">
                  <a:extLst>
                    <a:ext uri="{9D8B030D-6E8A-4147-A177-3AD203B41FA5}">
                      <a16:colId xmlns:a16="http://schemas.microsoft.com/office/drawing/2014/main" val="3152853862"/>
                    </a:ext>
                  </a:extLst>
                </a:gridCol>
                <a:gridCol w="856197">
                  <a:extLst>
                    <a:ext uri="{9D8B030D-6E8A-4147-A177-3AD203B41FA5}">
                      <a16:colId xmlns:a16="http://schemas.microsoft.com/office/drawing/2014/main" val="1691914440"/>
                    </a:ext>
                  </a:extLst>
                </a:gridCol>
                <a:gridCol w="635941">
                  <a:extLst>
                    <a:ext uri="{9D8B030D-6E8A-4147-A177-3AD203B41FA5}">
                      <a16:colId xmlns:a16="http://schemas.microsoft.com/office/drawing/2014/main" val="1179676076"/>
                    </a:ext>
                  </a:extLst>
                </a:gridCol>
              </a:tblGrid>
              <a:tr h="5033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FanDuel Salary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Cumulative Points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Games Played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Average Points (Projection for Future Performance)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Cost per Point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Value Rank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813086300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Brown, Marquise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89.6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$379.46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380572960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Williams, Mike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$7,700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$382.70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426177252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Samuel, Deebo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$407.41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486104430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Kupp, Cooper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$418.74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806295322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Chase, Ja'Marr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$420.02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598408698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Brown, Antonio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$425.53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454215750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Hill, Tyreek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$439.96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650541317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Evans, Mike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$449.87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6751226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Adams, Davante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$451.05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706546852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Metcalf, D.K.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80.8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$457.92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16043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72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0BB3-BB6A-B743-9CBF-E4549530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– DraftKings Projections &amp; Salaries for upcoming contests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40C16691-F3C7-D94C-A729-8EE7E54A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55" y="1928812"/>
            <a:ext cx="6452169" cy="4638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DB892E-A791-BE49-B651-F60FE54023F7}"/>
              </a:ext>
            </a:extLst>
          </p:cNvPr>
          <p:cNvSpPr txBox="1"/>
          <p:nvPr/>
        </p:nvSpPr>
        <p:spPr>
          <a:xfrm>
            <a:off x="8996361" y="5143500"/>
            <a:ext cx="2357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Correlation between salary and actual points = 0.58</a:t>
            </a:r>
          </a:p>
        </p:txBody>
      </p:sp>
    </p:spTree>
    <p:extLst>
      <p:ext uri="{BB962C8B-B14F-4D97-AF65-F5344CB8AC3E}">
        <p14:creationId xmlns:p14="http://schemas.microsoft.com/office/powerpoint/2010/main" val="27373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3B63E4C-9447-1D40-99DE-FA21AFB3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71450"/>
            <a:ext cx="7716837" cy="5547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2A2AF-FC09-6441-95CE-45DD7839BE9E}"/>
              </a:ext>
            </a:extLst>
          </p:cNvPr>
          <p:cNvSpPr txBox="1"/>
          <p:nvPr/>
        </p:nvSpPr>
        <p:spPr>
          <a:xfrm>
            <a:off x="1671638" y="5719354"/>
            <a:ext cx="645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Equation : y = 3.9x - 10.6</a:t>
            </a:r>
          </a:p>
          <a:p>
            <a:r>
              <a:rPr lang="en-US" dirty="0"/>
              <a:t>R^2 = 0.67</a:t>
            </a:r>
          </a:p>
          <a:p>
            <a:r>
              <a:rPr lang="en-US" dirty="0"/>
              <a:t>Residual Standard Error = 3.6</a:t>
            </a:r>
          </a:p>
        </p:txBody>
      </p:sp>
    </p:spTree>
    <p:extLst>
      <p:ext uri="{BB962C8B-B14F-4D97-AF65-F5344CB8AC3E}">
        <p14:creationId xmlns:p14="http://schemas.microsoft.com/office/powerpoint/2010/main" val="343548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AA24-81BD-5546-956C-FD7F8A47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Lineup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8EAB-3A1A-A644-B871-4042C803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 = n! / ((n-r)! * r!)</a:t>
            </a:r>
          </a:p>
          <a:p>
            <a:pPr lvl="1"/>
            <a:r>
              <a:rPr lang="en-US" dirty="0"/>
              <a:t>C = combination</a:t>
            </a:r>
          </a:p>
          <a:p>
            <a:pPr lvl="1"/>
            <a:r>
              <a:rPr lang="en-US" dirty="0"/>
              <a:t>n = number of items</a:t>
            </a:r>
          </a:p>
          <a:p>
            <a:pPr lvl="1"/>
            <a:r>
              <a:rPr lang="en-US" dirty="0"/>
              <a:t>r = items to select</a:t>
            </a:r>
          </a:p>
          <a:p>
            <a:r>
              <a:rPr lang="en-US" dirty="0"/>
              <a:t>QB: n = 32, r = 1</a:t>
            </a:r>
          </a:p>
          <a:p>
            <a:r>
              <a:rPr lang="en-US" dirty="0"/>
              <a:t>RB: n = 64, r = 2</a:t>
            </a:r>
          </a:p>
          <a:p>
            <a:r>
              <a:rPr lang="en-US" dirty="0"/>
              <a:t>WR: n = 96, r = 3</a:t>
            </a:r>
          </a:p>
          <a:p>
            <a:r>
              <a:rPr lang="en-US" dirty="0"/>
              <a:t>TE: n = 32, r = 1</a:t>
            </a:r>
          </a:p>
          <a:p>
            <a:r>
              <a:rPr lang="en-US" dirty="0"/>
              <a:t>K: n = 32, r = 1</a:t>
            </a:r>
          </a:p>
          <a:p>
            <a:r>
              <a:rPr lang="en-US" dirty="0"/>
              <a:t>DEF: n = 32, r =1</a:t>
            </a:r>
          </a:p>
          <a:p>
            <a:r>
              <a:rPr lang="en-US" dirty="0"/>
              <a:t>32 * 2,016 * 142,880 * 32 * 32 * 32 = </a:t>
            </a:r>
            <a:r>
              <a:rPr lang="en-US" b="1" dirty="0"/>
              <a:t>302 Trillion Lineup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2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21BC-5D8E-F545-8110-5CCE72E6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2A3D-B14F-DA47-BD6B-EF7B2453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script to randomly generate lineups fitting the position and salary requirements</a:t>
            </a:r>
          </a:p>
          <a:p>
            <a:r>
              <a:rPr lang="en-US" dirty="0"/>
              <a:t>Inputs: </a:t>
            </a:r>
          </a:p>
          <a:p>
            <a:pPr lvl="1"/>
            <a:r>
              <a:rPr lang="en-US" dirty="0"/>
              <a:t>Table of players with positions, salaries, and project points</a:t>
            </a:r>
          </a:p>
          <a:p>
            <a:pPr lvl="1"/>
            <a:r>
              <a:rPr lang="en-US" dirty="0"/>
              <a:t>Number of lineups to simulate </a:t>
            </a:r>
          </a:p>
          <a:p>
            <a:r>
              <a:rPr lang="en-US" dirty="0"/>
              <a:t>Sort lineups by total projected team points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Top n lineups</a:t>
            </a:r>
          </a:p>
        </p:txBody>
      </p:sp>
    </p:spTree>
    <p:extLst>
      <p:ext uri="{BB962C8B-B14F-4D97-AF65-F5344CB8AC3E}">
        <p14:creationId xmlns:p14="http://schemas.microsoft.com/office/powerpoint/2010/main" val="330925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C689-B2B2-414F-8708-92978782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F23B-3D95-F540-A346-E39AF84B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items, each with a weight and a value, determine the number of each item to include in a collection so that the total weight is less than or equal to a given limit and the total value is as large as possible.</a:t>
            </a:r>
          </a:p>
          <a:p>
            <a:r>
              <a:rPr lang="en-US" dirty="0"/>
              <a:t>Linear programming is a technique for the optimization of linear objective function, subject to linear equality and linear inequality constraints</a:t>
            </a:r>
          </a:p>
          <a:p>
            <a:r>
              <a:rPr lang="en-US" dirty="0"/>
              <a:t>R Library “</a:t>
            </a:r>
            <a:r>
              <a:rPr lang="en-US" dirty="0" err="1"/>
              <a:t>lpSolve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2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64EC-57A7-5B46-A561-8D08BA28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</a:t>
            </a:r>
          </a:p>
        </p:txBody>
      </p:sp>
    </p:spTree>
    <p:extLst>
      <p:ext uri="{BB962C8B-B14F-4D97-AF65-F5344CB8AC3E}">
        <p14:creationId xmlns:p14="http://schemas.microsoft.com/office/powerpoint/2010/main" val="318111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506</Words>
  <Application>Microsoft Macintosh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Fantasy Football Lineup Optimizer</vt:lpstr>
      <vt:lpstr>Intro/Recap </vt:lpstr>
      <vt:lpstr>Project 1 Overview</vt:lpstr>
      <vt:lpstr>New Data – DraftKings Projections &amp; Salaries for upcoming contests</vt:lpstr>
      <vt:lpstr>PowerPoint Presentation</vt:lpstr>
      <vt:lpstr>Possible Lineup Combinations</vt:lpstr>
      <vt:lpstr>Random Walk</vt:lpstr>
      <vt:lpstr>Knapsack Problem</vt:lpstr>
      <vt:lpstr>App Demo</vt:lpstr>
      <vt:lpstr>Compare Results</vt:lpstr>
      <vt:lpstr>Histogram of Difference in Projection (Filter out players with projected points &lt; 5)</vt:lpstr>
      <vt:lpstr>Histogram of Difference in Projection (Filter out players with projected points &lt; 10)</vt:lpstr>
      <vt:lpstr>Histogram of Difference in Projection (Filter out players with projected points &lt;15)</vt:lpstr>
      <vt:lpstr>Improvement in Random Walk as #trials increase</vt:lpstr>
      <vt:lpstr>Conclusions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Football Lineup Optimizer</dc:title>
  <dc:creator>Hugh Goode III</dc:creator>
  <cp:lastModifiedBy>Hugh Goode III</cp:lastModifiedBy>
  <cp:revision>7</cp:revision>
  <dcterms:created xsi:type="dcterms:W3CDTF">2021-10-29T03:57:44Z</dcterms:created>
  <dcterms:modified xsi:type="dcterms:W3CDTF">2021-10-29T20:47:44Z</dcterms:modified>
</cp:coreProperties>
</file>