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7559675" cy="10691813"/>
  <p:notesSz cx="7315200" cy="9601200"/>
  <p:embeddedFontLst>
    <p:embeddedFont>
      <p:font typeface="Poppins SemiBold" panose="020B0604020202020204" charset="0"/>
      <p:regular r:id="rId5"/>
      <p:bold r:id="rId6"/>
      <p:italic r:id="rId7"/>
      <p:boldItalic r:id="rId8"/>
    </p:embeddedFont>
    <p:embeddedFont>
      <p:font typeface="Poppins" panose="020B060402020202020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07">
          <p15:clr>
            <a:srgbClr val="747775"/>
          </p15:clr>
        </p15:guide>
        <p15:guide id="2" pos="4422">
          <p15:clr>
            <a:srgbClr val="747775"/>
          </p15:clr>
        </p15:guide>
        <p15:guide id="3" orient="horz"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3132" y="96"/>
      </p:cViewPr>
      <p:guideLst>
        <p:guide pos="307"/>
        <p:guide pos="4422"/>
        <p:guide orient="horz" pos="336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Brophy" userId="c38a62f1b5242773" providerId="LiveId" clId="{6DFDB1DB-1798-4377-BD1B-A6683FB2F934}"/>
    <pc:docChg chg="undo custSel addSld delSld modSld">
      <pc:chgData name="Matt Brophy" userId="c38a62f1b5242773" providerId="LiveId" clId="{6DFDB1DB-1798-4377-BD1B-A6683FB2F934}" dt="2024-05-16T00:18:48.645" v="13" actId="1035"/>
      <pc:docMkLst>
        <pc:docMk/>
      </pc:docMkLst>
      <pc:sldChg chg="modSp add del mod">
        <pc:chgData name="Matt Brophy" userId="c38a62f1b5242773" providerId="LiveId" clId="{6DFDB1DB-1798-4377-BD1B-A6683FB2F934}" dt="2024-05-16T00:18:48.645" v="13" actId="1035"/>
        <pc:sldMkLst>
          <pc:docMk/>
          <pc:sldMk cId="1279915426" sldId="257"/>
        </pc:sldMkLst>
        <pc:spChg chg="mod">
          <ac:chgData name="Matt Brophy" userId="c38a62f1b5242773" providerId="LiveId" clId="{6DFDB1DB-1798-4377-BD1B-A6683FB2F934}" dt="2024-05-16T00:18:48.645" v="13" actId="1035"/>
          <ac:spMkLst>
            <pc:docMk/>
            <pc:sldMk cId="1279915426" sldId="257"/>
            <ac:spMk id="14" creationId="{DFAC70BE-ABEF-5B96-B9CD-F3C71C178520}"/>
          </ac:spMkLst>
        </pc:spChg>
        <pc:spChg chg="mod">
          <ac:chgData name="Matt Brophy" userId="c38a62f1b5242773" providerId="LiveId" clId="{6DFDB1DB-1798-4377-BD1B-A6683FB2F934}" dt="2024-05-16T00:18:48.645" v="13" actId="1035"/>
          <ac:spMkLst>
            <pc:docMk/>
            <pc:sldMk cId="1279915426" sldId="257"/>
            <ac:spMk id="15" creationId="{887278EA-968A-6DB9-E6D3-C58981AE3C8E}"/>
          </ac:spMkLst>
        </pc:spChg>
        <pc:spChg chg="mod">
          <ac:chgData name="Matt Brophy" userId="c38a62f1b5242773" providerId="LiveId" clId="{6DFDB1DB-1798-4377-BD1B-A6683FB2F934}" dt="2024-05-16T00:18:48.645" v="13" actId="1035"/>
          <ac:spMkLst>
            <pc:docMk/>
            <pc:sldMk cId="1279915426" sldId="257"/>
            <ac:spMk id="16" creationId="{4511B0CE-B319-F314-4FAA-F6598F8A83EF}"/>
          </ac:spMkLst>
        </pc:spChg>
      </pc:sldChg>
      <pc:sldChg chg="del">
        <pc:chgData name="Matt Brophy" userId="c38a62f1b5242773" providerId="LiveId" clId="{6DFDB1DB-1798-4377-BD1B-A6683FB2F934}" dt="2024-05-16T00:17:22.097" v="2" actId="47"/>
        <pc:sldMkLst>
          <pc:docMk/>
          <pc:sldMk cId="2596958106" sldId="2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386013" y="720725"/>
            <a:ext cx="2544762"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386013" y="720725"/>
            <a:ext cx="2544762"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386013" y="720725"/>
            <a:ext cx="2544762"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926394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57712" y="1547778"/>
            <a:ext cx="7044600" cy="42669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57705" y="5891409"/>
            <a:ext cx="7044600" cy="1647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57705" y="2299346"/>
            <a:ext cx="7044600" cy="4081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57705" y="6552657"/>
            <a:ext cx="7044600" cy="2703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57705" y="4471058"/>
            <a:ext cx="7044600" cy="1749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57705" y="925091"/>
            <a:ext cx="7044600" cy="1190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57705" y="2395696"/>
            <a:ext cx="7044600" cy="7101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57705" y="925091"/>
            <a:ext cx="7044600" cy="1190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57705" y="2395696"/>
            <a:ext cx="3306900" cy="7101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3995291" y="2395696"/>
            <a:ext cx="3306900" cy="7101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57705" y="925091"/>
            <a:ext cx="7044600" cy="1190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57705" y="1154948"/>
            <a:ext cx="2321700" cy="15708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57705" y="2888617"/>
            <a:ext cx="2321700" cy="6609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05325" y="935745"/>
            <a:ext cx="5264700" cy="8503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780000" y="-260"/>
            <a:ext cx="3780000" cy="10692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19508" y="2563450"/>
            <a:ext cx="3344400" cy="3081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19508" y="5826865"/>
            <a:ext cx="3344400" cy="2567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083839" y="1505164"/>
            <a:ext cx="3172200" cy="76812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57705" y="8794266"/>
            <a:ext cx="4959600" cy="12579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57705" y="925091"/>
            <a:ext cx="7044600" cy="1190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57705" y="2395696"/>
            <a:ext cx="7044600" cy="7101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uk"/>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464820" y="814888"/>
            <a:ext cx="3939600" cy="431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800" dirty="0">
                <a:solidFill>
                  <a:schemeClr val="dk1"/>
                </a:solidFill>
                <a:latin typeface="Poppins"/>
                <a:ea typeface="Poppins SemiBold"/>
                <a:cs typeface="Poppins"/>
                <a:sym typeface="Poppins"/>
              </a:rPr>
              <a:t>MATT</a:t>
            </a:r>
            <a:r>
              <a:rPr lang="uk" sz="2800" dirty="0">
                <a:solidFill>
                  <a:schemeClr val="dk1"/>
                </a:solidFill>
                <a:latin typeface="Poppins SemiBold"/>
                <a:ea typeface="Poppins SemiBold"/>
                <a:cs typeface="Poppins SemiBold"/>
                <a:sym typeface="Poppins SemiBold"/>
              </a:rPr>
              <a:t> </a:t>
            </a:r>
            <a:r>
              <a:rPr lang="en-US" sz="2800" dirty="0">
                <a:solidFill>
                  <a:schemeClr val="dk1"/>
                </a:solidFill>
                <a:latin typeface="Poppins SemiBold"/>
                <a:ea typeface="Poppins SemiBold"/>
                <a:cs typeface="Poppins SemiBold"/>
                <a:sym typeface="Poppins SemiBold"/>
              </a:rPr>
              <a:t>BROPHY</a:t>
            </a:r>
            <a:endParaRPr sz="2800" dirty="0">
              <a:solidFill>
                <a:schemeClr val="dk1"/>
              </a:solidFill>
              <a:latin typeface="Poppins SemiBold"/>
              <a:ea typeface="Poppins SemiBold"/>
              <a:cs typeface="Poppins SemiBold"/>
              <a:sym typeface="Poppins SemiBold"/>
            </a:endParaRPr>
          </a:p>
        </p:txBody>
      </p:sp>
      <p:sp>
        <p:nvSpPr>
          <p:cNvPr id="55" name="Google Shape;55;p13"/>
          <p:cNvSpPr txBox="1"/>
          <p:nvPr/>
        </p:nvSpPr>
        <p:spPr>
          <a:xfrm>
            <a:off x="464820" y="1279718"/>
            <a:ext cx="3939600" cy="1692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1100" dirty="0">
                <a:solidFill>
                  <a:schemeClr val="dk2"/>
                </a:solidFill>
                <a:latin typeface="Poppins"/>
                <a:ea typeface="Poppins"/>
                <a:cs typeface="Poppins"/>
                <a:sym typeface="Poppins"/>
              </a:rPr>
              <a:t>Document Services - Business Analyst IV</a:t>
            </a:r>
            <a:endParaRPr sz="1100" dirty="0">
              <a:solidFill>
                <a:schemeClr val="dk2"/>
              </a:solidFill>
              <a:latin typeface="Poppins"/>
              <a:ea typeface="Poppins"/>
              <a:cs typeface="Poppins"/>
              <a:sym typeface="Poppins"/>
            </a:endParaRPr>
          </a:p>
        </p:txBody>
      </p:sp>
      <p:sp>
        <p:nvSpPr>
          <p:cNvPr id="56" name="Google Shape;56;p13"/>
          <p:cNvSpPr txBox="1"/>
          <p:nvPr/>
        </p:nvSpPr>
        <p:spPr>
          <a:xfrm>
            <a:off x="4546600" y="881533"/>
            <a:ext cx="2067000" cy="1692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1100" dirty="0">
                <a:solidFill>
                  <a:schemeClr val="dk2"/>
                </a:solidFill>
                <a:latin typeface="Poppins"/>
                <a:ea typeface="Poppins"/>
                <a:cs typeface="Poppins"/>
                <a:sym typeface="Poppins"/>
              </a:rPr>
              <a:t>(715)-493-0151</a:t>
            </a:r>
            <a:endParaRPr sz="1100" dirty="0">
              <a:solidFill>
                <a:schemeClr val="dk2"/>
              </a:solidFill>
              <a:latin typeface="Poppins"/>
              <a:ea typeface="Poppins"/>
              <a:cs typeface="Poppins"/>
              <a:sym typeface="Poppins"/>
            </a:endParaRPr>
          </a:p>
        </p:txBody>
      </p:sp>
      <p:sp>
        <p:nvSpPr>
          <p:cNvPr id="57" name="Google Shape;57;p13"/>
          <p:cNvSpPr txBox="1"/>
          <p:nvPr/>
        </p:nvSpPr>
        <p:spPr>
          <a:xfrm>
            <a:off x="4546600" y="1082479"/>
            <a:ext cx="2067000" cy="1692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1100" dirty="0">
                <a:solidFill>
                  <a:schemeClr val="dk2"/>
                </a:solidFill>
                <a:latin typeface="Poppins"/>
                <a:ea typeface="Poppins"/>
                <a:cs typeface="Poppins"/>
                <a:sym typeface="Poppins"/>
              </a:rPr>
              <a:t>mattbroph</a:t>
            </a:r>
            <a:r>
              <a:rPr lang="uk" sz="1100" dirty="0">
                <a:solidFill>
                  <a:schemeClr val="dk2"/>
                </a:solidFill>
                <a:latin typeface="Poppins"/>
                <a:ea typeface="Poppins"/>
                <a:cs typeface="Poppins"/>
                <a:sym typeface="Poppins"/>
              </a:rPr>
              <a:t>@</a:t>
            </a:r>
            <a:r>
              <a:rPr lang="en-US" sz="1100" dirty="0">
                <a:solidFill>
                  <a:schemeClr val="dk2"/>
                </a:solidFill>
                <a:latin typeface="Poppins"/>
                <a:ea typeface="Poppins"/>
                <a:cs typeface="Poppins"/>
                <a:sym typeface="Poppins"/>
              </a:rPr>
              <a:t>g</a:t>
            </a:r>
            <a:r>
              <a:rPr lang="uk" sz="1100" dirty="0">
                <a:solidFill>
                  <a:schemeClr val="dk2"/>
                </a:solidFill>
                <a:latin typeface="Poppins"/>
                <a:ea typeface="Poppins"/>
                <a:cs typeface="Poppins"/>
                <a:sym typeface="Poppins"/>
              </a:rPr>
              <a:t>mail.com</a:t>
            </a:r>
            <a:endParaRPr sz="1100" dirty="0">
              <a:solidFill>
                <a:schemeClr val="dk2"/>
              </a:solidFill>
              <a:latin typeface="Poppins"/>
              <a:ea typeface="Poppins"/>
              <a:cs typeface="Poppins"/>
              <a:sym typeface="Poppins"/>
            </a:endParaRPr>
          </a:p>
        </p:txBody>
      </p:sp>
      <p:cxnSp>
        <p:nvCxnSpPr>
          <p:cNvPr id="59" name="Google Shape;59;p13"/>
          <p:cNvCxnSpPr/>
          <p:nvPr/>
        </p:nvCxnSpPr>
        <p:spPr>
          <a:xfrm>
            <a:off x="490500" y="1701908"/>
            <a:ext cx="6530700" cy="0"/>
          </a:xfrm>
          <a:prstGeom prst="straightConnector1">
            <a:avLst/>
          </a:prstGeom>
          <a:noFill/>
          <a:ln w="9525" cap="flat" cmpd="sng">
            <a:solidFill>
              <a:srgbClr val="C0C0C0"/>
            </a:solidFill>
            <a:prstDash val="solid"/>
            <a:round/>
            <a:headEnd type="none" w="med" len="med"/>
            <a:tailEnd type="none" w="med" len="med"/>
          </a:ln>
        </p:spPr>
      </p:cxnSp>
      <p:sp>
        <p:nvSpPr>
          <p:cNvPr id="60" name="Google Shape;60;p13"/>
          <p:cNvSpPr txBox="1"/>
          <p:nvPr/>
        </p:nvSpPr>
        <p:spPr>
          <a:xfrm>
            <a:off x="476365" y="1841522"/>
            <a:ext cx="1736700" cy="2772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uk" sz="1800" b="1">
                <a:solidFill>
                  <a:schemeClr val="dk1"/>
                </a:solidFill>
                <a:latin typeface="Poppins"/>
                <a:ea typeface="Poppins"/>
                <a:cs typeface="Poppins"/>
                <a:sym typeface="Poppins"/>
              </a:rPr>
              <a:t>SUMMARY:</a:t>
            </a:r>
            <a:endParaRPr sz="1800" b="1">
              <a:solidFill>
                <a:schemeClr val="dk1"/>
              </a:solidFill>
              <a:latin typeface="Poppins"/>
              <a:ea typeface="Poppins"/>
              <a:cs typeface="Poppins"/>
              <a:sym typeface="Poppins"/>
            </a:endParaRPr>
          </a:p>
        </p:txBody>
      </p:sp>
      <p:sp>
        <p:nvSpPr>
          <p:cNvPr id="61" name="Google Shape;61;p13"/>
          <p:cNvSpPr txBox="1"/>
          <p:nvPr/>
        </p:nvSpPr>
        <p:spPr>
          <a:xfrm>
            <a:off x="490725" y="2185565"/>
            <a:ext cx="6530700" cy="1800493"/>
          </a:xfrm>
          <a:prstGeom prst="rect">
            <a:avLst/>
          </a:prstGeom>
          <a:noFill/>
          <a:ln>
            <a:noFill/>
          </a:ln>
        </p:spPr>
        <p:txBody>
          <a:bodyPr spcFirstLastPara="1" wrap="square" lIns="0" tIns="0" rIns="0" bIns="0" anchor="t" anchorCtr="0">
            <a:spAutoFit/>
          </a:bodyPr>
          <a:lstStyle/>
          <a:p>
            <a:pPr marL="0" lvl="0" indent="0" algn="l" rtl="0">
              <a:lnSpc>
                <a:spcPct val="130000"/>
              </a:lnSpc>
              <a:spcBef>
                <a:spcPts val="0"/>
              </a:spcBef>
              <a:spcAft>
                <a:spcPts val="0"/>
              </a:spcAft>
              <a:buNone/>
            </a:pPr>
            <a:r>
              <a:rPr lang="en-US" sz="1000" dirty="0">
                <a:solidFill>
                  <a:schemeClr val="dk2"/>
                </a:solidFill>
                <a:latin typeface="Poppins"/>
                <a:ea typeface="Poppins"/>
                <a:cs typeface="Poppins"/>
                <a:sym typeface="Poppins"/>
              </a:rPr>
              <a:t>I am an experienced business analyst on a shared services team, with a focus on client facing communications. I strive to find solutions for process automation, and work closely with the product users and stakeholders to identify areas of improvement.</a:t>
            </a:r>
          </a:p>
          <a:p>
            <a:pPr marL="0" lvl="0" indent="0" algn="l" rtl="0">
              <a:lnSpc>
                <a:spcPct val="130000"/>
              </a:lnSpc>
              <a:spcBef>
                <a:spcPts val="0"/>
              </a:spcBef>
              <a:spcAft>
                <a:spcPts val="0"/>
              </a:spcAft>
              <a:buNone/>
            </a:pPr>
            <a:endParaRPr lang="en-US" sz="1000" dirty="0">
              <a:solidFill>
                <a:schemeClr val="dk2"/>
              </a:solidFill>
              <a:latin typeface="Poppins"/>
              <a:ea typeface="Poppins"/>
              <a:cs typeface="Poppins"/>
              <a:sym typeface="Poppins"/>
            </a:endParaRPr>
          </a:p>
          <a:p>
            <a:pPr marL="0" lvl="0" indent="0" algn="l" rtl="0">
              <a:lnSpc>
                <a:spcPct val="130000"/>
              </a:lnSpc>
              <a:spcBef>
                <a:spcPts val="0"/>
              </a:spcBef>
              <a:spcAft>
                <a:spcPts val="0"/>
              </a:spcAft>
              <a:buNone/>
            </a:pPr>
            <a:r>
              <a:rPr lang="en-US" sz="1000" dirty="0" smtClean="0">
                <a:solidFill>
                  <a:schemeClr val="dk2"/>
                </a:solidFill>
                <a:latin typeface="Poppins"/>
                <a:cs typeface="Poppins"/>
                <a:sym typeface="Poppins"/>
              </a:rPr>
              <a:t>My passion is building web applications, and I'm </a:t>
            </a:r>
            <a:r>
              <a:rPr lang="en-US" sz="1000" dirty="0">
                <a:solidFill>
                  <a:schemeClr val="dk2"/>
                </a:solidFill>
                <a:latin typeface="Poppins"/>
                <a:cs typeface="Poppins"/>
                <a:sym typeface="Poppins"/>
              </a:rPr>
              <a:t>currently enrolled in the IT-Web Software Developer degree at Madison Area Technical College. This </a:t>
            </a:r>
            <a:r>
              <a:rPr lang="en-US" sz="1000" dirty="0">
                <a:solidFill>
                  <a:schemeClr val="dk2"/>
                </a:solidFill>
                <a:latin typeface="Poppins"/>
                <a:ea typeface="Poppins"/>
                <a:cs typeface="Poppins"/>
                <a:sym typeface="Poppins"/>
              </a:rPr>
              <a:t>program has a focus on Java, HTML, CSS, PHP and JavaScript. I am eager to continue expanding my technical skillset and am enthusiastic about learning new technologies.</a:t>
            </a:r>
          </a:p>
          <a:p>
            <a:pPr marL="0" lvl="0" indent="0" algn="l" rtl="0">
              <a:lnSpc>
                <a:spcPct val="130000"/>
              </a:lnSpc>
              <a:spcBef>
                <a:spcPts val="0"/>
              </a:spcBef>
              <a:spcAft>
                <a:spcPts val="0"/>
              </a:spcAft>
              <a:buNone/>
            </a:pPr>
            <a:endParaRPr lang="en-US" sz="1000" dirty="0">
              <a:solidFill>
                <a:schemeClr val="dk2"/>
              </a:solidFill>
              <a:latin typeface="Poppins"/>
              <a:ea typeface="Poppins"/>
              <a:cs typeface="Poppins"/>
              <a:sym typeface="Poppins"/>
            </a:endParaRPr>
          </a:p>
        </p:txBody>
      </p:sp>
      <p:cxnSp>
        <p:nvCxnSpPr>
          <p:cNvPr id="62" name="Google Shape;62;p13"/>
          <p:cNvCxnSpPr/>
          <p:nvPr/>
        </p:nvCxnSpPr>
        <p:spPr>
          <a:xfrm>
            <a:off x="490500" y="3846676"/>
            <a:ext cx="6530700" cy="0"/>
          </a:xfrm>
          <a:prstGeom prst="straightConnector1">
            <a:avLst/>
          </a:prstGeom>
          <a:noFill/>
          <a:ln w="9525" cap="flat" cmpd="sng">
            <a:solidFill>
              <a:srgbClr val="C0C0C0"/>
            </a:solidFill>
            <a:prstDash val="solid"/>
            <a:round/>
            <a:headEnd type="none" w="med" len="med"/>
            <a:tailEnd type="none" w="med" len="med"/>
          </a:ln>
        </p:spPr>
      </p:cxnSp>
      <p:sp>
        <p:nvSpPr>
          <p:cNvPr id="2" name="Google Shape;77;p13">
            <a:extLst>
              <a:ext uri="{FF2B5EF4-FFF2-40B4-BE49-F238E27FC236}">
                <a16:creationId xmlns:a16="http://schemas.microsoft.com/office/drawing/2014/main" id="{A1CA0A9E-9957-2E4A-5AE0-387305C55B02}"/>
              </a:ext>
            </a:extLst>
          </p:cNvPr>
          <p:cNvSpPr txBox="1"/>
          <p:nvPr/>
        </p:nvSpPr>
        <p:spPr>
          <a:xfrm>
            <a:off x="476383" y="3956607"/>
            <a:ext cx="3117600" cy="2772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uk" sz="1800" b="1" dirty="0">
                <a:solidFill>
                  <a:schemeClr val="dk1"/>
                </a:solidFill>
                <a:latin typeface="Poppins"/>
                <a:ea typeface="Poppins"/>
                <a:cs typeface="Poppins"/>
                <a:sym typeface="Poppins"/>
              </a:rPr>
              <a:t>WORK EXPERIENCE:</a:t>
            </a:r>
            <a:endParaRPr sz="1800" b="1" dirty="0">
              <a:solidFill>
                <a:schemeClr val="dk1"/>
              </a:solidFill>
              <a:latin typeface="Poppins"/>
              <a:ea typeface="Poppins"/>
              <a:cs typeface="Poppins"/>
              <a:sym typeface="Poppins"/>
            </a:endParaRPr>
          </a:p>
        </p:txBody>
      </p:sp>
      <p:sp>
        <p:nvSpPr>
          <p:cNvPr id="3" name="Google Shape;78;p13">
            <a:extLst>
              <a:ext uri="{FF2B5EF4-FFF2-40B4-BE49-F238E27FC236}">
                <a16:creationId xmlns:a16="http://schemas.microsoft.com/office/drawing/2014/main" id="{D2A275AC-4B58-A0A4-10EC-571E57D40C5D}"/>
              </a:ext>
            </a:extLst>
          </p:cNvPr>
          <p:cNvSpPr txBox="1"/>
          <p:nvPr/>
        </p:nvSpPr>
        <p:spPr>
          <a:xfrm>
            <a:off x="490725" y="4337999"/>
            <a:ext cx="3117600" cy="200055"/>
          </a:xfrm>
          <a:prstGeom prst="rect">
            <a:avLst/>
          </a:prstGeom>
          <a:noFill/>
          <a:ln>
            <a:noFill/>
          </a:ln>
        </p:spPr>
        <p:txBody>
          <a:bodyPr spcFirstLastPara="1" wrap="square" lIns="0" tIns="0" rIns="0" bIns="0" anchor="t" anchorCtr="0">
            <a:spAutoFit/>
          </a:bodyPr>
          <a:lstStyle/>
          <a:p>
            <a:pPr marL="0" lvl="0" indent="0" algn="l" rtl="0">
              <a:lnSpc>
                <a:spcPct val="130000"/>
              </a:lnSpc>
              <a:spcBef>
                <a:spcPts val="0"/>
              </a:spcBef>
              <a:spcAft>
                <a:spcPts val="0"/>
              </a:spcAft>
              <a:buNone/>
            </a:pPr>
            <a:r>
              <a:rPr lang="en-US" sz="1000" dirty="0">
                <a:solidFill>
                  <a:schemeClr val="dk1"/>
                </a:solidFill>
                <a:latin typeface="Poppins SemiBold"/>
                <a:ea typeface="Poppins SemiBold"/>
                <a:cs typeface="Poppins SemiBold"/>
                <a:sym typeface="Poppins SemiBold"/>
              </a:rPr>
              <a:t>Document Services - Business Analyst IV</a:t>
            </a:r>
          </a:p>
        </p:txBody>
      </p:sp>
      <p:sp>
        <p:nvSpPr>
          <p:cNvPr id="4" name="Google Shape;79;p13">
            <a:extLst>
              <a:ext uri="{FF2B5EF4-FFF2-40B4-BE49-F238E27FC236}">
                <a16:creationId xmlns:a16="http://schemas.microsoft.com/office/drawing/2014/main" id="{36A6F0EA-B2FD-C05B-AEA1-BAA5B34E6E9C}"/>
              </a:ext>
            </a:extLst>
          </p:cNvPr>
          <p:cNvSpPr txBox="1"/>
          <p:nvPr/>
        </p:nvSpPr>
        <p:spPr>
          <a:xfrm>
            <a:off x="490725" y="4543278"/>
            <a:ext cx="3863400" cy="200055"/>
          </a:xfrm>
          <a:prstGeom prst="rect">
            <a:avLst/>
          </a:prstGeom>
          <a:noFill/>
          <a:ln>
            <a:noFill/>
          </a:ln>
        </p:spPr>
        <p:txBody>
          <a:bodyPr spcFirstLastPara="1" wrap="square" lIns="0" tIns="0" rIns="0" bIns="0" anchor="t" anchorCtr="0">
            <a:spAutoFit/>
          </a:bodyPr>
          <a:lstStyle/>
          <a:p>
            <a:pPr marL="0" lvl="0" indent="0" algn="l" rtl="0">
              <a:lnSpc>
                <a:spcPct val="130000"/>
              </a:lnSpc>
              <a:spcBef>
                <a:spcPts val="0"/>
              </a:spcBef>
              <a:spcAft>
                <a:spcPts val="0"/>
              </a:spcAft>
              <a:buNone/>
            </a:pPr>
            <a:r>
              <a:rPr lang="en-US" sz="1000" dirty="0">
                <a:solidFill>
                  <a:schemeClr val="dk2"/>
                </a:solidFill>
                <a:latin typeface="Poppins"/>
                <a:ea typeface="Poppins"/>
                <a:cs typeface="Poppins"/>
                <a:sym typeface="Poppins"/>
              </a:rPr>
              <a:t>Nelnet Diversified Solutions March</a:t>
            </a:r>
            <a:r>
              <a:rPr lang="uk" sz="1000" dirty="0">
                <a:solidFill>
                  <a:schemeClr val="dk2"/>
                </a:solidFill>
                <a:latin typeface="Poppins"/>
                <a:ea typeface="Poppins"/>
                <a:cs typeface="Poppins"/>
                <a:sym typeface="Poppins"/>
              </a:rPr>
              <a:t> 20</a:t>
            </a:r>
            <a:r>
              <a:rPr lang="en-US" sz="1000" dirty="0">
                <a:solidFill>
                  <a:schemeClr val="dk2"/>
                </a:solidFill>
                <a:latin typeface="Poppins"/>
                <a:ea typeface="Poppins"/>
                <a:cs typeface="Poppins"/>
                <a:sym typeface="Poppins"/>
              </a:rPr>
              <a:t>22</a:t>
            </a:r>
            <a:r>
              <a:rPr lang="uk" sz="1000" dirty="0">
                <a:solidFill>
                  <a:schemeClr val="dk2"/>
                </a:solidFill>
                <a:latin typeface="Poppins"/>
                <a:ea typeface="Poppins"/>
                <a:cs typeface="Poppins"/>
                <a:sym typeface="Poppins"/>
              </a:rPr>
              <a:t> - Present</a:t>
            </a:r>
            <a:endParaRPr sz="1000" dirty="0">
              <a:solidFill>
                <a:schemeClr val="dk2"/>
              </a:solidFill>
              <a:latin typeface="Poppins"/>
              <a:ea typeface="Poppins"/>
              <a:cs typeface="Poppins"/>
              <a:sym typeface="Poppins"/>
            </a:endParaRPr>
          </a:p>
        </p:txBody>
      </p:sp>
      <p:sp>
        <p:nvSpPr>
          <p:cNvPr id="5" name="Google Shape;80;p13">
            <a:extLst>
              <a:ext uri="{FF2B5EF4-FFF2-40B4-BE49-F238E27FC236}">
                <a16:creationId xmlns:a16="http://schemas.microsoft.com/office/drawing/2014/main" id="{6C4751D0-275C-D567-9342-C6164588B4B7}"/>
              </a:ext>
            </a:extLst>
          </p:cNvPr>
          <p:cNvSpPr txBox="1"/>
          <p:nvPr/>
        </p:nvSpPr>
        <p:spPr>
          <a:xfrm>
            <a:off x="466712" y="4748553"/>
            <a:ext cx="6905100" cy="1800493"/>
          </a:xfrm>
          <a:prstGeom prst="rect">
            <a:avLst/>
          </a:prstGeom>
          <a:noFill/>
          <a:ln>
            <a:noFill/>
          </a:ln>
        </p:spPr>
        <p:txBody>
          <a:bodyPr spcFirstLastPara="1" wrap="square" lIns="180000" tIns="0" rIns="0" bIns="0" anchor="t" anchorCtr="0">
            <a:spAutoFit/>
          </a:bodyPr>
          <a:lstStyle/>
          <a:p>
            <a:pPr marL="171450" lvl="0" indent="-171450" algn="l" rtl="0">
              <a:lnSpc>
                <a:spcPct val="130000"/>
              </a:lnSpc>
              <a:spcBef>
                <a:spcPts val="0"/>
              </a:spcBef>
              <a:spcAft>
                <a:spcPts val="0"/>
              </a:spcAft>
              <a:buClr>
                <a:schemeClr val="dk2"/>
              </a:buClr>
              <a:buSzPts val="1000"/>
              <a:buFont typeface="Arial" panose="020B0604020202020204" pitchFamily="34" charset="0"/>
              <a:buChar char="•"/>
            </a:pPr>
            <a:r>
              <a:rPr lang="en-US" sz="1000" dirty="0">
                <a:solidFill>
                  <a:schemeClr val="dk2"/>
                </a:solidFill>
                <a:latin typeface="Poppins"/>
                <a:ea typeface="Poppins"/>
                <a:cs typeface="Poppins"/>
                <a:sym typeface="Poppins"/>
              </a:rPr>
              <a:t>Configure and maintain third party print and mail software which fulfills communications to our </a:t>
            </a:r>
            <a:r>
              <a:rPr lang="en-US" sz="1000" dirty="0" smtClean="0">
                <a:solidFill>
                  <a:schemeClr val="dk2"/>
                </a:solidFill>
                <a:latin typeface="Poppins"/>
                <a:ea typeface="Poppins"/>
                <a:cs typeface="Poppins"/>
                <a:sym typeface="Poppins"/>
              </a:rPr>
              <a:t>customers.</a:t>
            </a:r>
            <a:endParaRPr lang="en-US" sz="1000" dirty="0">
              <a:solidFill>
                <a:schemeClr val="dk2"/>
              </a:solidFill>
              <a:latin typeface="Poppins"/>
              <a:ea typeface="Poppins"/>
              <a:cs typeface="Poppins"/>
              <a:sym typeface="Poppins"/>
            </a:endParaRPr>
          </a:p>
          <a:p>
            <a:pPr marL="171450" lvl="0" indent="-171450" algn="l" rtl="0">
              <a:lnSpc>
                <a:spcPct val="130000"/>
              </a:lnSpc>
              <a:spcBef>
                <a:spcPts val="0"/>
              </a:spcBef>
              <a:spcAft>
                <a:spcPts val="0"/>
              </a:spcAft>
              <a:buClr>
                <a:schemeClr val="dk2"/>
              </a:buClr>
              <a:buSzPts val="1000"/>
              <a:buFont typeface="Arial" panose="020B0604020202020204" pitchFamily="34" charset="0"/>
              <a:buChar char="•"/>
            </a:pPr>
            <a:r>
              <a:rPr lang="en-US" sz="1000" dirty="0" smtClean="0">
                <a:solidFill>
                  <a:schemeClr val="dk2"/>
                </a:solidFill>
                <a:latin typeface="Poppins"/>
                <a:ea typeface="Poppins"/>
                <a:cs typeface="Poppins"/>
                <a:sym typeface="Poppins"/>
              </a:rPr>
              <a:t>Develop </a:t>
            </a:r>
            <a:r>
              <a:rPr lang="en-US" sz="1000" dirty="0">
                <a:solidFill>
                  <a:schemeClr val="dk2"/>
                </a:solidFill>
                <a:latin typeface="Poppins"/>
                <a:ea typeface="Poppins"/>
                <a:cs typeface="Poppins"/>
                <a:sym typeface="Poppins"/>
              </a:rPr>
              <a:t>automation of workflows for a production print and mail environment, optimizing efficiency and reducing manual errors.</a:t>
            </a:r>
          </a:p>
          <a:p>
            <a:pPr marL="171450" lvl="0" indent="-171450" algn="l" rtl="0">
              <a:lnSpc>
                <a:spcPct val="130000"/>
              </a:lnSpc>
              <a:spcBef>
                <a:spcPts val="0"/>
              </a:spcBef>
              <a:spcAft>
                <a:spcPts val="0"/>
              </a:spcAft>
              <a:buClr>
                <a:schemeClr val="dk2"/>
              </a:buClr>
              <a:buSzPts val="1000"/>
              <a:buFont typeface="Arial" panose="020B0604020202020204" pitchFamily="34" charset="0"/>
              <a:buChar char="•"/>
            </a:pPr>
            <a:r>
              <a:rPr lang="en-US" sz="1000" dirty="0" smtClean="0">
                <a:solidFill>
                  <a:schemeClr val="dk2"/>
                </a:solidFill>
                <a:latin typeface="Poppins"/>
                <a:ea typeface="Poppins"/>
                <a:cs typeface="Poppins"/>
                <a:sym typeface="Poppins"/>
              </a:rPr>
              <a:t>Design </a:t>
            </a:r>
            <a:r>
              <a:rPr lang="en-US" sz="1000" dirty="0">
                <a:solidFill>
                  <a:schemeClr val="dk2"/>
                </a:solidFill>
                <a:latin typeface="Poppins"/>
                <a:ea typeface="Poppins"/>
                <a:cs typeface="Poppins"/>
                <a:sym typeface="Poppins"/>
              </a:rPr>
              <a:t>and execute comprehensive test plans for workflow changes, ensuring smooth transitions and minimal disruptions to operations.</a:t>
            </a:r>
          </a:p>
          <a:p>
            <a:pPr marL="171450" lvl="0" indent="-171450" algn="l" rtl="0">
              <a:lnSpc>
                <a:spcPct val="130000"/>
              </a:lnSpc>
              <a:spcBef>
                <a:spcPts val="0"/>
              </a:spcBef>
              <a:spcAft>
                <a:spcPts val="0"/>
              </a:spcAft>
              <a:buClr>
                <a:schemeClr val="dk2"/>
              </a:buClr>
              <a:buSzPts val="1000"/>
              <a:buFont typeface="Arial" panose="020B0604020202020204" pitchFamily="34" charset="0"/>
              <a:buChar char="•"/>
            </a:pPr>
            <a:r>
              <a:rPr lang="en-US" sz="1000" dirty="0">
                <a:solidFill>
                  <a:schemeClr val="dk2"/>
                </a:solidFill>
                <a:latin typeface="Poppins"/>
                <a:ea typeface="Poppins"/>
                <a:cs typeface="Poppins"/>
                <a:sym typeface="Poppins"/>
              </a:rPr>
              <a:t>Collaborate with Shared Services teams to understand workflows and develop process </a:t>
            </a:r>
            <a:r>
              <a:rPr lang="en-US" sz="1000" dirty="0" smtClean="0">
                <a:solidFill>
                  <a:schemeClr val="dk2"/>
                </a:solidFill>
                <a:latin typeface="Poppins"/>
                <a:ea typeface="Poppins"/>
                <a:cs typeface="Poppins"/>
                <a:sym typeface="Poppins"/>
              </a:rPr>
              <a:t>automation.</a:t>
            </a:r>
            <a:endParaRPr lang="en-US" sz="1000" dirty="0">
              <a:solidFill>
                <a:schemeClr val="dk2"/>
              </a:solidFill>
              <a:latin typeface="Poppins"/>
              <a:ea typeface="Poppins"/>
              <a:cs typeface="Poppins"/>
              <a:sym typeface="Poppins"/>
            </a:endParaRPr>
          </a:p>
          <a:p>
            <a:pPr marL="171450" lvl="0" indent="-171450" algn="l" rtl="0">
              <a:lnSpc>
                <a:spcPct val="130000"/>
              </a:lnSpc>
              <a:spcBef>
                <a:spcPts val="0"/>
              </a:spcBef>
              <a:spcAft>
                <a:spcPts val="0"/>
              </a:spcAft>
              <a:buClr>
                <a:schemeClr val="dk2"/>
              </a:buClr>
              <a:buSzPts val="1000"/>
              <a:buFont typeface="Arial" panose="020B0604020202020204" pitchFamily="34" charset="0"/>
              <a:buChar char="•"/>
            </a:pPr>
            <a:r>
              <a:rPr lang="en-US" sz="1000" dirty="0">
                <a:solidFill>
                  <a:schemeClr val="dk2"/>
                </a:solidFill>
                <a:latin typeface="Poppins"/>
                <a:ea typeface="Poppins"/>
                <a:cs typeface="Poppins"/>
                <a:sym typeface="Poppins"/>
              </a:rPr>
              <a:t>Temporarily assisting with a Customer Communications Management (CCM) team in a business &amp; quality assurance analyst role.</a:t>
            </a:r>
          </a:p>
        </p:txBody>
      </p:sp>
      <p:sp>
        <p:nvSpPr>
          <p:cNvPr id="13" name="Google Shape;78;p13">
            <a:extLst>
              <a:ext uri="{FF2B5EF4-FFF2-40B4-BE49-F238E27FC236}">
                <a16:creationId xmlns:a16="http://schemas.microsoft.com/office/drawing/2014/main" id="{5815D842-61AD-C65C-44BF-D7805B219693}"/>
              </a:ext>
            </a:extLst>
          </p:cNvPr>
          <p:cNvSpPr txBox="1"/>
          <p:nvPr/>
        </p:nvSpPr>
        <p:spPr>
          <a:xfrm>
            <a:off x="492904" y="6717607"/>
            <a:ext cx="3117600" cy="200055"/>
          </a:xfrm>
          <a:prstGeom prst="rect">
            <a:avLst/>
          </a:prstGeom>
          <a:noFill/>
          <a:ln>
            <a:noFill/>
          </a:ln>
        </p:spPr>
        <p:txBody>
          <a:bodyPr spcFirstLastPara="1" wrap="square" lIns="0" tIns="0" rIns="0" bIns="0" anchor="t" anchorCtr="0">
            <a:spAutoFit/>
          </a:bodyPr>
          <a:lstStyle/>
          <a:p>
            <a:pPr marL="0" lvl="0" indent="0" algn="l" rtl="0">
              <a:lnSpc>
                <a:spcPct val="130000"/>
              </a:lnSpc>
              <a:spcBef>
                <a:spcPts val="0"/>
              </a:spcBef>
              <a:spcAft>
                <a:spcPts val="0"/>
              </a:spcAft>
              <a:buNone/>
            </a:pPr>
            <a:r>
              <a:rPr lang="en-US" sz="1000" dirty="0">
                <a:solidFill>
                  <a:schemeClr val="dk1"/>
                </a:solidFill>
                <a:latin typeface="Poppins SemiBold"/>
                <a:ea typeface="Poppins SemiBold"/>
                <a:cs typeface="Poppins SemiBold"/>
                <a:sym typeface="Poppins SemiBold"/>
              </a:rPr>
              <a:t>Program Manager - Operations</a:t>
            </a:r>
          </a:p>
        </p:txBody>
      </p:sp>
      <p:sp>
        <p:nvSpPr>
          <p:cNvPr id="14" name="Google Shape;79;p13">
            <a:extLst>
              <a:ext uri="{FF2B5EF4-FFF2-40B4-BE49-F238E27FC236}">
                <a16:creationId xmlns:a16="http://schemas.microsoft.com/office/drawing/2014/main" id="{DA9FB753-D516-6C4E-B3AF-EADC40D68A7D}"/>
              </a:ext>
            </a:extLst>
          </p:cNvPr>
          <p:cNvSpPr txBox="1"/>
          <p:nvPr/>
        </p:nvSpPr>
        <p:spPr>
          <a:xfrm>
            <a:off x="492904" y="6922886"/>
            <a:ext cx="3863400" cy="200055"/>
          </a:xfrm>
          <a:prstGeom prst="rect">
            <a:avLst/>
          </a:prstGeom>
          <a:noFill/>
          <a:ln>
            <a:noFill/>
          </a:ln>
        </p:spPr>
        <p:txBody>
          <a:bodyPr spcFirstLastPara="1" wrap="square" lIns="0" tIns="0" rIns="0" bIns="0" anchor="t" anchorCtr="0">
            <a:spAutoFit/>
          </a:bodyPr>
          <a:lstStyle/>
          <a:p>
            <a:pPr marL="0" lvl="0" indent="0" algn="l" rtl="0">
              <a:lnSpc>
                <a:spcPct val="130000"/>
              </a:lnSpc>
              <a:spcBef>
                <a:spcPts val="0"/>
              </a:spcBef>
              <a:spcAft>
                <a:spcPts val="0"/>
              </a:spcAft>
              <a:buNone/>
            </a:pPr>
            <a:r>
              <a:rPr lang="en-US" sz="1000" dirty="0">
                <a:solidFill>
                  <a:schemeClr val="dk2"/>
                </a:solidFill>
                <a:latin typeface="Poppins"/>
                <a:ea typeface="Poppins"/>
                <a:cs typeface="Poppins"/>
                <a:sym typeface="Poppins"/>
              </a:rPr>
              <a:t>Nelnet Diversified Solutions March 2019 – March </a:t>
            </a:r>
            <a:r>
              <a:rPr lang="en-US" sz="1000" dirty="0" smtClean="0">
                <a:solidFill>
                  <a:schemeClr val="dk2"/>
                </a:solidFill>
                <a:latin typeface="Poppins"/>
                <a:ea typeface="Poppins"/>
                <a:cs typeface="Poppins"/>
                <a:sym typeface="Poppins"/>
              </a:rPr>
              <a:t>2022 </a:t>
            </a:r>
            <a:endParaRPr sz="1000" dirty="0">
              <a:solidFill>
                <a:schemeClr val="dk2"/>
              </a:solidFill>
              <a:latin typeface="Poppins"/>
              <a:ea typeface="Poppins"/>
              <a:cs typeface="Poppins"/>
              <a:sym typeface="Poppins"/>
            </a:endParaRPr>
          </a:p>
        </p:txBody>
      </p:sp>
      <p:sp>
        <p:nvSpPr>
          <p:cNvPr id="15" name="Google Shape;80;p13">
            <a:extLst>
              <a:ext uri="{FF2B5EF4-FFF2-40B4-BE49-F238E27FC236}">
                <a16:creationId xmlns:a16="http://schemas.microsoft.com/office/drawing/2014/main" id="{12A31322-C8F0-F2D0-F413-0B80048D055D}"/>
              </a:ext>
            </a:extLst>
          </p:cNvPr>
          <p:cNvSpPr txBox="1"/>
          <p:nvPr/>
        </p:nvSpPr>
        <p:spPr>
          <a:xfrm>
            <a:off x="468891" y="7128161"/>
            <a:ext cx="6905100" cy="1000274"/>
          </a:xfrm>
          <a:prstGeom prst="rect">
            <a:avLst/>
          </a:prstGeom>
          <a:noFill/>
          <a:ln>
            <a:noFill/>
          </a:ln>
        </p:spPr>
        <p:txBody>
          <a:bodyPr spcFirstLastPara="1" wrap="square" lIns="180000" tIns="0" rIns="0" bIns="0" anchor="t" anchorCtr="0">
            <a:spAutoFit/>
          </a:bodyPr>
          <a:lstStyle/>
          <a:p>
            <a:pPr marL="171450" lvl="0" indent="-171450" algn="l" rtl="0">
              <a:lnSpc>
                <a:spcPct val="130000"/>
              </a:lnSpc>
              <a:spcBef>
                <a:spcPts val="0"/>
              </a:spcBef>
              <a:spcAft>
                <a:spcPts val="0"/>
              </a:spcAft>
              <a:buClr>
                <a:schemeClr val="dk2"/>
              </a:buClr>
              <a:buSzPts val="1000"/>
              <a:buFont typeface="Arial" panose="020B0604020202020204" pitchFamily="34" charset="0"/>
              <a:buChar char="•"/>
            </a:pPr>
            <a:r>
              <a:rPr lang="en-US" sz="1000" dirty="0">
                <a:solidFill>
                  <a:schemeClr val="dk2"/>
                </a:solidFill>
                <a:latin typeface="Poppins"/>
                <a:ea typeface="Poppins"/>
                <a:cs typeface="Poppins"/>
                <a:sym typeface="Poppins"/>
              </a:rPr>
              <a:t>Work with clients to understand </a:t>
            </a:r>
            <a:r>
              <a:rPr lang="en-US" sz="1000" dirty="0" smtClean="0">
                <a:solidFill>
                  <a:schemeClr val="dk2"/>
                </a:solidFill>
                <a:latin typeface="Poppins"/>
                <a:ea typeface="Poppins"/>
                <a:cs typeface="Poppins"/>
                <a:sym typeface="Poppins"/>
              </a:rPr>
              <a:t>requirements </a:t>
            </a:r>
            <a:r>
              <a:rPr lang="en-US" sz="1000" dirty="0">
                <a:solidFill>
                  <a:schemeClr val="dk2"/>
                </a:solidFill>
                <a:latin typeface="Poppins"/>
                <a:ea typeface="Poppins"/>
                <a:cs typeface="Poppins"/>
                <a:sym typeface="Poppins"/>
              </a:rPr>
              <a:t>and onboard new </a:t>
            </a:r>
            <a:r>
              <a:rPr lang="en-US" sz="1000" dirty="0" smtClean="0">
                <a:solidFill>
                  <a:schemeClr val="dk2"/>
                </a:solidFill>
                <a:latin typeface="Poppins"/>
                <a:ea typeface="Poppins"/>
                <a:cs typeface="Poppins"/>
                <a:sym typeface="Poppins"/>
              </a:rPr>
              <a:t>production.</a:t>
            </a:r>
            <a:endParaRPr lang="en-US" sz="1000" dirty="0">
              <a:solidFill>
                <a:schemeClr val="dk2"/>
              </a:solidFill>
              <a:latin typeface="Poppins"/>
              <a:ea typeface="Poppins"/>
              <a:cs typeface="Poppins"/>
              <a:sym typeface="Poppins"/>
            </a:endParaRPr>
          </a:p>
          <a:p>
            <a:pPr marL="171450" lvl="0" indent="-171450" algn="l" rtl="0">
              <a:lnSpc>
                <a:spcPct val="130000"/>
              </a:lnSpc>
              <a:spcBef>
                <a:spcPts val="0"/>
              </a:spcBef>
              <a:spcAft>
                <a:spcPts val="0"/>
              </a:spcAft>
              <a:buClr>
                <a:schemeClr val="dk2"/>
              </a:buClr>
              <a:buSzPts val="1000"/>
              <a:buFont typeface="Arial" panose="020B0604020202020204" pitchFamily="34" charset="0"/>
              <a:buChar char="•"/>
            </a:pPr>
            <a:r>
              <a:rPr lang="en-US" sz="1000" dirty="0">
                <a:solidFill>
                  <a:schemeClr val="dk2"/>
                </a:solidFill>
                <a:latin typeface="Poppins"/>
                <a:ea typeface="Poppins"/>
                <a:cs typeface="Poppins"/>
                <a:sym typeface="Poppins"/>
              </a:rPr>
              <a:t>Communicate, coordinate and see through delivery of projects from start to </a:t>
            </a:r>
            <a:r>
              <a:rPr lang="en-US" sz="1000" dirty="0" smtClean="0">
                <a:solidFill>
                  <a:schemeClr val="dk2"/>
                </a:solidFill>
                <a:latin typeface="Poppins"/>
                <a:ea typeface="Poppins"/>
                <a:cs typeface="Poppins"/>
                <a:sym typeface="Poppins"/>
              </a:rPr>
              <a:t>finish.</a:t>
            </a:r>
            <a:endParaRPr lang="en-US" sz="1000" dirty="0">
              <a:solidFill>
                <a:schemeClr val="dk2"/>
              </a:solidFill>
              <a:latin typeface="Poppins"/>
              <a:ea typeface="Poppins"/>
              <a:cs typeface="Poppins"/>
              <a:sym typeface="Poppins"/>
            </a:endParaRPr>
          </a:p>
          <a:p>
            <a:pPr marL="171450" lvl="0" indent="-171450" algn="l" rtl="0">
              <a:lnSpc>
                <a:spcPct val="130000"/>
              </a:lnSpc>
              <a:spcBef>
                <a:spcPts val="0"/>
              </a:spcBef>
              <a:spcAft>
                <a:spcPts val="0"/>
              </a:spcAft>
              <a:buClr>
                <a:schemeClr val="dk2"/>
              </a:buClr>
              <a:buSzPts val="1000"/>
              <a:buFont typeface="Arial" panose="020B0604020202020204" pitchFamily="34" charset="0"/>
              <a:buChar char="•"/>
            </a:pPr>
            <a:r>
              <a:rPr lang="en-US" sz="1000" dirty="0">
                <a:solidFill>
                  <a:schemeClr val="dk2"/>
                </a:solidFill>
                <a:latin typeface="Poppins"/>
                <a:ea typeface="Poppins"/>
                <a:cs typeface="Poppins"/>
                <a:sym typeface="Poppins"/>
              </a:rPr>
              <a:t>Quality check and test new workflows prior to </a:t>
            </a:r>
            <a:r>
              <a:rPr lang="en-US" sz="1000" dirty="0" smtClean="0">
                <a:solidFill>
                  <a:schemeClr val="dk2"/>
                </a:solidFill>
                <a:latin typeface="Poppins"/>
                <a:ea typeface="Poppins"/>
                <a:cs typeface="Poppins"/>
                <a:sym typeface="Poppins"/>
              </a:rPr>
              <a:t>implementations.</a:t>
            </a:r>
            <a:endParaRPr lang="en-US" sz="1000" dirty="0">
              <a:solidFill>
                <a:schemeClr val="dk2"/>
              </a:solidFill>
              <a:latin typeface="Poppins"/>
              <a:ea typeface="Poppins"/>
              <a:cs typeface="Poppins"/>
              <a:sym typeface="Poppins"/>
            </a:endParaRPr>
          </a:p>
          <a:p>
            <a:pPr marL="171450" lvl="0" indent="-171450" algn="l" rtl="0">
              <a:lnSpc>
                <a:spcPct val="130000"/>
              </a:lnSpc>
              <a:spcBef>
                <a:spcPts val="0"/>
              </a:spcBef>
              <a:spcAft>
                <a:spcPts val="0"/>
              </a:spcAft>
              <a:buClr>
                <a:schemeClr val="dk2"/>
              </a:buClr>
              <a:buSzPts val="1000"/>
              <a:buFont typeface="Arial" panose="020B0604020202020204" pitchFamily="34" charset="0"/>
              <a:buChar char="•"/>
            </a:pPr>
            <a:r>
              <a:rPr lang="en-US" sz="1000" dirty="0">
                <a:solidFill>
                  <a:schemeClr val="dk2"/>
                </a:solidFill>
                <a:latin typeface="Poppins"/>
                <a:ea typeface="Poppins"/>
                <a:cs typeface="Poppins"/>
                <a:sym typeface="Poppins"/>
              </a:rPr>
              <a:t>Meet hard </a:t>
            </a:r>
            <a:r>
              <a:rPr lang="en-US" sz="1000" dirty="0" smtClean="0">
                <a:solidFill>
                  <a:schemeClr val="dk2"/>
                </a:solidFill>
                <a:latin typeface="Poppins"/>
                <a:ea typeface="Poppins"/>
                <a:cs typeface="Poppins"/>
                <a:sym typeface="Poppins"/>
              </a:rPr>
              <a:t>deadlines.</a:t>
            </a:r>
            <a:endParaRPr lang="en-US" sz="1000" dirty="0">
              <a:solidFill>
                <a:schemeClr val="dk2"/>
              </a:solidFill>
              <a:latin typeface="Poppins"/>
              <a:ea typeface="Poppins"/>
              <a:cs typeface="Poppins"/>
              <a:sym typeface="Poppins"/>
            </a:endParaRPr>
          </a:p>
          <a:p>
            <a:pPr marL="171450" lvl="0" indent="-171450" algn="l" rtl="0">
              <a:lnSpc>
                <a:spcPct val="130000"/>
              </a:lnSpc>
              <a:spcBef>
                <a:spcPts val="0"/>
              </a:spcBef>
              <a:spcAft>
                <a:spcPts val="0"/>
              </a:spcAft>
              <a:buClr>
                <a:schemeClr val="dk2"/>
              </a:buClr>
              <a:buSzPts val="1000"/>
              <a:buFont typeface="Arial" panose="020B0604020202020204" pitchFamily="34" charset="0"/>
              <a:buChar char="•"/>
            </a:pPr>
            <a:r>
              <a:rPr lang="en-US" sz="1000" dirty="0">
                <a:solidFill>
                  <a:schemeClr val="dk2"/>
                </a:solidFill>
                <a:latin typeface="Poppins"/>
                <a:ea typeface="Poppins"/>
                <a:cs typeface="Poppins"/>
                <a:sym typeface="Poppins"/>
              </a:rPr>
              <a:t>Acting product owner for IT delivery </a:t>
            </a:r>
            <a:r>
              <a:rPr lang="en-US" sz="1000" dirty="0" smtClean="0">
                <a:solidFill>
                  <a:schemeClr val="dk2"/>
                </a:solidFill>
                <a:latin typeface="Poppins"/>
                <a:ea typeface="Poppins"/>
                <a:cs typeface="Poppins"/>
                <a:sym typeface="Poppins"/>
              </a:rPr>
              <a:t>team.</a:t>
            </a:r>
            <a:endParaRPr lang="en-US" sz="1000" dirty="0">
              <a:solidFill>
                <a:schemeClr val="dk2"/>
              </a:solidFill>
              <a:latin typeface="Poppins"/>
              <a:ea typeface="Poppins"/>
              <a:cs typeface="Poppins"/>
              <a:sym typeface="Poppins"/>
            </a:endParaRPr>
          </a:p>
        </p:txBody>
      </p:sp>
      <p:sp>
        <p:nvSpPr>
          <p:cNvPr id="16" name="Google Shape;78;p13">
            <a:extLst>
              <a:ext uri="{FF2B5EF4-FFF2-40B4-BE49-F238E27FC236}">
                <a16:creationId xmlns:a16="http://schemas.microsoft.com/office/drawing/2014/main" id="{1D3D51A0-552C-BA63-7446-E9389C29E4B2}"/>
              </a:ext>
            </a:extLst>
          </p:cNvPr>
          <p:cNvSpPr txBox="1"/>
          <p:nvPr/>
        </p:nvSpPr>
        <p:spPr>
          <a:xfrm>
            <a:off x="495086" y="8326510"/>
            <a:ext cx="3117600" cy="200055"/>
          </a:xfrm>
          <a:prstGeom prst="rect">
            <a:avLst/>
          </a:prstGeom>
          <a:noFill/>
          <a:ln>
            <a:noFill/>
          </a:ln>
        </p:spPr>
        <p:txBody>
          <a:bodyPr spcFirstLastPara="1" wrap="square" lIns="0" tIns="0" rIns="0" bIns="0" anchor="t" anchorCtr="0">
            <a:spAutoFit/>
          </a:bodyPr>
          <a:lstStyle/>
          <a:p>
            <a:pPr marL="0" lvl="0" indent="0" algn="l" rtl="0">
              <a:lnSpc>
                <a:spcPct val="130000"/>
              </a:lnSpc>
              <a:spcBef>
                <a:spcPts val="0"/>
              </a:spcBef>
              <a:spcAft>
                <a:spcPts val="0"/>
              </a:spcAft>
              <a:buNone/>
            </a:pPr>
            <a:r>
              <a:rPr lang="en-US" sz="1000" dirty="0">
                <a:solidFill>
                  <a:schemeClr val="dk1"/>
                </a:solidFill>
                <a:latin typeface="Poppins SemiBold"/>
                <a:ea typeface="Poppins SemiBold"/>
                <a:cs typeface="Poppins SemiBold"/>
                <a:sym typeface="Poppins SemiBold"/>
              </a:rPr>
              <a:t>Production Operations - Product Owner</a:t>
            </a:r>
          </a:p>
        </p:txBody>
      </p:sp>
      <p:sp>
        <p:nvSpPr>
          <p:cNvPr id="17" name="Google Shape;79;p13">
            <a:extLst>
              <a:ext uri="{FF2B5EF4-FFF2-40B4-BE49-F238E27FC236}">
                <a16:creationId xmlns:a16="http://schemas.microsoft.com/office/drawing/2014/main" id="{5F704616-0013-68D8-28E8-3C7E375BDE2A}"/>
              </a:ext>
            </a:extLst>
          </p:cNvPr>
          <p:cNvSpPr txBox="1"/>
          <p:nvPr/>
        </p:nvSpPr>
        <p:spPr>
          <a:xfrm>
            <a:off x="495086" y="8531789"/>
            <a:ext cx="3863400" cy="200055"/>
          </a:xfrm>
          <a:prstGeom prst="rect">
            <a:avLst/>
          </a:prstGeom>
          <a:noFill/>
          <a:ln>
            <a:noFill/>
          </a:ln>
        </p:spPr>
        <p:txBody>
          <a:bodyPr spcFirstLastPara="1" wrap="square" lIns="0" tIns="0" rIns="0" bIns="0" anchor="t" anchorCtr="0">
            <a:spAutoFit/>
          </a:bodyPr>
          <a:lstStyle/>
          <a:p>
            <a:pPr marL="0" lvl="0" indent="0" algn="l" rtl="0">
              <a:lnSpc>
                <a:spcPct val="130000"/>
              </a:lnSpc>
              <a:spcBef>
                <a:spcPts val="0"/>
              </a:spcBef>
              <a:spcAft>
                <a:spcPts val="0"/>
              </a:spcAft>
              <a:buNone/>
            </a:pPr>
            <a:r>
              <a:rPr lang="en-US" sz="1000" dirty="0">
                <a:solidFill>
                  <a:schemeClr val="dk2"/>
                </a:solidFill>
                <a:latin typeface="Poppins"/>
                <a:ea typeface="Poppins"/>
                <a:cs typeface="Poppins"/>
                <a:sym typeface="Poppins"/>
              </a:rPr>
              <a:t>Nelnet Diversified Solutions February 2017 – March 2019 </a:t>
            </a:r>
            <a:endParaRPr sz="1000" dirty="0">
              <a:solidFill>
                <a:schemeClr val="dk2"/>
              </a:solidFill>
              <a:latin typeface="Poppins"/>
              <a:ea typeface="Poppins"/>
              <a:cs typeface="Poppins"/>
              <a:sym typeface="Poppins"/>
            </a:endParaRPr>
          </a:p>
        </p:txBody>
      </p:sp>
      <p:sp>
        <p:nvSpPr>
          <p:cNvPr id="18" name="Google Shape;80;p13">
            <a:extLst>
              <a:ext uri="{FF2B5EF4-FFF2-40B4-BE49-F238E27FC236}">
                <a16:creationId xmlns:a16="http://schemas.microsoft.com/office/drawing/2014/main" id="{DACE977D-7DB2-BEF0-7501-6C08F92615F3}"/>
              </a:ext>
            </a:extLst>
          </p:cNvPr>
          <p:cNvSpPr txBox="1"/>
          <p:nvPr/>
        </p:nvSpPr>
        <p:spPr>
          <a:xfrm>
            <a:off x="471073" y="8737064"/>
            <a:ext cx="6905100" cy="1000274"/>
          </a:xfrm>
          <a:prstGeom prst="rect">
            <a:avLst/>
          </a:prstGeom>
          <a:noFill/>
          <a:ln>
            <a:noFill/>
          </a:ln>
        </p:spPr>
        <p:txBody>
          <a:bodyPr spcFirstLastPara="1" wrap="square" lIns="180000" tIns="0" rIns="0" bIns="0" anchor="t" anchorCtr="0">
            <a:spAutoFit/>
          </a:bodyPr>
          <a:lstStyle/>
          <a:p>
            <a:pPr marL="171450" lvl="0" indent="-171450" algn="l" rtl="0">
              <a:lnSpc>
                <a:spcPct val="130000"/>
              </a:lnSpc>
              <a:spcBef>
                <a:spcPts val="0"/>
              </a:spcBef>
              <a:spcAft>
                <a:spcPts val="0"/>
              </a:spcAft>
              <a:buClr>
                <a:schemeClr val="dk2"/>
              </a:buClr>
              <a:buSzPts val="1000"/>
              <a:buFont typeface="Arial" panose="020B0604020202020204" pitchFamily="34" charset="0"/>
              <a:buChar char="•"/>
            </a:pPr>
            <a:r>
              <a:rPr lang="en-US" sz="1000" dirty="0">
                <a:solidFill>
                  <a:schemeClr val="dk2"/>
                </a:solidFill>
                <a:latin typeface="Poppins"/>
                <a:ea typeface="Poppins"/>
                <a:cs typeface="Poppins"/>
                <a:sym typeface="Poppins"/>
              </a:rPr>
              <a:t>Maintain and prioritize product backlog for IT delivery </a:t>
            </a:r>
            <a:r>
              <a:rPr lang="en-US" sz="1000" dirty="0" smtClean="0">
                <a:solidFill>
                  <a:schemeClr val="dk2"/>
                </a:solidFill>
                <a:latin typeface="Poppins"/>
                <a:ea typeface="Poppins"/>
                <a:cs typeface="Poppins"/>
                <a:sym typeface="Poppins"/>
              </a:rPr>
              <a:t>team.</a:t>
            </a:r>
            <a:endParaRPr lang="en-US" sz="1000" dirty="0">
              <a:solidFill>
                <a:schemeClr val="dk2"/>
              </a:solidFill>
              <a:latin typeface="Poppins"/>
              <a:ea typeface="Poppins"/>
              <a:cs typeface="Poppins"/>
              <a:sym typeface="Poppins"/>
            </a:endParaRPr>
          </a:p>
          <a:p>
            <a:pPr marL="171450" lvl="0" indent="-171450" algn="l" rtl="0">
              <a:lnSpc>
                <a:spcPct val="130000"/>
              </a:lnSpc>
              <a:spcBef>
                <a:spcPts val="0"/>
              </a:spcBef>
              <a:spcAft>
                <a:spcPts val="0"/>
              </a:spcAft>
              <a:buClr>
                <a:schemeClr val="dk2"/>
              </a:buClr>
              <a:buSzPts val="1000"/>
              <a:buFont typeface="Arial" panose="020B0604020202020204" pitchFamily="34" charset="0"/>
              <a:buChar char="•"/>
            </a:pPr>
            <a:r>
              <a:rPr lang="en-US" sz="1000" dirty="0">
                <a:solidFill>
                  <a:schemeClr val="dk2"/>
                </a:solidFill>
                <a:latin typeface="Poppins"/>
                <a:ea typeface="Poppins"/>
                <a:cs typeface="Poppins"/>
                <a:sym typeface="Poppins"/>
              </a:rPr>
              <a:t>Practice Scrum and company </a:t>
            </a:r>
            <a:r>
              <a:rPr lang="en-US" sz="1000" dirty="0" smtClean="0">
                <a:solidFill>
                  <a:schemeClr val="dk2"/>
                </a:solidFill>
                <a:latin typeface="Poppins"/>
                <a:ea typeface="Poppins"/>
                <a:cs typeface="Poppins"/>
                <a:sym typeface="Poppins"/>
              </a:rPr>
              <a:t>policies.</a:t>
            </a:r>
            <a:endParaRPr lang="en-US" sz="1000" dirty="0">
              <a:solidFill>
                <a:schemeClr val="dk2"/>
              </a:solidFill>
              <a:latin typeface="Poppins"/>
              <a:ea typeface="Poppins"/>
              <a:cs typeface="Poppins"/>
              <a:sym typeface="Poppins"/>
            </a:endParaRPr>
          </a:p>
          <a:p>
            <a:pPr marL="171450" lvl="0" indent="-171450" algn="l" rtl="0">
              <a:lnSpc>
                <a:spcPct val="130000"/>
              </a:lnSpc>
              <a:spcBef>
                <a:spcPts val="0"/>
              </a:spcBef>
              <a:spcAft>
                <a:spcPts val="0"/>
              </a:spcAft>
              <a:buClr>
                <a:schemeClr val="dk2"/>
              </a:buClr>
              <a:buSzPts val="1000"/>
              <a:buFont typeface="Arial" panose="020B0604020202020204" pitchFamily="34" charset="0"/>
              <a:buChar char="•"/>
            </a:pPr>
            <a:r>
              <a:rPr lang="en-US" sz="1000" dirty="0">
                <a:solidFill>
                  <a:schemeClr val="dk2"/>
                </a:solidFill>
                <a:latin typeface="Poppins"/>
                <a:ea typeface="Poppins"/>
                <a:cs typeface="Poppins"/>
                <a:sym typeface="Poppins"/>
              </a:rPr>
              <a:t>Communicate and work with </a:t>
            </a:r>
            <a:r>
              <a:rPr lang="en-US" sz="1000" dirty="0" smtClean="0">
                <a:solidFill>
                  <a:schemeClr val="dk2"/>
                </a:solidFill>
                <a:latin typeface="Poppins"/>
                <a:ea typeface="Poppins"/>
                <a:cs typeface="Poppins"/>
                <a:sym typeface="Poppins"/>
              </a:rPr>
              <a:t>stakeholders.</a:t>
            </a:r>
            <a:endParaRPr lang="en-US" sz="1000" dirty="0">
              <a:solidFill>
                <a:schemeClr val="dk2"/>
              </a:solidFill>
              <a:latin typeface="Poppins"/>
              <a:ea typeface="Poppins"/>
              <a:cs typeface="Poppins"/>
              <a:sym typeface="Poppins"/>
            </a:endParaRPr>
          </a:p>
          <a:p>
            <a:pPr marL="171450" lvl="0" indent="-171450" algn="l" rtl="0">
              <a:lnSpc>
                <a:spcPct val="130000"/>
              </a:lnSpc>
              <a:spcBef>
                <a:spcPts val="0"/>
              </a:spcBef>
              <a:spcAft>
                <a:spcPts val="0"/>
              </a:spcAft>
              <a:buClr>
                <a:schemeClr val="dk2"/>
              </a:buClr>
              <a:buSzPts val="1000"/>
              <a:buFont typeface="Arial" panose="020B0604020202020204" pitchFamily="34" charset="0"/>
              <a:buChar char="•"/>
            </a:pPr>
            <a:r>
              <a:rPr lang="en-US" sz="1000" dirty="0">
                <a:solidFill>
                  <a:schemeClr val="dk2"/>
                </a:solidFill>
                <a:latin typeface="Poppins"/>
                <a:ea typeface="Poppins"/>
                <a:cs typeface="Poppins"/>
                <a:sym typeface="Poppins"/>
              </a:rPr>
              <a:t>Own and guide product vision to ensure we are producing the best </a:t>
            </a:r>
            <a:r>
              <a:rPr lang="en-US" sz="1000" dirty="0" smtClean="0">
                <a:solidFill>
                  <a:schemeClr val="dk2"/>
                </a:solidFill>
                <a:latin typeface="Poppins"/>
                <a:ea typeface="Poppins"/>
                <a:cs typeface="Poppins"/>
                <a:sym typeface="Poppins"/>
              </a:rPr>
              <a:t>support.</a:t>
            </a:r>
            <a:endParaRPr lang="en-US" sz="1000" dirty="0">
              <a:solidFill>
                <a:schemeClr val="dk2"/>
              </a:solidFill>
              <a:latin typeface="Poppins"/>
              <a:ea typeface="Poppins"/>
              <a:cs typeface="Poppins"/>
              <a:sym typeface="Poppins"/>
            </a:endParaRPr>
          </a:p>
          <a:p>
            <a:pPr marL="171450" lvl="0" indent="-171450" algn="l" rtl="0">
              <a:lnSpc>
                <a:spcPct val="130000"/>
              </a:lnSpc>
              <a:spcBef>
                <a:spcPts val="0"/>
              </a:spcBef>
              <a:spcAft>
                <a:spcPts val="0"/>
              </a:spcAft>
              <a:buClr>
                <a:schemeClr val="dk2"/>
              </a:buClr>
              <a:buSzPts val="1000"/>
              <a:buFont typeface="Arial" panose="020B0604020202020204" pitchFamily="34" charset="0"/>
              <a:buChar char="•"/>
            </a:pPr>
            <a:r>
              <a:rPr lang="en-US" sz="1000" dirty="0">
                <a:solidFill>
                  <a:schemeClr val="dk2"/>
                </a:solidFill>
                <a:latin typeface="Poppins"/>
                <a:ea typeface="Poppins"/>
                <a:cs typeface="Poppins"/>
                <a:sym typeface="Poppins"/>
              </a:rPr>
              <a:t>Act as a liaison between operations and IT delivery to ensure operations is running </a:t>
            </a:r>
            <a:r>
              <a:rPr lang="en-US" sz="1000" dirty="0" smtClean="0">
                <a:solidFill>
                  <a:schemeClr val="dk2"/>
                </a:solidFill>
                <a:latin typeface="Poppins"/>
                <a:ea typeface="Poppins"/>
                <a:cs typeface="Poppins"/>
                <a:sym typeface="Poppins"/>
              </a:rPr>
              <a:t>efficiently.</a:t>
            </a:r>
            <a:endParaRPr lang="en-US" sz="1000" dirty="0">
              <a:solidFill>
                <a:schemeClr val="dk2"/>
              </a:solidFill>
              <a:latin typeface="Poppins"/>
              <a:ea typeface="Poppins"/>
              <a:cs typeface="Poppins"/>
              <a:sym typeface="Poppins"/>
            </a:endParaRPr>
          </a:p>
        </p:txBody>
      </p:sp>
      <p:sp>
        <p:nvSpPr>
          <p:cNvPr id="20" name="Google Shape;57;p13"/>
          <p:cNvSpPr txBox="1"/>
          <p:nvPr/>
        </p:nvSpPr>
        <p:spPr>
          <a:xfrm>
            <a:off x="4540250" y="1292029"/>
            <a:ext cx="2536900" cy="16927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1100" dirty="0" smtClean="0">
                <a:solidFill>
                  <a:schemeClr val="dk2"/>
                </a:solidFill>
                <a:latin typeface="Poppins"/>
                <a:ea typeface="Poppins"/>
                <a:cs typeface="Poppins"/>
                <a:sym typeface="Poppins"/>
              </a:rPr>
              <a:t>5534 Salter Ct, Waunakee, WI 53597</a:t>
            </a:r>
            <a:endParaRPr sz="1100" dirty="0">
              <a:solidFill>
                <a:schemeClr val="dk2"/>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63" name="Google Shape;63;p13"/>
          <p:cNvSpPr txBox="1"/>
          <p:nvPr/>
        </p:nvSpPr>
        <p:spPr>
          <a:xfrm>
            <a:off x="476383" y="1014020"/>
            <a:ext cx="2286411" cy="2772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1800" b="1" dirty="0">
                <a:solidFill>
                  <a:schemeClr val="dk1"/>
                </a:solidFill>
                <a:latin typeface="Poppins"/>
                <a:ea typeface="Poppins"/>
                <a:cs typeface="Poppins"/>
                <a:sym typeface="Poppins"/>
              </a:rPr>
              <a:t>TECHNICAL</a:t>
            </a:r>
            <a:r>
              <a:rPr lang="uk" sz="1800" b="1" dirty="0">
                <a:solidFill>
                  <a:schemeClr val="dk1"/>
                </a:solidFill>
                <a:latin typeface="Poppins"/>
                <a:ea typeface="Poppins"/>
                <a:cs typeface="Poppins"/>
                <a:sym typeface="Poppins"/>
              </a:rPr>
              <a:t> SKILLS:</a:t>
            </a:r>
            <a:endParaRPr sz="1800" b="1" dirty="0">
              <a:solidFill>
                <a:schemeClr val="dk1"/>
              </a:solidFill>
              <a:latin typeface="Poppins"/>
              <a:ea typeface="Poppins"/>
              <a:cs typeface="Poppins"/>
              <a:sym typeface="Poppins"/>
            </a:endParaRPr>
          </a:p>
        </p:txBody>
      </p:sp>
      <p:cxnSp>
        <p:nvCxnSpPr>
          <p:cNvPr id="64" name="Google Shape;64;p13"/>
          <p:cNvCxnSpPr/>
          <p:nvPr/>
        </p:nvCxnSpPr>
        <p:spPr>
          <a:xfrm>
            <a:off x="490500" y="2844205"/>
            <a:ext cx="6530700" cy="0"/>
          </a:xfrm>
          <a:prstGeom prst="straightConnector1">
            <a:avLst/>
          </a:prstGeom>
          <a:noFill/>
          <a:ln w="9525" cap="flat" cmpd="sng">
            <a:solidFill>
              <a:srgbClr val="C0C0C0"/>
            </a:solidFill>
            <a:prstDash val="solid"/>
            <a:round/>
            <a:headEnd type="none" w="med" len="med"/>
            <a:tailEnd type="none" w="med" len="med"/>
          </a:ln>
        </p:spPr>
      </p:cxnSp>
      <p:sp>
        <p:nvSpPr>
          <p:cNvPr id="70" name="Google Shape;70;p13"/>
          <p:cNvSpPr txBox="1"/>
          <p:nvPr/>
        </p:nvSpPr>
        <p:spPr>
          <a:xfrm>
            <a:off x="490725" y="1431046"/>
            <a:ext cx="3117600" cy="1200329"/>
          </a:xfrm>
          <a:prstGeom prst="rect">
            <a:avLst/>
          </a:prstGeom>
          <a:noFill/>
          <a:ln>
            <a:noFill/>
          </a:ln>
        </p:spPr>
        <p:txBody>
          <a:bodyPr spcFirstLastPara="1" wrap="square" lIns="0" tIns="0" rIns="0" bIns="0" anchor="t" anchorCtr="0">
            <a:spAutoFit/>
          </a:bodyPr>
          <a:lstStyle/>
          <a:p>
            <a:pPr marL="171450" lvl="0" indent="-171450" algn="l" rtl="0">
              <a:lnSpc>
                <a:spcPct val="130000"/>
              </a:lnSpc>
              <a:spcBef>
                <a:spcPts val="0"/>
              </a:spcBef>
              <a:spcAft>
                <a:spcPts val="0"/>
              </a:spcAft>
              <a:buClr>
                <a:schemeClr val="dk1"/>
              </a:buClr>
              <a:buSzPts val="1100"/>
              <a:buFont typeface="Arial" panose="020B0604020202020204" pitchFamily="34" charset="0"/>
              <a:buChar char="•"/>
            </a:pPr>
            <a:r>
              <a:rPr lang="en-US" sz="1000" dirty="0">
                <a:solidFill>
                  <a:schemeClr val="dk2"/>
                </a:solidFill>
                <a:latin typeface="Poppins"/>
                <a:ea typeface="Poppins"/>
                <a:cs typeface="Poppins"/>
                <a:sym typeface="Poppins"/>
              </a:rPr>
              <a:t>PHP</a:t>
            </a:r>
          </a:p>
          <a:p>
            <a:pPr marL="171450" lvl="0" indent="-171450" algn="l" rtl="0">
              <a:lnSpc>
                <a:spcPct val="130000"/>
              </a:lnSpc>
              <a:spcBef>
                <a:spcPts val="0"/>
              </a:spcBef>
              <a:spcAft>
                <a:spcPts val="0"/>
              </a:spcAft>
              <a:buClr>
                <a:schemeClr val="dk1"/>
              </a:buClr>
              <a:buSzPts val="1100"/>
              <a:buFont typeface="Arial" panose="020B0604020202020204" pitchFamily="34" charset="0"/>
              <a:buChar char="•"/>
            </a:pPr>
            <a:r>
              <a:rPr lang="en-US" sz="1000" dirty="0">
                <a:solidFill>
                  <a:schemeClr val="dk2"/>
                </a:solidFill>
                <a:latin typeface="Poppins"/>
                <a:ea typeface="Poppins"/>
                <a:cs typeface="Poppins"/>
                <a:sym typeface="Poppins"/>
              </a:rPr>
              <a:t>HTML</a:t>
            </a:r>
          </a:p>
          <a:p>
            <a:pPr marL="171450" lvl="0" indent="-171450" algn="l" rtl="0">
              <a:lnSpc>
                <a:spcPct val="130000"/>
              </a:lnSpc>
              <a:spcBef>
                <a:spcPts val="0"/>
              </a:spcBef>
              <a:spcAft>
                <a:spcPts val="0"/>
              </a:spcAft>
              <a:buClr>
                <a:schemeClr val="dk1"/>
              </a:buClr>
              <a:buSzPts val="1100"/>
              <a:buFont typeface="Arial" panose="020B0604020202020204" pitchFamily="34" charset="0"/>
              <a:buChar char="•"/>
            </a:pPr>
            <a:r>
              <a:rPr lang="en-US" sz="1000" dirty="0">
                <a:solidFill>
                  <a:schemeClr val="dk2"/>
                </a:solidFill>
                <a:latin typeface="Poppins"/>
                <a:ea typeface="Poppins"/>
                <a:cs typeface="Poppins"/>
                <a:sym typeface="Poppins"/>
              </a:rPr>
              <a:t>CSS</a:t>
            </a:r>
          </a:p>
          <a:p>
            <a:pPr marL="171450" lvl="0" indent="-171450" algn="l" rtl="0">
              <a:lnSpc>
                <a:spcPct val="130000"/>
              </a:lnSpc>
              <a:spcBef>
                <a:spcPts val="0"/>
              </a:spcBef>
              <a:spcAft>
                <a:spcPts val="0"/>
              </a:spcAft>
              <a:buClr>
                <a:schemeClr val="dk1"/>
              </a:buClr>
              <a:buSzPts val="1100"/>
              <a:buFont typeface="Arial" panose="020B0604020202020204" pitchFamily="34" charset="0"/>
              <a:buChar char="•"/>
            </a:pPr>
            <a:r>
              <a:rPr lang="en-US" sz="1000" dirty="0">
                <a:solidFill>
                  <a:schemeClr val="dk2"/>
                </a:solidFill>
                <a:latin typeface="Poppins"/>
                <a:ea typeface="Poppins"/>
                <a:cs typeface="Poppins"/>
                <a:sym typeface="Poppins"/>
              </a:rPr>
              <a:t>Java</a:t>
            </a:r>
          </a:p>
          <a:p>
            <a:pPr marL="171450" lvl="0" indent="-171450" algn="l" rtl="0">
              <a:lnSpc>
                <a:spcPct val="130000"/>
              </a:lnSpc>
              <a:spcBef>
                <a:spcPts val="0"/>
              </a:spcBef>
              <a:spcAft>
                <a:spcPts val="0"/>
              </a:spcAft>
              <a:buClr>
                <a:schemeClr val="dk1"/>
              </a:buClr>
              <a:buSzPts val="1100"/>
              <a:buFont typeface="Arial" panose="020B0604020202020204" pitchFamily="34" charset="0"/>
              <a:buChar char="•"/>
            </a:pPr>
            <a:r>
              <a:rPr lang="en-US" sz="1000" dirty="0">
                <a:solidFill>
                  <a:schemeClr val="dk2"/>
                </a:solidFill>
                <a:latin typeface="Poppins"/>
                <a:ea typeface="Poppins"/>
                <a:cs typeface="Poppins"/>
                <a:sym typeface="Poppins"/>
              </a:rPr>
              <a:t>JavaScript</a:t>
            </a:r>
          </a:p>
          <a:p>
            <a:pPr marL="171450" lvl="0" indent="-171450" algn="l" rtl="0">
              <a:lnSpc>
                <a:spcPct val="130000"/>
              </a:lnSpc>
              <a:spcBef>
                <a:spcPts val="0"/>
              </a:spcBef>
              <a:spcAft>
                <a:spcPts val="0"/>
              </a:spcAft>
              <a:buClr>
                <a:schemeClr val="dk1"/>
              </a:buClr>
              <a:buSzPts val="1100"/>
              <a:buFont typeface="Arial" panose="020B0604020202020204" pitchFamily="34" charset="0"/>
              <a:buChar char="•"/>
            </a:pPr>
            <a:r>
              <a:rPr lang="en-US" sz="1000" dirty="0">
                <a:solidFill>
                  <a:schemeClr val="dk2"/>
                </a:solidFill>
                <a:latin typeface="Poppins"/>
                <a:ea typeface="Poppins"/>
                <a:cs typeface="Poppins"/>
                <a:sym typeface="Poppins"/>
              </a:rPr>
              <a:t>Project </a:t>
            </a:r>
            <a:r>
              <a:rPr lang="en-US" sz="1000" dirty="0" smtClean="0">
                <a:solidFill>
                  <a:schemeClr val="dk2"/>
                </a:solidFill>
                <a:latin typeface="Poppins"/>
                <a:ea typeface="Poppins"/>
                <a:cs typeface="Poppins"/>
                <a:sym typeface="Poppins"/>
              </a:rPr>
              <a:t>Management</a:t>
            </a:r>
            <a:endParaRPr lang="en-US" sz="1000" dirty="0">
              <a:solidFill>
                <a:schemeClr val="dk2"/>
              </a:solidFill>
              <a:latin typeface="Poppins"/>
              <a:ea typeface="Poppins"/>
              <a:cs typeface="Poppins"/>
              <a:sym typeface="Poppins"/>
            </a:endParaRPr>
          </a:p>
        </p:txBody>
      </p:sp>
      <p:sp>
        <p:nvSpPr>
          <p:cNvPr id="88" name="Google Shape;88;p13"/>
          <p:cNvSpPr txBox="1"/>
          <p:nvPr/>
        </p:nvSpPr>
        <p:spPr>
          <a:xfrm>
            <a:off x="476383" y="6838736"/>
            <a:ext cx="3117600" cy="2772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uk" sz="1800" b="1">
                <a:solidFill>
                  <a:schemeClr val="dk1"/>
                </a:solidFill>
                <a:latin typeface="Poppins"/>
                <a:ea typeface="Poppins"/>
                <a:cs typeface="Poppins"/>
                <a:sym typeface="Poppins"/>
              </a:rPr>
              <a:t>EDUCATION:</a:t>
            </a:r>
            <a:endParaRPr sz="1800" b="1">
              <a:solidFill>
                <a:schemeClr val="dk1"/>
              </a:solidFill>
              <a:latin typeface="Poppins"/>
              <a:ea typeface="Poppins"/>
              <a:cs typeface="Poppins"/>
              <a:sym typeface="Poppins"/>
            </a:endParaRPr>
          </a:p>
        </p:txBody>
      </p:sp>
      <p:sp>
        <p:nvSpPr>
          <p:cNvPr id="2" name="Google Shape;63;p13">
            <a:extLst>
              <a:ext uri="{FF2B5EF4-FFF2-40B4-BE49-F238E27FC236}">
                <a16:creationId xmlns:a16="http://schemas.microsoft.com/office/drawing/2014/main" id="{A8EF1B79-FE3E-3620-6B20-2E9844B9CF4F}"/>
              </a:ext>
            </a:extLst>
          </p:cNvPr>
          <p:cNvSpPr txBox="1"/>
          <p:nvPr/>
        </p:nvSpPr>
        <p:spPr>
          <a:xfrm>
            <a:off x="4181867" y="1016203"/>
            <a:ext cx="2286411" cy="2772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1800" b="1" dirty="0">
                <a:solidFill>
                  <a:schemeClr val="dk1"/>
                </a:solidFill>
                <a:latin typeface="Poppins"/>
                <a:ea typeface="Poppins"/>
                <a:cs typeface="Poppins"/>
                <a:sym typeface="Poppins"/>
              </a:rPr>
              <a:t>SOFT</a:t>
            </a:r>
            <a:r>
              <a:rPr lang="uk" sz="1800" b="1" dirty="0">
                <a:solidFill>
                  <a:schemeClr val="dk1"/>
                </a:solidFill>
                <a:latin typeface="Poppins"/>
                <a:ea typeface="Poppins"/>
                <a:cs typeface="Poppins"/>
                <a:sym typeface="Poppins"/>
              </a:rPr>
              <a:t> SKILLS:</a:t>
            </a:r>
            <a:endParaRPr sz="1800" b="1" dirty="0">
              <a:solidFill>
                <a:schemeClr val="dk1"/>
              </a:solidFill>
              <a:latin typeface="Poppins"/>
              <a:ea typeface="Poppins"/>
              <a:cs typeface="Poppins"/>
              <a:sym typeface="Poppins"/>
            </a:endParaRPr>
          </a:p>
        </p:txBody>
      </p:sp>
      <p:sp>
        <p:nvSpPr>
          <p:cNvPr id="3" name="Google Shape;70;p13">
            <a:extLst>
              <a:ext uri="{FF2B5EF4-FFF2-40B4-BE49-F238E27FC236}">
                <a16:creationId xmlns:a16="http://schemas.microsoft.com/office/drawing/2014/main" id="{DC4D3941-E516-D291-908F-79A7BBE4BB6F}"/>
              </a:ext>
            </a:extLst>
          </p:cNvPr>
          <p:cNvSpPr txBox="1"/>
          <p:nvPr/>
        </p:nvSpPr>
        <p:spPr>
          <a:xfrm>
            <a:off x="4163545" y="1426695"/>
            <a:ext cx="3117600" cy="1200329"/>
          </a:xfrm>
          <a:prstGeom prst="rect">
            <a:avLst/>
          </a:prstGeom>
          <a:noFill/>
          <a:ln>
            <a:noFill/>
          </a:ln>
        </p:spPr>
        <p:txBody>
          <a:bodyPr spcFirstLastPara="1" wrap="square" lIns="0" tIns="0" rIns="0" bIns="0" anchor="t" anchorCtr="0">
            <a:spAutoFit/>
          </a:bodyPr>
          <a:lstStyle/>
          <a:p>
            <a:pPr marL="171450" lvl="0" indent="-171450" algn="l" rtl="0">
              <a:lnSpc>
                <a:spcPct val="130000"/>
              </a:lnSpc>
              <a:spcBef>
                <a:spcPts val="0"/>
              </a:spcBef>
              <a:spcAft>
                <a:spcPts val="0"/>
              </a:spcAft>
              <a:buClr>
                <a:schemeClr val="dk1"/>
              </a:buClr>
              <a:buSzPts val="1100"/>
              <a:buFont typeface="Arial" panose="020B0604020202020204" pitchFamily="34" charset="0"/>
              <a:buChar char="•"/>
            </a:pPr>
            <a:r>
              <a:rPr lang="en-US" sz="1000" dirty="0">
                <a:solidFill>
                  <a:schemeClr val="dk2"/>
                </a:solidFill>
                <a:latin typeface="Poppins"/>
                <a:ea typeface="Poppins"/>
                <a:cs typeface="Poppins"/>
                <a:sym typeface="Poppins"/>
              </a:rPr>
              <a:t>Communication</a:t>
            </a:r>
          </a:p>
          <a:p>
            <a:pPr marL="171450" lvl="0" indent="-171450" algn="l" rtl="0">
              <a:lnSpc>
                <a:spcPct val="130000"/>
              </a:lnSpc>
              <a:spcBef>
                <a:spcPts val="0"/>
              </a:spcBef>
              <a:spcAft>
                <a:spcPts val="0"/>
              </a:spcAft>
              <a:buClr>
                <a:schemeClr val="dk1"/>
              </a:buClr>
              <a:buSzPts val="1100"/>
              <a:buFont typeface="Arial" panose="020B0604020202020204" pitchFamily="34" charset="0"/>
              <a:buChar char="•"/>
            </a:pPr>
            <a:r>
              <a:rPr lang="en-US" sz="1000" dirty="0">
                <a:solidFill>
                  <a:schemeClr val="dk2"/>
                </a:solidFill>
                <a:latin typeface="Poppins"/>
                <a:ea typeface="Poppins"/>
                <a:cs typeface="Poppins"/>
                <a:sym typeface="Poppins"/>
              </a:rPr>
              <a:t>Leadership</a:t>
            </a:r>
          </a:p>
          <a:p>
            <a:pPr marL="171450" lvl="0" indent="-171450" algn="l" rtl="0">
              <a:lnSpc>
                <a:spcPct val="130000"/>
              </a:lnSpc>
              <a:spcBef>
                <a:spcPts val="0"/>
              </a:spcBef>
              <a:spcAft>
                <a:spcPts val="0"/>
              </a:spcAft>
              <a:buClr>
                <a:schemeClr val="dk1"/>
              </a:buClr>
              <a:buSzPts val="1100"/>
              <a:buFont typeface="Arial" panose="020B0604020202020204" pitchFamily="34" charset="0"/>
              <a:buChar char="•"/>
            </a:pPr>
            <a:r>
              <a:rPr lang="en-US" sz="1000" dirty="0">
                <a:solidFill>
                  <a:schemeClr val="dk2"/>
                </a:solidFill>
                <a:latin typeface="Poppins"/>
                <a:ea typeface="Poppins"/>
                <a:cs typeface="Poppins"/>
                <a:sym typeface="Poppins"/>
              </a:rPr>
              <a:t>Problem Solving</a:t>
            </a:r>
          </a:p>
          <a:p>
            <a:pPr marL="171450" lvl="0" indent="-171450" algn="l" rtl="0">
              <a:lnSpc>
                <a:spcPct val="130000"/>
              </a:lnSpc>
              <a:spcBef>
                <a:spcPts val="0"/>
              </a:spcBef>
              <a:spcAft>
                <a:spcPts val="0"/>
              </a:spcAft>
              <a:buClr>
                <a:schemeClr val="dk1"/>
              </a:buClr>
              <a:buSzPts val="1100"/>
              <a:buFont typeface="Arial" panose="020B0604020202020204" pitchFamily="34" charset="0"/>
              <a:buChar char="•"/>
            </a:pPr>
            <a:r>
              <a:rPr lang="en-US" sz="1000" dirty="0">
                <a:solidFill>
                  <a:schemeClr val="dk2"/>
                </a:solidFill>
                <a:latin typeface="Poppins"/>
                <a:ea typeface="Poppins"/>
                <a:cs typeface="Poppins"/>
                <a:sym typeface="Poppins"/>
              </a:rPr>
              <a:t>Adaptability</a:t>
            </a:r>
          </a:p>
          <a:p>
            <a:pPr marL="171450" lvl="0" indent="-171450" algn="l" rtl="0">
              <a:lnSpc>
                <a:spcPct val="130000"/>
              </a:lnSpc>
              <a:spcBef>
                <a:spcPts val="0"/>
              </a:spcBef>
              <a:spcAft>
                <a:spcPts val="0"/>
              </a:spcAft>
              <a:buClr>
                <a:schemeClr val="dk1"/>
              </a:buClr>
              <a:buSzPts val="1100"/>
              <a:buFont typeface="Arial" panose="020B0604020202020204" pitchFamily="34" charset="0"/>
              <a:buChar char="•"/>
            </a:pPr>
            <a:r>
              <a:rPr lang="en-US" sz="1000" dirty="0">
                <a:solidFill>
                  <a:schemeClr val="dk2"/>
                </a:solidFill>
                <a:latin typeface="Poppins"/>
                <a:ea typeface="Poppins"/>
                <a:cs typeface="Poppins"/>
                <a:sym typeface="Poppins"/>
              </a:rPr>
              <a:t>Teamwork</a:t>
            </a:r>
          </a:p>
          <a:p>
            <a:pPr marL="171450" lvl="0" indent="-171450" algn="l" rtl="0">
              <a:lnSpc>
                <a:spcPct val="130000"/>
              </a:lnSpc>
              <a:spcBef>
                <a:spcPts val="0"/>
              </a:spcBef>
              <a:spcAft>
                <a:spcPts val="0"/>
              </a:spcAft>
              <a:buClr>
                <a:schemeClr val="dk1"/>
              </a:buClr>
              <a:buSzPts val="1100"/>
              <a:buFont typeface="Arial" panose="020B0604020202020204" pitchFamily="34" charset="0"/>
              <a:buChar char="•"/>
            </a:pPr>
            <a:r>
              <a:rPr lang="en-US" sz="1000" dirty="0">
                <a:solidFill>
                  <a:schemeClr val="dk2"/>
                </a:solidFill>
                <a:latin typeface="Poppins"/>
                <a:ea typeface="Poppins"/>
                <a:cs typeface="Poppins"/>
                <a:sym typeface="Poppins"/>
              </a:rPr>
              <a:t>Customer Focus</a:t>
            </a:r>
          </a:p>
        </p:txBody>
      </p:sp>
      <p:cxnSp>
        <p:nvCxnSpPr>
          <p:cNvPr id="4" name="Google Shape;64;p13">
            <a:extLst>
              <a:ext uri="{FF2B5EF4-FFF2-40B4-BE49-F238E27FC236}">
                <a16:creationId xmlns:a16="http://schemas.microsoft.com/office/drawing/2014/main" id="{42A4990B-654A-0733-0C57-FA2DA93FF350}"/>
              </a:ext>
            </a:extLst>
          </p:cNvPr>
          <p:cNvCxnSpPr>
            <a:cxnSpLocks/>
          </p:cNvCxnSpPr>
          <p:nvPr/>
        </p:nvCxnSpPr>
        <p:spPr>
          <a:xfrm>
            <a:off x="3595107" y="1014020"/>
            <a:ext cx="0" cy="1560094"/>
          </a:xfrm>
          <a:prstGeom prst="straightConnector1">
            <a:avLst/>
          </a:prstGeom>
          <a:noFill/>
          <a:ln w="9525" cap="flat" cmpd="sng">
            <a:solidFill>
              <a:srgbClr val="C0C0C0"/>
            </a:solidFill>
            <a:prstDash val="solid"/>
            <a:round/>
            <a:headEnd type="none" w="med" len="med"/>
            <a:tailEnd type="none" w="med" len="med"/>
          </a:ln>
        </p:spPr>
      </p:cxnSp>
      <p:sp>
        <p:nvSpPr>
          <p:cNvPr id="6" name="Google Shape;77;p13">
            <a:extLst>
              <a:ext uri="{FF2B5EF4-FFF2-40B4-BE49-F238E27FC236}">
                <a16:creationId xmlns:a16="http://schemas.microsoft.com/office/drawing/2014/main" id="{A63AC81F-88AD-01F3-16CD-D9D5395EEF53}"/>
              </a:ext>
            </a:extLst>
          </p:cNvPr>
          <p:cNvSpPr txBox="1"/>
          <p:nvPr/>
        </p:nvSpPr>
        <p:spPr>
          <a:xfrm>
            <a:off x="476383" y="3132690"/>
            <a:ext cx="3877742" cy="276999"/>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1800" b="1" dirty="0">
                <a:solidFill>
                  <a:schemeClr val="dk1"/>
                </a:solidFill>
                <a:latin typeface="Poppins"/>
                <a:ea typeface="Poppins"/>
                <a:cs typeface="Poppins"/>
                <a:sym typeface="Poppins"/>
              </a:rPr>
              <a:t>CAREER ACHIEVEMENTS</a:t>
            </a:r>
            <a:r>
              <a:rPr lang="uk" sz="1800" b="1" dirty="0">
                <a:solidFill>
                  <a:schemeClr val="dk1"/>
                </a:solidFill>
                <a:latin typeface="Poppins"/>
                <a:ea typeface="Poppins"/>
                <a:cs typeface="Poppins"/>
                <a:sym typeface="Poppins"/>
              </a:rPr>
              <a:t>:</a:t>
            </a:r>
            <a:endParaRPr sz="1800" b="1" dirty="0">
              <a:solidFill>
                <a:schemeClr val="dk1"/>
              </a:solidFill>
              <a:latin typeface="Poppins"/>
              <a:ea typeface="Poppins"/>
              <a:cs typeface="Poppins"/>
              <a:sym typeface="Poppins"/>
            </a:endParaRPr>
          </a:p>
        </p:txBody>
      </p:sp>
      <p:sp>
        <p:nvSpPr>
          <p:cNvPr id="8" name="Google Shape;80;p13">
            <a:extLst>
              <a:ext uri="{FF2B5EF4-FFF2-40B4-BE49-F238E27FC236}">
                <a16:creationId xmlns:a16="http://schemas.microsoft.com/office/drawing/2014/main" id="{CB3C8733-8020-3CE1-FC35-170E55B3F938}"/>
              </a:ext>
            </a:extLst>
          </p:cNvPr>
          <p:cNvSpPr txBox="1"/>
          <p:nvPr/>
        </p:nvSpPr>
        <p:spPr>
          <a:xfrm>
            <a:off x="466712" y="3534108"/>
            <a:ext cx="6905100" cy="2800767"/>
          </a:xfrm>
          <a:prstGeom prst="rect">
            <a:avLst/>
          </a:prstGeom>
          <a:noFill/>
          <a:ln>
            <a:noFill/>
          </a:ln>
        </p:spPr>
        <p:txBody>
          <a:bodyPr spcFirstLastPara="1" wrap="square" lIns="180000" tIns="0" rIns="0" bIns="0" anchor="t" anchorCtr="0">
            <a:spAutoFit/>
          </a:bodyPr>
          <a:lstStyle/>
          <a:p>
            <a:pPr marL="171450" lvl="0" indent="-171450" algn="l" rtl="0">
              <a:lnSpc>
                <a:spcPct val="130000"/>
              </a:lnSpc>
              <a:spcBef>
                <a:spcPts val="0"/>
              </a:spcBef>
              <a:spcAft>
                <a:spcPts val="0"/>
              </a:spcAft>
              <a:buClr>
                <a:schemeClr val="dk2"/>
              </a:buClr>
              <a:buSzPts val="1000"/>
              <a:buFont typeface="Arial" panose="020B0604020202020204" pitchFamily="34" charset="0"/>
              <a:buChar char="•"/>
            </a:pPr>
            <a:r>
              <a:rPr lang="en-US" sz="1000" dirty="0">
                <a:solidFill>
                  <a:schemeClr val="dk2"/>
                </a:solidFill>
                <a:latin typeface="Poppins"/>
                <a:ea typeface="Poppins"/>
                <a:cs typeface="Poppins"/>
                <a:sym typeface="Poppins"/>
              </a:rPr>
              <a:t>Played a pivotal role in the transition of our print fulfillment </a:t>
            </a:r>
            <a:r>
              <a:rPr lang="en-US" sz="1000" dirty="0" smtClean="0">
                <a:solidFill>
                  <a:schemeClr val="dk2"/>
                </a:solidFill>
                <a:latin typeface="Poppins"/>
                <a:ea typeface="Poppins"/>
                <a:cs typeface="Poppins"/>
                <a:sym typeface="Poppins"/>
              </a:rPr>
              <a:t>processing </a:t>
            </a:r>
            <a:r>
              <a:rPr lang="en-US" sz="1000" dirty="0">
                <a:solidFill>
                  <a:schemeClr val="dk2"/>
                </a:solidFill>
                <a:latin typeface="Poppins"/>
                <a:ea typeface="Poppins"/>
                <a:cs typeface="Poppins"/>
                <a:sym typeface="Poppins"/>
              </a:rPr>
              <a:t>software to a new, more cost effective solution, overseeing workflow design and software configuration to meet our specific department </a:t>
            </a:r>
            <a:r>
              <a:rPr lang="en-US" sz="1000" dirty="0" smtClean="0">
                <a:solidFill>
                  <a:schemeClr val="dk2"/>
                </a:solidFill>
                <a:latin typeface="Poppins"/>
                <a:ea typeface="Poppins"/>
                <a:cs typeface="Poppins"/>
                <a:sym typeface="Poppins"/>
              </a:rPr>
              <a:t>requirements.</a:t>
            </a:r>
            <a:endParaRPr lang="en-US" sz="1000" dirty="0">
              <a:solidFill>
                <a:schemeClr val="dk2"/>
              </a:solidFill>
              <a:latin typeface="Poppins"/>
              <a:ea typeface="Poppins"/>
              <a:cs typeface="Poppins"/>
              <a:sym typeface="Poppins"/>
            </a:endParaRPr>
          </a:p>
          <a:p>
            <a:pPr marL="171450" lvl="0" indent="-171450" algn="l" rtl="0">
              <a:lnSpc>
                <a:spcPct val="130000"/>
              </a:lnSpc>
              <a:spcBef>
                <a:spcPts val="0"/>
              </a:spcBef>
              <a:spcAft>
                <a:spcPts val="0"/>
              </a:spcAft>
              <a:buClr>
                <a:schemeClr val="dk2"/>
              </a:buClr>
              <a:buSzPts val="1000"/>
              <a:buFont typeface="Arial" panose="020B0604020202020204" pitchFamily="34" charset="0"/>
              <a:buChar char="•"/>
            </a:pPr>
            <a:endParaRPr lang="en-US" sz="1000" dirty="0">
              <a:solidFill>
                <a:schemeClr val="dk2"/>
              </a:solidFill>
              <a:latin typeface="Poppins"/>
              <a:ea typeface="Poppins"/>
              <a:cs typeface="Poppins"/>
              <a:sym typeface="Poppins"/>
            </a:endParaRPr>
          </a:p>
          <a:p>
            <a:pPr marL="171450" lvl="0" indent="-171450" algn="l" rtl="0">
              <a:lnSpc>
                <a:spcPct val="130000"/>
              </a:lnSpc>
              <a:spcBef>
                <a:spcPts val="0"/>
              </a:spcBef>
              <a:spcAft>
                <a:spcPts val="0"/>
              </a:spcAft>
              <a:buClr>
                <a:schemeClr val="dk2"/>
              </a:buClr>
              <a:buSzPts val="1000"/>
              <a:buFont typeface="Arial" panose="020B0604020202020204" pitchFamily="34" charset="0"/>
              <a:buChar char="•"/>
            </a:pPr>
            <a:r>
              <a:rPr lang="en-US" sz="1000" dirty="0">
                <a:solidFill>
                  <a:schemeClr val="dk2"/>
                </a:solidFill>
                <a:latin typeface="Poppins"/>
                <a:ea typeface="Poppins"/>
                <a:cs typeface="Poppins"/>
                <a:sym typeface="Poppins"/>
              </a:rPr>
              <a:t>Supported and tested an effort to rebrand hundreds of communications for our two largest portfolios in the company. Collaborated closely with stakeholders and team members to ensure seamless execution and adherence to brand guidelines.</a:t>
            </a:r>
          </a:p>
          <a:p>
            <a:pPr marL="171450" lvl="0" indent="-171450" algn="l" rtl="0">
              <a:lnSpc>
                <a:spcPct val="130000"/>
              </a:lnSpc>
              <a:spcBef>
                <a:spcPts val="0"/>
              </a:spcBef>
              <a:spcAft>
                <a:spcPts val="0"/>
              </a:spcAft>
              <a:buClr>
                <a:schemeClr val="dk2"/>
              </a:buClr>
              <a:buSzPts val="1000"/>
              <a:buFont typeface="Arial" panose="020B0604020202020204" pitchFamily="34" charset="0"/>
              <a:buChar char="•"/>
            </a:pPr>
            <a:endParaRPr lang="en-US" sz="1000" dirty="0">
              <a:solidFill>
                <a:schemeClr val="dk2"/>
              </a:solidFill>
              <a:latin typeface="Poppins"/>
              <a:ea typeface="Poppins"/>
              <a:cs typeface="Poppins"/>
              <a:sym typeface="Poppins"/>
            </a:endParaRPr>
          </a:p>
          <a:p>
            <a:pPr marL="171450" lvl="0" indent="-171450" algn="l" rtl="0">
              <a:lnSpc>
                <a:spcPct val="130000"/>
              </a:lnSpc>
              <a:spcBef>
                <a:spcPts val="0"/>
              </a:spcBef>
              <a:spcAft>
                <a:spcPts val="0"/>
              </a:spcAft>
              <a:buClr>
                <a:schemeClr val="dk2"/>
              </a:buClr>
              <a:buSzPts val="1000"/>
              <a:buFont typeface="Arial" panose="020B0604020202020204" pitchFamily="34" charset="0"/>
              <a:buChar char="•"/>
            </a:pPr>
            <a:r>
              <a:rPr lang="en-US" sz="1000" dirty="0">
                <a:solidFill>
                  <a:schemeClr val="dk2"/>
                </a:solidFill>
                <a:latin typeface="Poppins"/>
                <a:ea typeface="Poppins"/>
                <a:cs typeface="Poppins"/>
                <a:sym typeface="Poppins"/>
              </a:rPr>
              <a:t>Oversaw the development and implementation of PowerMTA, an enterprise-wide email delivery solution, enabling us to efficiently communicate with millions of customers.</a:t>
            </a:r>
          </a:p>
          <a:p>
            <a:pPr marL="171450" lvl="0" indent="-171450" algn="l" rtl="0">
              <a:lnSpc>
                <a:spcPct val="130000"/>
              </a:lnSpc>
              <a:spcBef>
                <a:spcPts val="0"/>
              </a:spcBef>
              <a:spcAft>
                <a:spcPts val="0"/>
              </a:spcAft>
              <a:buClr>
                <a:schemeClr val="dk2"/>
              </a:buClr>
              <a:buSzPts val="1000"/>
              <a:buFont typeface="Arial" panose="020B0604020202020204" pitchFamily="34" charset="0"/>
              <a:buChar char="•"/>
            </a:pPr>
            <a:endParaRPr lang="en-US" sz="1000" dirty="0">
              <a:solidFill>
                <a:schemeClr val="dk2"/>
              </a:solidFill>
              <a:latin typeface="Poppins"/>
              <a:ea typeface="Poppins"/>
              <a:cs typeface="Poppins"/>
              <a:sym typeface="Poppins"/>
            </a:endParaRPr>
          </a:p>
          <a:p>
            <a:pPr marL="171450" lvl="0" indent="-171450" algn="l" rtl="0">
              <a:lnSpc>
                <a:spcPct val="130000"/>
              </a:lnSpc>
              <a:spcBef>
                <a:spcPts val="0"/>
              </a:spcBef>
              <a:spcAft>
                <a:spcPts val="0"/>
              </a:spcAft>
              <a:buClr>
                <a:schemeClr val="dk2"/>
              </a:buClr>
              <a:buSzPts val="1000"/>
              <a:buFont typeface="Arial" panose="020B0604020202020204" pitchFamily="34" charset="0"/>
              <a:buChar char="•"/>
            </a:pPr>
            <a:r>
              <a:rPr lang="en-US" sz="1000" dirty="0">
                <a:solidFill>
                  <a:schemeClr val="dk2"/>
                </a:solidFill>
                <a:latin typeface="Poppins"/>
                <a:ea typeface="Poppins"/>
                <a:cs typeface="Poppins"/>
                <a:sym typeface="Poppins"/>
              </a:rPr>
              <a:t>Successfully on-boarded three major internal clients to our print and mail services, doubling our annual output. Collaborated with each client to understand their needs, develop tailored solutions, and ensure a seamless transition from external print vendors.</a:t>
            </a:r>
          </a:p>
        </p:txBody>
      </p:sp>
      <p:sp>
        <p:nvSpPr>
          <p:cNvPr id="10" name="Google Shape;89;p13">
            <a:extLst>
              <a:ext uri="{FF2B5EF4-FFF2-40B4-BE49-F238E27FC236}">
                <a16:creationId xmlns:a16="http://schemas.microsoft.com/office/drawing/2014/main" id="{FF333BE9-1A3B-CD6E-5E45-3E49984B94E8}"/>
              </a:ext>
            </a:extLst>
          </p:cNvPr>
          <p:cNvSpPr txBox="1"/>
          <p:nvPr/>
        </p:nvSpPr>
        <p:spPr>
          <a:xfrm>
            <a:off x="490725" y="7249236"/>
            <a:ext cx="4968000" cy="200055"/>
          </a:xfrm>
          <a:prstGeom prst="rect">
            <a:avLst/>
          </a:prstGeom>
          <a:noFill/>
          <a:ln>
            <a:noFill/>
          </a:ln>
        </p:spPr>
        <p:txBody>
          <a:bodyPr spcFirstLastPara="1" wrap="square" lIns="0" tIns="0" rIns="0" bIns="0" anchor="t" anchorCtr="0">
            <a:spAutoFit/>
          </a:bodyPr>
          <a:lstStyle/>
          <a:p>
            <a:pPr marL="0" lvl="0" indent="0" algn="l" rtl="0">
              <a:lnSpc>
                <a:spcPct val="130000"/>
              </a:lnSpc>
              <a:spcBef>
                <a:spcPts val="0"/>
              </a:spcBef>
              <a:spcAft>
                <a:spcPts val="0"/>
              </a:spcAft>
              <a:buNone/>
            </a:pPr>
            <a:r>
              <a:rPr lang="en-US" sz="1000" dirty="0">
                <a:solidFill>
                  <a:schemeClr val="dk1"/>
                </a:solidFill>
                <a:latin typeface="Poppins SemiBold"/>
                <a:ea typeface="Poppins SemiBold"/>
                <a:cs typeface="Poppins SemiBold"/>
                <a:sym typeface="Poppins SemiBold"/>
              </a:rPr>
              <a:t>Architectural Technician</a:t>
            </a:r>
            <a:r>
              <a:rPr lang="uk" sz="1000" dirty="0">
                <a:solidFill>
                  <a:schemeClr val="dk1"/>
                </a:solidFill>
                <a:latin typeface="Poppins SemiBold"/>
                <a:ea typeface="Poppins SemiBold"/>
                <a:cs typeface="Poppins SemiBold"/>
                <a:sym typeface="Poppins SemiBold"/>
              </a:rPr>
              <a:t> </a:t>
            </a:r>
            <a:r>
              <a:rPr lang="en-US" sz="1000" dirty="0">
                <a:solidFill>
                  <a:schemeClr val="dk1"/>
                </a:solidFill>
                <a:latin typeface="Poppins SemiBold"/>
                <a:ea typeface="Poppins SemiBold"/>
                <a:cs typeface="Poppins SemiBold"/>
                <a:sym typeface="Poppins SemiBold"/>
              </a:rPr>
              <a:t>|</a:t>
            </a:r>
            <a:r>
              <a:rPr lang="en-US" sz="1000" dirty="0">
                <a:solidFill>
                  <a:schemeClr val="dk2"/>
                </a:solidFill>
                <a:latin typeface="Poppins"/>
                <a:ea typeface="Poppins SemiBold"/>
                <a:cs typeface="Poppins"/>
                <a:sym typeface="Poppins"/>
              </a:rPr>
              <a:t> </a:t>
            </a:r>
            <a:r>
              <a:rPr lang="en-US" sz="1000" dirty="0">
                <a:solidFill>
                  <a:schemeClr val="dk2"/>
                </a:solidFill>
                <a:latin typeface="Poppins"/>
                <a:ea typeface="Poppins"/>
                <a:cs typeface="Poppins"/>
                <a:sym typeface="Poppins"/>
              </a:rPr>
              <a:t>August 2006 – August 2010</a:t>
            </a:r>
            <a:endParaRPr sz="1000" dirty="0">
              <a:solidFill>
                <a:schemeClr val="dk2"/>
              </a:solidFill>
              <a:latin typeface="Poppins"/>
              <a:ea typeface="Poppins"/>
              <a:cs typeface="Poppins"/>
              <a:sym typeface="Poppins"/>
            </a:endParaRPr>
          </a:p>
        </p:txBody>
      </p:sp>
      <p:sp>
        <p:nvSpPr>
          <p:cNvPr id="11" name="Google Shape;90;p13">
            <a:extLst>
              <a:ext uri="{FF2B5EF4-FFF2-40B4-BE49-F238E27FC236}">
                <a16:creationId xmlns:a16="http://schemas.microsoft.com/office/drawing/2014/main" id="{5F8EFFC3-B174-24D8-297C-07A3F98940F7}"/>
              </a:ext>
            </a:extLst>
          </p:cNvPr>
          <p:cNvSpPr txBox="1"/>
          <p:nvPr/>
        </p:nvSpPr>
        <p:spPr>
          <a:xfrm>
            <a:off x="490725" y="7454515"/>
            <a:ext cx="3863400" cy="200055"/>
          </a:xfrm>
          <a:prstGeom prst="rect">
            <a:avLst/>
          </a:prstGeom>
          <a:noFill/>
          <a:ln>
            <a:noFill/>
          </a:ln>
        </p:spPr>
        <p:txBody>
          <a:bodyPr spcFirstLastPara="1" wrap="square" lIns="0" tIns="0" rIns="0" bIns="0" anchor="t" anchorCtr="0">
            <a:spAutoFit/>
          </a:bodyPr>
          <a:lstStyle/>
          <a:p>
            <a:pPr marL="0" lvl="0" indent="0" algn="l" rtl="0">
              <a:lnSpc>
                <a:spcPct val="130000"/>
              </a:lnSpc>
              <a:spcBef>
                <a:spcPts val="0"/>
              </a:spcBef>
              <a:spcAft>
                <a:spcPts val="0"/>
              </a:spcAft>
              <a:buNone/>
            </a:pPr>
            <a:r>
              <a:rPr lang="en-US" sz="1000" dirty="0">
                <a:solidFill>
                  <a:schemeClr val="dk2"/>
                </a:solidFill>
                <a:latin typeface="Poppins"/>
                <a:ea typeface="Poppins"/>
                <a:cs typeface="Poppins"/>
                <a:sym typeface="Poppins"/>
              </a:rPr>
              <a:t>Madison Area Technical College</a:t>
            </a:r>
            <a:endParaRPr sz="1000" dirty="0">
              <a:solidFill>
                <a:schemeClr val="dk2"/>
              </a:solidFill>
              <a:latin typeface="Poppins"/>
              <a:ea typeface="Poppins"/>
              <a:cs typeface="Poppins"/>
              <a:sym typeface="Poppins"/>
            </a:endParaRPr>
          </a:p>
        </p:txBody>
      </p:sp>
      <p:sp>
        <p:nvSpPr>
          <p:cNvPr id="12" name="Google Shape;89;p13">
            <a:extLst>
              <a:ext uri="{FF2B5EF4-FFF2-40B4-BE49-F238E27FC236}">
                <a16:creationId xmlns:a16="http://schemas.microsoft.com/office/drawing/2014/main" id="{55283102-66C2-BA1C-E64E-741831561773}"/>
              </a:ext>
            </a:extLst>
          </p:cNvPr>
          <p:cNvSpPr txBox="1"/>
          <p:nvPr/>
        </p:nvSpPr>
        <p:spPr>
          <a:xfrm>
            <a:off x="490725" y="7814386"/>
            <a:ext cx="4968000" cy="200055"/>
          </a:xfrm>
          <a:prstGeom prst="rect">
            <a:avLst/>
          </a:prstGeom>
          <a:noFill/>
          <a:ln>
            <a:noFill/>
          </a:ln>
        </p:spPr>
        <p:txBody>
          <a:bodyPr spcFirstLastPara="1" wrap="square" lIns="0" tIns="0" rIns="0" bIns="0" anchor="t" anchorCtr="0">
            <a:spAutoFit/>
          </a:bodyPr>
          <a:lstStyle/>
          <a:p>
            <a:pPr marL="0" lvl="0" indent="0" algn="l" rtl="0">
              <a:lnSpc>
                <a:spcPct val="130000"/>
              </a:lnSpc>
              <a:spcBef>
                <a:spcPts val="0"/>
              </a:spcBef>
              <a:spcAft>
                <a:spcPts val="0"/>
              </a:spcAft>
              <a:buNone/>
            </a:pPr>
            <a:r>
              <a:rPr lang="en-US" sz="1000" dirty="0">
                <a:solidFill>
                  <a:schemeClr val="dk1"/>
                </a:solidFill>
                <a:latin typeface="Poppins SemiBold"/>
                <a:ea typeface="Poppins SemiBold"/>
                <a:cs typeface="Poppins SemiBold"/>
                <a:sym typeface="Poppins SemiBold"/>
              </a:rPr>
              <a:t>Certified Product Owner</a:t>
            </a:r>
            <a:r>
              <a:rPr lang="uk" sz="1000" dirty="0">
                <a:solidFill>
                  <a:schemeClr val="dk1"/>
                </a:solidFill>
                <a:latin typeface="Poppins SemiBold"/>
                <a:ea typeface="Poppins SemiBold"/>
                <a:cs typeface="Poppins SemiBold"/>
                <a:sym typeface="Poppins SemiBold"/>
              </a:rPr>
              <a:t> </a:t>
            </a:r>
            <a:r>
              <a:rPr lang="en-US" sz="1000" dirty="0">
                <a:solidFill>
                  <a:schemeClr val="dk1"/>
                </a:solidFill>
                <a:latin typeface="Poppins SemiBold"/>
                <a:ea typeface="Poppins SemiBold"/>
                <a:cs typeface="Poppins SemiBold"/>
                <a:sym typeface="Poppins SemiBold"/>
              </a:rPr>
              <a:t>|</a:t>
            </a:r>
            <a:r>
              <a:rPr lang="en-US" sz="1000" dirty="0">
                <a:solidFill>
                  <a:schemeClr val="dk2"/>
                </a:solidFill>
                <a:latin typeface="Poppins"/>
                <a:ea typeface="Poppins SemiBold"/>
                <a:cs typeface="Poppins"/>
                <a:sym typeface="Poppins"/>
              </a:rPr>
              <a:t> March 2017</a:t>
            </a:r>
            <a:endParaRPr sz="1000" dirty="0">
              <a:solidFill>
                <a:schemeClr val="dk2"/>
              </a:solidFill>
              <a:latin typeface="Poppins"/>
              <a:ea typeface="Poppins"/>
              <a:cs typeface="Poppins"/>
              <a:sym typeface="Poppins"/>
            </a:endParaRPr>
          </a:p>
        </p:txBody>
      </p:sp>
      <p:sp>
        <p:nvSpPr>
          <p:cNvPr id="13" name="Google Shape;90;p13">
            <a:extLst>
              <a:ext uri="{FF2B5EF4-FFF2-40B4-BE49-F238E27FC236}">
                <a16:creationId xmlns:a16="http://schemas.microsoft.com/office/drawing/2014/main" id="{D846ACBA-CAAC-7B79-0E50-724ADADCDA89}"/>
              </a:ext>
            </a:extLst>
          </p:cNvPr>
          <p:cNvSpPr txBox="1"/>
          <p:nvPr/>
        </p:nvSpPr>
        <p:spPr>
          <a:xfrm>
            <a:off x="490725" y="8006965"/>
            <a:ext cx="3863400" cy="200055"/>
          </a:xfrm>
          <a:prstGeom prst="rect">
            <a:avLst/>
          </a:prstGeom>
          <a:noFill/>
          <a:ln>
            <a:noFill/>
          </a:ln>
        </p:spPr>
        <p:txBody>
          <a:bodyPr spcFirstLastPara="1" wrap="square" lIns="0" tIns="0" rIns="0" bIns="0" anchor="t" anchorCtr="0">
            <a:spAutoFit/>
          </a:bodyPr>
          <a:lstStyle/>
          <a:p>
            <a:pPr marL="0" lvl="0" indent="0" algn="l" rtl="0">
              <a:lnSpc>
                <a:spcPct val="130000"/>
              </a:lnSpc>
              <a:spcBef>
                <a:spcPts val="0"/>
              </a:spcBef>
              <a:spcAft>
                <a:spcPts val="0"/>
              </a:spcAft>
              <a:buNone/>
            </a:pPr>
            <a:r>
              <a:rPr lang="en-US" sz="1000" dirty="0">
                <a:solidFill>
                  <a:schemeClr val="dk2"/>
                </a:solidFill>
                <a:latin typeface="Poppins"/>
                <a:ea typeface="Poppins"/>
                <a:cs typeface="Poppins"/>
                <a:sym typeface="Poppins"/>
              </a:rPr>
              <a:t>Scrum Alliance - CSPO</a:t>
            </a:r>
            <a:endParaRPr sz="1000" dirty="0">
              <a:solidFill>
                <a:schemeClr val="dk2"/>
              </a:solidFill>
              <a:latin typeface="Poppins"/>
              <a:ea typeface="Poppins"/>
              <a:cs typeface="Poppins"/>
              <a:sym typeface="Poppins"/>
            </a:endParaRPr>
          </a:p>
        </p:txBody>
      </p:sp>
      <p:sp>
        <p:nvSpPr>
          <p:cNvPr id="14" name="Google Shape;89;p13">
            <a:extLst>
              <a:ext uri="{FF2B5EF4-FFF2-40B4-BE49-F238E27FC236}">
                <a16:creationId xmlns:a16="http://schemas.microsoft.com/office/drawing/2014/main" id="{DFAC70BE-ABEF-5B96-B9CD-F3C71C178520}"/>
              </a:ext>
            </a:extLst>
          </p:cNvPr>
          <p:cNvSpPr txBox="1"/>
          <p:nvPr/>
        </p:nvSpPr>
        <p:spPr>
          <a:xfrm>
            <a:off x="490725" y="8652586"/>
            <a:ext cx="4968000" cy="200055"/>
          </a:xfrm>
          <a:prstGeom prst="rect">
            <a:avLst/>
          </a:prstGeom>
          <a:noFill/>
          <a:ln>
            <a:noFill/>
          </a:ln>
        </p:spPr>
        <p:txBody>
          <a:bodyPr spcFirstLastPara="1" wrap="square" lIns="0" tIns="0" rIns="0" bIns="0" anchor="t" anchorCtr="0">
            <a:spAutoFit/>
          </a:bodyPr>
          <a:lstStyle/>
          <a:p>
            <a:pPr marL="0" lvl="0" indent="0" algn="l" rtl="0">
              <a:lnSpc>
                <a:spcPct val="130000"/>
              </a:lnSpc>
              <a:spcBef>
                <a:spcPts val="0"/>
              </a:spcBef>
              <a:spcAft>
                <a:spcPts val="0"/>
              </a:spcAft>
              <a:buNone/>
            </a:pPr>
            <a:r>
              <a:rPr lang="en-US" sz="1000" dirty="0">
                <a:solidFill>
                  <a:schemeClr val="dk1"/>
                </a:solidFill>
                <a:latin typeface="Poppins SemiBold"/>
                <a:ea typeface="Poppins SemiBold"/>
                <a:cs typeface="Poppins SemiBold"/>
                <a:sym typeface="Poppins SemiBold"/>
              </a:rPr>
              <a:t>IT-Web Software Developer</a:t>
            </a:r>
            <a:r>
              <a:rPr lang="uk" sz="1000" dirty="0">
                <a:solidFill>
                  <a:schemeClr val="dk1"/>
                </a:solidFill>
                <a:latin typeface="Poppins SemiBold"/>
                <a:ea typeface="Poppins SemiBold"/>
                <a:cs typeface="Poppins SemiBold"/>
                <a:sym typeface="Poppins SemiBold"/>
              </a:rPr>
              <a:t> </a:t>
            </a:r>
            <a:r>
              <a:rPr lang="en-US" sz="1000" dirty="0">
                <a:solidFill>
                  <a:schemeClr val="dk1"/>
                </a:solidFill>
                <a:latin typeface="Poppins SemiBold"/>
                <a:ea typeface="Poppins SemiBold"/>
                <a:cs typeface="Poppins SemiBold"/>
                <a:sym typeface="Poppins SemiBold"/>
              </a:rPr>
              <a:t>|</a:t>
            </a:r>
            <a:r>
              <a:rPr lang="en-US" sz="1000" dirty="0">
                <a:solidFill>
                  <a:schemeClr val="dk2"/>
                </a:solidFill>
                <a:latin typeface="Poppins"/>
                <a:ea typeface="Poppins SemiBold"/>
                <a:cs typeface="Poppins"/>
                <a:sym typeface="Poppins"/>
              </a:rPr>
              <a:t> </a:t>
            </a:r>
            <a:r>
              <a:rPr lang="en-US" sz="1000" dirty="0">
                <a:solidFill>
                  <a:schemeClr val="dk2"/>
                </a:solidFill>
                <a:latin typeface="Poppins"/>
                <a:ea typeface="Poppins"/>
                <a:cs typeface="Poppins"/>
                <a:sym typeface="Poppins"/>
              </a:rPr>
              <a:t>August 2022 – Expected Completion Spring 2025</a:t>
            </a:r>
            <a:endParaRPr sz="1000" dirty="0">
              <a:solidFill>
                <a:schemeClr val="dk2"/>
              </a:solidFill>
              <a:latin typeface="Poppins"/>
              <a:ea typeface="Poppins"/>
              <a:cs typeface="Poppins"/>
              <a:sym typeface="Poppins"/>
            </a:endParaRPr>
          </a:p>
        </p:txBody>
      </p:sp>
      <p:sp>
        <p:nvSpPr>
          <p:cNvPr id="15" name="Google Shape;90;p13">
            <a:extLst>
              <a:ext uri="{FF2B5EF4-FFF2-40B4-BE49-F238E27FC236}">
                <a16:creationId xmlns:a16="http://schemas.microsoft.com/office/drawing/2014/main" id="{887278EA-968A-6DB9-E6D3-C58981AE3C8E}"/>
              </a:ext>
            </a:extLst>
          </p:cNvPr>
          <p:cNvSpPr txBox="1"/>
          <p:nvPr/>
        </p:nvSpPr>
        <p:spPr>
          <a:xfrm>
            <a:off x="490725" y="8895965"/>
            <a:ext cx="3863400" cy="200055"/>
          </a:xfrm>
          <a:prstGeom prst="rect">
            <a:avLst/>
          </a:prstGeom>
          <a:noFill/>
          <a:ln>
            <a:noFill/>
          </a:ln>
        </p:spPr>
        <p:txBody>
          <a:bodyPr spcFirstLastPara="1" wrap="square" lIns="0" tIns="0" rIns="0" bIns="0" anchor="t" anchorCtr="0">
            <a:spAutoFit/>
          </a:bodyPr>
          <a:lstStyle/>
          <a:p>
            <a:pPr marL="0" lvl="0" indent="0" algn="l" rtl="0">
              <a:lnSpc>
                <a:spcPct val="130000"/>
              </a:lnSpc>
              <a:spcBef>
                <a:spcPts val="0"/>
              </a:spcBef>
              <a:spcAft>
                <a:spcPts val="0"/>
              </a:spcAft>
              <a:buNone/>
            </a:pPr>
            <a:r>
              <a:rPr lang="en-US" sz="1000" dirty="0">
                <a:solidFill>
                  <a:schemeClr val="dk2"/>
                </a:solidFill>
                <a:latin typeface="Poppins"/>
                <a:ea typeface="Poppins"/>
                <a:cs typeface="Poppins"/>
                <a:sym typeface="Poppins"/>
              </a:rPr>
              <a:t>Madison Area Technical College</a:t>
            </a:r>
            <a:endParaRPr sz="1000" dirty="0">
              <a:solidFill>
                <a:schemeClr val="dk2"/>
              </a:solidFill>
              <a:latin typeface="Poppins"/>
              <a:ea typeface="Poppins"/>
              <a:cs typeface="Poppins"/>
              <a:sym typeface="Poppins"/>
            </a:endParaRPr>
          </a:p>
        </p:txBody>
      </p:sp>
      <p:sp>
        <p:nvSpPr>
          <p:cNvPr id="16" name="Google Shape;89;p13">
            <a:extLst>
              <a:ext uri="{FF2B5EF4-FFF2-40B4-BE49-F238E27FC236}">
                <a16:creationId xmlns:a16="http://schemas.microsoft.com/office/drawing/2014/main" id="{4511B0CE-B319-F314-4FAA-F6598F8A83EF}"/>
              </a:ext>
            </a:extLst>
          </p:cNvPr>
          <p:cNvSpPr txBox="1"/>
          <p:nvPr/>
        </p:nvSpPr>
        <p:spPr>
          <a:xfrm>
            <a:off x="490725" y="8379536"/>
            <a:ext cx="4968000" cy="200055"/>
          </a:xfrm>
          <a:prstGeom prst="rect">
            <a:avLst/>
          </a:prstGeom>
          <a:noFill/>
          <a:ln>
            <a:noFill/>
          </a:ln>
        </p:spPr>
        <p:txBody>
          <a:bodyPr spcFirstLastPara="1" wrap="square" lIns="0" tIns="0" rIns="0" bIns="0" anchor="t" anchorCtr="0">
            <a:spAutoFit/>
          </a:bodyPr>
          <a:lstStyle/>
          <a:p>
            <a:pPr marL="0" lvl="0" indent="0" algn="l" rtl="0">
              <a:lnSpc>
                <a:spcPct val="130000"/>
              </a:lnSpc>
              <a:spcBef>
                <a:spcPts val="0"/>
              </a:spcBef>
              <a:spcAft>
                <a:spcPts val="0"/>
              </a:spcAft>
              <a:buNone/>
            </a:pPr>
            <a:r>
              <a:rPr lang="en-US" sz="1000" dirty="0">
                <a:solidFill>
                  <a:schemeClr val="dk1"/>
                </a:solidFill>
                <a:latin typeface="Poppins SemiBold"/>
                <a:ea typeface="Poppins SemiBold"/>
                <a:cs typeface="Poppins SemiBold"/>
                <a:sym typeface="Poppins SemiBold"/>
              </a:rPr>
              <a:t>In Progress:</a:t>
            </a:r>
            <a:endParaRPr sz="1000" dirty="0">
              <a:solidFill>
                <a:schemeClr val="dk2"/>
              </a:solidFill>
              <a:latin typeface="Poppins"/>
              <a:ea typeface="Poppins"/>
              <a:cs typeface="Poppins"/>
              <a:sym typeface="Poppins"/>
            </a:endParaRPr>
          </a:p>
        </p:txBody>
      </p:sp>
      <p:cxnSp>
        <p:nvCxnSpPr>
          <p:cNvPr id="17" name="Google Shape;64;p13">
            <a:extLst>
              <a:ext uri="{FF2B5EF4-FFF2-40B4-BE49-F238E27FC236}">
                <a16:creationId xmlns:a16="http://schemas.microsoft.com/office/drawing/2014/main" id="{D2681267-9220-828B-F6AB-0E145D4D4514}"/>
              </a:ext>
            </a:extLst>
          </p:cNvPr>
          <p:cNvCxnSpPr/>
          <p:nvPr/>
        </p:nvCxnSpPr>
        <p:spPr>
          <a:xfrm>
            <a:off x="496850" y="6495455"/>
            <a:ext cx="6530700" cy="0"/>
          </a:xfrm>
          <a:prstGeom prst="straightConnector1">
            <a:avLst/>
          </a:prstGeom>
          <a:noFill/>
          <a:ln w="9525" cap="flat" cmpd="sng">
            <a:solidFill>
              <a:srgbClr val="C0C0C0"/>
            </a:solidFill>
            <a:prstDash val="solid"/>
            <a:round/>
            <a:headEnd type="none" w="med" len="med"/>
            <a:tailEnd type="none" w="med" len="med"/>
          </a:ln>
        </p:spPr>
      </p:cxnSp>
    </p:spTree>
    <p:extLst>
      <p:ext uri="{BB962C8B-B14F-4D97-AF65-F5344CB8AC3E}">
        <p14:creationId xmlns:p14="http://schemas.microsoft.com/office/powerpoint/2010/main" val="127991542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556</Words>
  <Application>Microsoft Office PowerPoint</Application>
  <PresentationFormat>Custom</PresentationFormat>
  <Paragraphs>61</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Poppins SemiBold</vt:lpstr>
      <vt:lpstr>Arial</vt:lpstr>
      <vt:lpstr>Poppins</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Brophy</dc:creator>
  <cp:lastModifiedBy>Brophy, Matthew</cp:lastModifiedBy>
  <cp:revision>4</cp:revision>
  <cp:lastPrinted>2024-05-16T15:27:33Z</cp:lastPrinted>
  <dcterms:modified xsi:type="dcterms:W3CDTF">2024-05-16T15:28:23Z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d7fddc5-d245-42f6-a13f-f969110a1251_Enabled">
    <vt:lpwstr>true</vt:lpwstr>
  </property>
  <property fmtid="{D5CDD505-2E9C-101B-9397-08002B2CF9AE}" pid="3" name="MSIP_Label_ed7fddc5-d245-42f6-a13f-f969110a1251_SetDate">
    <vt:lpwstr>2024-05-16T13:54:58Z</vt:lpwstr>
  </property>
  <property fmtid="{D5CDD505-2E9C-101B-9397-08002B2CF9AE}" pid="4" name="MSIP_Label_ed7fddc5-d245-42f6-a13f-f969110a1251_Method">
    <vt:lpwstr>Standard</vt:lpwstr>
  </property>
  <property fmtid="{D5CDD505-2E9C-101B-9397-08002B2CF9AE}" pid="5" name="MSIP_Label_ed7fddc5-d245-42f6-a13f-f969110a1251_Name">
    <vt:lpwstr>Business Confidential Information</vt:lpwstr>
  </property>
  <property fmtid="{D5CDD505-2E9C-101B-9397-08002B2CF9AE}" pid="6" name="MSIP_Label_ed7fddc5-d245-42f6-a13f-f969110a1251_SiteId">
    <vt:lpwstr>5a5b9e61-20b2-4578-8f37-246881fa0d61</vt:lpwstr>
  </property>
  <property fmtid="{D5CDD505-2E9C-101B-9397-08002B2CF9AE}" pid="7" name="MSIP_Label_ed7fddc5-d245-42f6-a13f-f969110a1251_ActionId">
    <vt:lpwstr>25dcd84d-9353-4c5c-b430-058bdfc0a576</vt:lpwstr>
  </property>
  <property fmtid="{D5CDD505-2E9C-101B-9397-08002B2CF9AE}" pid="8" name="MSIP_Label_ed7fddc5-d245-42f6-a13f-f969110a1251_ContentBits">
    <vt:lpwstr>0</vt:lpwstr>
  </property>
</Properties>
</file>