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368" r:id="rId4"/>
    <p:sldId id="369" r:id="rId5"/>
    <p:sldId id="370" r:id="rId6"/>
    <p:sldId id="372" r:id="rId7"/>
    <p:sldId id="373" r:id="rId8"/>
    <p:sldId id="374" r:id="rId9"/>
    <p:sldId id="375" r:id="rId10"/>
    <p:sldId id="377" r:id="rId11"/>
    <p:sldId id="379" r:id="rId12"/>
    <p:sldId id="378" r:id="rId13"/>
    <p:sldId id="381" r:id="rId14"/>
    <p:sldId id="382" r:id="rId15"/>
    <p:sldId id="383" r:id="rId16"/>
    <p:sldId id="380" r:id="rId17"/>
    <p:sldId id="3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1515"/>
    <a:srgbClr val="96182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 autoAdjust="0"/>
    <p:restoredTop sz="82449" autoAdjust="0"/>
  </p:normalViewPr>
  <p:slideViewPr>
    <p:cSldViewPr snapToGrid="0">
      <p:cViewPr>
        <p:scale>
          <a:sx n="100" d="100"/>
          <a:sy n="100" d="100"/>
        </p:scale>
        <p:origin x="155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FDC8C-B6B3-4B5E-B927-7DED940B814C}" type="datetimeFigureOut">
              <a:rPr lang="en-US" smtClean="0"/>
              <a:t>2/28/24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4542CF-DBF6-49C4-AB3F-252AFB69EA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709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https://</a:t>
            </a:r>
            <a:r>
              <a:rPr lang="en-US" dirty="0" err="1"/>
              <a:t>www.npr.org</a:t>
            </a:r>
            <a:r>
              <a:rPr lang="en-US" dirty="0"/>
              <a:t>/2021/11/20/1055718914/giving-up-gas-powered-cars-for-electric-vehicles</a:t>
            </a:r>
          </a:p>
          <a:p>
            <a:endParaRPr lang="en-US" dirty="0"/>
          </a:p>
          <a:p>
            <a:r>
              <a:rPr lang="en-US" dirty="0"/>
              <a:t>Correctly estimating externality cost requires tons of assumptions and empirical work…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542CF-DBF6-49C4-AB3F-252AFB69EA6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189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542CF-DBF6-49C4-AB3F-252AFB69EA6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15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542CF-DBF6-49C4-AB3F-252AFB69EA6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58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students: Why does G have value? Clarify, </a:t>
            </a:r>
            <a:r>
              <a:rPr lang="en-US"/>
              <a:t>we’re saying $1 of G = $1 of CS = $1 of PS.</a:t>
            </a:r>
            <a:br>
              <a:rPr lang="en-US" dirty="0"/>
            </a:br>
            <a:br>
              <a:rPr lang="en-US" dirty="0"/>
            </a:b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“If $1 of G is worth more than $1 of CS and TS, then we want to tax more. You might think this is true if you think the government can cost-effectively provide public goods. If $1 of G is worth less than $1 of CS and TS, then we want to tax less. You might think this is true if you think the government is irredeemably corrupt or wasteful.”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542CF-DBF6-49C4-AB3F-252AFB69EA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39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ask students to show us surplus gains, and animate the answer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542CF-DBF6-49C4-AB3F-252AFB69EA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37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ask students to show us surplus gains, and animate the answer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542CF-DBF6-49C4-AB3F-252AFB69EA6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77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542CF-DBF6-49C4-AB3F-252AFB69EA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058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Say out loud that B &lt;-&gt; “Redistribution” from consumers to firms compared to a case where there’s no bias…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542CF-DBF6-49C4-AB3F-252AFB69EA6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25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PAUSE HERE to let students work out the graphs!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542CF-DBF6-49C4-AB3F-252AFB69EA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056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 with table. This is harder than previous one, so give more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542CF-DBF6-49C4-AB3F-252AFB69EA6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4078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If we are doing well on time, we COULD ask them to try to figure out how slope of the supply curve would matter too. But I don’t anticipate that we’ll have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4542CF-DBF6-49C4-AB3F-252AFB69EA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28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9A65D-7FC2-DAFE-AD88-4F91D0254ED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308" y="1122363"/>
            <a:ext cx="10985730" cy="2387600"/>
          </a:xfrm>
        </p:spPr>
        <p:txBody>
          <a:bodyPr anchor="b">
            <a:normAutofit/>
          </a:bodyPr>
          <a:lstStyle>
            <a:lvl1pPr algn="ctr"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9BAD56-2724-9B31-3A13-E0CCE706078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307" y="3602038"/>
            <a:ext cx="10985731" cy="583882"/>
          </a:xfrm>
        </p:spPr>
        <p:txBody>
          <a:bodyPr/>
          <a:lstStyle>
            <a:lvl1pPr marL="0" indent="0" algn="ctr">
              <a:buNone/>
              <a:defRPr sz="2400" cap="small" baseline="0">
                <a:solidFill>
                  <a:srgbClr val="8C151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1" name="Google Shape;69;p13">
            <a:extLst>
              <a:ext uri="{FF2B5EF4-FFF2-40B4-BE49-F238E27FC236}">
                <a16:creationId xmlns:a16="http://schemas.microsoft.com/office/drawing/2014/main" id="{CCF3AD6E-515E-844C-2E24-0A30C6271BD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5029200" y="4828473"/>
            <a:ext cx="2133600" cy="583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ctr" anchorCtr="1">
            <a:no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</a:lstStyle>
          <a:p>
            <a:pPr marL="2286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r>
              <a:rPr lang="en-US" dirty="0"/>
              <a:t>Click to edit</a:t>
            </a: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55B957ED-3DD3-2124-AA67-D95F4CE4237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5771" y="6274118"/>
            <a:ext cx="3004457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72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89;p16">
            <a:extLst>
              <a:ext uri="{FF2B5EF4-FFF2-40B4-BE49-F238E27FC236}">
                <a16:creationId xmlns:a16="http://schemas.microsoft.com/office/drawing/2014/main" id="{A0203A4B-1EC0-3044-EB1A-D462CAEC1594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885371" y="3222171"/>
            <a:ext cx="5500914" cy="12516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algn="l">
              <a:defRPr sz="4000" b="1" cap="none" baseline="0">
                <a:solidFill>
                  <a:schemeClr val="tx1"/>
                </a:solidFill>
              </a:defRPr>
            </a:lvl1pPr>
          </a:lstStyle>
          <a:p>
            <a:pPr marL="0" lvl="0" indent="0" algn="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dirty="0"/>
              <a:t>Click to edit section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64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7A206-F1C4-DDB7-F21E-2668054D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7E82E-C72B-68C9-9076-BF256736E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78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AD95F-EB4E-3E45-A2EF-3616E5FCA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AAFF9-373D-FFE0-CC12-52FC581390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7308" y="1239520"/>
            <a:ext cx="5181600" cy="54014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1F332-03AE-F1DE-F1C4-22851253D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1439" y="1239519"/>
            <a:ext cx="5181600" cy="5401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1751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1C85-FFA1-72F8-50CA-DDCE412F5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3869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0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D5D57-D47A-8BA1-B525-89D098D4D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308" y="341745"/>
            <a:ext cx="10985731" cy="6139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48CDA-88AD-2A5B-36BE-925955B04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7309" y="1239520"/>
            <a:ext cx="10985730" cy="5401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Google Shape;19;p3">
            <a:extLst>
              <a:ext uri="{FF2B5EF4-FFF2-40B4-BE49-F238E27FC236}">
                <a16:creationId xmlns:a16="http://schemas.microsoft.com/office/drawing/2014/main" id="{DABE782D-0911-4563-486A-C3EA35FFC938}"/>
              </a:ext>
            </a:extLst>
          </p:cNvPr>
          <p:cNvSpPr txBox="1"/>
          <p:nvPr userDrawn="1"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rgbClr val="8C1515"/>
          </a:solidFill>
          <a:ln w="9525" cap="flat" cmpd="sng">
            <a:solidFill>
              <a:srgbClr val="8C151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  <p:extLst>
      <p:ext uri="{BB962C8B-B14F-4D97-AF65-F5344CB8AC3E}">
        <p14:creationId xmlns:p14="http://schemas.microsoft.com/office/powerpoint/2010/main" val="2910563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4" r:id="rId5"/>
    <p:sldLayoutId id="214748365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8C1515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8C1515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C1515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C1515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C1515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C1515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11" Type="http://schemas.openxmlformats.org/officeDocument/2006/relationships/image" Target="../media/image42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20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88D5B-207C-8B40-AEB3-B2DFA7EFBC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Behavioral Economics And Public Policy: Taxation of Internalities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A6238-5AB3-1A40-5284-08A7C01464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Econ 178: Behavioral Economics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921B6-E427-7C9E-01A1-4C3094679310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607011" y="4840830"/>
            <a:ext cx="2977978" cy="583882"/>
          </a:xfrm>
        </p:spPr>
        <p:txBody>
          <a:bodyPr/>
          <a:lstStyle/>
          <a:p>
            <a:r>
              <a:rPr lang="en-US" dirty="0"/>
              <a:t>Marcelo </a:t>
            </a:r>
            <a:r>
              <a:rPr lang="en-US" dirty="0" err="1"/>
              <a:t>Clerici</a:t>
            </a:r>
            <a:r>
              <a:rPr lang="en-US" dirty="0"/>
              <a:t>-Arias</a:t>
            </a:r>
          </a:p>
        </p:txBody>
      </p:sp>
    </p:spTree>
    <p:extLst>
      <p:ext uri="{BB962C8B-B14F-4D97-AF65-F5344CB8AC3E}">
        <p14:creationId xmlns:p14="http://schemas.microsoft.com/office/powerpoint/2010/main" val="2802818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38A7-30DD-F04B-8730-4FEA62BE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externalities to internalities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3">
                <a:extLst>
                  <a:ext uri="{FF2B5EF4-FFF2-40B4-BE49-F238E27FC236}">
                    <a16:creationId xmlns:a16="http://schemas.microsoft.com/office/drawing/2014/main" id="{10EDD758-28F2-84E5-01FB-5A09C4A5A5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518" y="955675"/>
                <a:ext cx="4869191" cy="590232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Start with standard supply-demand setup</a:t>
                </a:r>
              </a:p>
              <a:p>
                <a:r>
                  <a:rPr lang="en-US" dirty="0"/>
                  <a:t>Assume that people are overconsuming the good. How does the “true” WTP curve compare to the observed demand?</a:t>
                </a:r>
              </a:p>
              <a:p>
                <a:pPr lvl="1"/>
                <a:r>
                  <a:rPr lang="en-US" dirty="0"/>
                  <a:t>Inward shift: wedge between market and normative (unbiased) demand</a:t>
                </a:r>
              </a:p>
              <a:p>
                <a:r>
                  <a:rPr lang="en-US" dirty="0"/>
                  <a:t>With table: draw surplus regions</a:t>
                </a:r>
              </a:p>
              <a:p>
                <a:pPr lvl="1"/>
                <a:r>
                  <a:rPr lang="en-US" dirty="0"/>
                  <a:t>PS: area between price and supply</a:t>
                </a:r>
              </a:p>
              <a:p>
                <a:pPr lvl="1"/>
                <a:r>
                  <a:rPr lang="en-US" dirty="0"/>
                  <a:t>CS: area between price and normative demand. </a:t>
                </a:r>
              </a:p>
              <a:p>
                <a:pPr lvl="2"/>
                <a:r>
                  <a:rPr lang="en-US" dirty="0"/>
                  <a:t>For marginal unit price &gt; normative demand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rgbClr val="8C1515"/>
                    </a:solidFill>
                  </a:rPr>
                  <a:t>CS loss!</a:t>
                </a:r>
              </a:p>
              <a:p>
                <a:pPr lvl="2"/>
                <a:r>
                  <a:rPr lang="en-US" dirty="0"/>
                  <a:t>This loss often called </a:t>
                </a:r>
                <a:r>
                  <a:rPr lang="en-US" b="1" dirty="0">
                    <a:solidFill>
                      <a:srgbClr val="8C1515"/>
                    </a:solidFill>
                  </a:rPr>
                  <a:t>internality. </a:t>
                </a:r>
                <a:endParaRPr lang="en-US" dirty="0"/>
              </a:p>
              <a:p>
                <a:pPr lvl="2"/>
                <a:r>
                  <a:rPr lang="en-US" dirty="0"/>
                  <a:t>Externalities = cost borne by others that I don’t consider in my decision</a:t>
                </a:r>
              </a:p>
              <a:p>
                <a:pPr lvl="2"/>
                <a:r>
                  <a:rPr lang="en-US" dirty="0"/>
                  <a:t>Internality = cost born by myself that I don’t consider in my decision</a:t>
                </a:r>
              </a:p>
            </p:txBody>
          </p:sp>
        </mc:Choice>
        <mc:Fallback xmlns="">
          <p:sp>
            <p:nvSpPr>
              <p:cNvPr id="27" name="Content Placeholder 3">
                <a:extLst>
                  <a:ext uri="{FF2B5EF4-FFF2-40B4-BE49-F238E27FC236}">
                    <a16:creationId xmlns:a16="http://schemas.microsoft.com/office/drawing/2014/main" id="{10EDD758-28F2-84E5-01FB-5A09C4A5A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518" y="955675"/>
                <a:ext cx="4869191" cy="5902325"/>
              </a:xfrm>
              <a:blipFill>
                <a:blip r:embed="rId3"/>
                <a:stretch>
                  <a:fillRect l="-1823" t="-2581" r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026327C-9FFD-6CD2-1851-9693757319E4}"/>
              </a:ext>
            </a:extLst>
          </p:cNvPr>
          <p:cNvCxnSpPr/>
          <p:nvPr/>
        </p:nvCxnSpPr>
        <p:spPr>
          <a:xfrm>
            <a:off x="5878057" y="1216716"/>
            <a:ext cx="0" cy="50239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D23A960-FD86-8FA8-F228-F60D0AA2DD06}"/>
              </a:ext>
            </a:extLst>
          </p:cNvPr>
          <p:cNvCxnSpPr>
            <a:cxnSpLocks/>
          </p:cNvCxnSpPr>
          <p:nvPr/>
        </p:nvCxnSpPr>
        <p:spPr>
          <a:xfrm flipH="1">
            <a:off x="5878057" y="6245917"/>
            <a:ext cx="56822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5FAEE9E-58E0-0868-960F-3B7C08EA4D0C}"/>
              </a:ext>
            </a:extLst>
          </p:cNvPr>
          <p:cNvSpPr txBox="1"/>
          <p:nvPr/>
        </p:nvSpPr>
        <p:spPr>
          <a:xfrm>
            <a:off x="8443334" y="6421005"/>
            <a:ext cx="92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6C789F-2B20-013F-B001-D33DAF072DEF}"/>
              </a:ext>
            </a:extLst>
          </p:cNvPr>
          <p:cNvSpPr txBox="1"/>
          <p:nvPr/>
        </p:nvSpPr>
        <p:spPr>
          <a:xfrm rot="16200000">
            <a:off x="5008735" y="3393922"/>
            <a:ext cx="649537" cy="3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C5A065C-3CA8-3056-9FCA-708DA5E6C230}"/>
              </a:ext>
            </a:extLst>
          </p:cNvPr>
          <p:cNvCxnSpPr>
            <a:cxnSpLocks/>
          </p:cNvCxnSpPr>
          <p:nvPr/>
        </p:nvCxnSpPr>
        <p:spPr>
          <a:xfrm>
            <a:off x="5878056" y="2902597"/>
            <a:ext cx="3564155" cy="3345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8C9E841-75FB-3B78-847D-06B9CD626750}"/>
              </a:ext>
            </a:extLst>
          </p:cNvPr>
          <p:cNvCxnSpPr>
            <a:cxnSpLocks/>
          </p:cNvCxnSpPr>
          <p:nvPr/>
        </p:nvCxnSpPr>
        <p:spPr>
          <a:xfrm flipV="1">
            <a:off x="5878055" y="2294025"/>
            <a:ext cx="4656615" cy="32739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97FC686-9DD8-00FE-0834-AD0A7026BFB0}"/>
              </a:ext>
            </a:extLst>
          </p:cNvPr>
          <p:cNvSpPr txBox="1"/>
          <p:nvPr/>
        </p:nvSpPr>
        <p:spPr>
          <a:xfrm>
            <a:off x="10595196" y="2109359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Supply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FAA833-D4E8-5F66-019E-1AF0E5313F86}"/>
              </a:ext>
            </a:extLst>
          </p:cNvPr>
          <p:cNvSpPr txBox="1"/>
          <p:nvPr/>
        </p:nvSpPr>
        <p:spPr>
          <a:xfrm>
            <a:off x="9217990" y="5720069"/>
            <a:ext cx="957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Normative</a:t>
            </a:r>
          </a:p>
          <a:p>
            <a:pPr algn="ctr"/>
            <a:r>
              <a:rPr lang="en-US" sz="1400" dirty="0"/>
              <a:t>Demand</a:t>
            </a:r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82602847-A8C0-D0EF-729C-B52E2A8AF716}"/>
              </a:ext>
            </a:extLst>
          </p:cNvPr>
          <p:cNvSpPr/>
          <p:nvPr/>
        </p:nvSpPr>
        <p:spPr>
          <a:xfrm>
            <a:off x="5899364" y="2902596"/>
            <a:ext cx="1068579" cy="1014828"/>
          </a:xfrm>
          <a:prstGeom prst="rtTriangle">
            <a:avLst/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94452048-F771-454D-3C58-B3BF1C1FD012}"/>
              </a:ext>
            </a:extLst>
          </p:cNvPr>
          <p:cNvSpPr/>
          <p:nvPr/>
        </p:nvSpPr>
        <p:spPr>
          <a:xfrm rot="5400000">
            <a:off x="6235933" y="3558720"/>
            <a:ext cx="1667963" cy="2370499"/>
          </a:xfrm>
          <a:prstGeom prst="rtTriangle">
            <a:avLst/>
          </a:pr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C2DE361-220C-A70A-A212-AAB7A0E34D7E}"/>
              </a:ext>
            </a:extLst>
          </p:cNvPr>
          <p:cNvSpPr txBox="1"/>
          <p:nvPr/>
        </p:nvSpPr>
        <p:spPr>
          <a:xfrm>
            <a:off x="6070006" y="3408590"/>
            <a:ext cx="58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C6BBDD6-197F-069C-38AC-024334A84D42}"/>
              </a:ext>
            </a:extLst>
          </p:cNvPr>
          <p:cNvSpPr txBox="1"/>
          <p:nvPr/>
        </p:nvSpPr>
        <p:spPr>
          <a:xfrm>
            <a:off x="6238372" y="4540167"/>
            <a:ext cx="584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3532118-46BA-38D6-3CB2-3EA581E6D5EC}"/>
                  </a:ext>
                </a:extLst>
              </p:cNvPr>
              <p:cNvSpPr txBox="1"/>
              <p:nvPr/>
            </p:nvSpPr>
            <p:spPr>
              <a:xfrm>
                <a:off x="8075419" y="6211669"/>
                <a:ext cx="3303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3532118-46BA-38D6-3CB2-3EA581E6D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419" y="6211669"/>
                <a:ext cx="330335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008722E-4036-0B88-E930-0E10FA3FCCE6}"/>
              </a:ext>
            </a:extLst>
          </p:cNvPr>
          <p:cNvCxnSpPr>
            <a:cxnSpLocks/>
          </p:cNvCxnSpPr>
          <p:nvPr/>
        </p:nvCxnSpPr>
        <p:spPr>
          <a:xfrm>
            <a:off x="5896866" y="1663404"/>
            <a:ext cx="4814736" cy="45772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B85CEF9-5042-5AD6-8DF0-192343965A86}"/>
              </a:ext>
            </a:extLst>
          </p:cNvPr>
          <p:cNvCxnSpPr>
            <a:cxnSpLocks/>
          </p:cNvCxnSpPr>
          <p:nvPr/>
        </p:nvCxnSpPr>
        <p:spPr>
          <a:xfrm flipV="1">
            <a:off x="8235511" y="3889497"/>
            <a:ext cx="0" cy="236593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78FCFB4-1450-AF94-F02E-DAF5DC94CFA8}"/>
              </a:ext>
            </a:extLst>
          </p:cNvPr>
          <p:cNvCxnSpPr>
            <a:cxnSpLocks/>
          </p:cNvCxnSpPr>
          <p:nvPr/>
        </p:nvCxnSpPr>
        <p:spPr>
          <a:xfrm>
            <a:off x="5901318" y="3909987"/>
            <a:ext cx="232709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E865238-C42E-5956-FFF9-DE2BCA5C691F}"/>
                  </a:ext>
                </a:extLst>
              </p:cNvPr>
              <p:cNvSpPr txBox="1"/>
              <p:nvPr/>
            </p:nvSpPr>
            <p:spPr>
              <a:xfrm>
                <a:off x="5558642" y="3755804"/>
                <a:ext cx="340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E865238-C42E-5956-FFF9-DE2BCA5C6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642" y="3755804"/>
                <a:ext cx="340960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Right Triangle 63">
            <a:extLst>
              <a:ext uri="{FF2B5EF4-FFF2-40B4-BE49-F238E27FC236}">
                <a16:creationId xmlns:a16="http://schemas.microsoft.com/office/drawing/2014/main" id="{3E5D114F-8698-A7D8-E354-526D0A3F3A20}"/>
              </a:ext>
            </a:extLst>
          </p:cNvPr>
          <p:cNvSpPr/>
          <p:nvPr/>
        </p:nvSpPr>
        <p:spPr>
          <a:xfrm rot="10800000">
            <a:off x="6986748" y="3917423"/>
            <a:ext cx="1248752" cy="1236312"/>
          </a:xfrm>
          <a:prstGeom prst="rtTriangle">
            <a:avLst/>
          </a:prstGeom>
          <a:solidFill>
            <a:srgbClr val="961820">
              <a:alpha val="3294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BC8EB6C-D56F-5A17-70CF-6BE912890BD3}"/>
              </a:ext>
            </a:extLst>
          </p:cNvPr>
          <p:cNvSpPr txBox="1"/>
          <p:nvPr/>
        </p:nvSpPr>
        <p:spPr>
          <a:xfrm>
            <a:off x="7542210" y="3923153"/>
            <a:ext cx="584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Loss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8AA6E3C-441C-9277-AE2D-B43303E57A15}"/>
              </a:ext>
            </a:extLst>
          </p:cNvPr>
          <p:cNvSpPr txBox="1"/>
          <p:nvPr/>
        </p:nvSpPr>
        <p:spPr>
          <a:xfrm>
            <a:off x="10513571" y="5440821"/>
            <a:ext cx="9441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Mistaken (market) Demand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19CD57D-8B5E-2F3E-F7EF-0AD75080289E}"/>
              </a:ext>
            </a:extLst>
          </p:cNvPr>
          <p:cNvSpPr txBox="1"/>
          <p:nvPr/>
        </p:nvSpPr>
        <p:spPr>
          <a:xfrm>
            <a:off x="8937457" y="3678750"/>
            <a:ext cx="1350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961820"/>
                </a:solidFill>
              </a:rPr>
              <a:t>“Internality”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88B74BD9-6422-17FC-B013-CBBD2CC78850}"/>
              </a:ext>
            </a:extLst>
          </p:cNvPr>
          <p:cNvCxnSpPr>
            <a:cxnSpLocks/>
          </p:cNvCxnSpPr>
          <p:nvPr/>
        </p:nvCxnSpPr>
        <p:spPr>
          <a:xfrm flipH="1">
            <a:off x="8247701" y="3982700"/>
            <a:ext cx="733728" cy="306937"/>
          </a:xfrm>
          <a:prstGeom prst="straightConnector1">
            <a:avLst/>
          </a:prstGeom>
          <a:ln w="57150">
            <a:solidFill>
              <a:srgbClr val="96182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D36F676-58B9-46EA-3E2B-8A81D048245F}"/>
              </a:ext>
            </a:extLst>
          </p:cNvPr>
          <p:cNvSpPr txBox="1"/>
          <p:nvPr/>
        </p:nvSpPr>
        <p:spPr>
          <a:xfrm>
            <a:off x="10053527" y="5253717"/>
            <a:ext cx="8442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Demand</a:t>
            </a:r>
          </a:p>
        </p:txBody>
      </p:sp>
    </p:spTree>
    <p:extLst>
      <p:ext uri="{BB962C8B-B14F-4D97-AF65-F5344CB8AC3E}">
        <p14:creationId xmlns:p14="http://schemas.microsoft.com/office/powerpoint/2010/main" val="4256847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animBg="1"/>
      <p:bldP spid="56" grpId="0" animBg="1"/>
      <p:bldP spid="57" grpId="0"/>
      <p:bldP spid="58" grpId="0"/>
      <p:bldP spid="64" grpId="0" animBg="1"/>
      <p:bldP spid="65" grpId="0"/>
      <p:bldP spid="66" grpId="0"/>
      <p:bldP spid="67" grpId="0"/>
      <p:bldP spid="9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94452048-F771-454D-3C58-B3BF1C1FD012}"/>
              </a:ext>
            </a:extLst>
          </p:cNvPr>
          <p:cNvSpPr/>
          <p:nvPr/>
        </p:nvSpPr>
        <p:spPr>
          <a:xfrm rot="5400000">
            <a:off x="6235933" y="3558720"/>
            <a:ext cx="1667963" cy="2370499"/>
          </a:xfrm>
          <a:prstGeom prst="rtTriangle">
            <a:avLst/>
          </a:pr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ight Triangle 63">
            <a:extLst>
              <a:ext uri="{FF2B5EF4-FFF2-40B4-BE49-F238E27FC236}">
                <a16:creationId xmlns:a16="http://schemas.microsoft.com/office/drawing/2014/main" id="{3E5D114F-8698-A7D8-E354-526D0A3F3A20}"/>
              </a:ext>
            </a:extLst>
          </p:cNvPr>
          <p:cNvSpPr/>
          <p:nvPr/>
        </p:nvSpPr>
        <p:spPr>
          <a:xfrm rot="10800000">
            <a:off x="6986748" y="3917423"/>
            <a:ext cx="1248752" cy="1236312"/>
          </a:xfrm>
          <a:prstGeom prst="rtTriangle">
            <a:avLst/>
          </a:prstGeom>
          <a:solidFill>
            <a:srgbClr val="961820">
              <a:alpha val="3372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8A7AE2-4744-9000-F779-FF187B72CB09}"/>
              </a:ext>
            </a:extLst>
          </p:cNvPr>
          <p:cNvCxnSpPr>
            <a:cxnSpLocks/>
            <a:stCxn id="55" idx="4"/>
            <a:endCxn id="64" idx="2"/>
          </p:cNvCxnSpPr>
          <p:nvPr/>
        </p:nvCxnSpPr>
        <p:spPr>
          <a:xfrm flipV="1">
            <a:off x="6967943" y="3917423"/>
            <a:ext cx="1267557" cy="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996F4CE-464B-342C-C8F0-0BCCE09F0044}"/>
              </a:ext>
            </a:extLst>
          </p:cNvPr>
          <p:cNvCxnSpPr>
            <a:cxnSpLocks/>
            <a:stCxn id="64" idx="0"/>
            <a:endCxn id="64" idx="2"/>
          </p:cNvCxnSpPr>
          <p:nvPr/>
        </p:nvCxnSpPr>
        <p:spPr>
          <a:xfrm flipV="1">
            <a:off x="8235500" y="3917423"/>
            <a:ext cx="0" cy="1236312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AC238A7-30DD-F04B-8730-4FEA62BE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deadweight loss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10EDD758-28F2-84E5-01FB-5A09C4A5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518" y="955675"/>
            <a:ext cx="4869191" cy="59023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Region A: </a:t>
            </a:r>
            <a:r>
              <a:rPr lang="en-US" dirty="0"/>
              <a:t>positive for total surplus</a:t>
            </a:r>
          </a:p>
          <a:p>
            <a:pPr lvl="1"/>
            <a:r>
              <a:rPr lang="en-US" dirty="0"/>
              <a:t>If no mistakes: total surplus = A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>
                <a:solidFill>
                  <a:srgbClr val="7030A0"/>
                </a:solidFill>
              </a:rPr>
              <a:t>Region B: </a:t>
            </a:r>
            <a:r>
              <a:rPr lang="en-US" dirty="0"/>
              <a:t>contributes zero to total surplus.</a:t>
            </a:r>
          </a:p>
          <a:p>
            <a:pPr lvl="1"/>
            <a:r>
              <a:rPr lang="en-US" dirty="0"/>
              <a:t>Positive PS cancels out negative CS</a:t>
            </a:r>
          </a:p>
          <a:p>
            <a:r>
              <a:rPr lang="en-US" dirty="0">
                <a:solidFill>
                  <a:srgbClr val="7030A0"/>
                </a:solidFill>
              </a:rPr>
              <a:t>Region C:</a:t>
            </a:r>
            <a:r>
              <a:rPr lang="en-US" dirty="0"/>
              <a:t> negative for total surplus</a:t>
            </a:r>
          </a:p>
          <a:p>
            <a:pPr lvl="1"/>
            <a:r>
              <a:rPr lang="en-US" dirty="0"/>
              <a:t>Pure CS loss from internality</a:t>
            </a:r>
          </a:p>
          <a:p>
            <a:pPr lvl="1"/>
            <a:r>
              <a:rPr lang="en-US" b="1" dirty="0"/>
              <a:t>Behavioral deadweight loss</a:t>
            </a:r>
          </a:p>
          <a:p>
            <a:pPr lvl="1"/>
            <a:r>
              <a:rPr lang="en-US" dirty="0"/>
              <a:t>We want to get rid of this!</a:t>
            </a:r>
          </a:p>
          <a:p>
            <a:pPr lvl="1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026327C-9FFD-6CD2-1851-9693757319E4}"/>
              </a:ext>
            </a:extLst>
          </p:cNvPr>
          <p:cNvCxnSpPr/>
          <p:nvPr/>
        </p:nvCxnSpPr>
        <p:spPr>
          <a:xfrm>
            <a:off x="5878057" y="1216716"/>
            <a:ext cx="0" cy="50239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D23A960-FD86-8FA8-F228-F60D0AA2DD06}"/>
              </a:ext>
            </a:extLst>
          </p:cNvPr>
          <p:cNvCxnSpPr>
            <a:cxnSpLocks/>
          </p:cNvCxnSpPr>
          <p:nvPr/>
        </p:nvCxnSpPr>
        <p:spPr>
          <a:xfrm flipH="1">
            <a:off x="5878057" y="6245917"/>
            <a:ext cx="568223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5FAEE9E-58E0-0868-960F-3B7C08EA4D0C}"/>
              </a:ext>
            </a:extLst>
          </p:cNvPr>
          <p:cNvSpPr txBox="1"/>
          <p:nvPr/>
        </p:nvSpPr>
        <p:spPr>
          <a:xfrm>
            <a:off x="8443334" y="6421005"/>
            <a:ext cx="927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66C789F-2B20-013F-B001-D33DAF072DEF}"/>
              </a:ext>
            </a:extLst>
          </p:cNvPr>
          <p:cNvSpPr txBox="1"/>
          <p:nvPr/>
        </p:nvSpPr>
        <p:spPr>
          <a:xfrm rot="16200000">
            <a:off x="5008735" y="3393922"/>
            <a:ext cx="649537" cy="3416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C5A065C-3CA8-3056-9FCA-708DA5E6C230}"/>
              </a:ext>
            </a:extLst>
          </p:cNvPr>
          <p:cNvCxnSpPr>
            <a:cxnSpLocks/>
          </p:cNvCxnSpPr>
          <p:nvPr/>
        </p:nvCxnSpPr>
        <p:spPr>
          <a:xfrm>
            <a:off x="5878056" y="2902597"/>
            <a:ext cx="3564155" cy="33457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E8C9E841-75FB-3B78-847D-06B9CD626750}"/>
              </a:ext>
            </a:extLst>
          </p:cNvPr>
          <p:cNvCxnSpPr>
            <a:cxnSpLocks/>
          </p:cNvCxnSpPr>
          <p:nvPr/>
        </p:nvCxnSpPr>
        <p:spPr>
          <a:xfrm flipV="1">
            <a:off x="5878055" y="2294025"/>
            <a:ext cx="4656615" cy="32739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97FC686-9DD8-00FE-0834-AD0A7026BFB0}"/>
              </a:ext>
            </a:extLst>
          </p:cNvPr>
          <p:cNvSpPr txBox="1"/>
          <p:nvPr/>
        </p:nvSpPr>
        <p:spPr>
          <a:xfrm>
            <a:off x="10595196" y="2109359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Supply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3FAA833-D4E8-5F66-019E-1AF0E5313F86}"/>
              </a:ext>
            </a:extLst>
          </p:cNvPr>
          <p:cNvSpPr txBox="1"/>
          <p:nvPr/>
        </p:nvSpPr>
        <p:spPr>
          <a:xfrm>
            <a:off x="9217990" y="5720069"/>
            <a:ext cx="957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Normative</a:t>
            </a:r>
          </a:p>
          <a:p>
            <a:pPr algn="ctr"/>
            <a:r>
              <a:rPr lang="en-US" sz="1400" dirty="0"/>
              <a:t>Demand</a:t>
            </a:r>
          </a:p>
        </p:txBody>
      </p:sp>
      <p:sp>
        <p:nvSpPr>
          <p:cNvPr id="55" name="Right Triangle 54">
            <a:extLst>
              <a:ext uri="{FF2B5EF4-FFF2-40B4-BE49-F238E27FC236}">
                <a16:creationId xmlns:a16="http://schemas.microsoft.com/office/drawing/2014/main" id="{82602847-A8C0-D0EF-729C-B52E2A8AF716}"/>
              </a:ext>
            </a:extLst>
          </p:cNvPr>
          <p:cNvSpPr/>
          <p:nvPr/>
        </p:nvSpPr>
        <p:spPr>
          <a:xfrm>
            <a:off x="5899364" y="2902596"/>
            <a:ext cx="1068579" cy="1014828"/>
          </a:xfrm>
          <a:prstGeom prst="rtTriangle">
            <a:avLst/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3532118-46BA-38D6-3CB2-3EA581E6D5EC}"/>
                  </a:ext>
                </a:extLst>
              </p:cNvPr>
              <p:cNvSpPr txBox="1"/>
              <p:nvPr/>
            </p:nvSpPr>
            <p:spPr>
              <a:xfrm>
                <a:off x="8075419" y="6211669"/>
                <a:ext cx="33033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3532118-46BA-38D6-3CB2-3EA581E6D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419" y="6211669"/>
                <a:ext cx="33033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008722E-4036-0B88-E930-0E10FA3FCCE6}"/>
              </a:ext>
            </a:extLst>
          </p:cNvPr>
          <p:cNvCxnSpPr>
            <a:cxnSpLocks/>
          </p:cNvCxnSpPr>
          <p:nvPr/>
        </p:nvCxnSpPr>
        <p:spPr>
          <a:xfrm>
            <a:off x="5896866" y="1663404"/>
            <a:ext cx="4814736" cy="45772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B85CEF9-5042-5AD6-8DF0-192343965A86}"/>
              </a:ext>
            </a:extLst>
          </p:cNvPr>
          <p:cNvCxnSpPr>
            <a:cxnSpLocks/>
          </p:cNvCxnSpPr>
          <p:nvPr/>
        </p:nvCxnSpPr>
        <p:spPr>
          <a:xfrm flipV="1">
            <a:off x="8235511" y="3889497"/>
            <a:ext cx="0" cy="236593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78FCFB4-1450-AF94-F02E-DAF5DC94CFA8}"/>
              </a:ext>
            </a:extLst>
          </p:cNvPr>
          <p:cNvCxnSpPr>
            <a:cxnSpLocks/>
          </p:cNvCxnSpPr>
          <p:nvPr/>
        </p:nvCxnSpPr>
        <p:spPr>
          <a:xfrm>
            <a:off x="5901318" y="3909987"/>
            <a:ext cx="232709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E865238-C42E-5956-FFF9-DE2BCA5C691F}"/>
                  </a:ext>
                </a:extLst>
              </p:cNvPr>
              <p:cNvSpPr txBox="1"/>
              <p:nvPr/>
            </p:nvSpPr>
            <p:spPr>
              <a:xfrm>
                <a:off x="5558642" y="3755804"/>
                <a:ext cx="3409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E865238-C42E-5956-FFF9-DE2BCA5C6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8642" y="3755804"/>
                <a:ext cx="340960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id="{08AA6E3C-441C-9277-AE2D-B43303E57A15}"/>
              </a:ext>
            </a:extLst>
          </p:cNvPr>
          <p:cNvSpPr txBox="1"/>
          <p:nvPr/>
        </p:nvSpPr>
        <p:spPr>
          <a:xfrm>
            <a:off x="10513571" y="5440821"/>
            <a:ext cx="94411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Mistaken (market) Demand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3B7F2F-273B-0B71-4E1E-D720B61FF0B7}"/>
              </a:ext>
            </a:extLst>
          </p:cNvPr>
          <p:cNvCxnSpPr>
            <a:cxnSpLocks/>
          </p:cNvCxnSpPr>
          <p:nvPr/>
        </p:nvCxnSpPr>
        <p:spPr>
          <a:xfrm>
            <a:off x="5878055" y="2902596"/>
            <a:ext cx="1611368" cy="1493851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FEBA3AE-9EEE-54C6-63E6-F825CA79ADEE}"/>
              </a:ext>
            </a:extLst>
          </p:cNvPr>
          <p:cNvCxnSpPr>
            <a:cxnSpLocks/>
          </p:cNvCxnSpPr>
          <p:nvPr/>
        </p:nvCxnSpPr>
        <p:spPr>
          <a:xfrm flipV="1">
            <a:off x="5878044" y="4416938"/>
            <a:ext cx="1611379" cy="1144556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820D9C0-BA96-6D1A-5FA1-71F5BDA9F2C8}"/>
              </a:ext>
            </a:extLst>
          </p:cNvPr>
          <p:cNvCxnSpPr>
            <a:cxnSpLocks/>
            <a:stCxn id="56" idx="4"/>
          </p:cNvCxnSpPr>
          <p:nvPr/>
        </p:nvCxnSpPr>
        <p:spPr>
          <a:xfrm flipH="1" flipV="1">
            <a:off x="5871437" y="2902595"/>
            <a:ext cx="13228" cy="2675356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2C7C7A-D007-3A03-6CC8-8A51F3CEE7C2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7502611" y="3917423"/>
            <a:ext cx="732889" cy="499514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1FD61C-6ACE-FA90-623A-83B2D4E5401A}"/>
              </a:ext>
            </a:extLst>
          </p:cNvPr>
          <p:cNvCxnSpPr>
            <a:cxnSpLocks/>
          </p:cNvCxnSpPr>
          <p:nvPr/>
        </p:nvCxnSpPr>
        <p:spPr>
          <a:xfrm>
            <a:off x="7502600" y="4416937"/>
            <a:ext cx="739494" cy="707729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1B5C1E1-451E-15C9-7382-8FB7E02A9E94}"/>
              </a:ext>
            </a:extLst>
          </p:cNvPr>
          <p:cNvSpPr txBox="1"/>
          <p:nvPr/>
        </p:nvSpPr>
        <p:spPr>
          <a:xfrm>
            <a:off x="6275065" y="4053700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9BD6AE-8010-BFD7-70BB-E2DC0B4965FE}"/>
              </a:ext>
            </a:extLst>
          </p:cNvPr>
          <p:cNvSpPr txBox="1"/>
          <p:nvPr/>
        </p:nvSpPr>
        <p:spPr>
          <a:xfrm>
            <a:off x="7386811" y="3931012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537878-BA90-22EE-0DB7-423A79597686}"/>
              </a:ext>
            </a:extLst>
          </p:cNvPr>
          <p:cNvSpPr txBox="1"/>
          <p:nvPr/>
        </p:nvSpPr>
        <p:spPr>
          <a:xfrm>
            <a:off x="7795027" y="4240273"/>
            <a:ext cx="3706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076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DD30-DD7E-391D-87D0-BE7669F5E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328" y="182427"/>
            <a:ext cx="10985731" cy="613930"/>
          </a:xfrm>
        </p:spPr>
        <p:txBody>
          <a:bodyPr/>
          <a:lstStyle/>
          <a:p>
            <a:r>
              <a:rPr lang="en-US" dirty="0"/>
              <a:t>Effect of a tax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57E7231-BE4D-F393-DC64-26B87B5B1964}"/>
              </a:ext>
            </a:extLst>
          </p:cNvPr>
          <p:cNvCxnSpPr/>
          <p:nvPr/>
        </p:nvCxnSpPr>
        <p:spPr>
          <a:xfrm>
            <a:off x="6373460" y="1324981"/>
            <a:ext cx="0" cy="453588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A933FA-AEAB-E7BE-8167-0A0353936771}"/>
              </a:ext>
            </a:extLst>
          </p:cNvPr>
          <p:cNvCxnSpPr>
            <a:cxnSpLocks/>
          </p:cNvCxnSpPr>
          <p:nvPr/>
        </p:nvCxnSpPr>
        <p:spPr>
          <a:xfrm flipH="1">
            <a:off x="6373460" y="5865615"/>
            <a:ext cx="49803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9486564-D06C-5456-07D6-B6374455A528}"/>
              </a:ext>
            </a:extLst>
          </p:cNvPr>
          <p:cNvSpPr txBox="1"/>
          <p:nvPr/>
        </p:nvSpPr>
        <p:spPr>
          <a:xfrm>
            <a:off x="8676791" y="5906182"/>
            <a:ext cx="813354" cy="3334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64C273-2B82-97C9-1C85-A07DC8BB75EB}"/>
              </a:ext>
            </a:extLst>
          </p:cNvPr>
          <p:cNvSpPr txBox="1"/>
          <p:nvPr/>
        </p:nvSpPr>
        <p:spPr>
          <a:xfrm rot="16200000">
            <a:off x="5779722" y="2986075"/>
            <a:ext cx="586437" cy="2994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C6E09E-8DDF-2CAC-F5F9-4094E90222A5}"/>
              </a:ext>
            </a:extLst>
          </p:cNvPr>
          <p:cNvCxnSpPr>
            <a:cxnSpLocks/>
          </p:cNvCxnSpPr>
          <p:nvPr/>
        </p:nvCxnSpPr>
        <p:spPr>
          <a:xfrm>
            <a:off x="6373459" y="2847085"/>
            <a:ext cx="3123872" cy="30207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E71B9B-E77B-9CCA-D6E1-D4A06BFD82B7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6373458" y="2269846"/>
            <a:ext cx="4134428" cy="29837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710167E-7F93-4868-F043-6BB76DAD32EE}"/>
              </a:ext>
            </a:extLst>
          </p:cNvPr>
          <p:cNvSpPr txBox="1"/>
          <p:nvPr/>
        </p:nvSpPr>
        <p:spPr>
          <a:xfrm>
            <a:off x="10507886" y="2130907"/>
            <a:ext cx="1399549" cy="277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Supply (cost to firms)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0592B8-4FC3-CA10-6BFC-79C831CA50DC}"/>
              </a:ext>
            </a:extLst>
          </p:cNvPr>
          <p:cNvSpPr txBox="1"/>
          <p:nvPr/>
        </p:nvSpPr>
        <p:spPr>
          <a:xfrm>
            <a:off x="9119981" y="5262658"/>
            <a:ext cx="10813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Normative Demand</a:t>
            </a: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92DDFC65-D288-17F1-5C9B-EFB7A0E8591B}"/>
              </a:ext>
            </a:extLst>
          </p:cNvPr>
          <p:cNvSpPr/>
          <p:nvPr/>
        </p:nvSpPr>
        <p:spPr>
          <a:xfrm>
            <a:off x="6392134" y="2847085"/>
            <a:ext cx="719042" cy="724416"/>
          </a:xfrm>
          <a:prstGeom prst="rtTriangle">
            <a:avLst/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5FD6677B-37FE-F4EC-9B77-52EE73439008}"/>
              </a:ext>
            </a:extLst>
          </p:cNvPr>
          <p:cNvSpPr/>
          <p:nvPr/>
        </p:nvSpPr>
        <p:spPr>
          <a:xfrm rot="5400000">
            <a:off x="6637738" y="3646326"/>
            <a:ext cx="1357728" cy="1874701"/>
          </a:xfrm>
          <a:prstGeom prst="rtTriangle">
            <a:avLst/>
          </a:pr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8149609-2B1A-71A6-6DEC-7E17256A381F}"/>
              </a:ext>
            </a:extLst>
          </p:cNvPr>
          <p:cNvCxnSpPr>
            <a:cxnSpLocks/>
          </p:cNvCxnSpPr>
          <p:nvPr/>
        </p:nvCxnSpPr>
        <p:spPr>
          <a:xfrm>
            <a:off x="6389945" y="1728275"/>
            <a:ext cx="4219967" cy="413259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D50CD2-E431-3EA8-A253-FA86BBACA550}"/>
              </a:ext>
            </a:extLst>
          </p:cNvPr>
          <p:cNvCxnSpPr>
            <a:cxnSpLocks/>
          </p:cNvCxnSpPr>
          <p:nvPr/>
        </p:nvCxnSpPr>
        <p:spPr>
          <a:xfrm flipV="1">
            <a:off x="8439695" y="3738112"/>
            <a:ext cx="0" cy="2136094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8F1701-E2D9-D418-59F9-E7ACF93B0921}"/>
              </a:ext>
            </a:extLst>
          </p:cNvPr>
          <p:cNvCxnSpPr>
            <a:cxnSpLocks/>
          </p:cNvCxnSpPr>
          <p:nvPr/>
        </p:nvCxnSpPr>
        <p:spPr>
          <a:xfrm>
            <a:off x="6393847" y="3574986"/>
            <a:ext cx="1876708" cy="348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ADE2722C-89E1-4B38-26F2-D6BED96175D7}"/>
              </a:ext>
            </a:extLst>
          </p:cNvPr>
          <p:cNvSpPr/>
          <p:nvPr/>
        </p:nvSpPr>
        <p:spPr>
          <a:xfrm rot="10800000">
            <a:off x="7150775" y="3583214"/>
            <a:ext cx="1108968" cy="1086149"/>
          </a:xfrm>
          <a:prstGeom prst="rtTriangle">
            <a:avLst/>
          </a:prstGeom>
          <a:solidFill>
            <a:srgbClr val="961820">
              <a:alpha val="3176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7297757A-1999-31B7-0E14-53C2DAABC681}"/>
              </a:ext>
            </a:extLst>
          </p:cNvPr>
          <p:cNvSpPr/>
          <p:nvPr/>
        </p:nvSpPr>
        <p:spPr>
          <a:xfrm rot="16200000">
            <a:off x="7566983" y="3987928"/>
            <a:ext cx="1116207" cy="640773"/>
          </a:xfrm>
          <a:prstGeom prst="triangle">
            <a:avLst>
              <a:gd name="adj" fmla="val 57341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7DEF2F-DF27-215C-0BE5-CB31EC302225}"/>
              </a:ext>
            </a:extLst>
          </p:cNvPr>
          <p:cNvCxnSpPr>
            <a:cxnSpLocks/>
          </p:cNvCxnSpPr>
          <p:nvPr/>
        </p:nvCxnSpPr>
        <p:spPr>
          <a:xfrm flipV="1">
            <a:off x="6373448" y="2052935"/>
            <a:ext cx="3959493" cy="28592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95FC16-C9ED-8E3F-003D-6047A06FC854}"/>
              </a:ext>
            </a:extLst>
          </p:cNvPr>
          <p:cNvCxnSpPr>
            <a:cxnSpLocks/>
          </p:cNvCxnSpPr>
          <p:nvPr/>
        </p:nvCxnSpPr>
        <p:spPr>
          <a:xfrm flipV="1">
            <a:off x="8253953" y="3551403"/>
            <a:ext cx="0" cy="225622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B8557D1-8115-7927-436C-AB373AF2D986}"/>
              </a:ext>
            </a:extLst>
          </p:cNvPr>
          <p:cNvCxnSpPr>
            <a:cxnSpLocks/>
          </p:cNvCxnSpPr>
          <p:nvPr/>
        </p:nvCxnSpPr>
        <p:spPr>
          <a:xfrm flipH="1">
            <a:off x="6373448" y="3891025"/>
            <a:ext cx="1880505" cy="473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A3A9050-DC57-746B-BF10-3F311E545AE6}"/>
              </a:ext>
            </a:extLst>
          </p:cNvPr>
          <p:cNvSpPr txBox="1"/>
          <p:nvPr/>
        </p:nvSpPr>
        <p:spPr>
          <a:xfrm>
            <a:off x="10329155" y="1650013"/>
            <a:ext cx="1249928" cy="277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Supply w/ tax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7EC16D-BFA3-B922-7FC4-13AA564EB6B7}"/>
              </a:ext>
            </a:extLst>
          </p:cNvPr>
          <p:cNvSpPr txBox="1"/>
          <p:nvPr/>
        </p:nvSpPr>
        <p:spPr>
          <a:xfrm>
            <a:off x="10436344" y="5138731"/>
            <a:ext cx="1174721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Mistaken (market) Demand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DB8996-7156-7E3F-3213-AE0C2BD8D8DA}"/>
                  </a:ext>
                </a:extLst>
              </p:cNvPr>
              <p:cNvSpPr txBox="1"/>
              <p:nvPr/>
            </p:nvSpPr>
            <p:spPr>
              <a:xfrm>
                <a:off x="9033911" y="2933175"/>
                <a:ext cx="275560" cy="3334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7DB8996-7156-7E3F-3213-AE0C2BD8D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3911" y="2933175"/>
                <a:ext cx="275560" cy="3334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235DA84-0A82-D2D0-FCEB-7FBE51225B75}"/>
              </a:ext>
            </a:extLst>
          </p:cNvPr>
          <p:cNvCxnSpPr>
            <a:cxnSpLocks/>
          </p:cNvCxnSpPr>
          <p:nvPr/>
        </p:nvCxnSpPr>
        <p:spPr>
          <a:xfrm>
            <a:off x="9038134" y="2986934"/>
            <a:ext cx="0" cy="311149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4B5BE86-4622-A046-D8D4-14B64933C9FA}"/>
              </a:ext>
            </a:extLst>
          </p:cNvPr>
          <p:cNvSpPr txBox="1"/>
          <p:nvPr/>
        </p:nvSpPr>
        <p:spPr>
          <a:xfrm>
            <a:off x="6463908" y="5061663"/>
            <a:ext cx="17745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1200" dirty="0">
              <a:solidFill>
                <a:srgbClr val="7030A0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63FDE6B-2BEC-1D5E-14B8-5399577EB958}"/>
              </a:ext>
            </a:extLst>
          </p:cNvPr>
          <p:cNvCxnSpPr>
            <a:cxnSpLocks/>
          </p:cNvCxnSpPr>
          <p:nvPr/>
        </p:nvCxnSpPr>
        <p:spPr>
          <a:xfrm flipV="1">
            <a:off x="7419420" y="4206367"/>
            <a:ext cx="634442" cy="838158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B75DB61-A886-A23C-6195-22FE0AC0330A}"/>
              </a:ext>
            </a:extLst>
          </p:cNvPr>
          <p:cNvSpPr/>
          <p:nvPr/>
        </p:nvSpPr>
        <p:spPr>
          <a:xfrm>
            <a:off x="6373447" y="3572124"/>
            <a:ext cx="1892133" cy="333451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3">
                <a:extLst>
                  <a:ext uri="{FF2B5EF4-FFF2-40B4-BE49-F238E27FC236}">
                    <a16:creationId xmlns:a16="http://schemas.microsoft.com/office/drawing/2014/main" id="{7C01E70B-279D-7796-08F2-F82F2D3338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519" y="1091141"/>
                <a:ext cx="4579235" cy="57668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would </a:t>
                </a:r>
                <a:r>
                  <a:rPr lang="en-US" dirty="0">
                    <a:solidFill>
                      <a:srgbClr val="FF0000"/>
                    </a:solidFill>
                  </a:rPr>
                  <a:t>a </a:t>
                </a:r>
                <a:r>
                  <a:rPr lang="en-US" b="1" dirty="0">
                    <a:solidFill>
                      <a:srgbClr val="FF0000"/>
                    </a:solidFill>
                  </a:rPr>
                  <a:t>small tax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affect components of total surplus? </a:t>
                </a:r>
              </a:p>
              <a:p>
                <a:r>
                  <a:rPr lang="en-US" dirty="0"/>
                  <a:t>Shift supply curve up</a:t>
                </a:r>
              </a:p>
              <a:p>
                <a:r>
                  <a:rPr lang="en-US" dirty="0"/>
                  <a:t>New price and quantity</a:t>
                </a:r>
              </a:p>
              <a:p>
                <a:r>
                  <a:rPr lang="en-US" dirty="0"/>
                  <a:t>Components of surplus</a:t>
                </a:r>
              </a:p>
              <a:p>
                <a:pPr lvl="1"/>
                <a:r>
                  <a:rPr lang="en-US" dirty="0"/>
                  <a:t>CS </a:t>
                </a:r>
                <a:r>
                  <a:rPr lang="en-US" dirty="0">
                    <a:solidFill>
                      <a:schemeClr val="accent1"/>
                    </a:solidFill>
                  </a:rPr>
                  <a:t>gains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rgbClr val="961820"/>
                    </a:solidFill>
                  </a:rPr>
                  <a:t>losses</a:t>
                </a:r>
              </a:p>
              <a:p>
                <a:pPr lvl="1"/>
                <a:r>
                  <a:rPr lang="en-US" dirty="0">
                    <a:solidFill>
                      <a:schemeClr val="accent6"/>
                    </a:solidFill>
                  </a:rPr>
                  <a:t>PS</a:t>
                </a:r>
              </a:p>
              <a:p>
                <a:pPr lvl="1"/>
                <a:r>
                  <a:rPr lang="en-US" dirty="0">
                    <a:solidFill>
                      <a:schemeClr val="accent4"/>
                    </a:solidFill>
                  </a:rPr>
                  <a:t>Government revenue</a:t>
                </a:r>
              </a:p>
              <a:p>
                <a:r>
                  <a:rPr lang="en-US" dirty="0">
                    <a:solidFill>
                      <a:srgbClr val="7030A0"/>
                    </a:solidFill>
                  </a:rPr>
                  <a:t>New behavioral DWL triangle</a:t>
                </a:r>
                <a:r>
                  <a:rPr lang="en-US" dirty="0"/>
                  <a:t> smaller than </a:t>
                </a:r>
                <a:r>
                  <a:rPr lang="en-US" dirty="0">
                    <a:solidFill>
                      <a:schemeClr val="accent3"/>
                    </a:solidFill>
                  </a:rPr>
                  <a:t>original</a:t>
                </a:r>
              </a:p>
              <a:p>
                <a:pPr lvl="1"/>
                <a:r>
                  <a:rPr lang="en-US" dirty="0"/>
                  <a:t>Increase in total surplus!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Content Placeholder 3">
                <a:extLst>
                  <a:ext uri="{FF2B5EF4-FFF2-40B4-BE49-F238E27FC236}">
                    <a16:creationId xmlns:a16="http://schemas.microsoft.com/office/drawing/2014/main" id="{7C01E70B-279D-7796-08F2-F82F2D333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519" y="1091141"/>
                <a:ext cx="4579235" cy="5766859"/>
              </a:xfrm>
              <a:blipFill>
                <a:blip r:embed="rId4"/>
                <a:stretch>
                  <a:fillRect l="-2493" t="-1758" r="-2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EEAA174-4FFD-5118-62A7-3B17563750C7}"/>
                  </a:ext>
                </a:extLst>
              </p:cNvPr>
              <p:cNvSpPr txBox="1"/>
              <p:nvPr/>
            </p:nvSpPr>
            <p:spPr>
              <a:xfrm>
                <a:off x="5938272" y="3723860"/>
                <a:ext cx="4767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EEAA174-4FFD-5118-62A7-3B1756375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8272" y="3723860"/>
                <a:ext cx="476789" cy="307777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FF01835-ED6B-D39B-85C6-0345C4A77967}"/>
                  </a:ext>
                </a:extLst>
              </p:cNvPr>
              <p:cNvSpPr txBox="1"/>
              <p:nvPr/>
            </p:nvSpPr>
            <p:spPr>
              <a:xfrm>
                <a:off x="5688123" y="3418708"/>
                <a:ext cx="71240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FF01835-ED6B-D39B-85C6-0345C4A77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123" y="3418708"/>
                <a:ext cx="712407" cy="307777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B97BC06-C63B-288C-5C73-A7EE1222E145}"/>
              </a:ext>
            </a:extLst>
          </p:cNvPr>
          <p:cNvCxnSpPr>
            <a:cxnSpLocks/>
            <a:stCxn id="20" idx="4"/>
          </p:cNvCxnSpPr>
          <p:nvPr/>
        </p:nvCxnSpPr>
        <p:spPr>
          <a:xfrm flipH="1">
            <a:off x="6373447" y="3750211"/>
            <a:ext cx="2072026" cy="1148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6158030-6988-27D6-4580-4912B3804C35}"/>
                  </a:ext>
                </a:extLst>
              </p:cNvPr>
              <p:cNvSpPr txBox="1"/>
              <p:nvPr/>
            </p:nvSpPr>
            <p:spPr>
              <a:xfrm>
                <a:off x="8045273" y="5861838"/>
                <a:ext cx="31855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6158030-6988-27D6-4580-4912B3804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5273" y="5861838"/>
                <a:ext cx="318558" cy="307777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B7BDD58-D017-1080-EFAE-B762B1E79020}"/>
                  </a:ext>
                </a:extLst>
              </p:cNvPr>
              <p:cNvSpPr txBox="1"/>
              <p:nvPr/>
            </p:nvSpPr>
            <p:spPr>
              <a:xfrm>
                <a:off x="8280416" y="5867806"/>
                <a:ext cx="31855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B7BDD58-D017-1080-EFAE-B762B1E7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416" y="5867806"/>
                <a:ext cx="318558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53B8573-C9E7-0471-53CB-9BD677D154D8}"/>
                  </a:ext>
                </a:extLst>
              </p:cNvPr>
              <p:cNvSpPr txBox="1"/>
              <p:nvPr/>
            </p:nvSpPr>
            <p:spPr>
              <a:xfrm>
                <a:off x="5953193" y="3551306"/>
                <a:ext cx="4767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B53B8573-C9E7-0471-53CB-9BD677D15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193" y="3551306"/>
                <a:ext cx="476789" cy="307777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841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9" grpId="0" animBg="1"/>
      <p:bldP spid="20" grpId="0" animBg="1"/>
      <p:bldP spid="24" grpId="0"/>
      <p:bldP spid="26" grpId="0"/>
      <p:bldP spid="30" grpId="0" animBg="1"/>
      <p:bldP spid="62" grpId="0"/>
      <p:bldP spid="63" grpId="0"/>
      <p:bldP spid="6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DD30-DD7E-391D-87D0-BE7669F5E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74" y="303314"/>
            <a:ext cx="10985731" cy="613930"/>
          </a:xfrm>
        </p:spPr>
        <p:txBody>
          <a:bodyPr/>
          <a:lstStyle/>
          <a:p>
            <a:r>
              <a:rPr lang="en-US" dirty="0"/>
              <a:t>Optimal tax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ontent Placeholder 3">
                <a:extLst>
                  <a:ext uri="{FF2B5EF4-FFF2-40B4-BE49-F238E27FC236}">
                    <a16:creationId xmlns:a16="http://schemas.microsoft.com/office/drawing/2014/main" id="{7C01E70B-279D-7796-08F2-F82F2D3338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2519" y="1091141"/>
                <a:ext cx="4579235" cy="576685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would an </a:t>
                </a:r>
                <a:r>
                  <a:rPr lang="en-US" b="1" dirty="0">
                    <a:solidFill>
                      <a:srgbClr val="FF0000"/>
                    </a:solidFill>
                  </a:rPr>
                  <a:t>optimal tax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shift the supply curve?</a:t>
                </a:r>
              </a:p>
              <a:p>
                <a:r>
                  <a:rPr lang="en-US" dirty="0"/>
                  <a:t>New price and quantity equal to </a:t>
                </a:r>
                <a:r>
                  <a:rPr lang="en-US" b="1" dirty="0"/>
                  <a:t>equilibrium price and quantity if there were no mistakes</a:t>
                </a:r>
              </a:p>
              <a:p>
                <a:pPr lvl="1"/>
                <a:r>
                  <a:rPr lang="en-US" dirty="0"/>
                  <a:t>Zeros out behavioral DWL</a:t>
                </a:r>
              </a:p>
              <a:p>
                <a:r>
                  <a:rPr lang="en-US" dirty="0"/>
                  <a:t>Total surplus equals surplus if there were no mistakes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0" name="Content Placeholder 3">
                <a:extLst>
                  <a:ext uri="{FF2B5EF4-FFF2-40B4-BE49-F238E27FC236}">
                    <a16:creationId xmlns:a16="http://schemas.microsoft.com/office/drawing/2014/main" id="{7C01E70B-279D-7796-08F2-F82F2D3338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2519" y="1091141"/>
                <a:ext cx="4579235" cy="5766859"/>
              </a:xfrm>
              <a:blipFill>
                <a:blip r:embed="rId3"/>
                <a:stretch>
                  <a:fillRect l="-2493" t="-1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C1C9BE-4B53-0448-9330-8D02DE4BBD7A}"/>
              </a:ext>
            </a:extLst>
          </p:cNvPr>
          <p:cNvCxnSpPr/>
          <p:nvPr/>
        </p:nvCxnSpPr>
        <p:spPr>
          <a:xfrm>
            <a:off x="5431715" y="1315573"/>
            <a:ext cx="0" cy="49929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0AC7FE-3AE7-6E2C-5E0F-95A9EFBFB109}"/>
              </a:ext>
            </a:extLst>
          </p:cNvPr>
          <p:cNvCxnSpPr>
            <a:cxnSpLocks/>
          </p:cNvCxnSpPr>
          <p:nvPr/>
        </p:nvCxnSpPr>
        <p:spPr>
          <a:xfrm flipH="1">
            <a:off x="5431715" y="6313744"/>
            <a:ext cx="585385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ABB90EE-9CCD-D46F-518A-41079C913640}"/>
              </a:ext>
            </a:extLst>
          </p:cNvPr>
          <p:cNvSpPr txBox="1"/>
          <p:nvPr/>
        </p:nvSpPr>
        <p:spPr>
          <a:xfrm>
            <a:off x="8168805" y="6318568"/>
            <a:ext cx="956019" cy="367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2CF351-11A8-4B48-28C7-73A04B1B5F84}"/>
              </a:ext>
            </a:extLst>
          </p:cNvPr>
          <p:cNvSpPr txBox="1"/>
          <p:nvPr/>
        </p:nvSpPr>
        <p:spPr>
          <a:xfrm rot="16200000">
            <a:off x="4829269" y="2406043"/>
            <a:ext cx="645529" cy="351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EA799B-144B-6506-6925-80190A65DBD3}"/>
              </a:ext>
            </a:extLst>
          </p:cNvPr>
          <p:cNvCxnSpPr>
            <a:cxnSpLocks/>
          </p:cNvCxnSpPr>
          <p:nvPr/>
        </p:nvCxnSpPr>
        <p:spPr>
          <a:xfrm>
            <a:off x="5431714" y="2991052"/>
            <a:ext cx="3671806" cy="332510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6621EE1-1EED-B2A4-491D-C419B052EB19}"/>
              </a:ext>
            </a:extLst>
          </p:cNvPr>
          <p:cNvCxnSpPr>
            <a:cxnSpLocks/>
            <a:endCxn id="34" idx="1"/>
          </p:cNvCxnSpPr>
          <p:nvPr/>
        </p:nvCxnSpPr>
        <p:spPr>
          <a:xfrm flipV="1">
            <a:off x="5431713" y="2356598"/>
            <a:ext cx="4859615" cy="32834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D444A76-3099-A291-DA0C-C0D3A4328EA1}"/>
              </a:ext>
            </a:extLst>
          </p:cNvPr>
          <p:cNvSpPr txBox="1"/>
          <p:nvPr/>
        </p:nvSpPr>
        <p:spPr>
          <a:xfrm>
            <a:off x="10291329" y="2202709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Supply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C92660-0F3F-A348-A60B-1F9121716B4A}"/>
              </a:ext>
            </a:extLst>
          </p:cNvPr>
          <p:cNvSpPr txBox="1"/>
          <p:nvPr/>
        </p:nvSpPr>
        <p:spPr>
          <a:xfrm>
            <a:off x="8933264" y="5770941"/>
            <a:ext cx="957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Normative</a:t>
            </a:r>
          </a:p>
          <a:p>
            <a:pPr algn="ctr"/>
            <a:r>
              <a:rPr lang="en-US" sz="1400" dirty="0"/>
              <a:t>Demand</a:t>
            </a:r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DC2AC461-A21C-8F9F-B2FE-A5F4D7B924F2}"/>
              </a:ext>
            </a:extLst>
          </p:cNvPr>
          <p:cNvSpPr/>
          <p:nvPr/>
        </p:nvSpPr>
        <p:spPr>
          <a:xfrm>
            <a:off x="5453665" y="2991052"/>
            <a:ext cx="175287" cy="220419"/>
          </a:xfrm>
          <a:prstGeom prst="rtTriangle">
            <a:avLst/>
          </a:prstGeom>
          <a:solidFill>
            <a:srgbClr val="4472C4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2E063AA3-FEF5-3895-4EAD-66F069B79153}"/>
              </a:ext>
            </a:extLst>
          </p:cNvPr>
          <p:cNvSpPr/>
          <p:nvPr/>
        </p:nvSpPr>
        <p:spPr>
          <a:xfrm rot="5400000">
            <a:off x="5685629" y="4267013"/>
            <a:ext cx="1135783" cy="1629993"/>
          </a:xfrm>
          <a:prstGeom prst="rtTriangle">
            <a:avLst/>
          </a:prstGeom>
          <a:solidFill>
            <a:srgbClr val="70AD47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46E4A40-0C1E-BBB7-06AE-FFDDA9997384}"/>
              </a:ext>
            </a:extLst>
          </p:cNvPr>
          <p:cNvCxnSpPr>
            <a:cxnSpLocks/>
          </p:cNvCxnSpPr>
          <p:nvPr/>
        </p:nvCxnSpPr>
        <p:spPr>
          <a:xfrm>
            <a:off x="5451092" y="1759505"/>
            <a:ext cx="4960159" cy="45490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BD739F3-3292-BFA7-44E8-389696957E02}"/>
              </a:ext>
            </a:extLst>
          </p:cNvPr>
          <p:cNvCxnSpPr>
            <a:cxnSpLocks/>
          </p:cNvCxnSpPr>
          <p:nvPr/>
        </p:nvCxnSpPr>
        <p:spPr>
          <a:xfrm flipV="1">
            <a:off x="7860373" y="3971863"/>
            <a:ext cx="0" cy="235133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5A95519-7B88-ED8D-9906-9BF8F6670DA0}"/>
              </a:ext>
            </a:extLst>
          </p:cNvPr>
          <p:cNvCxnSpPr>
            <a:cxnSpLocks/>
          </p:cNvCxnSpPr>
          <p:nvPr/>
        </p:nvCxnSpPr>
        <p:spPr>
          <a:xfrm>
            <a:off x="5455678" y="3214541"/>
            <a:ext cx="1593463" cy="307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765ACAC8-2556-18F6-2A33-3FC8831AB123}"/>
              </a:ext>
            </a:extLst>
          </p:cNvPr>
          <p:cNvSpPr/>
          <p:nvPr/>
        </p:nvSpPr>
        <p:spPr>
          <a:xfrm rot="10800000">
            <a:off x="5704361" y="3217610"/>
            <a:ext cx="1344780" cy="1239893"/>
          </a:xfrm>
          <a:prstGeom prst="rtTriangle">
            <a:avLst/>
          </a:prstGeom>
          <a:solidFill>
            <a:srgbClr val="96182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94686B-44C9-8DDB-AF86-1A65C95775FB}"/>
              </a:ext>
            </a:extLst>
          </p:cNvPr>
          <p:cNvCxnSpPr>
            <a:cxnSpLocks/>
          </p:cNvCxnSpPr>
          <p:nvPr/>
        </p:nvCxnSpPr>
        <p:spPr>
          <a:xfrm flipV="1">
            <a:off x="7023078" y="3151874"/>
            <a:ext cx="26063" cy="316669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DFCB8E1-898F-86AD-71B8-0BCC0AE5016F}"/>
              </a:ext>
            </a:extLst>
          </p:cNvPr>
          <p:cNvCxnSpPr>
            <a:cxnSpLocks/>
          </p:cNvCxnSpPr>
          <p:nvPr/>
        </p:nvCxnSpPr>
        <p:spPr>
          <a:xfrm flipH="1" flipV="1">
            <a:off x="5431702" y="4506497"/>
            <a:ext cx="1660048" cy="239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69599C35-B6AF-57E7-A3F1-E790AB45D310}"/>
              </a:ext>
            </a:extLst>
          </p:cNvPr>
          <p:cNvSpPr txBox="1"/>
          <p:nvPr/>
        </p:nvSpPr>
        <p:spPr>
          <a:xfrm>
            <a:off x="10207239" y="5513615"/>
            <a:ext cx="972635" cy="734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Mistaken (market) Demand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452AECD-0A79-3520-7ADB-E73BAAB7518D}"/>
              </a:ext>
            </a:extLst>
          </p:cNvPr>
          <p:cNvGrpSpPr/>
          <p:nvPr/>
        </p:nvGrpSpPr>
        <p:grpSpPr>
          <a:xfrm>
            <a:off x="5431702" y="943897"/>
            <a:ext cx="6123165" cy="3361124"/>
            <a:chOff x="5431702" y="943897"/>
            <a:chExt cx="6123165" cy="3361124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127A345-7F05-AF48-67E8-9403B0D8BF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1702" y="1157635"/>
              <a:ext cx="4653998" cy="314738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B599D6E-F0A9-9FD0-7D5C-62D1B07F7458}"/>
                </a:ext>
              </a:extLst>
            </p:cNvPr>
            <p:cNvSpPr txBox="1"/>
            <p:nvPr/>
          </p:nvSpPr>
          <p:spPr>
            <a:xfrm>
              <a:off x="10085699" y="943897"/>
              <a:ext cx="1469168" cy="3058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Supply w/ tax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D88A842-05C9-EBA2-700C-C35078E63C40}"/>
                    </a:ext>
                  </a:extLst>
                </p:cNvPr>
                <p:cNvSpPr txBox="1"/>
                <p:nvPr/>
              </p:nvSpPr>
              <p:spPr>
                <a:xfrm>
                  <a:off x="8558815" y="2479978"/>
                  <a:ext cx="323894" cy="3670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CD88A842-05C9-EBA2-700C-C35078E63C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8815" y="2479978"/>
                  <a:ext cx="323894" cy="36705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65885559-9B36-B7A4-C74A-FD041679FC8F}"/>
                </a:ext>
              </a:extLst>
            </p:cNvPr>
            <p:cNvCxnSpPr>
              <a:cxnSpLocks/>
            </p:cNvCxnSpPr>
            <p:nvPr/>
          </p:nvCxnSpPr>
          <p:spPr>
            <a:xfrm>
              <a:off x="8344163" y="2337000"/>
              <a:ext cx="4965" cy="1284786"/>
            </a:xfrm>
            <a:prstGeom prst="line">
              <a:avLst/>
            </a:prstGeom>
            <a:ln w="1905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E4F5854A-1426-3EF8-E40C-4A88850DC7A4}"/>
              </a:ext>
            </a:extLst>
          </p:cNvPr>
          <p:cNvSpPr/>
          <p:nvPr/>
        </p:nvSpPr>
        <p:spPr>
          <a:xfrm>
            <a:off x="5425087" y="3210200"/>
            <a:ext cx="1622252" cy="1297424"/>
          </a:xfrm>
          <a:prstGeom prst="rect">
            <a:avLst/>
          </a:prstGeom>
          <a:solidFill>
            <a:srgbClr val="FFC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2BC3E70-A901-7FFD-33F3-6DDE56602B0F}"/>
              </a:ext>
            </a:extLst>
          </p:cNvPr>
          <p:cNvCxnSpPr>
            <a:cxnSpLocks/>
          </p:cNvCxnSpPr>
          <p:nvPr/>
        </p:nvCxnSpPr>
        <p:spPr>
          <a:xfrm flipH="1">
            <a:off x="5425087" y="3998303"/>
            <a:ext cx="2403757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4F3672D-4370-FF94-8152-59FF8A614765}"/>
                  </a:ext>
                </a:extLst>
              </p:cNvPr>
              <p:cNvSpPr txBox="1"/>
              <p:nvPr/>
            </p:nvSpPr>
            <p:spPr>
              <a:xfrm>
                <a:off x="4959933" y="4329899"/>
                <a:ext cx="4767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4F3672D-4370-FF94-8152-59FF8A614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933" y="4329899"/>
                <a:ext cx="47678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7E651B7-3BA2-5475-2041-B25B7B476937}"/>
                  </a:ext>
                </a:extLst>
              </p:cNvPr>
              <p:cNvSpPr txBox="1"/>
              <p:nvPr/>
            </p:nvSpPr>
            <p:spPr>
              <a:xfrm>
                <a:off x="4745239" y="3053662"/>
                <a:ext cx="71240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7E651B7-3BA2-5475-2041-B25B7B476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5239" y="3053662"/>
                <a:ext cx="712407" cy="307777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7BDEAA-8982-BE93-87FD-82AF01A25023}"/>
                  </a:ext>
                </a:extLst>
              </p:cNvPr>
              <p:cNvSpPr txBox="1"/>
              <p:nvPr/>
            </p:nvSpPr>
            <p:spPr>
              <a:xfrm>
                <a:off x="4984364" y="3824315"/>
                <a:ext cx="4767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7BDEAA-8982-BE93-87FD-82AF01A25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364" y="3824315"/>
                <a:ext cx="47678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F572797-3611-CDA9-C566-5E57EFE3659C}"/>
                  </a:ext>
                </a:extLst>
              </p:cNvPr>
              <p:cNvSpPr txBox="1"/>
              <p:nvPr/>
            </p:nvSpPr>
            <p:spPr>
              <a:xfrm>
                <a:off x="6787483" y="6329882"/>
                <a:ext cx="4767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F572797-3611-CDA9-C566-5E57EFE36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483" y="6329882"/>
                <a:ext cx="476789" cy="307777"/>
              </a:xfrm>
              <a:prstGeom prst="rect">
                <a:avLst/>
              </a:prstGeom>
              <a:blipFill>
                <a:blip r:embed="rId8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4060CFB-1206-4012-51E0-A7F65BA31702}"/>
                  </a:ext>
                </a:extLst>
              </p:cNvPr>
              <p:cNvSpPr txBox="1"/>
              <p:nvPr/>
            </p:nvSpPr>
            <p:spPr>
              <a:xfrm>
                <a:off x="7629463" y="6339482"/>
                <a:ext cx="4767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4060CFB-1206-4012-51E0-A7F65BA31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463" y="6339482"/>
                <a:ext cx="476789" cy="307777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2730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52" grpId="0" animBg="1"/>
      <p:bldP spid="59" grpId="0"/>
      <p:bldP spid="61" grpId="0"/>
      <p:bldP spid="66" grpId="0"/>
      <p:bldP spid="7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A173-848A-553A-B90D-239D4704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optimal tax: perfectly elastic supply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995AEF-F3A3-E5C7-6C4F-4C342FA05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459" y="1265845"/>
                <a:ext cx="5449787" cy="540142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How do we compute optimal tax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Remember, goal is to get back to unbiased quantity</a:t>
                </a:r>
              </a:p>
              <a:p>
                <a:r>
                  <a:rPr lang="en-US" dirty="0"/>
                  <a:t>Consider perfectly elastic supply first.</a:t>
                </a:r>
              </a:p>
              <a:p>
                <a:r>
                  <a:rPr lang="en-US" dirty="0"/>
                  <a:t>Suppose we know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the bias in consumption units.</a:t>
                </a:r>
              </a:p>
              <a:p>
                <a:pPr lvl="1"/>
                <a:r>
                  <a:rPr lang="en-US" dirty="0" err="1"/>
                  <a:t>E.g</a:t>
                </a:r>
                <a:r>
                  <a:rPr lang="en-US" dirty="0"/>
                  <a:t>, “people consume 0.5 L too much soda each month”</a:t>
                </a:r>
              </a:p>
              <a:p>
                <a:r>
                  <a:rPr lang="en-US" dirty="0"/>
                  <a:t>Perfectly elastic supply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perfect pass through, so a tax is just a price increase</a:t>
                </a:r>
              </a:p>
              <a:p>
                <a:pPr lvl="1"/>
                <a:r>
                  <a:rPr lang="en-US" dirty="0"/>
                  <a:t>Q: What price increase will give us a quantity reduction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A: an increase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⋅−(1/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𝑑𝑝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Intuition: why does slope of demand curve matter?</a:t>
                </a:r>
              </a:p>
              <a:p>
                <a:pPr lvl="1"/>
                <a:r>
                  <a:rPr lang="en-US" dirty="0"/>
                  <a:t>Inelastic (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𝑑𝑞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𝑑𝑝</m:t>
                        </m:r>
                      </m:den>
                    </m:f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close to zero) consumers won’t respond much to price changes</a:t>
                </a:r>
              </a:p>
              <a:p>
                <a:pPr lvl="1"/>
                <a:r>
                  <a:rPr lang="en-US" dirty="0"/>
                  <a:t>So they require a larger tax to change behavior!</a:t>
                </a:r>
              </a:p>
              <a:p>
                <a:pPr lvl="1"/>
                <a:r>
                  <a:rPr lang="en-US" dirty="0"/>
                  <a:t>Or just look at triangle. slope = rise/run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995AEF-F3A3-E5C7-6C4F-4C342FA05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459" y="1265845"/>
                <a:ext cx="5449787" cy="5401424"/>
              </a:xfrm>
              <a:blipFill>
                <a:blip r:embed="rId3"/>
                <a:stretch>
                  <a:fillRect l="-1163" t="-1874" r="-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FA6AFDC-D8CC-5C91-2B37-5E4110DD128F}"/>
              </a:ext>
            </a:extLst>
          </p:cNvPr>
          <p:cNvSpPr txBox="1"/>
          <p:nvPr/>
        </p:nvSpPr>
        <p:spPr>
          <a:xfrm>
            <a:off x="8840933" y="6454494"/>
            <a:ext cx="875730" cy="367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11A3ECC-956A-EAC0-8AE6-4BE619407A73}"/>
              </a:ext>
            </a:extLst>
          </p:cNvPr>
          <p:cNvCxnSpPr/>
          <p:nvPr/>
        </p:nvCxnSpPr>
        <p:spPr>
          <a:xfrm>
            <a:off x="6358074" y="1167897"/>
            <a:ext cx="0" cy="49929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8B7B20-32DA-3F09-05A6-47F18573FF83}"/>
              </a:ext>
            </a:extLst>
          </p:cNvPr>
          <p:cNvCxnSpPr>
            <a:cxnSpLocks/>
          </p:cNvCxnSpPr>
          <p:nvPr/>
        </p:nvCxnSpPr>
        <p:spPr>
          <a:xfrm flipH="1">
            <a:off x="6358074" y="6166068"/>
            <a:ext cx="53622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92DABF7-2051-347C-42ED-3FC13299299F}"/>
              </a:ext>
            </a:extLst>
          </p:cNvPr>
          <p:cNvCxnSpPr>
            <a:cxnSpLocks/>
          </p:cNvCxnSpPr>
          <p:nvPr/>
        </p:nvCxnSpPr>
        <p:spPr>
          <a:xfrm>
            <a:off x="6414999" y="2273643"/>
            <a:ext cx="3986136" cy="38948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CC0307-32C3-9475-2CCD-A89DFC75136D}"/>
              </a:ext>
            </a:extLst>
          </p:cNvPr>
          <p:cNvCxnSpPr>
            <a:cxnSpLocks/>
          </p:cNvCxnSpPr>
          <p:nvPr/>
        </p:nvCxnSpPr>
        <p:spPr>
          <a:xfrm flipV="1">
            <a:off x="6352002" y="3850627"/>
            <a:ext cx="4567414" cy="48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84842B8-043B-A720-4BD7-A54C4A48B12B}"/>
              </a:ext>
            </a:extLst>
          </p:cNvPr>
          <p:cNvSpPr txBox="1"/>
          <p:nvPr/>
        </p:nvSpPr>
        <p:spPr>
          <a:xfrm>
            <a:off x="10993297" y="3748737"/>
            <a:ext cx="61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Supply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CC8DED-9CFA-F157-087F-4F37FBC2C447}"/>
              </a:ext>
            </a:extLst>
          </p:cNvPr>
          <p:cNvSpPr txBox="1"/>
          <p:nvPr/>
        </p:nvSpPr>
        <p:spPr>
          <a:xfrm>
            <a:off x="10171038" y="5623265"/>
            <a:ext cx="876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Normative</a:t>
            </a:r>
          </a:p>
          <a:p>
            <a:pPr algn="ctr"/>
            <a:r>
              <a:rPr lang="en-US" sz="1400" dirty="0"/>
              <a:t>Demand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AA5E201-14B5-1BD3-0319-52A8FD909F61}"/>
              </a:ext>
            </a:extLst>
          </p:cNvPr>
          <p:cNvCxnSpPr>
            <a:cxnSpLocks/>
          </p:cNvCxnSpPr>
          <p:nvPr/>
        </p:nvCxnSpPr>
        <p:spPr>
          <a:xfrm>
            <a:off x="6614572" y="1167897"/>
            <a:ext cx="4984467" cy="49929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A63E12-2547-8000-8188-1F0D4BDB026A}"/>
              </a:ext>
            </a:extLst>
          </p:cNvPr>
          <p:cNvCxnSpPr>
            <a:cxnSpLocks/>
          </p:cNvCxnSpPr>
          <p:nvPr/>
        </p:nvCxnSpPr>
        <p:spPr>
          <a:xfrm flipV="1">
            <a:off x="9295294" y="3850627"/>
            <a:ext cx="0" cy="235133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45AE22-4D54-B586-7C8A-C667349F92BB}"/>
              </a:ext>
            </a:extLst>
          </p:cNvPr>
          <p:cNvCxnSpPr>
            <a:cxnSpLocks/>
          </p:cNvCxnSpPr>
          <p:nvPr/>
        </p:nvCxnSpPr>
        <p:spPr>
          <a:xfrm flipV="1">
            <a:off x="8013422" y="2542294"/>
            <a:ext cx="0" cy="362859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B126DDC-1553-633B-8FAE-5D3F362E017A}"/>
              </a:ext>
            </a:extLst>
          </p:cNvPr>
          <p:cNvCxnSpPr>
            <a:cxnSpLocks/>
          </p:cNvCxnSpPr>
          <p:nvPr/>
        </p:nvCxnSpPr>
        <p:spPr>
          <a:xfrm flipH="1">
            <a:off x="7735331" y="3526849"/>
            <a:ext cx="1216253" cy="0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B77C3E-B66E-2D26-E651-2D51794723FB}"/>
              </a:ext>
            </a:extLst>
          </p:cNvPr>
          <p:cNvSpPr txBox="1"/>
          <p:nvPr/>
        </p:nvSpPr>
        <p:spPr>
          <a:xfrm>
            <a:off x="11338022" y="5365939"/>
            <a:ext cx="890951" cy="734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/>
              <a:t>Mistaken (market) Demand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D21AEEB-EC56-CF3B-FF07-424705059D2F}"/>
              </a:ext>
            </a:extLst>
          </p:cNvPr>
          <p:cNvCxnSpPr>
            <a:cxnSpLocks/>
          </p:cNvCxnSpPr>
          <p:nvPr/>
        </p:nvCxnSpPr>
        <p:spPr>
          <a:xfrm flipV="1">
            <a:off x="6381827" y="2560260"/>
            <a:ext cx="4796186" cy="67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27036BD-6A63-9D94-4C73-30D1F0245CF3}"/>
              </a:ext>
            </a:extLst>
          </p:cNvPr>
          <p:cNvSpPr txBox="1"/>
          <p:nvPr/>
        </p:nvSpPr>
        <p:spPr>
          <a:xfrm>
            <a:off x="10841600" y="2211859"/>
            <a:ext cx="1345784" cy="305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Supply w/ tax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11D720B-7124-6ECE-E08E-7FF9B1CE2B3D}"/>
                  </a:ext>
                </a:extLst>
              </p:cNvPr>
              <p:cNvSpPr txBox="1"/>
              <p:nvPr/>
            </p:nvSpPr>
            <p:spPr>
              <a:xfrm>
                <a:off x="9585585" y="3210818"/>
                <a:ext cx="296693" cy="3670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11D720B-7124-6ECE-E08E-7FF9B1CE2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585" y="3210818"/>
                <a:ext cx="296693" cy="367053"/>
              </a:xfrm>
              <a:prstGeom prst="rect">
                <a:avLst/>
              </a:prstGeom>
              <a:blipFill>
                <a:blip r:embed="rId4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1B1EF7C-1673-E920-07C1-07D08B038A6A}"/>
              </a:ext>
            </a:extLst>
          </p:cNvPr>
          <p:cNvCxnSpPr>
            <a:cxnSpLocks/>
          </p:cNvCxnSpPr>
          <p:nvPr/>
        </p:nvCxnSpPr>
        <p:spPr>
          <a:xfrm>
            <a:off x="10003924" y="2535546"/>
            <a:ext cx="0" cy="1294981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36BD1B2-086E-3FBB-52C6-C3B654C2705E}"/>
              </a:ext>
            </a:extLst>
          </p:cNvPr>
          <p:cNvCxnSpPr>
            <a:cxnSpLocks/>
          </p:cNvCxnSpPr>
          <p:nvPr/>
        </p:nvCxnSpPr>
        <p:spPr>
          <a:xfrm flipH="1">
            <a:off x="6352002" y="3850627"/>
            <a:ext cx="2201884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63AA9CC-B415-E945-C032-F55D00F66C20}"/>
                  </a:ext>
                </a:extLst>
              </p:cNvPr>
              <p:cNvSpPr txBox="1"/>
              <p:nvPr/>
            </p:nvSpPr>
            <p:spPr>
              <a:xfrm>
                <a:off x="7810045" y="6182206"/>
                <a:ext cx="43674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63AA9CC-B415-E945-C032-F55D00F66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045" y="6182206"/>
                <a:ext cx="43674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0D375BB-CCBE-570C-7F0F-D4CD0C94882C}"/>
                  </a:ext>
                </a:extLst>
              </p:cNvPr>
              <p:cNvSpPr txBox="1"/>
              <p:nvPr/>
            </p:nvSpPr>
            <p:spPr>
              <a:xfrm>
                <a:off x="9076920" y="6192209"/>
                <a:ext cx="43674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0D375BB-CCBE-570C-7F0F-D4CD0C9488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920" y="6192209"/>
                <a:ext cx="436747" cy="307777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3E174BC9-F839-ACD6-FE14-3730612C5BB6}"/>
              </a:ext>
            </a:extLst>
          </p:cNvPr>
          <p:cNvSpPr txBox="1"/>
          <p:nvPr/>
        </p:nvSpPr>
        <p:spPr>
          <a:xfrm rot="16200000">
            <a:off x="5719954" y="3165775"/>
            <a:ext cx="645529" cy="322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17F7A3A-F80C-BCBE-828C-DAB0F64F3BAF}"/>
                  </a:ext>
                </a:extLst>
              </p:cNvPr>
              <p:cNvSpPr txBox="1"/>
              <p:nvPr/>
            </p:nvSpPr>
            <p:spPr>
              <a:xfrm>
                <a:off x="5671751" y="2525205"/>
                <a:ext cx="65257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17F7A3A-F80C-BCBE-828C-DAB0F64F3B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751" y="2525205"/>
                <a:ext cx="652577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02B45D-4A38-A575-96B5-4E113BD01152}"/>
                  </a:ext>
                </a:extLst>
              </p:cNvPr>
              <p:cNvSpPr txBox="1"/>
              <p:nvPr/>
            </p:nvSpPr>
            <p:spPr>
              <a:xfrm>
                <a:off x="5948292" y="3676639"/>
                <a:ext cx="43674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902B45D-4A38-A575-96B5-4E113BD01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292" y="3676639"/>
                <a:ext cx="436747" cy="307777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4920D5-4B8D-D656-3ED8-E5C4A92F2612}"/>
                  </a:ext>
                </a:extLst>
              </p:cNvPr>
              <p:cNvSpPr txBox="1"/>
              <p:nvPr/>
            </p:nvSpPr>
            <p:spPr>
              <a:xfrm>
                <a:off x="8310039" y="3154905"/>
                <a:ext cx="271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3A4920D5-4B8D-D656-3ED8-E5C4A92F2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039" y="3154905"/>
                <a:ext cx="271656" cy="369332"/>
              </a:xfrm>
              <a:prstGeom prst="rect">
                <a:avLst/>
              </a:prstGeom>
              <a:blipFill>
                <a:blip r:embed="rId10"/>
                <a:stretch>
                  <a:fillRect r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50B766-85EA-9326-EE29-9336E5F8BB90}"/>
                  </a:ext>
                </a:extLst>
              </p:cNvPr>
              <p:cNvSpPr txBox="1"/>
              <p:nvPr/>
            </p:nvSpPr>
            <p:spPr>
              <a:xfrm flipH="1">
                <a:off x="5705359" y="3676640"/>
                <a:ext cx="25940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50B766-85EA-9326-EE29-9336E5F8B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705359" y="3676640"/>
                <a:ext cx="259407" cy="307777"/>
              </a:xfrm>
              <a:prstGeom prst="rect">
                <a:avLst/>
              </a:prstGeom>
              <a:blipFill>
                <a:blip r:embed="rId11"/>
                <a:stretch>
                  <a:fillRect r="-14286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74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CA173-848A-553A-B90D-239D4704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9" y="190731"/>
            <a:ext cx="10985731" cy="613930"/>
          </a:xfrm>
        </p:spPr>
        <p:txBody>
          <a:bodyPr/>
          <a:lstStyle/>
          <a:p>
            <a:r>
              <a:rPr lang="en-US" dirty="0"/>
              <a:t>Computing the optimal tax: upward sloping supply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995AEF-F3A3-E5C7-6C4F-4C342FA05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3459" y="1265845"/>
                <a:ext cx="5449787" cy="5401424"/>
              </a:xfrm>
              <a:ln>
                <a:noFill/>
              </a:ln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is still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b="1" dirty="0"/>
                  <a:t> times the negative inverse demand slope</a:t>
                </a:r>
              </a:p>
              <a:p>
                <a:r>
                  <a:rPr lang="en-US" dirty="0"/>
                  <a:t>What changed?</a:t>
                </a:r>
              </a:p>
              <a:p>
                <a:pPr lvl="1"/>
                <a:r>
                  <a:rPr lang="en-US" dirty="0">
                    <a:solidFill>
                      <a:schemeClr val="accent6"/>
                    </a:solidFill>
                  </a:rPr>
                  <a:t>Imperfect pass through:</a:t>
                </a:r>
                <a:r>
                  <a:rPr lang="en-US" dirty="0"/>
                  <a:t> price increases by less than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7030A0"/>
                    </a:solidFill>
                  </a:rPr>
                  <a:t>Smaller quantity reduction: </a:t>
                </a:r>
                <a:r>
                  <a:rPr lang="en-US" dirty="0"/>
                  <a:t>Bias reduced by less than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still optimal?</a:t>
                </a:r>
              </a:p>
              <a:p>
                <a:pPr lvl="2"/>
                <a:r>
                  <a:rPr lang="en-US" dirty="0"/>
                  <a:t>Firm MC is lower at lower quantities, so social optimum is not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Elasticity of supply only matters for </a:t>
                </a:r>
                <a:r>
                  <a:rPr lang="en-US" b="1" dirty="0"/>
                  <a:t>incidence: </a:t>
                </a:r>
                <a:r>
                  <a:rPr lang="en-US" dirty="0"/>
                  <a:t>inelastic supply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producers bear some of burden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995AEF-F3A3-E5C7-6C4F-4C342FA05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3459" y="1265845"/>
                <a:ext cx="5449787" cy="5401424"/>
              </a:xfrm>
              <a:blipFill>
                <a:blip r:embed="rId3"/>
                <a:stretch>
                  <a:fillRect l="-2093" t="-1874" r="-186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73A92C22-56EF-2047-3BCF-FBDD4B576624}"/>
              </a:ext>
            </a:extLst>
          </p:cNvPr>
          <p:cNvSpPr txBox="1"/>
          <p:nvPr/>
        </p:nvSpPr>
        <p:spPr>
          <a:xfrm>
            <a:off x="8840933" y="6454494"/>
            <a:ext cx="875730" cy="367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Quantity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B8E2F7-7F4E-AD6A-51BA-A44B640A1ECD}"/>
              </a:ext>
            </a:extLst>
          </p:cNvPr>
          <p:cNvCxnSpPr/>
          <p:nvPr/>
        </p:nvCxnSpPr>
        <p:spPr>
          <a:xfrm>
            <a:off x="6358074" y="1167897"/>
            <a:ext cx="0" cy="49929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B352192-B9ED-F1B1-DD57-6D3D73CCCBCE}"/>
              </a:ext>
            </a:extLst>
          </p:cNvPr>
          <p:cNvCxnSpPr>
            <a:cxnSpLocks/>
          </p:cNvCxnSpPr>
          <p:nvPr/>
        </p:nvCxnSpPr>
        <p:spPr>
          <a:xfrm flipH="1">
            <a:off x="6358074" y="6166068"/>
            <a:ext cx="536223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62E9B1-9190-C699-95B9-F43A2F4E45E4}"/>
              </a:ext>
            </a:extLst>
          </p:cNvPr>
          <p:cNvCxnSpPr>
            <a:cxnSpLocks/>
          </p:cNvCxnSpPr>
          <p:nvPr/>
        </p:nvCxnSpPr>
        <p:spPr>
          <a:xfrm>
            <a:off x="6414999" y="2273643"/>
            <a:ext cx="3986136" cy="38948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75F2E9-813E-E197-FF16-A92B61EB93A4}"/>
              </a:ext>
            </a:extLst>
          </p:cNvPr>
          <p:cNvCxnSpPr>
            <a:cxnSpLocks/>
          </p:cNvCxnSpPr>
          <p:nvPr/>
        </p:nvCxnSpPr>
        <p:spPr>
          <a:xfrm flipV="1">
            <a:off x="6376800" y="2837726"/>
            <a:ext cx="4214941" cy="33087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0A9A93B-BE5C-D2ED-4F5B-B96DCD576FC2}"/>
              </a:ext>
            </a:extLst>
          </p:cNvPr>
          <p:cNvSpPr txBox="1"/>
          <p:nvPr/>
        </p:nvSpPr>
        <p:spPr>
          <a:xfrm>
            <a:off x="10684377" y="2784907"/>
            <a:ext cx="6170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Supply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3C7057-343F-2242-C693-275907841459}"/>
              </a:ext>
            </a:extLst>
          </p:cNvPr>
          <p:cNvSpPr txBox="1"/>
          <p:nvPr/>
        </p:nvSpPr>
        <p:spPr>
          <a:xfrm>
            <a:off x="10171038" y="5623265"/>
            <a:ext cx="876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Normative</a:t>
            </a:r>
          </a:p>
          <a:p>
            <a:pPr algn="ctr"/>
            <a:r>
              <a:rPr lang="en-US" sz="1400" dirty="0"/>
              <a:t>Demand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FB9C541-1884-CE48-882F-2D3FC5E4C281}"/>
              </a:ext>
            </a:extLst>
          </p:cNvPr>
          <p:cNvCxnSpPr>
            <a:cxnSpLocks/>
          </p:cNvCxnSpPr>
          <p:nvPr/>
        </p:nvCxnSpPr>
        <p:spPr>
          <a:xfrm>
            <a:off x="6614572" y="1167897"/>
            <a:ext cx="4984467" cy="499294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219B2D-89B9-48BE-0E51-A5733770B8BB}"/>
              </a:ext>
            </a:extLst>
          </p:cNvPr>
          <p:cNvCxnSpPr>
            <a:cxnSpLocks/>
          </p:cNvCxnSpPr>
          <p:nvPr/>
        </p:nvCxnSpPr>
        <p:spPr>
          <a:xfrm flipV="1">
            <a:off x="9295294" y="3813556"/>
            <a:ext cx="0" cy="235133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22FEDA-9F0C-45C8-DE7C-FAEE8936CA79}"/>
              </a:ext>
            </a:extLst>
          </p:cNvPr>
          <p:cNvCxnSpPr>
            <a:cxnSpLocks/>
          </p:cNvCxnSpPr>
          <p:nvPr/>
        </p:nvCxnSpPr>
        <p:spPr>
          <a:xfrm flipH="1">
            <a:off x="6882713" y="2698944"/>
            <a:ext cx="1216253" cy="0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33019F-3B51-B28D-D96B-674EF5AE3478}"/>
                  </a:ext>
                </a:extLst>
              </p:cNvPr>
              <p:cNvSpPr txBox="1"/>
              <p:nvPr/>
            </p:nvSpPr>
            <p:spPr>
              <a:xfrm>
                <a:off x="9585585" y="2580621"/>
                <a:ext cx="296693" cy="3670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533019F-3B51-B28D-D96B-674EF5AE34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5585" y="2580621"/>
                <a:ext cx="296693" cy="367053"/>
              </a:xfrm>
              <a:prstGeom prst="rect">
                <a:avLst/>
              </a:prstGeom>
              <a:blipFill>
                <a:blip r:embed="rId4"/>
                <a:stretch>
                  <a:fillRect r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6169A75-3960-DD79-B98C-A7697779AFF3}"/>
                  </a:ext>
                </a:extLst>
              </p:cNvPr>
              <p:cNvSpPr txBox="1"/>
              <p:nvPr/>
            </p:nvSpPr>
            <p:spPr>
              <a:xfrm>
                <a:off x="8353743" y="6182206"/>
                <a:ext cx="43674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6169A75-3960-DD79-B98C-A7697779AF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743" y="6182206"/>
                <a:ext cx="436747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8C85676-9C38-2925-2279-1FE146A1DCFA}"/>
                  </a:ext>
                </a:extLst>
              </p:cNvPr>
              <p:cNvSpPr txBox="1"/>
              <p:nvPr/>
            </p:nvSpPr>
            <p:spPr>
              <a:xfrm>
                <a:off x="9076920" y="6192209"/>
                <a:ext cx="43674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8C85676-9C38-2925-2279-1FE146A1D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6920" y="6192209"/>
                <a:ext cx="436747" cy="307777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141468B8-59FE-BC44-2C49-D5754474C813}"/>
              </a:ext>
            </a:extLst>
          </p:cNvPr>
          <p:cNvSpPr txBox="1"/>
          <p:nvPr/>
        </p:nvSpPr>
        <p:spPr>
          <a:xfrm rot="16200000">
            <a:off x="5719954" y="2288442"/>
            <a:ext cx="645529" cy="322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52743-2CBF-26E0-1917-37D353F4A550}"/>
                  </a:ext>
                </a:extLst>
              </p:cNvPr>
              <p:cNvSpPr txBox="1"/>
              <p:nvPr/>
            </p:nvSpPr>
            <p:spPr>
              <a:xfrm>
                <a:off x="5948292" y="3676639"/>
                <a:ext cx="43674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7352743-2CBF-26E0-1917-37D353F4A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292" y="3676639"/>
                <a:ext cx="436747" cy="307777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8C3247D-7BFE-C24B-07AF-E267D76898CF}"/>
                  </a:ext>
                </a:extLst>
              </p:cNvPr>
              <p:cNvSpPr txBox="1"/>
              <p:nvPr/>
            </p:nvSpPr>
            <p:spPr>
              <a:xfrm>
                <a:off x="7259712" y="2240505"/>
                <a:ext cx="27165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8C3247D-7BFE-C24B-07AF-E267D76898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9712" y="2240505"/>
                <a:ext cx="271656" cy="369332"/>
              </a:xfrm>
              <a:prstGeom prst="rect">
                <a:avLst/>
              </a:prstGeom>
              <a:blipFill>
                <a:blip r:embed="rId8"/>
                <a:stretch>
                  <a:fillRect r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15E7B3D-4EE1-40BE-A977-F13A8518DE2D}"/>
              </a:ext>
            </a:extLst>
          </p:cNvPr>
          <p:cNvCxnSpPr>
            <a:cxnSpLocks/>
          </p:cNvCxnSpPr>
          <p:nvPr/>
        </p:nvCxnSpPr>
        <p:spPr>
          <a:xfrm flipV="1">
            <a:off x="8582722" y="3126259"/>
            <a:ext cx="0" cy="307570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2BDDC59-62A5-AC3D-AC4B-1A1B887BE678}"/>
              </a:ext>
            </a:extLst>
          </p:cNvPr>
          <p:cNvCxnSpPr>
            <a:cxnSpLocks/>
          </p:cNvCxnSpPr>
          <p:nvPr/>
        </p:nvCxnSpPr>
        <p:spPr>
          <a:xfrm>
            <a:off x="10003924" y="2038865"/>
            <a:ext cx="0" cy="1223248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FC3D473-D82A-C7B2-6969-752F3152E0B1}"/>
              </a:ext>
            </a:extLst>
          </p:cNvPr>
          <p:cNvCxnSpPr>
            <a:cxnSpLocks/>
          </p:cNvCxnSpPr>
          <p:nvPr/>
        </p:nvCxnSpPr>
        <p:spPr>
          <a:xfrm flipV="1">
            <a:off x="6358074" y="1433172"/>
            <a:ext cx="4386067" cy="34848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8C230BF-BB75-BC5E-482B-CF1B1637C6A5}"/>
              </a:ext>
            </a:extLst>
          </p:cNvPr>
          <p:cNvCxnSpPr>
            <a:cxnSpLocks/>
            <a:endCxn id="22" idx="3"/>
          </p:cNvCxnSpPr>
          <p:nvPr/>
        </p:nvCxnSpPr>
        <p:spPr>
          <a:xfrm flipH="1">
            <a:off x="6385039" y="3830528"/>
            <a:ext cx="2910255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C44616A-5F84-2B11-BCB3-1B6EC09EB918}"/>
              </a:ext>
            </a:extLst>
          </p:cNvPr>
          <p:cNvCxnSpPr>
            <a:cxnSpLocks/>
          </p:cNvCxnSpPr>
          <p:nvPr/>
        </p:nvCxnSpPr>
        <p:spPr>
          <a:xfrm flipH="1" flipV="1">
            <a:off x="6376800" y="3117950"/>
            <a:ext cx="2205922" cy="830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0C8F62F-E6DF-25EF-9B88-34C2C194541A}"/>
              </a:ext>
            </a:extLst>
          </p:cNvPr>
          <p:cNvCxnSpPr>
            <a:cxnSpLocks/>
          </p:cNvCxnSpPr>
          <p:nvPr/>
        </p:nvCxnSpPr>
        <p:spPr>
          <a:xfrm flipH="1" flipV="1">
            <a:off x="6368559" y="4407172"/>
            <a:ext cx="2205922" cy="8309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F47D155-A05A-D8A7-E008-AD6B47E9E477}"/>
                  </a:ext>
                </a:extLst>
              </p:cNvPr>
              <p:cNvSpPr txBox="1"/>
              <p:nvPr/>
            </p:nvSpPr>
            <p:spPr>
              <a:xfrm>
                <a:off x="5964766" y="4212100"/>
                <a:ext cx="436747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F47D155-A05A-D8A7-E008-AD6B47E9E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766" y="4212100"/>
                <a:ext cx="436747" cy="307777"/>
              </a:xfrm>
              <a:prstGeom prst="rect">
                <a:avLst/>
              </a:prstGeom>
              <a:blipFill>
                <a:blip r:embed="rId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B639A05-DA9A-ABBD-079B-5FCA413EAD44}"/>
                  </a:ext>
                </a:extLst>
              </p:cNvPr>
              <p:cNvSpPr txBox="1"/>
              <p:nvPr/>
            </p:nvSpPr>
            <p:spPr>
              <a:xfrm>
                <a:off x="5567214" y="2992895"/>
                <a:ext cx="762455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B639A05-DA9A-ABBD-079B-5FCA413EAD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214" y="2992895"/>
                <a:ext cx="762455" cy="307777"/>
              </a:xfrm>
              <a:prstGeom prst="rect">
                <a:avLst/>
              </a:prstGeom>
              <a:blipFill>
                <a:blip r:embed="rId10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39B35DC-5C87-A9DF-806F-2202D86E079D}"/>
              </a:ext>
            </a:extLst>
          </p:cNvPr>
          <p:cNvCxnSpPr>
            <a:cxnSpLocks/>
          </p:cNvCxnSpPr>
          <p:nvPr/>
        </p:nvCxnSpPr>
        <p:spPr>
          <a:xfrm flipH="1" flipV="1">
            <a:off x="8679277" y="6360809"/>
            <a:ext cx="488308" cy="10002"/>
          </a:xfrm>
          <a:prstGeom prst="line">
            <a:avLst/>
          </a:prstGeom>
          <a:ln w="57150">
            <a:solidFill>
              <a:srgbClr val="7030A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0AF9E26-E6DF-FFE4-BBA7-70CBCD92D440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6165843" y="3262113"/>
            <a:ext cx="823" cy="414526"/>
          </a:xfrm>
          <a:prstGeom prst="line">
            <a:avLst/>
          </a:prstGeom>
          <a:ln w="57150">
            <a:solidFill>
              <a:schemeClr val="accent6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D0229AB8-6802-E15F-1173-AE0DA619002F}"/>
              </a:ext>
            </a:extLst>
          </p:cNvPr>
          <p:cNvSpPr txBox="1"/>
          <p:nvPr/>
        </p:nvSpPr>
        <p:spPr>
          <a:xfrm>
            <a:off x="10863806" y="4891734"/>
            <a:ext cx="123577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Mistaken (market) Demand</a:t>
            </a:r>
          </a:p>
        </p:txBody>
      </p:sp>
    </p:spTree>
    <p:extLst>
      <p:ext uri="{BB962C8B-B14F-4D97-AF65-F5344CB8AC3E}">
        <p14:creationId xmlns:p14="http://schemas.microsoft.com/office/powerpoint/2010/main" val="578440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96370-FD02-3EFF-61E1-99CF21B8E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tax formula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43ACC4-BFF6-FE03-FCD3-0A18C2A456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: price-metric bias</a:t>
                </a:r>
              </a:p>
              <a:p>
                <a:pPr lvl="1"/>
                <a:r>
                  <a:rPr lang="en-US" dirty="0"/>
                  <a:t>Amount of overconsumption </a:t>
                </a:r>
                <a:r>
                  <a:rPr lang="en-US" b="1" dirty="0"/>
                  <a:t>in dollar terms</a:t>
                </a:r>
              </a:p>
              <a:p>
                <a:pPr lvl="1"/>
                <a:r>
                  <a:rPr lang="en-US" dirty="0"/>
                  <a:t>Answer to the question: “By how much would the price have to increase for people to consume the normative amount?”</a:t>
                </a:r>
              </a:p>
              <a:p>
                <a:pPr lvl="2"/>
                <a:r>
                  <a:rPr lang="en-US" dirty="0"/>
                  <a:t>High when </a:t>
                </a:r>
                <a:r>
                  <a:rPr lang="en-US" dirty="0">
                    <a:solidFill>
                      <a:srgbClr val="00B0F0"/>
                    </a:solidFill>
                  </a:rPr>
                  <a:t>consumption is far from optimum</a:t>
                </a:r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High when </a:t>
                </a:r>
                <a:r>
                  <a:rPr lang="en-US" dirty="0">
                    <a:solidFill>
                      <a:schemeClr val="accent6"/>
                    </a:solidFill>
                  </a:rPr>
                  <a:t>consumers are insensitive to price</a:t>
                </a:r>
                <a:endParaRPr lang="en-US" dirty="0"/>
              </a:p>
              <a:p>
                <a:pPr lvl="1"/>
                <a:r>
                  <a:rPr lang="en-US" dirty="0"/>
                  <a:t>A “sufficient statistic” for optimal taxation (under our assumptions)</a:t>
                </a:r>
              </a:p>
              <a:p>
                <a:pPr lvl="2"/>
                <a:r>
                  <a:rPr lang="en-US" dirty="0"/>
                  <a:t>If you know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, you know how to set the tax</a:t>
                </a:r>
              </a:p>
              <a:p>
                <a:pPr lvl="2"/>
                <a:r>
                  <a:rPr lang="en-US" dirty="0"/>
                  <a:t>Analogy: if you can measure magnitude of externality in dollars, you can set the tax</a:t>
                </a:r>
              </a:p>
              <a:p>
                <a:pPr lvl="2"/>
                <a:r>
                  <a:rPr lang="en-US" dirty="0"/>
                  <a:t>Many modern behavioral papers try to estimate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for a particular good!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43ACC4-BFF6-FE03-FCD3-0A18C2A456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39" t="-469" r="-1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6A0C46-C4E9-2B99-8AC6-502948080B6B}"/>
                  </a:ext>
                </a:extLst>
              </p:cNvPr>
              <p:cNvSpPr txBox="1"/>
              <p:nvPr/>
            </p:nvSpPr>
            <p:spPr>
              <a:xfrm>
                <a:off x="6043421" y="2402607"/>
                <a:ext cx="9020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56A0C46-C4E9-2B99-8AC6-502948080B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421" y="2402607"/>
                <a:ext cx="902043" cy="461665"/>
              </a:xfrm>
              <a:prstGeom prst="rect">
                <a:avLst/>
              </a:prstGeom>
              <a:blipFill>
                <a:blip r:embed="rId4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8FD17EFB-FBD7-71EA-279D-E3AF9DDAD3F3}"/>
              </a:ext>
            </a:extLst>
          </p:cNvPr>
          <p:cNvSpPr/>
          <p:nvPr/>
        </p:nvSpPr>
        <p:spPr>
          <a:xfrm rot="16200000">
            <a:off x="6294388" y="1185416"/>
            <a:ext cx="400110" cy="2259364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826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6261-D175-E7D2-C554-1E069C6B2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8FCF9-71B8-7E93-A949-EF75F5D62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09" y="1962228"/>
            <a:ext cx="10985730" cy="46787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Analogy from corrective taxation of externalities to internalities</a:t>
            </a:r>
          </a:p>
          <a:p>
            <a:endParaRPr lang="en-US" dirty="0"/>
          </a:p>
          <a:p>
            <a:r>
              <a:rPr lang="en-US" dirty="0"/>
              <a:t>Optimal tax equal to </a:t>
            </a:r>
            <a:r>
              <a:rPr lang="en-US" dirty="0">
                <a:solidFill>
                  <a:schemeClr val="accent2"/>
                </a:solidFill>
              </a:rPr>
              <a:t>price-metric bias</a:t>
            </a:r>
          </a:p>
          <a:p>
            <a:pPr lvl="1"/>
            <a:r>
              <a:rPr lang="en-US" dirty="0"/>
              <a:t>Depends on </a:t>
            </a:r>
            <a:r>
              <a:rPr lang="en-US" dirty="0">
                <a:solidFill>
                  <a:srgbClr val="00B0F0"/>
                </a:solidFill>
              </a:rPr>
              <a:t>magnitude of overconsumption </a:t>
            </a:r>
            <a:r>
              <a:rPr lang="en-US" dirty="0"/>
              <a:t>and</a:t>
            </a:r>
            <a:r>
              <a:rPr lang="en-US" dirty="0">
                <a:solidFill>
                  <a:schemeClr val="accent6"/>
                </a:solidFill>
              </a:rPr>
              <a:t> demand slope</a:t>
            </a:r>
          </a:p>
          <a:p>
            <a:endParaRPr lang="en-US" dirty="0"/>
          </a:p>
          <a:p>
            <a:r>
              <a:rPr lang="en-US" dirty="0"/>
              <a:t>But we made strong assumptions!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Homogenous consumers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Don’t care about incidence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Next week: relax </a:t>
            </a:r>
            <a:r>
              <a:rPr lang="en-US" dirty="0">
                <a:solidFill>
                  <a:srgbClr val="8C1515"/>
                </a:solidFill>
              </a:rPr>
              <a:t>(1)</a:t>
            </a:r>
          </a:p>
          <a:p>
            <a:pPr lvl="1"/>
            <a:r>
              <a:rPr lang="en-US" dirty="0"/>
              <a:t>See </a:t>
            </a:r>
            <a:r>
              <a:rPr lang="en-US" dirty="0" err="1"/>
              <a:t>Allcott</a:t>
            </a:r>
            <a:r>
              <a:rPr lang="en-US" dirty="0"/>
              <a:t> et al. (2019) Journal of Econ Perspectives for discussion of </a:t>
            </a:r>
            <a:r>
              <a:rPr lang="en-US" dirty="0">
                <a:solidFill>
                  <a:srgbClr val="8C1515"/>
                </a:solidFill>
              </a:rPr>
              <a:t>(2)</a:t>
            </a:r>
            <a:r>
              <a:rPr lang="en-US" dirty="0"/>
              <a:t>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30CD10-FCD2-A15F-CE34-3279F1FC6A0B}"/>
                  </a:ext>
                </a:extLst>
              </p:cNvPr>
              <p:cNvSpPr txBox="1"/>
              <p:nvPr/>
            </p:nvSpPr>
            <p:spPr>
              <a:xfrm>
                <a:off x="3237470" y="261424"/>
                <a:ext cx="6104238" cy="1153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p>
                                    <m:sSupPr>
                                      <m:ctrlPr>
                                        <a:rPr lang="en-US" sz="28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p>
                                      <m:r>
                                        <a:rPr lang="en-US" sz="2800" b="0" i="1" smtClean="0">
                                          <a:solidFill>
                                            <a:schemeClr val="accent6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2800" b="0" i="1" smtClean="0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𝑑𝑝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930CD10-FCD2-A15F-CE34-3279F1FC6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7470" y="261424"/>
                <a:ext cx="6104238" cy="1153586"/>
              </a:xfrm>
              <a:prstGeom prst="rect">
                <a:avLst/>
              </a:prstGeom>
              <a:blipFill>
                <a:blip r:embed="rId2"/>
                <a:stretch>
                  <a:fillRect b="-5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0F2AFA-9948-C150-C3B3-F0FAC5EF3664}"/>
                  </a:ext>
                </a:extLst>
              </p:cNvPr>
              <p:cNvSpPr txBox="1"/>
              <p:nvPr/>
            </p:nvSpPr>
            <p:spPr>
              <a:xfrm>
                <a:off x="6043421" y="1500564"/>
                <a:ext cx="90204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0F2AFA-9948-C150-C3B3-F0FAC5EF36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421" y="1500564"/>
                <a:ext cx="902043" cy="461665"/>
              </a:xfrm>
              <a:prstGeom prst="rect">
                <a:avLst/>
              </a:prstGeom>
              <a:blipFill>
                <a:blip r:embed="rId3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eft Brace 6">
            <a:extLst>
              <a:ext uri="{FF2B5EF4-FFF2-40B4-BE49-F238E27FC236}">
                <a16:creationId xmlns:a16="http://schemas.microsoft.com/office/drawing/2014/main" id="{3FD8FA93-7844-790D-0DBB-C45188AE03F8}"/>
              </a:ext>
            </a:extLst>
          </p:cNvPr>
          <p:cNvSpPr/>
          <p:nvPr/>
        </p:nvSpPr>
        <p:spPr>
          <a:xfrm rot="16200000">
            <a:off x="6294388" y="283373"/>
            <a:ext cx="400110" cy="2259364"/>
          </a:xfrm>
          <a:prstGeom prst="lef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00ED1-AC05-8850-4DB3-C17F24C4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2685A-4511-3A96-1420-7EF62147E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Review taxation of externalities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Apply model to internalities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Interpret an optimal tax formula</a:t>
            </a:r>
          </a:p>
        </p:txBody>
      </p:sp>
    </p:spTree>
    <p:extLst>
      <p:ext uri="{BB962C8B-B14F-4D97-AF65-F5344CB8AC3E}">
        <p14:creationId xmlns:p14="http://schemas.microsoft.com/office/powerpoint/2010/main" val="308959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D344-CF82-6677-88A1-728CEF91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Corrective Taxation of Externalities</a:t>
            </a:r>
          </a:p>
        </p:txBody>
      </p:sp>
    </p:spTree>
    <p:extLst>
      <p:ext uri="{BB962C8B-B14F-4D97-AF65-F5344CB8AC3E}">
        <p14:creationId xmlns:p14="http://schemas.microsoft.com/office/powerpoint/2010/main" val="2816657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504C26-7C07-EA21-CED6-A1871F47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Externality example: gasoline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BF8EE-FFE7-56D0-FC07-4C640DEEC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5383" y="1239521"/>
            <a:ext cx="5617655" cy="240572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Burning gasoline imposes externalities on society</a:t>
            </a:r>
          </a:p>
          <a:p>
            <a:pPr lvl="1"/>
            <a:r>
              <a:rPr lang="en-US" dirty="0"/>
              <a:t>Carbon emissions</a:t>
            </a:r>
          </a:p>
          <a:p>
            <a:pPr lvl="1"/>
            <a:r>
              <a:rPr lang="en-US" dirty="0"/>
              <a:t>Other local pollutants (air quality)</a:t>
            </a:r>
          </a:p>
          <a:p>
            <a:pPr lvl="1"/>
            <a:endParaRPr lang="en-US" dirty="0"/>
          </a:p>
          <a:p>
            <a:r>
              <a:rPr lang="en-US" dirty="0"/>
              <a:t>Suppose (for example) the total cost of all externalities is $4/gal</a:t>
            </a:r>
          </a:p>
        </p:txBody>
      </p:sp>
      <p:pic>
        <p:nvPicPr>
          <p:cNvPr id="8" name="Picture 7" descr="A gas pump nozzle at a car&#10;&#10;Description automatically generated">
            <a:extLst>
              <a:ext uri="{FF2B5EF4-FFF2-40B4-BE49-F238E27FC236}">
                <a16:creationId xmlns:a16="http://schemas.microsoft.com/office/drawing/2014/main" id="{FFCFE9EC-3219-3D62-21F0-E8FE17809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719" y="955675"/>
            <a:ext cx="3987114" cy="2981106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815418B-065A-C0EF-05D8-E3ED5BA2601F}"/>
              </a:ext>
            </a:extLst>
          </p:cNvPr>
          <p:cNvSpPr txBox="1">
            <a:spLocks/>
          </p:cNvSpPr>
          <p:nvPr/>
        </p:nvSpPr>
        <p:spPr>
          <a:xfrm>
            <a:off x="988541" y="4220627"/>
            <a:ext cx="10786897" cy="25727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8C1515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C1515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C1515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C151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8C1515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With your table:</a:t>
            </a:r>
          </a:p>
          <a:p>
            <a:r>
              <a:rPr lang="en-US" dirty="0"/>
              <a:t>What is the optimal gas tax?</a:t>
            </a:r>
          </a:p>
          <a:p>
            <a:r>
              <a:rPr lang="en-US" dirty="0"/>
              <a:t>Graphically illustrate the effect of an optimal tax on equilibrium</a:t>
            </a:r>
          </a:p>
          <a:p>
            <a:pPr lvl="1"/>
            <a:r>
              <a:rPr lang="en-US" dirty="0"/>
              <a:t>How does total surplus change? Consumer surplus? Producer surplus? Government revenues? Externality costs?</a:t>
            </a:r>
          </a:p>
          <a:p>
            <a:pPr lvl="1"/>
            <a:r>
              <a:rPr lang="en-US" dirty="0"/>
              <a:t>By how much do prices faced by consumers change? </a:t>
            </a:r>
          </a:p>
          <a:p>
            <a:pPr lvl="1"/>
            <a:r>
              <a:rPr lang="en-US" dirty="0"/>
              <a:t>What determines the incidence of the tax?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888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38A7-30DD-F04B-8730-4FEA62BE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Taxation of Externalities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B2EAFE2-4FB8-DD20-99F4-82D5BA7CECBF}"/>
                  </a:ext>
                </a:extLst>
              </p:cNvPr>
              <p:cNvSpPr txBox="1"/>
              <p:nvPr/>
            </p:nvSpPr>
            <p:spPr>
              <a:xfrm>
                <a:off x="7481007" y="6152659"/>
                <a:ext cx="5528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B2EAFE2-4FB8-DD20-99F4-82D5BA7CE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007" y="6152659"/>
                <a:ext cx="552844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0503E525-9AB7-EF5F-7575-EF5F50FF02ED}"/>
              </a:ext>
            </a:extLst>
          </p:cNvPr>
          <p:cNvGrpSpPr/>
          <p:nvPr/>
        </p:nvGrpSpPr>
        <p:grpSpPr>
          <a:xfrm>
            <a:off x="4545866" y="1122978"/>
            <a:ext cx="7145061" cy="5393277"/>
            <a:chOff x="721932" y="1030014"/>
            <a:chExt cx="7145061" cy="5393277"/>
          </a:xfrm>
        </p:grpSpPr>
        <p:sp>
          <p:nvSpPr>
            <p:cNvPr id="16" name="Right Triangle 15">
              <a:extLst>
                <a:ext uri="{FF2B5EF4-FFF2-40B4-BE49-F238E27FC236}">
                  <a16:creationId xmlns:a16="http://schemas.microsoft.com/office/drawing/2014/main" id="{CFEFAC92-93C9-B128-516D-ABBFB351A833}"/>
                </a:ext>
              </a:extLst>
            </p:cNvPr>
            <p:cNvSpPr/>
            <p:nvPr/>
          </p:nvSpPr>
          <p:spPr>
            <a:xfrm>
              <a:off x="1723694" y="2119698"/>
              <a:ext cx="2144364" cy="1865564"/>
            </a:xfrm>
            <a:prstGeom prst="rtTriangle">
              <a:avLst/>
            </a:prstGeom>
            <a:solidFill>
              <a:srgbClr val="4472C4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accent1"/>
                </a:solidFill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35D7714-1084-A2AA-B986-30BB91309930}"/>
                </a:ext>
              </a:extLst>
            </p:cNvPr>
            <p:cNvGrpSpPr/>
            <p:nvPr/>
          </p:nvGrpSpPr>
          <p:grpSpPr>
            <a:xfrm>
              <a:off x="721932" y="1030014"/>
              <a:ext cx="7145061" cy="5393277"/>
              <a:chOff x="721932" y="1030014"/>
              <a:chExt cx="7145061" cy="5393277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5B3F78C6-C730-0A91-5F91-B14439438C62}"/>
                  </a:ext>
                </a:extLst>
              </p:cNvPr>
              <p:cNvCxnSpPr/>
              <p:nvPr/>
            </p:nvCxnSpPr>
            <p:spPr>
              <a:xfrm>
                <a:off x="1723697" y="1030014"/>
                <a:ext cx="0" cy="502394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FC851610-E4B1-4729-7A43-7B825067DCCD}"/>
                  </a:ext>
                </a:extLst>
              </p:cNvPr>
              <p:cNvGrpSpPr/>
              <p:nvPr/>
            </p:nvGrpSpPr>
            <p:grpSpPr>
              <a:xfrm>
                <a:off x="721932" y="1922657"/>
                <a:ext cx="7145061" cy="4500634"/>
                <a:chOff x="721932" y="1922657"/>
                <a:chExt cx="7145061" cy="4500634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C6743804-E881-2B0B-103A-5A286C74BC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697" y="6059215"/>
                  <a:ext cx="614329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01CD666-5117-C0B9-ABAA-FA2CFAB6438D}"/>
                    </a:ext>
                  </a:extLst>
                </p:cNvPr>
                <p:cNvSpPr txBox="1"/>
                <p:nvPr/>
              </p:nvSpPr>
              <p:spPr>
                <a:xfrm>
                  <a:off x="4293701" y="6053959"/>
                  <a:ext cx="10032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Quantity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D2C56789-8F0A-1B2F-A458-656BB35B33C7}"/>
                    </a:ext>
                  </a:extLst>
                </p:cNvPr>
                <p:cNvSpPr txBox="1"/>
                <p:nvPr/>
              </p:nvSpPr>
              <p:spPr>
                <a:xfrm rot="16200000">
                  <a:off x="1065187" y="3244333"/>
                  <a:ext cx="6495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Price</a:t>
                  </a:r>
                </a:p>
              </p:txBody>
            </p: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43203434-ECA2-4ED4-6E7D-0C9D98C7D0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696" y="2112579"/>
                  <a:ext cx="4572001" cy="394138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7F54C63F-0808-4FC2-56B0-A5863099D6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23695" y="2107323"/>
                  <a:ext cx="5034457" cy="327397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A1E9356C-CACA-47A0-0ADE-F9CC607215D2}"/>
                    </a:ext>
                  </a:extLst>
                </p:cNvPr>
                <p:cNvSpPr txBox="1"/>
                <p:nvPr/>
              </p:nvSpPr>
              <p:spPr>
                <a:xfrm>
                  <a:off x="6823589" y="1922657"/>
                  <a:ext cx="67358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Supply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98CC0496-3F2D-8EAB-73C0-4A8625A6AE85}"/>
                    </a:ext>
                  </a:extLst>
                </p:cNvPr>
                <p:cNvSpPr txBox="1"/>
                <p:nvPr/>
              </p:nvSpPr>
              <p:spPr>
                <a:xfrm>
                  <a:off x="6295697" y="5690637"/>
                  <a:ext cx="803425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Demand</a:t>
                  </a:r>
                </a:p>
              </p:txBody>
            </p: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4A2AF11C-43D1-2C65-BC42-EFCBA3F173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694" y="3972910"/>
                  <a:ext cx="220980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5E01A603-A591-2BB4-1498-6CC5C7587F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33495" y="3972910"/>
                  <a:ext cx="0" cy="202550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Right Triangle 16">
                  <a:extLst>
                    <a:ext uri="{FF2B5EF4-FFF2-40B4-BE49-F238E27FC236}">
                      <a16:creationId xmlns:a16="http://schemas.microsoft.com/office/drawing/2014/main" id="{684363C5-7B63-DC93-0E56-F00188EE4668}"/>
                    </a:ext>
                  </a:extLst>
                </p:cNvPr>
                <p:cNvSpPr/>
                <p:nvPr/>
              </p:nvSpPr>
              <p:spPr>
                <a:xfrm rot="5400000">
                  <a:off x="2127088" y="3604911"/>
                  <a:ext cx="1383660" cy="2144361"/>
                </a:xfrm>
                <a:prstGeom prst="rtTriangle">
                  <a:avLst/>
                </a:prstGeom>
                <a:solidFill>
                  <a:srgbClr val="70AD47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A364CF3-8ADD-0FE6-3597-DF60B0E56DF6}"/>
                    </a:ext>
                  </a:extLst>
                </p:cNvPr>
                <p:cNvSpPr txBox="1"/>
                <p:nvPr/>
              </p:nvSpPr>
              <p:spPr>
                <a:xfrm>
                  <a:off x="2156365" y="3122677"/>
                  <a:ext cx="6320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CS</a:t>
                  </a:r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58E2E1C-C39A-7855-3A0F-2A0421172302}"/>
                    </a:ext>
                  </a:extLst>
                </p:cNvPr>
                <p:cNvSpPr txBox="1"/>
                <p:nvPr/>
              </p:nvSpPr>
              <p:spPr>
                <a:xfrm>
                  <a:off x="2170820" y="4158386"/>
                  <a:ext cx="6320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PS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68B495C2-BD50-DF0D-EC95-FCB35C96978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1932" y="3835220"/>
                      <a:ext cx="552844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b="0" dirty="0"/>
                    </a:p>
                    <a:p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" name="TextBox 19">
                      <a:extLst>
                        <a:ext uri="{FF2B5EF4-FFF2-40B4-BE49-F238E27FC236}">
                          <a16:creationId xmlns:a16="http://schemas.microsoft.com/office/drawing/2014/main" id="{68B495C2-BD50-DF0D-EC95-FCB35C96978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1932" y="3835220"/>
                      <a:ext cx="552844" cy="646331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2" name="Straight Arrow Connector 21">
                  <a:extLst>
                    <a:ext uri="{FF2B5EF4-FFF2-40B4-BE49-F238E27FC236}">
                      <a16:creationId xmlns:a16="http://schemas.microsoft.com/office/drawing/2014/main" id="{7A58BFF3-CCE7-A9DB-511A-4BBB9C50E4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05289" y="3985261"/>
                  <a:ext cx="518405" cy="6810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10EDD758-28F2-84E5-01FB-5A09C4A5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519" y="1091142"/>
            <a:ext cx="4886038" cy="2405722"/>
          </a:xfrm>
        </p:spPr>
        <p:txBody>
          <a:bodyPr>
            <a:normAutofit/>
          </a:bodyPr>
          <a:lstStyle/>
          <a:p>
            <a:r>
              <a:rPr lang="en-US" dirty="0"/>
              <a:t>Supply and demand with no externalities</a:t>
            </a:r>
          </a:p>
        </p:txBody>
      </p:sp>
    </p:spTree>
    <p:extLst>
      <p:ext uri="{BB962C8B-B14F-4D97-AF65-F5344CB8AC3E}">
        <p14:creationId xmlns:p14="http://schemas.microsoft.com/office/powerpoint/2010/main" val="3408582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38A7-30DD-F04B-8730-4FEA62BE9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Taxation of Externalities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B2EAFE2-4FB8-DD20-99F4-82D5BA7CECBF}"/>
                  </a:ext>
                </a:extLst>
              </p:cNvPr>
              <p:cNvSpPr txBox="1"/>
              <p:nvPr/>
            </p:nvSpPr>
            <p:spPr>
              <a:xfrm>
                <a:off x="7481007" y="6152659"/>
                <a:ext cx="5528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B2EAFE2-4FB8-DD20-99F4-82D5BA7CE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1007" y="6152659"/>
                <a:ext cx="552844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10EDD758-28F2-84E5-01FB-5A09C4A5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519" y="1091142"/>
            <a:ext cx="4886038" cy="2405722"/>
          </a:xfrm>
        </p:spPr>
        <p:txBody>
          <a:bodyPr>
            <a:normAutofit/>
          </a:bodyPr>
          <a:lstStyle/>
          <a:p>
            <a:r>
              <a:rPr lang="en-US" dirty="0"/>
              <a:t>Add a </a:t>
            </a:r>
            <a:r>
              <a:rPr lang="en-US" dirty="0">
                <a:solidFill>
                  <a:srgbClr val="FF0000"/>
                </a:solidFill>
              </a:rPr>
              <a:t>negative externality</a:t>
            </a:r>
            <a:r>
              <a:rPr lang="en-US" dirty="0"/>
              <a:t> social cost &gt; private cost</a:t>
            </a:r>
          </a:p>
          <a:p>
            <a:r>
              <a:rPr lang="en-US" dirty="0"/>
              <a:t>Deadweight loss triangle from </a:t>
            </a:r>
            <a:r>
              <a:rPr lang="en-US" dirty="0">
                <a:solidFill>
                  <a:srgbClr val="8C1515"/>
                </a:solidFill>
              </a:rPr>
              <a:t>externality losses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1443057-F23D-12A2-847F-41E961A775B8}"/>
              </a:ext>
            </a:extLst>
          </p:cNvPr>
          <p:cNvGrpSpPr/>
          <p:nvPr/>
        </p:nvGrpSpPr>
        <p:grpSpPr>
          <a:xfrm>
            <a:off x="4527813" y="648710"/>
            <a:ext cx="7828027" cy="5909020"/>
            <a:chOff x="721932" y="514271"/>
            <a:chExt cx="7828027" cy="59090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699E791-ADFD-E87D-71F3-E92E37B53011}"/>
                </a:ext>
              </a:extLst>
            </p:cNvPr>
            <p:cNvSpPr txBox="1"/>
            <p:nvPr/>
          </p:nvSpPr>
          <p:spPr>
            <a:xfrm>
              <a:off x="6823589" y="514271"/>
              <a:ext cx="966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Social Cost</a:t>
              </a: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0EC48D2-06FF-17AA-96E0-59822F8E5082}"/>
                </a:ext>
              </a:extLst>
            </p:cNvPr>
            <p:cNvGrpSpPr/>
            <p:nvPr/>
          </p:nvGrpSpPr>
          <p:grpSpPr>
            <a:xfrm>
              <a:off x="721932" y="686562"/>
              <a:ext cx="7828027" cy="5736729"/>
              <a:chOff x="721932" y="686562"/>
              <a:chExt cx="7828027" cy="5736729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31C4F80-A683-DD89-3073-E51FA58B9B02}"/>
                  </a:ext>
                </a:extLst>
              </p:cNvPr>
              <p:cNvCxnSpPr/>
              <p:nvPr/>
            </p:nvCxnSpPr>
            <p:spPr>
              <a:xfrm>
                <a:off x="1723697" y="1030014"/>
                <a:ext cx="0" cy="502394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7F2EE7F-EC26-293E-5C1D-6A573B45D71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3697" y="6059215"/>
                <a:ext cx="614329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88ED660-2900-76D7-9E1C-306056EE8811}"/>
                  </a:ext>
                </a:extLst>
              </p:cNvPr>
              <p:cNvSpPr txBox="1"/>
              <p:nvPr/>
            </p:nvSpPr>
            <p:spPr>
              <a:xfrm>
                <a:off x="4293701" y="6053959"/>
                <a:ext cx="10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Quantity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F3A0A50-608E-0CD0-576F-83308D340F2D}"/>
                  </a:ext>
                </a:extLst>
              </p:cNvPr>
              <p:cNvSpPr txBox="1"/>
              <p:nvPr/>
            </p:nvSpPr>
            <p:spPr>
              <a:xfrm rot="16200000">
                <a:off x="1065187" y="324433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Price</a:t>
                </a:r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8E06E12-DF52-BB01-F2FA-6F76A96319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3696" y="2112579"/>
                <a:ext cx="4572001" cy="39413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F37BABA9-8A82-41AE-1D94-B0C396C8611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3695" y="2107323"/>
                <a:ext cx="5034457" cy="32739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FEEF4EE0-4053-2A36-5E19-07B0D2D61821}"/>
                  </a:ext>
                </a:extLst>
              </p:cNvPr>
              <p:cNvSpPr txBox="1"/>
              <p:nvPr/>
            </p:nvSpPr>
            <p:spPr>
              <a:xfrm>
                <a:off x="6823589" y="1922657"/>
                <a:ext cx="17263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Supply (cost to firms)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24D4EC9-5DAE-FB0C-00A7-76D5B4018A5C}"/>
                  </a:ext>
                </a:extLst>
              </p:cNvPr>
              <p:cNvSpPr txBox="1"/>
              <p:nvPr/>
            </p:nvSpPr>
            <p:spPr>
              <a:xfrm>
                <a:off x="6295697" y="5690637"/>
                <a:ext cx="8034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Demand</a:t>
                </a: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9CB4053-881E-A76F-8DA7-C545604358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3694" y="3972910"/>
                <a:ext cx="22098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A70567B-81EA-1247-F36F-8B832B65B4B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3694" y="686562"/>
                <a:ext cx="5034457" cy="32739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798F083-741B-CC2C-55EB-7663CD438D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495" y="3972910"/>
                <a:ext cx="0" cy="20255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Right Triangle 37">
                <a:extLst>
                  <a:ext uri="{FF2B5EF4-FFF2-40B4-BE49-F238E27FC236}">
                    <a16:creationId xmlns:a16="http://schemas.microsoft.com/office/drawing/2014/main" id="{D1194A29-2A3B-238B-9FD6-23D9D99FA60C}"/>
                  </a:ext>
                </a:extLst>
              </p:cNvPr>
              <p:cNvSpPr/>
              <p:nvPr/>
            </p:nvSpPr>
            <p:spPr>
              <a:xfrm>
                <a:off x="1718540" y="2111010"/>
                <a:ext cx="2144364" cy="1865564"/>
              </a:xfrm>
              <a:prstGeom prst="rtTriangle">
                <a:avLst/>
              </a:prstGeom>
              <a:solidFill>
                <a:srgbClr val="4472C4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39" name="Right Triangle 38">
                <a:extLst>
                  <a:ext uri="{FF2B5EF4-FFF2-40B4-BE49-F238E27FC236}">
                    <a16:creationId xmlns:a16="http://schemas.microsoft.com/office/drawing/2014/main" id="{E934E7BD-DD69-FA06-B7B4-151D24DC03A6}"/>
                  </a:ext>
                </a:extLst>
              </p:cNvPr>
              <p:cNvSpPr/>
              <p:nvPr/>
            </p:nvSpPr>
            <p:spPr>
              <a:xfrm rot="5400000">
                <a:off x="2127088" y="3604911"/>
                <a:ext cx="1383660" cy="2144361"/>
              </a:xfrm>
              <a:prstGeom prst="rtTriangl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Parallelogram 39">
                <a:extLst>
                  <a:ext uri="{FF2B5EF4-FFF2-40B4-BE49-F238E27FC236}">
                    <a16:creationId xmlns:a16="http://schemas.microsoft.com/office/drawing/2014/main" id="{2A415847-F0CD-E8A3-A4EC-4A11FDD53252}"/>
                  </a:ext>
                </a:extLst>
              </p:cNvPr>
              <p:cNvSpPr/>
              <p:nvPr/>
            </p:nvSpPr>
            <p:spPr>
              <a:xfrm rot="19619360">
                <a:off x="1134724" y="3346188"/>
                <a:ext cx="3390077" cy="1194366"/>
              </a:xfrm>
              <a:prstGeom prst="parallelogram">
                <a:avLst>
                  <a:gd name="adj" fmla="val 65824"/>
                </a:avLst>
              </a:prstGeom>
              <a:solidFill>
                <a:srgbClr val="961820">
                  <a:alpha val="33333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42D3966-A40E-DA9A-A612-2DED1C9FFE10}"/>
                  </a:ext>
                </a:extLst>
              </p:cNvPr>
              <p:cNvSpPr txBox="1"/>
              <p:nvPr/>
            </p:nvSpPr>
            <p:spPr>
              <a:xfrm>
                <a:off x="3301417" y="3007672"/>
                <a:ext cx="632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DWL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8330AE5-E29E-0263-62CE-1B7C9E5D820B}"/>
                  </a:ext>
                </a:extLst>
              </p:cNvPr>
              <p:cNvSpPr txBox="1"/>
              <p:nvPr/>
            </p:nvSpPr>
            <p:spPr>
              <a:xfrm>
                <a:off x="2156365" y="3122677"/>
                <a:ext cx="632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CS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E76F5F2-94AD-B736-F1BA-B95DC0C8DF95}"/>
                  </a:ext>
                </a:extLst>
              </p:cNvPr>
              <p:cNvSpPr txBox="1"/>
              <p:nvPr/>
            </p:nvSpPr>
            <p:spPr>
              <a:xfrm>
                <a:off x="2170820" y="4158386"/>
                <a:ext cx="632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PS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763AE526-B8D9-4F44-5C2C-C0496AEC8A3C}"/>
                      </a:ext>
                    </a:extLst>
                  </p:cNvPr>
                  <p:cNvSpPr txBox="1"/>
                  <p:nvPr/>
                </p:nvSpPr>
                <p:spPr>
                  <a:xfrm>
                    <a:off x="721932" y="3835220"/>
                    <a:ext cx="552844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763AE526-B8D9-4F44-5C2C-C0496AEC8A3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1932" y="3835220"/>
                    <a:ext cx="552844" cy="64633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363F5EB4-9CC1-ECB1-6B24-583807B19F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5289" y="3985261"/>
                <a:ext cx="518405" cy="6810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37B96E7-7B12-786B-177E-8951463241B0}"/>
              </a:ext>
            </a:extLst>
          </p:cNvPr>
          <p:cNvCxnSpPr>
            <a:cxnSpLocks/>
          </p:cNvCxnSpPr>
          <p:nvPr/>
        </p:nvCxnSpPr>
        <p:spPr>
          <a:xfrm>
            <a:off x="9329351" y="1618735"/>
            <a:ext cx="0" cy="1433384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D0CFB32-C928-5C9E-5205-186A6416AAD4}"/>
                  </a:ext>
                </a:extLst>
              </p:cNvPr>
              <p:cNvSpPr txBox="1"/>
              <p:nvPr/>
            </p:nvSpPr>
            <p:spPr>
              <a:xfrm>
                <a:off x="9238410" y="2026318"/>
                <a:ext cx="107950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=$4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D0CFB32-C928-5C9E-5205-186A6416A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410" y="2026318"/>
                <a:ext cx="107950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63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238A7-30DD-F04B-8730-4FEA62BE9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134" y="193320"/>
            <a:ext cx="10985731" cy="613930"/>
          </a:xfrm>
        </p:spPr>
        <p:txBody>
          <a:bodyPr/>
          <a:lstStyle/>
          <a:p>
            <a:r>
              <a:rPr lang="en-US" dirty="0"/>
              <a:t>Taxation of Externalities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B2EAFE2-4FB8-DD20-99F4-82D5BA7CECBF}"/>
                  </a:ext>
                </a:extLst>
              </p:cNvPr>
              <p:cNvSpPr txBox="1"/>
              <p:nvPr/>
            </p:nvSpPr>
            <p:spPr>
              <a:xfrm>
                <a:off x="7567682" y="6276194"/>
                <a:ext cx="5528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B2EAFE2-4FB8-DD20-99F4-82D5BA7CE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7682" y="6276194"/>
                <a:ext cx="552844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10EDD758-28F2-84E5-01FB-5A09C4A5A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519" y="1091141"/>
            <a:ext cx="4579235" cy="5097255"/>
          </a:xfrm>
        </p:spPr>
        <p:txBody>
          <a:bodyPr>
            <a:normAutofit/>
          </a:bodyPr>
          <a:lstStyle/>
          <a:p>
            <a:r>
              <a:rPr lang="en-US" dirty="0"/>
              <a:t>Introduce a </a:t>
            </a:r>
            <a:r>
              <a:rPr lang="en-US" b="1" dirty="0">
                <a:solidFill>
                  <a:srgbClr val="FF0000"/>
                </a:solidFill>
              </a:rPr>
              <a:t>tax</a:t>
            </a:r>
            <a:r>
              <a:rPr lang="en-US" b="1" dirty="0"/>
              <a:t> equal to size of externality</a:t>
            </a:r>
          </a:p>
          <a:p>
            <a:pPr lvl="1"/>
            <a:r>
              <a:rPr lang="en-US" dirty="0">
                <a:solidFill>
                  <a:schemeClr val="accent3"/>
                </a:solidFill>
              </a:rPr>
              <a:t>Shift of supply curve</a:t>
            </a:r>
          </a:p>
          <a:p>
            <a:pPr lvl="1"/>
            <a:r>
              <a:rPr lang="en-US" dirty="0"/>
              <a:t>New supply = social cost</a:t>
            </a:r>
          </a:p>
          <a:p>
            <a:pPr lvl="1"/>
            <a:r>
              <a:rPr lang="en-US" dirty="0"/>
              <a:t>Externality loss disappears</a:t>
            </a:r>
          </a:p>
          <a:p>
            <a:pPr lvl="1"/>
            <a:r>
              <a:rPr lang="en-US" dirty="0"/>
              <a:t>New component of surplus: </a:t>
            </a:r>
            <a:r>
              <a:rPr lang="en-US" dirty="0">
                <a:solidFill>
                  <a:schemeClr val="accent4"/>
                </a:solidFill>
              </a:rPr>
              <a:t>government revenue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Price changed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5DEE867-C3B0-0F65-8926-3749D86247BD}"/>
              </a:ext>
            </a:extLst>
          </p:cNvPr>
          <p:cNvGrpSpPr/>
          <p:nvPr/>
        </p:nvGrpSpPr>
        <p:grpSpPr>
          <a:xfrm>
            <a:off x="4898547" y="326463"/>
            <a:ext cx="6781008" cy="6344866"/>
            <a:chOff x="611724" y="686562"/>
            <a:chExt cx="7665533" cy="57367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3D3D767-54F6-FAB5-A7E8-145DC4550A4B}"/>
                    </a:ext>
                  </a:extLst>
                </p:cNvPr>
                <p:cNvSpPr txBox="1"/>
                <p:nvPr/>
              </p:nvSpPr>
              <p:spPr>
                <a:xfrm>
                  <a:off x="611724" y="2616674"/>
                  <a:ext cx="941930" cy="58438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b="0" dirty="0">
                    <a:solidFill>
                      <a:srgbClr val="7030A0"/>
                    </a:solidFill>
                  </a:endParaRPr>
                </a:p>
                <a:p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3D3D767-54F6-FAB5-A7E8-145DC4550A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724" y="2616674"/>
                  <a:ext cx="941930" cy="58438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AB2F91-5F17-705D-754B-83E26D33A3BD}"/>
                </a:ext>
              </a:extLst>
            </p:cNvPr>
            <p:cNvGrpSpPr/>
            <p:nvPr/>
          </p:nvGrpSpPr>
          <p:grpSpPr>
            <a:xfrm>
              <a:off x="1040785" y="686562"/>
              <a:ext cx="7236472" cy="5736729"/>
              <a:chOff x="1040785" y="686562"/>
              <a:chExt cx="7236472" cy="5736729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8F1FFA2C-8DEE-D59B-BB3F-66EBF2306E80}"/>
                  </a:ext>
                </a:extLst>
              </p:cNvPr>
              <p:cNvCxnSpPr/>
              <p:nvPr/>
            </p:nvCxnSpPr>
            <p:spPr>
              <a:xfrm>
                <a:off x="1723697" y="1030014"/>
                <a:ext cx="0" cy="502394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C4B4843-085B-B6F4-13B3-73320CB79C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3697" y="6059215"/>
                <a:ext cx="614329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6EEAAE-3653-E2FD-5967-793FD75772B4}"/>
                  </a:ext>
                </a:extLst>
              </p:cNvPr>
              <p:cNvSpPr txBox="1"/>
              <p:nvPr/>
            </p:nvSpPr>
            <p:spPr>
              <a:xfrm>
                <a:off x="4293701" y="6053959"/>
                <a:ext cx="10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Quantity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326C82-D5A5-2675-362D-C6DF852BBFAB}"/>
                  </a:ext>
                </a:extLst>
              </p:cNvPr>
              <p:cNvSpPr txBox="1"/>
              <p:nvPr/>
            </p:nvSpPr>
            <p:spPr>
              <a:xfrm rot="16200000">
                <a:off x="1065187" y="324433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Price</a:t>
                </a: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8A1E74A-3999-E0D0-DB06-A8027AAA14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3696" y="2112579"/>
                <a:ext cx="4572001" cy="39413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65DA648E-CC9D-A9BD-3B9F-07FB9A805A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3694" y="2116781"/>
                <a:ext cx="5034457" cy="32739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0202A00-EB09-FDE3-1985-B2AB24A1EB7A}"/>
                  </a:ext>
                </a:extLst>
              </p:cNvPr>
              <p:cNvSpPr txBox="1"/>
              <p:nvPr/>
            </p:nvSpPr>
            <p:spPr>
              <a:xfrm>
                <a:off x="6823589" y="1922657"/>
                <a:ext cx="1453668" cy="2782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Original Supply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394F924-F9A3-7374-E306-B8F49E3AA8BD}"/>
                  </a:ext>
                </a:extLst>
              </p:cNvPr>
              <p:cNvSpPr txBox="1"/>
              <p:nvPr/>
            </p:nvSpPr>
            <p:spPr>
              <a:xfrm>
                <a:off x="6295697" y="5690637"/>
                <a:ext cx="8034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Demand</a:t>
                </a: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6E45B3E4-93A7-D0C4-B4B1-E969957D65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3694" y="3972910"/>
                <a:ext cx="22098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EEB3A62-8A94-2A9A-2E29-B2B33FB562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3694" y="686562"/>
                <a:ext cx="5034457" cy="32739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D01DC40A-FD05-9E4D-17DD-ADEC729BAE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495" y="3972910"/>
                <a:ext cx="0" cy="20255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Right Triangle 22">
                <a:extLst>
                  <a:ext uri="{FF2B5EF4-FFF2-40B4-BE49-F238E27FC236}">
                    <a16:creationId xmlns:a16="http://schemas.microsoft.com/office/drawing/2014/main" id="{358E7056-71F7-641B-9F84-C86E7B14900C}"/>
                  </a:ext>
                </a:extLst>
              </p:cNvPr>
              <p:cNvSpPr/>
              <p:nvPr/>
            </p:nvSpPr>
            <p:spPr>
              <a:xfrm>
                <a:off x="1723694" y="2119698"/>
                <a:ext cx="1251677" cy="1067382"/>
              </a:xfrm>
              <a:prstGeom prst="rtTriangle">
                <a:avLst/>
              </a:prstGeom>
              <a:solidFill>
                <a:srgbClr val="4472C4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4" name="Right Triangle 23">
                <a:extLst>
                  <a:ext uri="{FF2B5EF4-FFF2-40B4-BE49-F238E27FC236}">
                    <a16:creationId xmlns:a16="http://schemas.microsoft.com/office/drawing/2014/main" id="{93995C85-557B-BAAE-7C32-1C0E5E3C7C21}"/>
                  </a:ext>
                </a:extLst>
              </p:cNvPr>
              <p:cNvSpPr/>
              <p:nvPr/>
            </p:nvSpPr>
            <p:spPr>
              <a:xfrm rot="5400000">
                <a:off x="1935026" y="4358702"/>
                <a:ext cx="804272" cy="1216169"/>
              </a:xfrm>
              <a:prstGeom prst="rtTriangl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3F4B4FD-F2C7-F19B-8A59-8CAD8EC93433}"/>
                  </a:ext>
                </a:extLst>
              </p:cNvPr>
              <p:cNvSpPr txBox="1"/>
              <p:nvPr/>
            </p:nvSpPr>
            <p:spPr>
              <a:xfrm>
                <a:off x="1877270" y="2545603"/>
                <a:ext cx="632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CS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B348193-D9CB-DAD7-C10F-FFBBF1035501}"/>
                  </a:ext>
                </a:extLst>
              </p:cNvPr>
              <p:cNvSpPr txBox="1"/>
              <p:nvPr/>
            </p:nvSpPr>
            <p:spPr>
              <a:xfrm>
                <a:off x="1872770" y="4624171"/>
                <a:ext cx="632076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PS</a:t>
                </a: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6F75841-234B-46F2-E4D5-E7B0D1BA52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45251" y="3192338"/>
                <a:ext cx="0" cy="2859873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6B41943-D1D1-199B-CEC6-D81F5A0A4C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6857" y="3192338"/>
                <a:ext cx="11683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2B68515F-3AE3-831D-95DD-BC26D47690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46737" y="4563369"/>
                <a:ext cx="1168394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95BA206-FA33-2D47-688B-11796620E803}"/>
                  </a:ext>
                </a:extLst>
              </p:cNvPr>
              <p:cNvSpPr/>
              <p:nvPr/>
            </p:nvSpPr>
            <p:spPr>
              <a:xfrm>
                <a:off x="1724398" y="3187081"/>
                <a:ext cx="1216167" cy="1372314"/>
              </a:xfrm>
              <a:prstGeom prst="rect">
                <a:avLst/>
              </a:prstGeom>
              <a:solidFill>
                <a:srgbClr val="FFC000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A1457628-10E2-34E6-0DBE-961FA91E10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5289" y="3985261"/>
                <a:ext cx="518405" cy="6810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4B613F0-39E6-1DEC-C12A-177B53AE3EC2}"/>
                      </a:ext>
                    </a:extLst>
                  </p:cNvPr>
                  <p:cNvSpPr txBox="1"/>
                  <p:nvPr/>
                </p:nvSpPr>
                <p:spPr>
                  <a:xfrm>
                    <a:off x="1040785" y="4340423"/>
                    <a:ext cx="799573" cy="58438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F4B613F0-39E6-1DEC-C12A-177B53AE3E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0785" y="4340423"/>
                    <a:ext cx="799573" cy="58438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C6162C54-063E-5C2F-AE6C-EACFE88C5F8D}"/>
                  </a:ext>
                </a:extLst>
              </p:cNvPr>
              <p:cNvCxnSpPr>
                <a:cxnSpLocks/>
                <a:endCxn id="23" idx="2"/>
              </p:cNvCxnSpPr>
              <p:nvPr/>
            </p:nvCxnSpPr>
            <p:spPr>
              <a:xfrm>
                <a:off x="1487534" y="2970030"/>
                <a:ext cx="236160" cy="21705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02E4FA47-A52D-8E84-D65D-C2FF1C0D714D}"/>
                      </a:ext>
                    </a:extLst>
                  </p:cNvPr>
                  <p:cNvSpPr txBox="1"/>
                  <p:nvPr/>
                </p:nvSpPr>
                <p:spPr>
                  <a:xfrm>
                    <a:off x="4680992" y="2032292"/>
                    <a:ext cx="1845931" cy="58438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=$4</m:t>
                          </m:r>
                        </m:oMath>
                      </m:oMathPara>
                    </a14:m>
                    <a:endParaRPr lang="en-US" dirty="0">
                      <a:solidFill>
                        <a:srgbClr val="FF0000"/>
                      </a:solidFill>
                    </a:endParaRPr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02E4FA47-A52D-8E84-D65D-C2FF1C0D71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80992" y="2032292"/>
                    <a:ext cx="1845931" cy="58438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74C3304-20ED-4C15-F4D2-6F6762B5BA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95345" y="1989056"/>
                <a:ext cx="0" cy="1439943"/>
              </a:xfrm>
              <a:prstGeom prst="line">
                <a:avLst/>
              </a:prstGeom>
              <a:ln w="1905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ADE6E0E-F4D1-690A-AA4B-7DB7DC09FE8B}"/>
                  </a:ext>
                </a:extLst>
              </p:cNvPr>
              <p:cNvSpPr txBox="1"/>
              <p:nvPr/>
            </p:nvSpPr>
            <p:spPr>
              <a:xfrm>
                <a:off x="4947203" y="3882525"/>
                <a:ext cx="55284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6ADE6E0E-F4D1-690A-AA4B-7DB7DC09F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203" y="3882525"/>
                <a:ext cx="552844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97628EDB-DB72-B560-3EEE-EFB908F7F17B}"/>
              </a:ext>
            </a:extLst>
          </p:cNvPr>
          <p:cNvSpPr txBox="1"/>
          <p:nvPr/>
        </p:nvSpPr>
        <p:spPr>
          <a:xfrm>
            <a:off x="10200655" y="500285"/>
            <a:ext cx="1388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Social cost = Supply with tax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43CD1EA8-E569-1308-AA07-D8F42DD54E59}"/>
              </a:ext>
            </a:extLst>
          </p:cNvPr>
          <p:cNvCxnSpPr>
            <a:cxnSpLocks/>
          </p:cNvCxnSpPr>
          <p:nvPr/>
        </p:nvCxnSpPr>
        <p:spPr>
          <a:xfrm flipV="1">
            <a:off x="8289051" y="2238946"/>
            <a:ext cx="0" cy="110200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A37154C-2D2D-79DA-AA5F-F2394610B0FD}"/>
              </a:ext>
            </a:extLst>
          </p:cNvPr>
          <p:cNvCxnSpPr>
            <a:cxnSpLocks/>
          </p:cNvCxnSpPr>
          <p:nvPr/>
        </p:nvCxnSpPr>
        <p:spPr>
          <a:xfrm flipV="1">
            <a:off x="10138277" y="807250"/>
            <a:ext cx="0" cy="1102007"/>
          </a:xfrm>
          <a:prstGeom prst="straightConnector1">
            <a:avLst/>
          </a:prstGeom>
          <a:ln w="28575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arallelogram 2">
            <a:extLst>
              <a:ext uri="{FF2B5EF4-FFF2-40B4-BE49-F238E27FC236}">
                <a16:creationId xmlns:a16="http://schemas.microsoft.com/office/drawing/2014/main" id="{2E360EFE-E5DE-B560-9100-CE08C6C61566}"/>
              </a:ext>
            </a:extLst>
          </p:cNvPr>
          <p:cNvSpPr/>
          <p:nvPr/>
        </p:nvSpPr>
        <p:spPr>
          <a:xfrm rot="19312480">
            <a:off x="5243982" y="3692508"/>
            <a:ext cx="2365487" cy="1246803"/>
          </a:xfrm>
          <a:prstGeom prst="parallelogram">
            <a:avLst>
              <a:gd name="adj" fmla="val 76997"/>
            </a:avLst>
          </a:prstGeom>
          <a:solidFill>
            <a:srgbClr val="961820">
              <a:alpha val="3333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250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DE92-6B1B-6922-5A13-26AE4766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surplus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339CD8C-81EA-AF7D-FF10-9B280EA6D8F4}"/>
              </a:ext>
            </a:extLst>
          </p:cNvPr>
          <p:cNvGrpSpPr/>
          <p:nvPr/>
        </p:nvGrpSpPr>
        <p:grpSpPr>
          <a:xfrm>
            <a:off x="497198" y="1013391"/>
            <a:ext cx="5447554" cy="4193942"/>
            <a:chOff x="1134724" y="514271"/>
            <a:chExt cx="7415235" cy="590902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0BE21B-455C-1AFA-0F7A-CB40BB68C150}"/>
                </a:ext>
              </a:extLst>
            </p:cNvPr>
            <p:cNvSpPr txBox="1"/>
            <p:nvPr/>
          </p:nvSpPr>
          <p:spPr>
            <a:xfrm>
              <a:off x="6823589" y="514271"/>
              <a:ext cx="966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Social Cost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C83F48A-9A4F-4141-4FF2-EB3899D2C029}"/>
                </a:ext>
              </a:extLst>
            </p:cNvPr>
            <p:cNvGrpSpPr/>
            <p:nvPr/>
          </p:nvGrpSpPr>
          <p:grpSpPr>
            <a:xfrm>
              <a:off x="1134724" y="686562"/>
              <a:ext cx="7415235" cy="5736729"/>
              <a:chOff x="1134724" y="686562"/>
              <a:chExt cx="7415235" cy="573672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E592CEA-EED6-2E41-0907-D9E59A72573E}"/>
                  </a:ext>
                </a:extLst>
              </p:cNvPr>
              <p:cNvCxnSpPr/>
              <p:nvPr/>
            </p:nvCxnSpPr>
            <p:spPr>
              <a:xfrm>
                <a:off x="1723697" y="1030014"/>
                <a:ext cx="0" cy="502394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1EFB05E-B200-7989-BD0B-33EA44EA8A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3697" y="6059215"/>
                <a:ext cx="614329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A60B1B0-4508-0D2A-4573-3B6CEECBA12C}"/>
                  </a:ext>
                </a:extLst>
              </p:cNvPr>
              <p:cNvSpPr txBox="1"/>
              <p:nvPr/>
            </p:nvSpPr>
            <p:spPr>
              <a:xfrm>
                <a:off x="4293701" y="6053959"/>
                <a:ext cx="10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Quantity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944011D-13BB-4B4C-6CD4-F5C208F55126}"/>
                  </a:ext>
                </a:extLst>
              </p:cNvPr>
              <p:cNvSpPr txBox="1"/>
              <p:nvPr/>
            </p:nvSpPr>
            <p:spPr>
              <a:xfrm rot="16200000">
                <a:off x="1065187" y="324433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Price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1446A50-B93E-E079-4E4A-2F87BAB2C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3696" y="2112579"/>
                <a:ext cx="4572001" cy="39413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8DF9C2D-0411-0EE6-E43B-DB7C2D784D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3695" y="2107323"/>
                <a:ext cx="5034457" cy="32739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D10CDE5-FDA8-6DBF-7E34-3AAF1A3D7BFE}"/>
                  </a:ext>
                </a:extLst>
              </p:cNvPr>
              <p:cNvSpPr txBox="1"/>
              <p:nvPr/>
            </p:nvSpPr>
            <p:spPr>
              <a:xfrm>
                <a:off x="6823589" y="1922657"/>
                <a:ext cx="17263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Supply (cost to firms)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3FE95E-2E9D-0E3F-220E-F53B2BD44896}"/>
                  </a:ext>
                </a:extLst>
              </p:cNvPr>
              <p:cNvSpPr txBox="1"/>
              <p:nvPr/>
            </p:nvSpPr>
            <p:spPr>
              <a:xfrm>
                <a:off x="6295697" y="5690637"/>
                <a:ext cx="8034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Demand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37FF147-7D61-1174-AA73-E5C3353726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3694" y="3972910"/>
                <a:ext cx="22098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5B96018-FC03-BDF0-B85C-AD05A6A166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3694" y="686562"/>
                <a:ext cx="5034457" cy="32739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FB1BB43-1E6A-845E-22B4-2411037185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495" y="3972910"/>
                <a:ext cx="0" cy="20255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ight Triangle 44">
                <a:extLst>
                  <a:ext uri="{FF2B5EF4-FFF2-40B4-BE49-F238E27FC236}">
                    <a16:creationId xmlns:a16="http://schemas.microsoft.com/office/drawing/2014/main" id="{E65D9DCA-F201-04BB-7C25-10A1F89E73BE}"/>
                  </a:ext>
                </a:extLst>
              </p:cNvPr>
              <p:cNvSpPr/>
              <p:nvPr/>
            </p:nvSpPr>
            <p:spPr>
              <a:xfrm>
                <a:off x="1718540" y="2111010"/>
                <a:ext cx="2144364" cy="1865564"/>
              </a:xfrm>
              <a:prstGeom prst="rtTriangle">
                <a:avLst/>
              </a:prstGeom>
              <a:solidFill>
                <a:srgbClr val="4472C4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6" name="Right Triangle 45">
                <a:extLst>
                  <a:ext uri="{FF2B5EF4-FFF2-40B4-BE49-F238E27FC236}">
                    <a16:creationId xmlns:a16="http://schemas.microsoft.com/office/drawing/2014/main" id="{32557C33-FFA3-C65D-7403-AB23A23EDB28}"/>
                  </a:ext>
                </a:extLst>
              </p:cNvPr>
              <p:cNvSpPr/>
              <p:nvPr/>
            </p:nvSpPr>
            <p:spPr>
              <a:xfrm rot="5400000">
                <a:off x="2127088" y="3604911"/>
                <a:ext cx="1383660" cy="2144361"/>
              </a:xfrm>
              <a:prstGeom prst="rtTriangl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Parallelogram 46">
                <a:extLst>
                  <a:ext uri="{FF2B5EF4-FFF2-40B4-BE49-F238E27FC236}">
                    <a16:creationId xmlns:a16="http://schemas.microsoft.com/office/drawing/2014/main" id="{EC5716B5-1A32-070C-5C3B-24BFC112EA92}"/>
                  </a:ext>
                </a:extLst>
              </p:cNvPr>
              <p:cNvSpPr/>
              <p:nvPr/>
            </p:nvSpPr>
            <p:spPr>
              <a:xfrm rot="19619360">
                <a:off x="1134724" y="3346188"/>
                <a:ext cx="3390077" cy="1194366"/>
              </a:xfrm>
              <a:prstGeom prst="parallelogram">
                <a:avLst>
                  <a:gd name="adj" fmla="val 65824"/>
                </a:avLst>
              </a:prstGeom>
              <a:solidFill>
                <a:srgbClr val="961820">
                  <a:alpha val="3294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C0EC6CE-64D9-CF55-32E1-A4D0C4B176B0}"/>
                  </a:ext>
                </a:extLst>
              </p:cNvPr>
              <p:cNvSpPr txBox="1"/>
              <p:nvPr/>
            </p:nvSpPr>
            <p:spPr>
              <a:xfrm>
                <a:off x="3136051" y="2971642"/>
                <a:ext cx="1005252" cy="520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DWL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4D62672-9AC0-6BC8-D048-3FD39EF434B1}"/>
                  </a:ext>
                </a:extLst>
              </p:cNvPr>
              <p:cNvSpPr txBox="1"/>
              <p:nvPr/>
            </p:nvSpPr>
            <p:spPr>
              <a:xfrm>
                <a:off x="1854781" y="2918331"/>
                <a:ext cx="632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CS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3396AD5-96CE-2066-54E5-473AA2DA7256}"/>
                  </a:ext>
                </a:extLst>
              </p:cNvPr>
              <p:cNvSpPr txBox="1"/>
              <p:nvPr/>
            </p:nvSpPr>
            <p:spPr>
              <a:xfrm>
                <a:off x="2170820" y="4158386"/>
                <a:ext cx="632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PS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103D9A59-861E-A35B-79E6-4F6CF4EA40E3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86" y="3746428"/>
                    <a:ext cx="604942" cy="82391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103D9A59-861E-A35B-79E6-4F6CF4EA40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4786" y="3746428"/>
                    <a:ext cx="604942" cy="82391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FC9E042-9632-9EC1-3D53-EADBE0659DFA}"/>
              </a:ext>
            </a:extLst>
          </p:cNvPr>
          <p:cNvGrpSpPr/>
          <p:nvPr/>
        </p:nvGrpSpPr>
        <p:grpSpPr>
          <a:xfrm>
            <a:off x="6516448" y="1111727"/>
            <a:ext cx="5277413" cy="4139515"/>
            <a:chOff x="6516448" y="1111727"/>
            <a:chExt cx="5277413" cy="413951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4094EF6-C34C-C566-85FF-AA59F9F20A33}"/>
                </a:ext>
              </a:extLst>
            </p:cNvPr>
            <p:cNvGrpSpPr/>
            <p:nvPr/>
          </p:nvGrpSpPr>
          <p:grpSpPr>
            <a:xfrm>
              <a:off x="6516448" y="1111727"/>
              <a:ext cx="5277413" cy="4139515"/>
              <a:chOff x="611724" y="686562"/>
              <a:chExt cx="7600096" cy="57367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A6C031D4-1E22-FCF3-D44B-52F65A6F441C}"/>
                      </a:ext>
                    </a:extLst>
                  </p:cNvPr>
                  <p:cNvSpPr txBox="1"/>
                  <p:nvPr/>
                </p:nvSpPr>
                <p:spPr>
                  <a:xfrm>
                    <a:off x="611724" y="2616674"/>
                    <a:ext cx="1075028" cy="81040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b="0" dirty="0">
                      <a:solidFill>
                        <a:schemeClr val="tx1"/>
                      </a:solidFill>
                    </a:endParaRPr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A6C031D4-1E22-FCF3-D44B-52F65A6F44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724" y="2616674"/>
                    <a:ext cx="1075028" cy="81040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C1E1BEFB-D75B-C893-2943-A896B9C86418}"/>
                  </a:ext>
                </a:extLst>
              </p:cNvPr>
              <p:cNvGrpSpPr/>
              <p:nvPr/>
            </p:nvGrpSpPr>
            <p:grpSpPr>
              <a:xfrm>
                <a:off x="1165326" y="686562"/>
                <a:ext cx="7046494" cy="5736729"/>
                <a:chOff x="1165326" y="686562"/>
                <a:chExt cx="7046494" cy="5736729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4CD12A3C-B5F6-E639-AE23-FC140E749915}"/>
                    </a:ext>
                  </a:extLst>
                </p:cNvPr>
                <p:cNvCxnSpPr/>
                <p:nvPr/>
              </p:nvCxnSpPr>
              <p:spPr>
                <a:xfrm>
                  <a:off x="1723697" y="1030014"/>
                  <a:ext cx="0" cy="50239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ADA2EA34-8595-3F62-9A98-A3E488A4D5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697" y="6059215"/>
                  <a:ext cx="614329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D539211-C74B-A0C8-7FFA-26F2F7B4547B}"/>
                    </a:ext>
                  </a:extLst>
                </p:cNvPr>
                <p:cNvSpPr txBox="1"/>
                <p:nvPr/>
              </p:nvSpPr>
              <p:spPr>
                <a:xfrm>
                  <a:off x="4293701" y="6053959"/>
                  <a:ext cx="10032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Quantity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65210AE-63B5-35CD-6E07-C739DA1D7E5A}"/>
                    </a:ext>
                  </a:extLst>
                </p:cNvPr>
                <p:cNvSpPr txBox="1"/>
                <p:nvPr/>
              </p:nvSpPr>
              <p:spPr>
                <a:xfrm rot="16200000">
                  <a:off x="1047286" y="3386693"/>
                  <a:ext cx="649538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Price</a:t>
                  </a:r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9B899B0-4F92-EC42-2BDA-A8DAC2F511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696" y="2112579"/>
                  <a:ext cx="4572001" cy="394138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C16CC1D9-E241-C632-3FF8-20BF5FEBF9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23694" y="2116781"/>
                  <a:ext cx="5034457" cy="327397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836E74F-CD95-429B-A052-77D78AB90986}"/>
                    </a:ext>
                  </a:extLst>
                </p:cNvPr>
                <p:cNvSpPr txBox="1"/>
                <p:nvPr/>
              </p:nvSpPr>
              <p:spPr>
                <a:xfrm>
                  <a:off x="6758152" y="1893153"/>
                  <a:ext cx="1453668" cy="278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Original Supply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9F933EB-6DBE-4124-A2B8-0E1BE2F69177}"/>
                    </a:ext>
                  </a:extLst>
                </p:cNvPr>
                <p:cNvSpPr txBox="1"/>
                <p:nvPr/>
              </p:nvSpPr>
              <p:spPr>
                <a:xfrm>
                  <a:off x="6125212" y="5602603"/>
                  <a:ext cx="8034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Demand</a:t>
                  </a:r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258C95DE-6E56-0E51-EA7B-B5C32D842B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694" y="3972910"/>
                  <a:ext cx="220980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C4A03841-B1A7-BD54-03F0-69BF047496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23694" y="686562"/>
                  <a:ext cx="5034457" cy="327397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8E36000-0DDC-A4E4-64B2-299F664885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33495" y="3972910"/>
                  <a:ext cx="0" cy="202550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ight Triangle 17">
                  <a:extLst>
                    <a:ext uri="{FF2B5EF4-FFF2-40B4-BE49-F238E27FC236}">
                      <a16:creationId xmlns:a16="http://schemas.microsoft.com/office/drawing/2014/main" id="{193B9B94-5C79-362D-2C70-DBA1113A7315}"/>
                    </a:ext>
                  </a:extLst>
                </p:cNvPr>
                <p:cNvSpPr/>
                <p:nvPr/>
              </p:nvSpPr>
              <p:spPr>
                <a:xfrm>
                  <a:off x="1723694" y="2119698"/>
                  <a:ext cx="1251677" cy="1067382"/>
                </a:xfrm>
                <a:prstGeom prst="rtTriangle">
                  <a:avLst/>
                </a:prstGeom>
                <a:solidFill>
                  <a:srgbClr val="4472C4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9" name="Right Triangle 18">
                  <a:extLst>
                    <a:ext uri="{FF2B5EF4-FFF2-40B4-BE49-F238E27FC236}">
                      <a16:creationId xmlns:a16="http://schemas.microsoft.com/office/drawing/2014/main" id="{2080401C-EBEE-3723-0DFD-5C70751CA4FE}"/>
                    </a:ext>
                  </a:extLst>
                </p:cNvPr>
                <p:cNvSpPr/>
                <p:nvPr/>
              </p:nvSpPr>
              <p:spPr>
                <a:xfrm rot="5400000">
                  <a:off x="1935026" y="4358702"/>
                  <a:ext cx="804272" cy="1216169"/>
                </a:xfrm>
                <a:prstGeom prst="rtTriangle">
                  <a:avLst/>
                </a:prstGeom>
                <a:solidFill>
                  <a:srgbClr val="70AD47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F11AB25-026B-B408-0FBF-706A1305CF51}"/>
                    </a:ext>
                  </a:extLst>
                </p:cNvPr>
                <p:cNvSpPr txBox="1"/>
                <p:nvPr/>
              </p:nvSpPr>
              <p:spPr>
                <a:xfrm>
                  <a:off x="1877270" y="2545603"/>
                  <a:ext cx="6320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CS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70FC6C9-149F-A362-2394-A3F4E2A873CF}"/>
                    </a:ext>
                  </a:extLst>
                </p:cNvPr>
                <p:cNvSpPr txBox="1"/>
                <p:nvPr/>
              </p:nvSpPr>
              <p:spPr>
                <a:xfrm>
                  <a:off x="1872770" y="4624171"/>
                  <a:ext cx="63207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PS</a:t>
                  </a:r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65510B4D-3CE5-BFA8-90BE-4CC6FF4694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45251" y="3192338"/>
                  <a:ext cx="0" cy="285987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7C347C20-6B9C-7F14-6813-0906F62099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857" y="3192338"/>
                  <a:ext cx="116839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F186EC21-AA3A-9337-866A-7B3A818931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6737" y="4563369"/>
                  <a:ext cx="116839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116C3035-97B6-64B0-7318-AC5B3A66CA92}"/>
                    </a:ext>
                  </a:extLst>
                </p:cNvPr>
                <p:cNvSpPr/>
                <p:nvPr/>
              </p:nvSpPr>
              <p:spPr>
                <a:xfrm>
                  <a:off x="1724398" y="3187081"/>
                  <a:ext cx="1216167" cy="1372314"/>
                </a:xfrm>
                <a:prstGeom prst="rect">
                  <a:avLst/>
                </a:prstGeom>
                <a:solidFill>
                  <a:srgbClr val="FFC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G</a:t>
                  </a:r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541506D9-044C-7EBB-9D99-30373405C4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05289" y="3985261"/>
                  <a:ext cx="518405" cy="6810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FDDCF018-C373-AF7C-922F-B71A4A4B75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65326" y="4342562"/>
                      <a:ext cx="683136" cy="81040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FDDCF018-C373-AF7C-922F-B71A4A4B75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5326" y="4342562"/>
                      <a:ext cx="683136" cy="81040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1368C79E-B83F-92E2-6ECF-F72EC27CBE4D}"/>
                    </a:ext>
                  </a:extLst>
                </p:cNvPr>
                <p:cNvCxnSpPr>
                  <a:cxnSpLocks/>
                  <a:endCxn id="18" idx="2"/>
                </p:cNvCxnSpPr>
                <p:nvPr/>
              </p:nvCxnSpPr>
              <p:spPr>
                <a:xfrm>
                  <a:off x="1487534" y="2970030"/>
                  <a:ext cx="236160" cy="21705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4BEF13C0-74D5-ED2A-032B-578AE5138A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80992" y="2032292"/>
                      <a:ext cx="806528" cy="51183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4BEF13C0-74D5-ED2A-032B-578AE5138AA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80992" y="2032292"/>
                      <a:ext cx="806528" cy="51183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2A8FD205-FAEC-DFF4-2EF9-356B267300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5345" y="1989056"/>
                  <a:ext cx="0" cy="143994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961A41C-037F-DC0A-6FB5-089445E46EA6}"/>
                </a:ext>
              </a:extLst>
            </p:cNvPr>
            <p:cNvSpPr txBox="1"/>
            <p:nvPr/>
          </p:nvSpPr>
          <p:spPr>
            <a:xfrm>
              <a:off x="10677231" y="1146206"/>
              <a:ext cx="108827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Social cost = Supply with tax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4E6FB5E-5FF7-D608-4832-2B0D075ABECF}"/>
                  </a:ext>
                </a:extLst>
              </p:cNvPr>
              <p:cNvSpPr txBox="1"/>
              <p:nvPr/>
            </p:nvSpPr>
            <p:spPr>
              <a:xfrm>
                <a:off x="6567558" y="3370443"/>
                <a:ext cx="4743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4E6FB5E-5FF7-D608-4832-2B0D075AB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558" y="3370443"/>
                <a:ext cx="47436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606B81D-D590-FD1E-8C30-68AB2579B44A}"/>
                  </a:ext>
                </a:extLst>
              </p:cNvPr>
              <p:cNvSpPr txBox="1"/>
              <p:nvPr/>
            </p:nvSpPr>
            <p:spPr>
              <a:xfrm>
                <a:off x="2352270" y="4944658"/>
                <a:ext cx="4444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606B81D-D590-FD1E-8C30-68AB2579B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270" y="4944658"/>
                <a:ext cx="44441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8524386-6F7B-36E7-3C18-BD649AA73EB1}"/>
                  </a:ext>
                </a:extLst>
              </p:cNvPr>
              <p:cNvSpPr txBox="1"/>
              <p:nvPr/>
            </p:nvSpPr>
            <p:spPr>
              <a:xfrm>
                <a:off x="8609527" y="4951067"/>
                <a:ext cx="4444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8524386-6F7B-36E7-3C18-BD649AA73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527" y="4951067"/>
                <a:ext cx="44441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857BB16-FA30-4866-3A49-117F2D084B0A}"/>
                  </a:ext>
                </a:extLst>
              </p:cNvPr>
              <p:cNvSpPr txBox="1"/>
              <p:nvPr/>
            </p:nvSpPr>
            <p:spPr>
              <a:xfrm>
                <a:off x="7921495" y="4958854"/>
                <a:ext cx="46666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857BB16-FA30-4866-3A49-117F2D084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495" y="4958854"/>
                <a:ext cx="466666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3">
                <a:extLst>
                  <a:ext uri="{FF2B5EF4-FFF2-40B4-BE49-F238E27FC236}">
                    <a16:creationId xmlns:a16="http://schemas.microsoft.com/office/drawing/2014/main" id="{763C7E64-BA07-F79F-C447-3E7B64C1E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307" y="5272087"/>
                <a:ext cx="10985730" cy="14603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Good:</a:t>
                </a:r>
                <a:r>
                  <a:rPr lang="en-US" dirty="0">
                    <a:solidFill>
                      <a:schemeClr val="accent4"/>
                    </a:solidFill>
                  </a:rPr>
                  <a:t> G </a:t>
                </a:r>
                <a:r>
                  <a:rPr lang="en-US" dirty="0"/>
                  <a:t>increases, </a:t>
                </a:r>
                <a:r>
                  <a:rPr lang="en-US" dirty="0">
                    <a:solidFill>
                      <a:srgbClr val="8C1515"/>
                    </a:solidFill>
                  </a:rPr>
                  <a:t>externality loss</a:t>
                </a:r>
                <a:r>
                  <a:rPr lang="en-US" dirty="0"/>
                  <a:t> disappears</a:t>
                </a:r>
              </a:p>
              <a:p>
                <a:r>
                  <a:rPr lang="en-US" dirty="0"/>
                  <a:t>Bad: </a:t>
                </a:r>
                <a:r>
                  <a:rPr lang="en-US" dirty="0">
                    <a:solidFill>
                      <a:schemeClr val="accent1"/>
                    </a:solidFill>
                  </a:rPr>
                  <a:t>CS </a:t>
                </a:r>
                <a:r>
                  <a:rPr lang="en-US" dirty="0"/>
                  <a:t>and </a:t>
                </a:r>
                <a:r>
                  <a:rPr lang="en-US" dirty="0">
                    <a:solidFill>
                      <a:schemeClr val="accent6"/>
                    </a:solidFill>
                  </a:rPr>
                  <a:t>PS</a:t>
                </a:r>
                <a:r>
                  <a:rPr lang="en-US" dirty="0"/>
                  <a:t> decrease</a:t>
                </a:r>
              </a:p>
              <a:p>
                <a:r>
                  <a:rPr lang="en-US" dirty="0"/>
                  <a:t>“Good” outweighs “Bad” in aggregate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welfare gains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3" name="Content Placeholder 3">
                <a:extLst>
                  <a:ext uri="{FF2B5EF4-FFF2-40B4-BE49-F238E27FC236}">
                    <a16:creationId xmlns:a16="http://schemas.microsoft.com/office/drawing/2014/main" id="{763C7E64-BA07-F79F-C447-3E7B64C1E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307" y="5272087"/>
                <a:ext cx="10985730" cy="1460388"/>
              </a:xfrm>
              <a:blipFill>
                <a:blip r:embed="rId11"/>
                <a:stretch>
                  <a:fillRect l="-924" t="-9565" b="-6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Parallelogram 2">
            <a:extLst>
              <a:ext uri="{FF2B5EF4-FFF2-40B4-BE49-F238E27FC236}">
                <a16:creationId xmlns:a16="http://schemas.microsoft.com/office/drawing/2014/main" id="{79C2B371-7437-8DA7-0935-E4D01F407D3F}"/>
              </a:ext>
            </a:extLst>
          </p:cNvPr>
          <p:cNvSpPr/>
          <p:nvPr/>
        </p:nvSpPr>
        <p:spPr>
          <a:xfrm rot="19445009">
            <a:off x="6865337" y="3289078"/>
            <a:ext cx="1696479" cy="853233"/>
          </a:xfrm>
          <a:prstGeom prst="parallelogram">
            <a:avLst>
              <a:gd name="adj" fmla="val 76997"/>
            </a:avLst>
          </a:prstGeom>
          <a:solidFill>
            <a:srgbClr val="961820">
              <a:alpha val="3333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610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FDE92-6B1B-6922-5A13-26AE4766D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in price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339CD8C-81EA-AF7D-FF10-9B280EA6D8F4}"/>
              </a:ext>
            </a:extLst>
          </p:cNvPr>
          <p:cNvGrpSpPr/>
          <p:nvPr/>
        </p:nvGrpSpPr>
        <p:grpSpPr>
          <a:xfrm>
            <a:off x="497198" y="1013391"/>
            <a:ext cx="5447554" cy="4193942"/>
            <a:chOff x="1134724" y="514271"/>
            <a:chExt cx="7415235" cy="5909020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0BE21B-455C-1AFA-0F7A-CB40BB68C150}"/>
                </a:ext>
              </a:extLst>
            </p:cNvPr>
            <p:cNvSpPr txBox="1"/>
            <p:nvPr/>
          </p:nvSpPr>
          <p:spPr>
            <a:xfrm>
              <a:off x="6823589" y="514271"/>
              <a:ext cx="9665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Social Cost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C83F48A-9A4F-4141-4FF2-EB3899D2C029}"/>
                </a:ext>
              </a:extLst>
            </p:cNvPr>
            <p:cNvGrpSpPr/>
            <p:nvPr/>
          </p:nvGrpSpPr>
          <p:grpSpPr>
            <a:xfrm>
              <a:off x="1134724" y="686562"/>
              <a:ext cx="7415235" cy="5736729"/>
              <a:chOff x="1134724" y="686562"/>
              <a:chExt cx="7415235" cy="573672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E592CEA-EED6-2E41-0907-D9E59A72573E}"/>
                  </a:ext>
                </a:extLst>
              </p:cNvPr>
              <p:cNvCxnSpPr/>
              <p:nvPr/>
            </p:nvCxnSpPr>
            <p:spPr>
              <a:xfrm>
                <a:off x="1723697" y="1030014"/>
                <a:ext cx="0" cy="5023945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1EFB05E-B200-7989-BD0B-33EA44EA8A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3697" y="6059215"/>
                <a:ext cx="614329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A60B1B0-4508-0D2A-4573-3B6CEECBA12C}"/>
                  </a:ext>
                </a:extLst>
              </p:cNvPr>
              <p:cNvSpPr txBox="1"/>
              <p:nvPr/>
            </p:nvSpPr>
            <p:spPr>
              <a:xfrm>
                <a:off x="4293701" y="6053959"/>
                <a:ext cx="10032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Quantity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944011D-13BB-4B4C-6CD4-F5C208F55126}"/>
                  </a:ext>
                </a:extLst>
              </p:cNvPr>
              <p:cNvSpPr txBox="1"/>
              <p:nvPr/>
            </p:nvSpPr>
            <p:spPr>
              <a:xfrm rot="16200000">
                <a:off x="1065187" y="3244333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Price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71446A50-B93E-E079-4E4A-2F87BAB2CE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3696" y="2112579"/>
                <a:ext cx="4572001" cy="39413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E8DF9C2D-0411-0EE6-E43B-DB7C2D784D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3695" y="2107323"/>
                <a:ext cx="5034457" cy="32739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D10CDE5-FDA8-6DBF-7E34-3AAF1A3D7BFE}"/>
                  </a:ext>
                </a:extLst>
              </p:cNvPr>
              <p:cNvSpPr txBox="1"/>
              <p:nvPr/>
            </p:nvSpPr>
            <p:spPr>
              <a:xfrm>
                <a:off x="6823589" y="1922657"/>
                <a:ext cx="17263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Supply (cost to firms)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F3FE95E-2E9D-0E3F-220E-F53B2BD44896}"/>
                  </a:ext>
                </a:extLst>
              </p:cNvPr>
              <p:cNvSpPr txBox="1"/>
              <p:nvPr/>
            </p:nvSpPr>
            <p:spPr>
              <a:xfrm>
                <a:off x="6295697" y="5690637"/>
                <a:ext cx="8034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Demand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37FF147-7D61-1174-AA73-E5C3353726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23694" y="3972910"/>
                <a:ext cx="2209801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85B96018-FC03-BDF0-B85C-AD05A6A166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23694" y="686562"/>
                <a:ext cx="5034457" cy="327397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FB1BB43-1E6A-845E-22B4-2411037185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495" y="3972910"/>
                <a:ext cx="0" cy="20255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Right Triangle 44">
                <a:extLst>
                  <a:ext uri="{FF2B5EF4-FFF2-40B4-BE49-F238E27FC236}">
                    <a16:creationId xmlns:a16="http://schemas.microsoft.com/office/drawing/2014/main" id="{E65D9DCA-F201-04BB-7C25-10A1F89E73BE}"/>
                  </a:ext>
                </a:extLst>
              </p:cNvPr>
              <p:cNvSpPr/>
              <p:nvPr/>
            </p:nvSpPr>
            <p:spPr>
              <a:xfrm>
                <a:off x="1718540" y="2111010"/>
                <a:ext cx="2144364" cy="1865564"/>
              </a:xfrm>
              <a:prstGeom prst="rtTriangle">
                <a:avLst/>
              </a:prstGeom>
              <a:solidFill>
                <a:srgbClr val="4472C4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6" name="Right Triangle 45">
                <a:extLst>
                  <a:ext uri="{FF2B5EF4-FFF2-40B4-BE49-F238E27FC236}">
                    <a16:creationId xmlns:a16="http://schemas.microsoft.com/office/drawing/2014/main" id="{32557C33-FFA3-C65D-7403-AB23A23EDB28}"/>
                  </a:ext>
                </a:extLst>
              </p:cNvPr>
              <p:cNvSpPr/>
              <p:nvPr/>
            </p:nvSpPr>
            <p:spPr>
              <a:xfrm rot="5400000">
                <a:off x="2127088" y="3604911"/>
                <a:ext cx="1383660" cy="2144361"/>
              </a:xfrm>
              <a:prstGeom prst="rtTriangle">
                <a:avLst/>
              </a:prstGeom>
              <a:solidFill>
                <a:srgbClr val="70AD47">
                  <a:alpha val="50196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Parallelogram 46">
                <a:extLst>
                  <a:ext uri="{FF2B5EF4-FFF2-40B4-BE49-F238E27FC236}">
                    <a16:creationId xmlns:a16="http://schemas.microsoft.com/office/drawing/2014/main" id="{EC5716B5-1A32-070C-5C3B-24BFC112EA92}"/>
                  </a:ext>
                </a:extLst>
              </p:cNvPr>
              <p:cNvSpPr/>
              <p:nvPr/>
            </p:nvSpPr>
            <p:spPr>
              <a:xfrm rot="19619360">
                <a:off x="1134724" y="3346188"/>
                <a:ext cx="3390077" cy="1194366"/>
              </a:xfrm>
              <a:prstGeom prst="parallelogram">
                <a:avLst>
                  <a:gd name="adj" fmla="val 65824"/>
                </a:avLst>
              </a:prstGeom>
              <a:solidFill>
                <a:srgbClr val="961820">
                  <a:alpha val="31765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C0EC6CE-64D9-CF55-32E1-A4D0C4B176B0}"/>
                  </a:ext>
                </a:extLst>
              </p:cNvPr>
              <p:cNvSpPr txBox="1"/>
              <p:nvPr/>
            </p:nvSpPr>
            <p:spPr>
              <a:xfrm>
                <a:off x="3136051" y="2971642"/>
                <a:ext cx="1005252" cy="5203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DWL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4D62672-9AC0-6BC8-D048-3FD39EF434B1}"/>
                  </a:ext>
                </a:extLst>
              </p:cNvPr>
              <p:cNvSpPr txBox="1"/>
              <p:nvPr/>
            </p:nvSpPr>
            <p:spPr>
              <a:xfrm>
                <a:off x="1854781" y="2918331"/>
                <a:ext cx="632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CS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3396AD5-96CE-2066-54E5-473AA2DA7256}"/>
                  </a:ext>
                </a:extLst>
              </p:cNvPr>
              <p:cNvSpPr txBox="1"/>
              <p:nvPr/>
            </p:nvSpPr>
            <p:spPr>
              <a:xfrm>
                <a:off x="2170820" y="4158386"/>
                <a:ext cx="6320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PS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103D9A59-861E-A35B-79E6-4F6CF4EA40E3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86" y="3746428"/>
                    <a:ext cx="604942" cy="82391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103D9A59-861E-A35B-79E6-4F6CF4EA40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74786" y="3746428"/>
                    <a:ext cx="604942" cy="82391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AFC9E042-9632-9EC1-3D53-EADBE0659DFA}"/>
              </a:ext>
            </a:extLst>
          </p:cNvPr>
          <p:cNvGrpSpPr/>
          <p:nvPr/>
        </p:nvGrpSpPr>
        <p:grpSpPr>
          <a:xfrm>
            <a:off x="6516448" y="1111727"/>
            <a:ext cx="5277413" cy="4139515"/>
            <a:chOff x="6516448" y="1111727"/>
            <a:chExt cx="5277413" cy="413951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24094EF6-C34C-C566-85FF-AA59F9F20A33}"/>
                </a:ext>
              </a:extLst>
            </p:cNvPr>
            <p:cNvGrpSpPr/>
            <p:nvPr/>
          </p:nvGrpSpPr>
          <p:grpSpPr>
            <a:xfrm>
              <a:off x="6516448" y="1111727"/>
              <a:ext cx="5277413" cy="4139515"/>
              <a:chOff x="611724" y="686562"/>
              <a:chExt cx="7600096" cy="573672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A6C031D4-1E22-FCF3-D44B-52F65A6F441C}"/>
                      </a:ext>
                    </a:extLst>
                  </p:cNvPr>
                  <p:cNvSpPr txBox="1"/>
                  <p:nvPr/>
                </p:nvSpPr>
                <p:spPr>
                  <a:xfrm>
                    <a:off x="611724" y="2616674"/>
                    <a:ext cx="1075028" cy="81040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b="0" dirty="0">
                      <a:solidFill>
                        <a:schemeClr val="tx1"/>
                      </a:solidFill>
                    </a:endParaRPr>
                  </a:p>
                  <a:p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A6C031D4-1E22-FCF3-D44B-52F65A6F44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1724" y="2616674"/>
                    <a:ext cx="1075028" cy="810408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C1E1BEFB-D75B-C893-2943-A896B9C86418}"/>
                  </a:ext>
                </a:extLst>
              </p:cNvPr>
              <p:cNvGrpSpPr/>
              <p:nvPr/>
            </p:nvGrpSpPr>
            <p:grpSpPr>
              <a:xfrm>
                <a:off x="1165326" y="686562"/>
                <a:ext cx="7046494" cy="5736729"/>
                <a:chOff x="1165326" y="686562"/>
                <a:chExt cx="7046494" cy="5736729"/>
              </a:xfrm>
            </p:grpSpPr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4CD12A3C-B5F6-E639-AE23-FC140E749915}"/>
                    </a:ext>
                  </a:extLst>
                </p:cNvPr>
                <p:cNvCxnSpPr/>
                <p:nvPr/>
              </p:nvCxnSpPr>
              <p:spPr>
                <a:xfrm>
                  <a:off x="1723697" y="1030014"/>
                  <a:ext cx="0" cy="50239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ADA2EA34-8595-3F62-9A98-A3E488A4D5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723697" y="6059215"/>
                  <a:ext cx="6143296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D539211-C74B-A0C8-7FFA-26F2F7B4547B}"/>
                    </a:ext>
                  </a:extLst>
                </p:cNvPr>
                <p:cNvSpPr txBox="1"/>
                <p:nvPr/>
              </p:nvSpPr>
              <p:spPr>
                <a:xfrm>
                  <a:off x="4293701" y="6053959"/>
                  <a:ext cx="10032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Quantity</a:t>
                  </a: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65210AE-63B5-35CD-6E07-C739DA1D7E5A}"/>
                    </a:ext>
                  </a:extLst>
                </p:cNvPr>
                <p:cNvSpPr txBox="1"/>
                <p:nvPr/>
              </p:nvSpPr>
              <p:spPr>
                <a:xfrm rot="16200000">
                  <a:off x="1047286" y="3386693"/>
                  <a:ext cx="649538" cy="369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Price</a:t>
                  </a:r>
                </a:p>
              </p:txBody>
            </p:sp>
            <p:cxnSp>
              <p:nvCxnSpPr>
                <p:cNvPr id="11" name="Straight Connector 10">
                  <a:extLst>
                    <a:ext uri="{FF2B5EF4-FFF2-40B4-BE49-F238E27FC236}">
                      <a16:creationId xmlns:a16="http://schemas.microsoft.com/office/drawing/2014/main" id="{B9B899B0-4F92-EC42-2BDA-A8DAC2F511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696" y="2112579"/>
                  <a:ext cx="4572001" cy="394138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C16CC1D9-E241-C632-3FF8-20BF5FEBF9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23694" y="2116781"/>
                  <a:ext cx="5034457" cy="327397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836E74F-CD95-429B-A052-77D78AB90986}"/>
                    </a:ext>
                  </a:extLst>
                </p:cNvPr>
                <p:cNvSpPr txBox="1"/>
                <p:nvPr/>
              </p:nvSpPr>
              <p:spPr>
                <a:xfrm>
                  <a:off x="6758152" y="1893153"/>
                  <a:ext cx="1453668" cy="278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Original Supply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9F933EB-6DBE-4124-A2B8-0E1BE2F69177}"/>
                    </a:ext>
                  </a:extLst>
                </p:cNvPr>
                <p:cNvSpPr txBox="1"/>
                <p:nvPr/>
              </p:nvSpPr>
              <p:spPr>
                <a:xfrm>
                  <a:off x="6125212" y="5602603"/>
                  <a:ext cx="8034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/>
                    <a:t>Demand</a:t>
                  </a:r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258C95DE-6E56-0E51-EA7B-B5C32D842B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23694" y="3972910"/>
                  <a:ext cx="2209801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C4A03841-B1A7-BD54-03F0-69BF047496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23694" y="686562"/>
                  <a:ext cx="5034457" cy="3273974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48E36000-0DDC-A4E4-64B2-299F664885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33495" y="3972910"/>
                  <a:ext cx="0" cy="202550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" name="Right Triangle 17">
                  <a:extLst>
                    <a:ext uri="{FF2B5EF4-FFF2-40B4-BE49-F238E27FC236}">
                      <a16:creationId xmlns:a16="http://schemas.microsoft.com/office/drawing/2014/main" id="{193B9B94-5C79-362D-2C70-DBA1113A7315}"/>
                    </a:ext>
                  </a:extLst>
                </p:cNvPr>
                <p:cNvSpPr/>
                <p:nvPr/>
              </p:nvSpPr>
              <p:spPr>
                <a:xfrm>
                  <a:off x="1723694" y="2119698"/>
                  <a:ext cx="1251677" cy="1067382"/>
                </a:xfrm>
                <a:prstGeom prst="rtTriangle">
                  <a:avLst/>
                </a:prstGeom>
                <a:solidFill>
                  <a:srgbClr val="4472C4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  <p:sp>
              <p:nvSpPr>
                <p:cNvPr id="19" name="Right Triangle 18">
                  <a:extLst>
                    <a:ext uri="{FF2B5EF4-FFF2-40B4-BE49-F238E27FC236}">
                      <a16:creationId xmlns:a16="http://schemas.microsoft.com/office/drawing/2014/main" id="{2080401C-EBEE-3723-0DFD-5C70751CA4FE}"/>
                    </a:ext>
                  </a:extLst>
                </p:cNvPr>
                <p:cNvSpPr/>
                <p:nvPr/>
              </p:nvSpPr>
              <p:spPr>
                <a:xfrm rot="5400000">
                  <a:off x="1935026" y="4358702"/>
                  <a:ext cx="804272" cy="1216169"/>
                </a:xfrm>
                <a:prstGeom prst="rtTriangle">
                  <a:avLst/>
                </a:prstGeom>
                <a:solidFill>
                  <a:srgbClr val="70AD47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F11AB25-026B-B408-0FBF-706A1305CF51}"/>
                    </a:ext>
                  </a:extLst>
                </p:cNvPr>
                <p:cNvSpPr txBox="1"/>
                <p:nvPr/>
              </p:nvSpPr>
              <p:spPr>
                <a:xfrm>
                  <a:off x="1877270" y="2545603"/>
                  <a:ext cx="6320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CS</a:t>
                  </a: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70FC6C9-149F-A362-2394-A3F4E2A873CF}"/>
                    </a:ext>
                  </a:extLst>
                </p:cNvPr>
                <p:cNvSpPr txBox="1"/>
                <p:nvPr/>
              </p:nvSpPr>
              <p:spPr>
                <a:xfrm>
                  <a:off x="1872770" y="4624171"/>
                  <a:ext cx="632076" cy="36933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PS</a:t>
                  </a:r>
                </a:p>
              </p:txBody>
            </p: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65510B4D-3CE5-BFA8-90BE-4CC6FF4694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45251" y="3192338"/>
                  <a:ext cx="0" cy="2859873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7C347C20-6B9C-7F14-6813-0906F62099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857" y="3192338"/>
                  <a:ext cx="116839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F186EC21-AA3A-9337-866A-7B3A818931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46737" y="4563369"/>
                  <a:ext cx="116839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116C3035-97B6-64B0-7318-AC5B3A66CA92}"/>
                    </a:ext>
                  </a:extLst>
                </p:cNvPr>
                <p:cNvSpPr/>
                <p:nvPr/>
              </p:nvSpPr>
              <p:spPr>
                <a:xfrm>
                  <a:off x="1724398" y="3187081"/>
                  <a:ext cx="1216167" cy="1372314"/>
                </a:xfrm>
                <a:prstGeom prst="rect">
                  <a:avLst/>
                </a:prstGeom>
                <a:solidFill>
                  <a:srgbClr val="FFC000">
                    <a:alpha val="50196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solidFill>
                        <a:schemeClr val="tx1"/>
                      </a:solidFill>
                    </a:rPr>
                    <a:t>G</a:t>
                  </a:r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541506D9-044C-7EBB-9D99-30373405C4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05289" y="3985261"/>
                  <a:ext cx="518405" cy="6810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FDDCF018-C373-AF7C-922F-B71A4A4B754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65326" y="4342562"/>
                      <a:ext cx="683136" cy="81040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7" name="TextBox 26">
                      <a:extLst>
                        <a:ext uri="{FF2B5EF4-FFF2-40B4-BE49-F238E27FC236}">
                          <a16:creationId xmlns:a16="http://schemas.microsoft.com/office/drawing/2014/main" id="{FDDCF018-C373-AF7C-922F-B71A4A4B754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65326" y="4342562"/>
                      <a:ext cx="683136" cy="810408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1368C79E-B83F-92E2-6ECF-F72EC27CBE4D}"/>
                    </a:ext>
                  </a:extLst>
                </p:cNvPr>
                <p:cNvCxnSpPr>
                  <a:cxnSpLocks/>
                  <a:endCxn id="18" idx="2"/>
                </p:cNvCxnSpPr>
                <p:nvPr/>
              </p:nvCxnSpPr>
              <p:spPr>
                <a:xfrm>
                  <a:off x="1487534" y="2970030"/>
                  <a:ext cx="236160" cy="21705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4BEF13C0-74D5-ED2A-032B-578AE5138A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80992" y="2032292"/>
                      <a:ext cx="806528" cy="511837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4BEF13C0-74D5-ED2A-032B-578AE5138AA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80992" y="2032292"/>
                      <a:ext cx="806528" cy="51183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2A8FD205-FAEC-DFF4-2EF9-356B267300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95345" y="1989056"/>
                  <a:ext cx="0" cy="143994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7961A41C-037F-DC0A-6FB5-089445E46EA6}"/>
                </a:ext>
              </a:extLst>
            </p:cNvPr>
            <p:cNvSpPr txBox="1"/>
            <p:nvPr/>
          </p:nvSpPr>
          <p:spPr>
            <a:xfrm>
              <a:off x="10677231" y="1146206"/>
              <a:ext cx="108827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Social cost = Supply with tax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4E6FB5E-5FF7-D608-4832-2B0D075ABECF}"/>
                  </a:ext>
                </a:extLst>
              </p:cNvPr>
              <p:cNvSpPr txBox="1"/>
              <p:nvPr/>
            </p:nvSpPr>
            <p:spPr>
              <a:xfrm>
                <a:off x="6567558" y="3370443"/>
                <a:ext cx="47436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b="0" dirty="0">
                  <a:solidFill>
                    <a:schemeClr val="tx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34E6FB5E-5FF7-D608-4832-2B0D075AB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7558" y="3370443"/>
                <a:ext cx="47436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606B81D-D590-FD1E-8C30-68AB2579B44A}"/>
                  </a:ext>
                </a:extLst>
              </p:cNvPr>
              <p:cNvSpPr txBox="1"/>
              <p:nvPr/>
            </p:nvSpPr>
            <p:spPr>
              <a:xfrm>
                <a:off x="2352270" y="4944658"/>
                <a:ext cx="4444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606B81D-D590-FD1E-8C30-68AB2579B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270" y="4944658"/>
                <a:ext cx="444417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8524386-6F7B-36E7-3C18-BD649AA73EB1}"/>
                  </a:ext>
                </a:extLst>
              </p:cNvPr>
              <p:cNvSpPr txBox="1"/>
              <p:nvPr/>
            </p:nvSpPr>
            <p:spPr>
              <a:xfrm>
                <a:off x="8609527" y="4951067"/>
                <a:ext cx="4444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8524386-6F7B-36E7-3C18-BD649AA73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527" y="4951067"/>
                <a:ext cx="444417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857BB16-FA30-4866-3A49-117F2D084B0A}"/>
                  </a:ext>
                </a:extLst>
              </p:cNvPr>
              <p:cNvSpPr txBox="1"/>
              <p:nvPr/>
            </p:nvSpPr>
            <p:spPr>
              <a:xfrm>
                <a:off x="7921495" y="4958854"/>
                <a:ext cx="46666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5857BB16-FA30-4866-3A49-117F2D084B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495" y="4958854"/>
                <a:ext cx="466666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Content Placeholder 3">
                <a:extLst>
                  <a:ext uri="{FF2B5EF4-FFF2-40B4-BE49-F238E27FC236}">
                    <a16:creationId xmlns:a16="http://schemas.microsoft.com/office/drawing/2014/main" id="{763C7E64-BA07-F79F-C447-3E7B64C1EC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7307" y="5272087"/>
                <a:ext cx="10985730" cy="146038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Consumer price moves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In general: shift in consumer price &lt;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(imperfect pass through)</a:t>
                </a:r>
              </a:p>
              <a:p>
                <a:r>
                  <a:rPr lang="en-US" b="0" dirty="0">
                    <a:solidFill>
                      <a:schemeClr val="tx1"/>
                    </a:solidFill>
                  </a:rPr>
                  <a:t>Pass through &amp; incidence depend on elasticities of supply and demand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3" name="Content Placeholder 3">
                <a:extLst>
                  <a:ext uri="{FF2B5EF4-FFF2-40B4-BE49-F238E27FC236}">
                    <a16:creationId xmlns:a16="http://schemas.microsoft.com/office/drawing/2014/main" id="{763C7E64-BA07-F79F-C447-3E7B64C1EC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7307" y="5272087"/>
                <a:ext cx="10985730" cy="1460388"/>
              </a:xfrm>
              <a:blipFill>
                <a:blip r:embed="rId11"/>
                <a:stretch>
                  <a:fillRect l="-808" t="-6957" b="-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4626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4283</TotalTime>
  <Words>1420</Words>
  <Application>Microsoft Macintosh PowerPoint</Application>
  <PresentationFormat>Widescreen</PresentationFormat>
  <Paragraphs>303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Source Sans Pro</vt:lpstr>
      <vt:lpstr>Office Theme</vt:lpstr>
      <vt:lpstr>Behavioral Economics And Public Policy: Taxation of Internalities</vt:lpstr>
      <vt:lpstr>Agenda</vt:lpstr>
      <vt:lpstr>Corrective Taxation of Externalities</vt:lpstr>
      <vt:lpstr>Externality example: gasoline</vt:lpstr>
      <vt:lpstr>Taxation of Externalities</vt:lpstr>
      <vt:lpstr>Taxation of Externalities</vt:lpstr>
      <vt:lpstr>Taxation of Externalities</vt:lpstr>
      <vt:lpstr>Change in surplus</vt:lpstr>
      <vt:lpstr>Change in price</vt:lpstr>
      <vt:lpstr>From externalities to internalities</vt:lpstr>
      <vt:lpstr>Behavioral deadweight loss</vt:lpstr>
      <vt:lpstr>Effect of a tax</vt:lpstr>
      <vt:lpstr>Optimal tax</vt:lpstr>
      <vt:lpstr>Computing the optimal tax: perfectly elastic supply</vt:lpstr>
      <vt:lpstr>Computing the optimal tax: upward sloping supply</vt:lpstr>
      <vt:lpstr>Optimal tax formula</vt:lpstr>
      <vt:lpstr>Takeaways</vt:lpstr>
    </vt:vector>
  </TitlesOfParts>
  <Company>Stanford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deck title</dc:title>
  <dc:creator>Hunt Allcott</dc:creator>
  <cp:lastModifiedBy>Matt Brown</cp:lastModifiedBy>
  <cp:revision>160</cp:revision>
  <dcterms:created xsi:type="dcterms:W3CDTF">2023-03-03T20:08:21Z</dcterms:created>
  <dcterms:modified xsi:type="dcterms:W3CDTF">2024-02-29T01:11:41Z</dcterms:modified>
</cp:coreProperties>
</file>