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368" r:id="rId4"/>
    <p:sldId id="385" r:id="rId5"/>
    <p:sldId id="369" r:id="rId6"/>
    <p:sldId id="384" r:id="rId7"/>
    <p:sldId id="386" r:id="rId8"/>
    <p:sldId id="388" r:id="rId9"/>
    <p:sldId id="389" r:id="rId10"/>
    <p:sldId id="390" r:id="rId11"/>
    <p:sldId id="396" r:id="rId12"/>
    <p:sldId id="392" r:id="rId13"/>
    <p:sldId id="393" r:id="rId14"/>
    <p:sldId id="394" r:id="rId15"/>
    <p:sldId id="412" r:id="rId16"/>
    <p:sldId id="397" r:id="rId17"/>
    <p:sldId id="398" r:id="rId18"/>
    <p:sldId id="399" r:id="rId19"/>
    <p:sldId id="413" r:id="rId20"/>
    <p:sldId id="401" r:id="rId21"/>
    <p:sldId id="402" r:id="rId22"/>
    <p:sldId id="403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70AD47"/>
    <a:srgbClr val="8C1515"/>
    <a:srgbClr val="ED7D31"/>
    <a:srgbClr val="96182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 autoAdjust="0"/>
    <p:restoredTop sz="82449" autoAdjust="0"/>
  </p:normalViewPr>
  <p:slideViewPr>
    <p:cSldViewPr snapToGrid="0">
      <p:cViewPr varScale="1">
        <p:scale>
          <a:sx n="104" d="100"/>
          <a:sy n="104" d="100"/>
        </p:scale>
        <p:origin x="11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DC8C-B6B3-4B5E-B927-7DED940B814C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42CF-DBF6-49C4-AB3F-252AFB69E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44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a place where you draw the curve yourself, or ask a student to do so.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See next slide for the figure that you should be drawing.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2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we want students to come up with the key assumptions themselves, and then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4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MARCELO: Draw DWL at baseline on top of this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4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00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Houde</a:t>
            </a:r>
            <a:r>
              <a:rPr lang="en-US" dirty="0"/>
              <a:t> (2014) for program details https://</a:t>
            </a:r>
            <a:r>
              <a:rPr lang="en-US" dirty="0" err="1"/>
              <a:t>www.nber.org</a:t>
            </a:r>
            <a:r>
              <a:rPr lang="en-US" dirty="0"/>
              <a:t>/system/files/</a:t>
            </a:r>
            <a:r>
              <a:rPr lang="en-US" dirty="0" err="1"/>
              <a:t>working_papers</a:t>
            </a:r>
            <a:r>
              <a:rPr lang="en-US" dirty="0"/>
              <a:t>/w20019/w20019.pdf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49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4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Verbalize: This is exactly the same tradeoff we faced setting a tax!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95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Marcelo should verbally emphasize that this is really surprising! The nudge made things worse!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4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www.nber.org</a:t>
            </a:r>
            <a:r>
              <a:rPr lang="en-US" dirty="0"/>
              <a:t>/papers/w30740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point 3: compare support for soda tax to support for warning labels on soda bottles.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3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Thaler: Econ Nobel Laureate. https://</a:t>
            </a:r>
            <a:r>
              <a:rPr lang="en-US" dirty="0" err="1"/>
              <a:t>www.telegram.com</a:t>
            </a:r>
            <a:r>
              <a:rPr lang="en-US" dirty="0"/>
              <a:t>/story/news/nation-world/2017/10/09/economics-nobel-goes-to-researcher-who-showed-choices-arent-always-rational/18351599007/</a:t>
            </a:r>
          </a:p>
          <a:p>
            <a:endParaRPr lang="en-US" dirty="0"/>
          </a:p>
          <a:p>
            <a:r>
              <a:rPr lang="en-US" dirty="0"/>
              <a:t>Sunstein: Director of </a:t>
            </a:r>
            <a:r>
              <a:rPr lang="en-US" b="0" i="0" dirty="0">
                <a:solidFill>
                  <a:srgbClr val="363636"/>
                </a:solidFill>
                <a:effectLst/>
                <a:latin typeface="nyt-imperial"/>
              </a:rPr>
              <a:t>Office of Information and Regulatory Affairs (</a:t>
            </a:r>
            <a:r>
              <a:rPr lang="en-US" dirty="0"/>
              <a:t>OIRA) under Obama, which reviews regulations for federal agencies https://</a:t>
            </a:r>
            <a:r>
              <a:rPr lang="en-US" dirty="0" err="1"/>
              <a:t>www.nytimes.com</a:t>
            </a:r>
            <a:r>
              <a:rPr lang="en-US" dirty="0"/>
              <a:t>/2010/05/16/magazine/16Sunstein-t.html</a:t>
            </a:r>
          </a:p>
          <a:p>
            <a:endParaRPr lang="en-US" dirty="0"/>
          </a:p>
          <a:p>
            <a:r>
              <a:rPr lang="en-US" dirty="0"/>
              <a:t>Citation screenshot as of Aug 15 2023</a:t>
            </a:r>
          </a:p>
          <a:p>
            <a:endParaRPr lang="en-US" dirty="0"/>
          </a:p>
          <a:p>
            <a:r>
              <a:rPr lang="en-US" dirty="0"/>
              <a:t>Logo for U.K. Behavioral Insights team: https://</a:t>
            </a:r>
            <a:r>
              <a:rPr lang="en-US" dirty="0" err="1"/>
              <a:t>www.bi.team</a:t>
            </a:r>
            <a:r>
              <a:rPr lang="en-US" dirty="0"/>
              <a:t>/about-us-2/who-we-are/</a:t>
            </a:r>
          </a:p>
          <a:p>
            <a:endParaRPr lang="en-US" dirty="0"/>
          </a:p>
          <a:p>
            <a:r>
              <a:rPr lang="en-US" dirty="0"/>
              <a:t>Thesis of nudge: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thing to say about the slide: There are criticisms from the left (</a:t>
            </a:r>
            <a:r>
              <a:rPr lang="en-US" dirty="0" err="1"/>
              <a:t>Chater</a:t>
            </a:r>
            <a:r>
              <a:rPr lang="en-US" dirty="0"/>
              <a:t> and Lowenstein), from the right (Beck), and on non-ideological grounds (NYT)</a:t>
            </a:r>
          </a:p>
          <a:p>
            <a:endParaRPr lang="en-US" dirty="0"/>
          </a:p>
          <a:p>
            <a:r>
              <a:rPr lang="en-US" dirty="0"/>
              <a:t>NYT Story is about getting people to comply with medication. They discuss a paper finding that nudges have only small TEs. https://</a:t>
            </a:r>
            <a:r>
              <a:rPr lang="en-US" dirty="0" err="1"/>
              <a:t>www.nytimes.com</a:t>
            </a:r>
            <a:r>
              <a:rPr lang="en-US" dirty="0"/>
              <a:t>/2017/11/06/upshot/dont-nudge-me-the-limits-of-behavioral-economics-in-medicine.html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WaPo story is about C&amp;L. Link: https://</a:t>
            </a:r>
            <a:r>
              <a:rPr lang="en-US" dirty="0" err="1"/>
              <a:t>www.washingtonpost.com</a:t>
            </a:r>
            <a:r>
              <a:rPr lang="en-US" dirty="0"/>
              <a:t>/opinions/2022/05/16/nudge-economics-corporate-responsibility-consumers/</a:t>
            </a:r>
          </a:p>
          <a:p>
            <a:endParaRPr lang="en-US" dirty="0"/>
          </a:p>
          <a:p>
            <a:r>
              <a:rPr lang="en-US" dirty="0"/>
              <a:t>The full Beck quote is here: “</a:t>
            </a:r>
            <a:r>
              <a:rPr lang="en-US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I called him the most dangerous man in America because Sunstein's job is to figure out how to make people do what the government wants them to do, but in a stealth sort of way.”</a:t>
            </a:r>
          </a:p>
          <a:p>
            <a:r>
              <a:rPr lang="en-US" dirty="0"/>
              <a:t>https://</a:t>
            </a:r>
            <a:r>
              <a:rPr lang="en-US" dirty="0" err="1"/>
              <a:t>www.foxnews.com</a:t>
            </a:r>
            <a:r>
              <a:rPr lang="en-US" dirty="0"/>
              <a:t>/story/</a:t>
            </a:r>
            <a:r>
              <a:rPr lang="en-US" dirty="0" err="1"/>
              <a:t>glenn</a:t>
            </a:r>
            <a:r>
              <a:rPr lang="en-US" dirty="0"/>
              <a:t>-beck-</a:t>
            </a:r>
            <a:r>
              <a:rPr lang="en-US" dirty="0" err="1"/>
              <a:t>sunsteins</a:t>
            </a:r>
            <a:r>
              <a:rPr lang="en-US" dirty="0"/>
              <a:t>-cure-for-conspiracy-theories</a:t>
            </a:r>
          </a:p>
          <a:p>
            <a:endParaRPr lang="en-US" dirty="0"/>
          </a:p>
          <a:p>
            <a:r>
              <a:rPr lang="en-US" dirty="0"/>
              <a:t>C &amp; L here </a:t>
            </a:r>
          </a:p>
          <a:p>
            <a:r>
              <a:rPr lang="en-US" dirty="0"/>
              <a:t>https://</a:t>
            </a:r>
            <a:r>
              <a:rPr lang="en-US" dirty="0" err="1"/>
              <a:t>www.cambridge.org</a:t>
            </a:r>
            <a:r>
              <a:rPr lang="en-US" dirty="0"/>
              <a:t>/core/journals/behavioral-and-brain-sciences/article/iframe-and-the-sframe-how-focusing-on-individuallevel-solutions-has-led-behavioral-public-policy-astray/A799C9C57F388A712BE5A8D34D5229A1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9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click through: Blue = initial CS, Orange = future CS. Then can see the gains and losses!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click through: Blue = initial CS, Orange = future CS. Then can see the gains and losses!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1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Graphic label example… https://</a:t>
            </a:r>
            <a:r>
              <a:rPr lang="en-US" dirty="0" err="1"/>
              <a:t>hbswk.hbs.edu</a:t>
            </a:r>
            <a:r>
              <a:rPr lang="en-US" dirty="0"/>
              <a:t>/item/warning-</a:t>
            </a:r>
            <a:r>
              <a:rPr lang="en-US" dirty="0" err="1"/>
              <a:t>scarey</a:t>
            </a:r>
            <a:r>
              <a:rPr lang="en-US" dirty="0"/>
              <a:t>-warning-labels-work. Ask people “is this really information?”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5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A65D-7FC2-DAFE-AD88-4F91D0254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308" y="1122363"/>
            <a:ext cx="1098573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AD56-2724-9B31-3A13-E0CCE70607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307" y="3602038"/>
            <a:ext cx="10985731" cy="583882"/>
          </a:xfrm>
        </p:spPr>
        <p:txBody>
          <a:bodyPr/>
          <a:lstStyle>
            <a:lvl1pPr marL="0" indent="0" algn="ctr">
              <a:buNone/>
              <a:defRPr sz="2400" cap="small" baseline="0">
                <a:solidFill>
                  <a:srgbClr val="8C151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1" name="Google Shape;69;p13">
            <a:extLst>
              <a:ext uri="{FF2B5EF4-FFF2-40B4-BE49-F238E27FC236}">
                <a16:creationId xmlns:a16="http://schemas.microsoft.com/office/drawing/2014/main" id="{CCF3AD6E-515E-844C-2E24-0A30C6271B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5029200" y="4828473"/>
            <a:ext cx="2133600" cy="58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Click to edit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5B957ED-3DD3-2124-AA67-D95F4CE42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1" y="6274118"/>
            <a:ext cx="3004457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A0203A4B-1EC0-3044-EB1A-D462CAEC159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85371" y="3222171"/>
            <a:ext cx="5500914" cy="125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A206-F1C4-DDB7-F21E-2668054D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E82E-C72B-68C9-9076-BF256736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D95F-EB4E-3E45-A2EF-3616E5FC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AFF9-373D-FFE0-CC12-52FC5813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08" y="1239520"/>
            <a:ext cx="5181600" cy="54014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F332-03AE-F1DE-F1C4-22851253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1439" y="1239519"/>
            <a:ext cx="5181600" cy="5401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7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1C85-FFA1-72F8-50CA-DDCE412F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86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D5D57-D47A-8BA1-B525-89D098D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341745"/>
            <a:ext cx="10985731" cy="6139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8CDA-88AD-2A5B-36BE-925955B0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09" y="1239520"/>
            <a:ext cx="10985730" cy="540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DABE782D-0911-4563-486A-C3EA35FFC938}"/>
              </a:ext>
            </a:extLst>
          </p:cNvPr>
          <p:cNvSpPr txBox="1"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105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8C151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C151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0" Type="http://schemas.openxmlformats.org/officeDocument/2006/relationships/image" Target="../media/image27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7.png"/><Relationship Id="rId3" Type="http://schemas.openxmlformats.org/officeDocument/2006/relationships/image" Target="../media/image61.png"/><Relationship Id="rId7" Type="http://schemas.openxmlformats.org/officeDocument/2006/relationships/image" Target="../media/image58.png"/><Relationship Id="rId12" Type="http://schemas.openxmlformats.org/officeDocument/2006/relationships/image" Target="../media/image66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5.png"/><Relationship Id="rId5" Type="http://schemas.openxmlformats.org/officeDocument/2006/relationships/image" Target="../media/image56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62.png"/><Relationship Id="rId9" Type="http://schemas.openxmlformats.org/officeDocument/2006/relationships/image" Target="../media/image60.png"/><Relationship Id="rId1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8D5B-207C-8B40-AEB3-B2DFA7EF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Economics And Public Policy: Nudges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6238-5AB3-1A40-5284-08A7C0146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Econ 178: Behavioral Economics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21B6-E427-7C9E-01A1-4C30946793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07011" y="4840830"/>
            <a:ext cx="2977978" cy="583882"/>
          </a:xfrm>
        </p:spPr>
        <p:txBody>
          <a:bodyPr/>
          <a:lstStyle/>
          <a:p>
            <a:r>
              <a:rPr lang="en-US" dirty="0"/>
              <a:t>Marcelo </a:t>
            </a:r>
            <a:r>
              <a:rPr lang="en-US" dirty="0" err="1"/>
              <a:t>Clerici</a:t>
            </a:r>
            <a:r>
              <a:rPr lang="en-US" dirty="0"/>
              <a:t>-Arias</a:t>
            </a:r>
          </a:p>
        </p:txBody>
      </p:sp>
    </p:spTree>
    <p:extLst>
      <p:ext uri="{BB962C8B-B14F-4D97-AF65-F5344CB8AC3E}">
        <p14:creationId xmlns:p14="http://schemas.microsoft.com/office/powerpoint/2010/main" val="280281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821-4D82-9A2D-E0F9-9B12EFAA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behavioral intervention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4E8-966D-B0A7-91FB-4768E8B0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252220"/>
            <a:ext cx="4252939" cy="540142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Warning label </a:t>
            </a:r>
            <a:r>
              <a:rPr lang="en-US" dirty="0"/>
              <a:t>provides info about health consequences of sugary beverage consumption</a:t>
            </a:r>
          </a:p>
          <a:p>
            <a:r>
              <a:rPr lang="en-US" dirty="0"/>
              <a:t>How can we model this label’s effects on price and quantity (2 min)?</a:t>
            </a:r>
          </a:p>
          <a:p>
            <a:pPr lvl="1"/>
            <a:r>
              <a:rPr lang="en-US" dirty="0"/>
              <a:t>At any price, consumers buy less soda </a:t>
            </a:r>
          </a:p>
          <a:p>
            <a:pPr lvl="1"/>
            <a:r>
              <a:rPr lang="en-US" dirty="0"/>
              <a:t>Inward shift of demand curve from D0 to D1</a:t>
            </a:r>
          </a:p>
          <a:p>
            <a:pPr lvl="1"/>
            <a:r>
              <a:rPr lang="en-US" dirty="0"/>
              <a:t>Decrease in price and quantity</a:t>
            </a:r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A945C2-AF53-DE49-9059-237E52648211}"/>
              </a:ext>
            </a:extLst>
          </p:cNvPr>
          <p:cNvCxnSpPr/>
          <p:nvPr/>
        </p:nvCxnSpPr>
        <p:spPr>
          <a:xfrm>
            <a:off x="5878057" y="1216716"/>
            <a:ext cx="0" cy="502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97669-AEBD-19BD-D64A-5A3B40074BAE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5682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AA97F1-749A-AF17-9B1D-9C3CBDCC7E2C}"/>
              </a:ext>
            </a:extLst>
          </p:cNvPr>
          <p:cNvSpPr txBox="1"/>
          <p:nvPr/>
        </p:nvSpPr>
        <p:spPr>
          <a:xfrm>
            <a:off x="8443334" y="6421005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E9FD-0628-1148-0566-8410CDDD6D51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2A8284-5FE0-1821-367D-6E3701C2F75A}"/>
              </a:ext>
            </a:extLst>
          </p:cNvPr>
          <p:cNvCxnSpPr>
            <a:cxnSpLocks/>
          </p:cNvCxnSpPr>
          <p:nvPr/>
        </p:nvCxnSpPr>
        <p:spPr>
          <a:xfrm>
            <a:off x="5878054" y="3548928"/>
            <a:ext cx="2827557" cy="2699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CD068-874E-28BA-593A-703F753E381A}"/>
              </a:ext>
            </a:extLst>
          </p:cNvPr>
          <p:cNvCxnSpPr>
            <a:cxnSpLocks/>
          </p:cNvCxnSpPr>
          <p:nvPr/>
        </p:nvCxnSpPr>
        <p:spPr>
          <a:xfrm flipV="1">
            <a:off x="5878055" y="2294025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38884-9388-C1C3-22FE-9B84EF0F2426}"/>
              </a:ext>
            </a:extLst>
          </p:cNvPr>
          <p:cNvSpPr txBox="1"/>
          <p:nvPr/>
        </p:nvSpPr>
        <p:spPr>
          <a:xfrm>
            <a:off x="10595196" y="21093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2721-610B-5D81-BA5F-9A2BB21EEFDD}"/>
              </a:ext>
            </a:extLst>
          </p:cNvPr>
          <p:cNvSpPr txBox="1"/>
          <p:nvPr/>
        </p:nvSpPr>
        <p:spPr>
          <a:xfrm>
            <a:off x="8519490" y="5720069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/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blipFill>
                <a:blip r:embed="rId2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EF8FE-96E7-96D0-DB21-5325762907E5}"/>
              </a:ext>
            </a:extLst>
          </p:cNvPr>
          <p:cNvCxnSpPr>
            <a:cxnSpLocks/>
          </p:cNvCxnSpPr>
          <p:nvPr/>
        </p:nvCxnSpPr>
        <p:spPr>
          <a:xfrm>
            <a:off x="5896866" y="1663404"/>
            <a:ext cx="4814736" cy="457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B70C2-675D-A3C4-592A-88F70039298C}"/>
              </a:ext>
            </a:extLst>
          </p:cNvPr>
          <p:cNvCxnSpPr>
            <a:cxnSpLocks/>
          </p:cNvCxnSpPr>
          <p:nvPr/>
        </p:nvCxnSpPr>
        <p:spPr>
          <a:xfrm flipV="1">
            <a:off x="8235511" y="3889497"/>
            <a:ext cx="0" cy="2365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67D8AF-18D3-A443-2A4D-35424B2F0EC5}"/>
              </a:ext>
            </a:extLst>
          </p:cNvPr>
          <p:cNvCxnSpPr>
            <a:cxnSpLocks/>
          </p:cNvCxnSpPr>
          <p:nvPr/>
        </p:nvCxnSpPr>
        <p:spPr>
          <a:xfrm>
            <a:off x="5901318" y="3909987"/>
            <a:ext cx="2327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/>
              <p:nvPr/>
            </p:nvSpPr>
            <p:spPr>
              <a:xfrm>
                <a:off x="5477482" y="36800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82" y="3680054"/>
                <a:ext cx="46583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ADDA154-D637-FF72-2431-625200280936}"/>
              </a:ext>
            </a:extLst>
          </p:cNvPr>
          <p:cNvSpPr txBox="1"/>
          <p:nvPr/>
        </p:nvSpPr>
        <p:spPr>
          <a:xfrm>
            <a:off x="10513571" y="5440821"/>
            <a:ext cx="944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08704-D7C6-F55C-6122-357B6F8A139C}"/>
              </a:ext>
            </a:extLst>
          </p:cNvPr>
          <p:cNvCxnSpPr>
            <a:cxnSpLocks/>
          </p:cNvCxnSpPr>
          <p:nvPr/>
        </p:nvCxnSpPr>
        <p:spPr>
          <a:xfrm>
            <a:off x="5878054" y="2390775"/>
            <a:ext cx="4147748" cy="3875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4E4555-328E-DB1D-FBC3-8B2F3AD9305D}"/>
              </a:ext>
            </a:extLst>
          </p:cNvPr>
          <p:cNvSpPr txBox="1"/>
          <p:nvPr/>
        </p:nvSpPr>
        <p:spPr>
          <a:xfrm>
            <a:off x="9658996" y="5903892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2BCB8-7A7A-5D03-8721-7739AA40DE64}"/>
              </a:ext>
            </a:extLst>
          </p:cNvPr>
          <p:cNvSpPr txBox="1"/>
          <p:nvPr/>
        </p:nvSpPr>
        <p:spPr>
          <a:xfrm>
            <a:off x="10421927" y="5886776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799E5E-38C9-9EA5-FC36-03CD63802EF4}"/>
              </a:ext>
            </a:extLst>
          </p:cNvPr>
          <p:cNvCxnSpPr>
            <a:cxnSpLocks/>
          </p:cNvCxnSpPr>
          <p:nvPr/>
        </p:nvCxnSpPr>
        <p:spPr>
          <a:xfrm flipV="1">
            <a:off x="7818069" y="4225718"/>
            <a:ext cx="0" cy="20226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81549-CF29-2C37-461A-79CEAE651847}"/>
              </a:ext>
            </a:extLst>
          </p:cNvPr>
          <p:cNvCxnSpPr>
            <a:cxnSpLocks/>
          </p:cNvCxnSpPr>
          <p:nvPr/>
        </p:nvCxnSpPr>
        <p:spPr>
          <a:xfrm>
            <a:off x="5869759" y="4186832"/>
            <a:ext cx="1948310" cy="172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46D14C-C925-83E6-8567-511E5760C4AE}"/>
                  </a:ext>
                </a:extLst>
              </p:cNvPr>
              <p:cNvSpPr txBox="1"/>
              <p:nvPr/>
            </p:nvSpPr>
            <p:spPr>
              <a:xfrm>
                <a:off x="5467562" y="3951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46D14C-C925-83E6-8567-511E5760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62" y="3951492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61EDD-0CCB-42FB-4814-BA9D78ACC4EE}"/>
                  </a:ext>
                </a:extLst>
              </p:cNvPr>
              <p:cNvSpPr txBox="1"/>
              <p:nvPr/>
            </p:nvSpPr>
            <p:spPr>
              <a:xfrm>
                <a:off x="7627690" y="6212459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61EDD-0CCB-42FB-4814-BA9D78AC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90" y="6212459"/>
                <a:ext cx="46012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62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1" grpId="0"/>
      <p:bldP spid="32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821-4D82-9A2D-E0F9-9B12EFAA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nudges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4E8-966D-B0A7-91FB-4768E8B0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239520"/>
            <a:ext cx="4410868" cy="5401424"/>
          </a:xfrm>
        </p:spPr>
        <p:txBody>
          <a:bodyPr>
            <a:normAutofit/>
          </a:bodyPr>
          <a:lstStyle/>
          <a:p>
            <a:r>
              <a:rPr lang="en-US" dirty="0"/>
              <a:t>With your table (5 min):</a:t>
            </a:r>
          </a:p>
          <a:p>
            <a:pPr lvl="1"/>
            <a:r>
              <a:rPr lang="en-US" dirty="0"/>
              <a:t>How do </a:t>
            </a:r>
            <a:r>
              <a:rPr lang="en-US" b="1" dirty="0"/>
              <a:t>small</a:t>
            </a:r>
            <a:r>
              <a:rPr lang="en-US" dirty="0"/>
              <a:t> nudges affect the components of total surplus?</a:t>
            </a:r>
          </a:p>
          <a:p>
            <a:pPr lvl="1"/>
            <a:r>
              <a:rPr lang="en-US" dirty="0"/>
              <a:t>How large is the </a:t>
            </a:r>
            <a:r>
              <a:rPr lang="en-US" b="1" dirty="0"/>
              <a:t>optimal</a:t>
            </a:r>
            <a:r>
              <a:rPr lang="en-US" dirty="0"/>
              <a:t> nudge?</a:t>
            </a:r>
          </a:p>
          <a:p>
            <a:pPr lvl="1"/>
            <a:r>
              <a:rPr lang="en-US" dirty="0"/>
              <a:t>Compare effects of an optimal nudge to effects of an optimal tax on… </a:t>
            </a:r>
          </a:p>
          <a:p>
            <a:pPr lvl="2"/>
            <a:r>
              <a:rPr lang="en-US" dirty="0"/>
              <a:t>Price</a:t>
            </a:r>
          </a:p>
          <a:p>
            <a:pPr lvl="2"/>
            <a:r>
              <a:rPr lang="en-US" dirty="0"/>
              <a:t>Quantity</a:t>
            </a:r>
          </a:p>
          <a:p>
            <a:pPr lvl="2"/>
            <a:r>
              <a:rPr lang="en-US" dirty="0"/>
              <a:t>Total Surplus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 all this graphically!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A945C2-AF53-DE49-9059-237E52648211}"/>
              </a:ext>
            </a:extLst>
          </p:cNvPr>
          <p:cNvCxnSpPr/>
          <p:nvPr/>
        </p:nvCxnSpPr>
        <p:spPr>
          <a:xfrm>
            <a:off x="5878057" y="1216716"/>
            <a:ext cx="0" cy="502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97669-AEBD-19BD-D64A-5A3B40074BAE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5682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AA97F1-749A-AF17-9B1D-9C3CBDCC7E2C}"/>
              </a:ext>
            </a:extLst>
          </p:cNvPr>
          <p:cNvSpPr txBox="1"/>
          <p:nvPr/>
        </p:nvSpPr>
        <p:spPr>
          <a:xfrm>
            <a:off x="8443334" y="6421005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E9FD-0628-1148-0566-8410CDDD6D51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2A8284-5FE0-1821-367D-6E3701C2F75A}"/>
              </a:ext>
            </a:extLst>
          </p:cNvPr>
          <p:cNvCxnSpPr>
            <a:cxnSpLocks/>
          </p:cNvCxnSpPr>
          <p:nvPr/>
        </p:nvCxnSpPr>
        <p:spPr>
          <a:xfrm>
            <a:off x="5878054" y="3548928"/>
            <a:ext cx="2827557" cy="2699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CD068-874E-28BA-593A-703F753E381A}"/>
              </a:ext>
            </a:extLst>
          </p:cNvPr>
          <p:cNvCxnSpPr>
            <a:cxnSpLocks/>
          </p:cNvCxnSpPr>
          <p:nvPr/>
        </p:nvCxnSpPr>
        <p:spPr>
          <a:xfrm flipV="1">
            <a:off x="5878055" y="2294025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38884-9388-C1C3-22FE-9B84EF0F2426}"/>
              </a:ext>
            </a:extLst>
          </p:cNvPr>
          <p:cNvSpPr txBox="1"/>
          <p:nvPr/>
        </p:nvSpPr>
        <p:spPr>
          <a:xfrm>
            <a:off x="10595196" y="21093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2721-610B-5D81-BA5F-9A2BB21EEFDD}"/>
              </a:ext>
            </a:extLst>
          </p:cNvPr>
          <p:cNvSpPr txBox="1"/>
          <p:nvPr/>
        </p:nvSpPr>
        <p:spPr>
          <a:xfrm>
            <a:off x="8519490" y="5720069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/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blipFill>
                <a:blip r:embed="rId3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EF8FE-96E7-96D0-DB21-5325762907E5}"/>
              </a:ext>
            </a:extLst>
          </p:cNvPr>
          <p:cNvCxnSpPr>
            <a:cxnSpLocks/>
          </p:cNvCxnSpPr>
          <p:nvPr/>
        </p:nvCxnSpPr>
        <p:spPr>
          <a:xfrm>
            <a:off x="5896866" y="1663404"/>
            <a:ext cx="4814736" cy="457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B70C2-675D-A3C4-592A-88F70039298C}"/>
              </a:ext>
            </a:extLst>
          </p:cNvPr>
          <p:cNvCxnSpPr>
            <a:cxnSpLocks/>
          </p:cNvCxnSpPr>
          <p:nvPr/>
        </p:nvCxnSpPr>
        <p:spPr>
          <a:xfrm flipV="1">
            <a:off x="8235511" y="3889497"/>
            <a:ext cx="0" cy="2365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67D8AF-18D3-A443-2A4D-35424B2F0EC5}"/>
              </a:ext>
            </a:extLst>
          </p:cNvPr>
          <p:cNvCxnSpPr>
            <a:cxnSpLocks/>
          </p:cNvCxnSpPr>
          <p:nvPr/>
        </p:nvCxnSpPr>
        <p:spPr>
          <a:xfrm>
            <a:off x="5901318" y="3909987"/>
            <a:ext cx="2327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/>
              <p:nvPr/>
            </p:nvSpPr>
            <p:spPr>
              <a:xfrm>
                <a:off x="5477482" y="36800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82" y="3680054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5E32BCB8-7A7A-5D03-8721-7739AA40DE64}"/>
              </a:ext>
            </a:extLst>
          </p:cNvPr>
          <p:cNvSpPr txBox="1"/>
          <p:nvPr/>
        </p:nvSpPr>
        <p:spPr>
          <a:xfrm>
            <a:off x="10421927" y="5886776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D0</a:t>
            </a:r>
          </a:p>
        </p:txBody>
      </p:sp>
    </p:spTree>
    <p:extLst>
      <p:ext uri="{BB962C8B-B14F-4D97-AF65-F5344CB8AC3E}">
        <p14:creationId xmlns:p14="http://schemas.microsoft.com/office/powerpoint/2010/main" val="230154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821-4D82-9A2D-E0F9-9B12EFAA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 marginal nudge on surplus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4E8-966D-B0A7-91FB-4768E8B0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239520"/>
            <a:ext cx="4252939" cy="5401424"/>
          </a:xfrm>
        </p:spPr>
        <p:txBody>
          <a:bodyPr/>
          <a:lstStyle/>
          <a:p>
            <a:r>
              <a:rPr lang="en-US" dirty="0"/>
              <a:t>How do CS, PS, and G change?</a:t>
            </a:r>
          </a:p>
          <a:p>
            <a:r>
              <a:rPr lang="en-US" dirty="0"/>
              <a:t>Interpretation 1: nudges as </a:t>
            </a:r>
            <a:r>
              <a:rPr lang="en-US" b="1" dirty="0"/>
              <a:t>bias correction </a:t>
            </a:r>
            <a:r>
              <a:rPr lang="en-US" dirty="0"/>
              <a:t>(cause shift of demand curve with no costs to consumer or producer)</a:t>
            </a:r>
            <a:endParaRPr lang="en-US" b="1" dirty="0"/>
          </a:p>
          <a:p>
            <a:pPr lvl="1"/>
            <a:r>
              <a:rPr lang="en-US" dirty="0"/>
              <a:t>CS: Gain </a:t>
            </a:r>
            <a:r>
              <a:rPr lang="en-US" dirty="0">
                <a:solidFill>
                  <a:srgbClr val="7030A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chemeClr val="accent6"/>
                </a:solidFill>
              </a:rPr>
              <a:t>B</a:t>
            </a:r>
          </a:p>
          <a:p>
            <a:pPr lvl="1"/>
            <a:r>
              <a:rPr lang="en-US" dirty="0"/>
              <a:t>PS: Lose </a:t>
            </a:r>
            <a:r>
              <a:rPr lang="en-US" dirty="0">
                <a:solidFill>
                  <a:srgbClr val="7030A0"/>
                </a:solidFill>
              </a:rPr>
              <a:t>A</a:t>
            </a:r>
          </a:p>
          <a:p>
            <a:pPr lvl="1"/>
            <a:r>
              <a:rPr lang="en-US" dirty="0"/>
              <a:t>G: no change</a:t>
            </a:r>
          </a:p>
          <a:p>
            <a:pPr lvl="1"/>
            <a:r>
              <a:rPr lang="en-US" dirty="0"/>
              <a:t>Total surplus gain of </a:t>
            </a:r>
            <a:r>
              <a:rPr lang="en-US" dirty="0">
                <a:solidFill>
                  <a:srgbClr val="70AD47"/>
                </a:solidFill>
              </a:rPr>
              <a:t>B</a:t>
            </a:r>
          </a:p>
          <a:p>
            <a:pPr lvl="2"/>
            <a:r>
              <a:rPr lang="en-US" dirty="0"/>
              <a:t>We are reducing DWL!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A945C2-AF53-DE49-9059-237E52648211}"/>
              </a:ext>
            </a:extLst>
          </p:cNvPr>
          <p:cNvCxnSpPr/>
          <p:nvPr/>
        </p:nvCxnSpPr>
        <p:spPr>
          <a:xfrm>
            <a:off x="5878057" y="1216716"/>
            <a:ext cx="0" cy="502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97669-AEBD-19BD-D64A-5A3B40074BAE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5682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AA97F1-749A-AF17-9B1D-9C3CBDCC7E2C}"/>
              </a:ext>
            </a:extLst>
          </p:cNvPr>
          <p:cNvSpPr txBox="1"/>
          <p:nvPr/>
        </p:nvSpPr>
        <p:spPr>
          <a:xfrm>
            <a:off x="8443334" y="6421005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E9FD-0628-1148-0566-8410CDDD6D51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2A8284-5FE0-1821-367D-6E3701C2F75A}"/>
              </a:ext>
            </a:extLst>
          </p:cNvPr>
          <p:cNvCxnSpPr>
            <a:cxnSpLocks/>
          </p:cNvCxnSpPr>
          <p:nvPr/>
        </p:nvCxnSpPr>
        <p:spPr>
          <a:xfrm>
            <a:off x="5878054" y="3548928"/>
            <a:ext cx="2827557" cy="2699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CD068-874E-28BA-593A-703F753E381A}"/>
              </a:ext>
            </a:extLst>
          </p:cNvPr>
          <p:cNvCxnSpPr>
            <a:cxnSpLocks/>
          </p:cNvCxnSpPr>
          <p:nvPr/>
        </p:nvCxnSpPr>
        <p:spPr>
          <a:xfrm flipV="1">
            <a:off x="5878055" y="2294025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38884-9388-C1C3-22FE-9B84EF0F2426}"/>
              </a:ext>
            </a:extLst>
          </p:cNvPr>
          <p:cNvSpPr txBox="1"/>
          <p:nvPr/>
        </p:nvSpPr>
        <p:spPr>
          <a:xfrm>
            <a:off x="10595196" y="21093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2721-610B-5D81-BA5F-9A2BB21EEFDD}"/>
              </a:ext>
            </a:extLst>
          </p:cNvPr>
          <p:cNvSpPr txBox="1"/>
          <p:nvPr/>
        </p:nvSpPr>
        <p:spPr>
          <a:xfrm>
            <a:off x="8519490" y="5720069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/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blipFill>
                <a:blip r:embed="rId3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EF8FE-96E7-96D0-DB21-5325762907E5}"/>
              </a:ext>
            </a:extLst>
          </p:cNvPr>
          <p:cNvCxnSpPr>
            <a:cxnSpLocks/>
          </p:cNvCxnSpPr>
          <p:nvPr/>
        </p:nvCxnSpPr>
        <p:spPr>
          <a:xfrm>
            <a:off x="5896866" y="1663404"/>
            <a:ext cx="4814736" cy="457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B70C2-675D-A3C4-592A-88F70039298C}"/>
              </a:ext>
            </a:extLst>
          </p:cNvPr>
          <p:cNvCxnSpPr>
            <a:cxnSpLocks/>
          </p:cNvCxnSpPr>
          <p:nvPr/>
        </p:nvCxnSpPr>
        <p:spPr>
          <a:xfrm flipV="1">
            <a:off x="8235511" y="3889497"/>
            <a:ext cx="0" cy="2365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67D8AF-18D3-A443-2A4D-35424B2F0EC5}"/>
              </a:ext>
            </a:extLst>
          </p:cNvPr>
          <p:cNvCxnSpPr>
            <a:cxnSpLocks/>
          </p:cNvCxnSpPr>
          <p:nvPr/>
        </p:nvCxnSpPr>
        <p:spPr>
          <a:xfrm>
            <a:off x="5901318" y="3909987"/>
            <a:ext cx="2327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/>
              <p:nvPr/>
            </p:nvSpPr>
            <p:spPr>
              <a:xfrm>
                <a:off x="5477482" y="36800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82" y="3680054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08704-D7C6-F55C-6122-357B6F8A139C}"/>
              </a:ext>
            </a:extLst>
          </p:cNvPr>
          <p:cNvCxnSpPr>
            <a:cxnSpLocks/>
          </p:cNvCxnSpPr>
          <p:nvPr/>
        </p:nvCxnSpPr>
        <p:spPr>
          <a:xfrm>
            <a:off x="5878054" y="2390775"/>
            <a:ext cx="4147748" cy="38752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4E4555-328E-DB1D-FBC3-8B2F3AD9305D}"/>
              </a:ext>
            </a:extLst>
          </p:cNvPr>
          <p:cNvSpPr txBox="1"/>
          <p:nvPr/>
        </p:nvSpPr>
        <p:spPr>
          <a:xfrm>
            <a:off x="9658996" y="5903892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2BCB8-7A7A-5D03-8721-7739AA40DE64}"/>
              </a:ext>
            </a:extLst>
          </p:cNvPr>
          <p:cNvSpPr txBox="1"/>
          <p:nvPr/>
        </p:nvSpPr>
        <p:spPr>
          <a:xfrm>
            <a:off x="10421927" y="5886776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799E5E-38C9-9EA5-FC36-03CD63802EF4}"/>
              </a:ext>
            </a:extLst>
          </p:cNvPr>
          <p:cNvCxnSpPr>
            <a:cxnSpLocks/>
          </p:cNvCxnSpPr>
          <p:nvPr/>
        </p:nvCxnSpPr>
        <p:spPr>
          <a:xfrm flipV="1">
            <a:off x="7818069" y="4225718"/>
            <a:ext cx="0" cy="20226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81549-CF29-2C37-461A-79CEAE651847}"/>
              </a:ext>
            </a:extLst>
          </p:cNvPr>
          <p:cNvCxnSpPr>
            <a:cxnSpLocks/>
          </p:cNvCxnSpPr>
          <p:nvPr/>
        </p:nvCxnSpPr>
        <p:spPr>
          <a:xfrm>
            <a:off x="5869759" y="4186832"/>
            <a:ext cx="1948310" cy="172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46D14C-C925-83E6-8567-511E5760C4AE}"/>
                  </a:ext>
                </a:extLst>
              </p:cNvPr>
              <p:cNvSpPr txBox="1"/>
              <p:nvPr/>
            </p:nvSpPr>
            <p:spPr>
              <a:xfrm>
                <a:off x="5467562" y="3951492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46D14C-C925-83E6-8567-511E5760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62" y="3951492"/>
                <a:ext cx="46583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61EDD-0CCB-42FB-4814-BA9D78ACC4EE}"/>
                  </a:ext>
                </a:extLst>
              </p:cNvPr>
              <p:cNvSpPr txBox="1"/>
              <p:nvPr/>
            </p:nvSpPr>
            <p:spPr>
              <a:xfrm>
                <a:off x="7627690" y="6212459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61EDD-0CCB-42FB-4814-BA9D78AC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690" y="6212459"/>
                <a:ext cx="46012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791CB330-23E6-1AC3-ACE4-3D4C2DE4F709}"/>
              </a:ext>
            </a:extLst>
          </p:cNvPr>
          <p:cNvSpPr/>
          <p:nvPr/>
        </p:nvSpPr>
        <p:spPr>
          <a:xfrm>
            <a:off x="5878053" y="3548927"/>
            <a:ext cx="380038" cy="353967"/>
          </a:xfrm>
          <a:prstGeom prst="rt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4722AAF7-1344-8690-72AB-7755A5CB9F35}"/>
              </a:ext>
            </a:extLst>
          </p:cNvPr>
          <p:cNvSpPr/>
          <p:nvPr/>
        </p:nvSpPr>
        <p:spPr>
          <a:xfrm rot="10800000">
            <a:off x="6274350" y="3917078"/>
            <a:ext cx="1945913" cy="1859537"/>
          </a:xfrm>
          <a:prstGeom prst="rtTriangl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BBE5561D-367E-9EDE-2CA7-1166DC00DA68}"/>
              </a:ext>
            </a:extLst>
          </p:cNvPr>
          <p:cNvSpPr/>
          <p:nvPr/>
        </p:nvSpPr>
        <p:spPr>
          <a:xfrm>
            <a:off x="5878053" y="3548927"/>
            <a:ext cx="664049" cy="637905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DB169B1F-DB15-89D8-3772-75449BE48EC0}"/>
              </a:ext>
            </a:extLst>
          </p:cNvPr>
          <p:cNvSpPr/>
          <p:nvPr/>
        </p:nvSpPr>
        <p:spPr>
          <a:xfrm rot="10800000">
            <a:off x="6548331" y="4191719"/>
            <a:ext cx="1269738" cy="1186413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A2BC53-D37F-7A76-8810-39DD0FD90BBA}"/>
              </a:ext>
            </a:extLst>
          </p:cNvPr>
          <p:cNvGrpSpPr/>
          <p:nvPr/>
        </p:nvGrpSpPr>
        <p:grpSpPr>
          <a:xfrm>
            <a:off x="5877147" y="3924538"/>
            <a:ext cx="2365438" cy="279536"/>
            <a:chOff x="5877147" y="3924538"/>
            <a:chExt cx="2365438" cy="27953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86F1C5-47E6-D251-1667-8C0EA8742671}"/>
                </a:ext>
              </a:extLst>
            </p:cNvPr>
            <p:cNvSpPr/>
            <p:nvPr/>
          </p:nvSpPr>
          <p:spPr>
            <a:xfrm>
              <a:off x="5877147" y="3924538"/>
              <a:ext cx="1956166" cy="260072"/>
            </a:xfrm>
            <a:prstGeom prst="rect">
              <a:avLst/>
            </a:prstGeom>
            <a:solidFill>
              <a:srgbClr val="7030A0">
                <a:alpha val="3921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FAF3BBE3-E728-FD0C-35C6-8D37CCAD5392}"/>
                </a:ext>
              </a:extLst>
            </p:cNvPr>
            <p:cNvSpPr/>
            <p:nvPr/>
          </p:nvSpPr>
          <p:spPr>
            <a:xfrm rot="5400000">
              <a:off x="7898181" y="3859670"/>
              <a:ext cx="279536" cy="409272"/>
            </a:xfrm>
            <a:prstGeom prst="rtTriangle">
              <a:avLst/>
            </a:prstGeom>
            <a:solidFill>
              <a:srgbClr val="7030A0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rapezoid 34">
            <a:extLst>
              <a:ext uri="{FF2B5EF4-FFF2-40B4-BE49-F238E27FC236}">
                <a16:creationId xmlns:a16="http://schemas.microsoft.com/office/drawing/2014/main" id="{D1C3192E-352D-480A-517F-4DD96381D069}"/>
              </a:ext>
            </a:extLst>
          </p:cNvPr>
          <p:cNvSpPr/>
          <p:nvPr/>
        </p:nvSpPr>
        <p:spPr>
          <a:xfrm rot="16200000">
            <a:off x="7083190" y="4599599"/>
            <a:ext cx="1887119" cy="417360"/>
          </a:xfrm>
          <a:prstGeom prst="trapezoid">
            <a:avLst>
              <a:gd name="adj" fmla="val 89745"/>
            </a:avLst>
          </a:prstGeom>
          <a:solidFill>
            <a:srgbClr val="70AD47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8" grpId="0"/>
      <p:bldP spid="39" grpId="0"/>
      <p:bldP spid="12" grpId="0" animBg="1"/>
      <p:bldP spid="13" grpId="0" animBg="1"/>
      <p:bldP spid="14" grpId="0" animBg="1"/>
      <p:bldP spid="15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A821-4D82-9A2D-E0F9-9B12EFAA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a marginal nudge on surplus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4E8-966D-B0A7-91FB-4768E8B0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239519"/>
            <a:ext cx="4321385" cy="5717333"/>
          </a:xfrm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Interpretation 2: nudges as </a:t>
            </a:r>
            <a:r>
              <a:rPr lang="en-US" b="1" dirty="0"/>
              <a:t>psychological taxes</a:t>
            </a:r>
          </a:p>
          <a:p>
            <a:pPr lvl="1"/>
            <a:r>
              <a:rPr lang="en-US" dirty="0"/>
              <a:t>After seeing graphic label, may be less pleasant to drink soda </a:t>
            </a:r>
          </a:p>
          <a:p>
            <a:pPr lvl="1"/>
            <a:r>
              <a:rPr lang="en-US" b="1" dirty="0"/>
              <a:t>Normative/true </a:t>
            </a:r>
            <a:r>
              <a:rPr lang="en-US" dirty="0"/>
              <a:t>cost to soda consumption increases!</a:t>
            </a:r>
          </a:p>
          <a:p>
            <a:pPr lvl="1"/>
            <a:r>
              <a:rPr lang="en-US" dirty="0"/>
              <a:t>Demand </a:t>
            </a:r>
            <a:r>
              <a:rPr lang="en-US" b="1" dirty="0">
                <a:solidFill>
                  <a:schemeClr val="accent3"/>
                </a:solidFill>
              </a:rPr>
              <a:t>shifts inwards</a:t>
            </a:r>
          </a:p>
          <a:p>
            <a:pPr lvl="1"/>
            <a:r>
              <a:rPr lang="en-US" dirty="0"/>
              <a:t>Normative demand </a:t>
            </a:r>
            <a:r>
              <a:rPr lang="en-US" b="1" dirty="0">
                <a:solidFill>
                  <a:schemeClr val="accent3"/>
                </a:solidFill>
              </a:rPr>
              <a:t>also shifts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Wedge</a:t>
            </a:r>
            <a:r>
              <a:rPr lang="en-US" dirty="0"/>
              <a:t> </a:t>
            </a:r>
            <a:r>
              <a:rPr lang="en-US" dirty="0" err="1"/>
              <a:t>bt.</a:t>
            </a:r>
            <a:r>
              <a:rPr lang="en-US" dirty="0"/>
              <a:t> normative and true demand remains same!</a:t>
            </a:r>
          </a:p>
          <a:p>
            <a:pPr lvl="1"/>
            <a:r>
              <a:rPr lang="en-US" dirty="0"/>
              <a:t>CS: Lose </a:t>
            </a:r>
            <a:r>
              <a:rPr lang="en-US" dirty="0">
                <a:solidFill>
                  <a:schemeClr val="accent4"/>
                </a:solidFill>
              </a:rPr>
              <a:t>A</a:t>
            </a:r>
            <a:r>
              <a:rPr lang="en-US" dirty="0"/>
              <a:t>. Gain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8C1515"/>
                </a:solidFill>
              </a:rPr>
              <a:t>Behavioral loss term </a:t>
            </a:r>
            <a:r>
              <a:rPr lang="en-US" dirty="0"/>
              <a:t>stays same size!</a:t>
            </a:r>
          </a:p>
          <a:p>
            <a:pPr lvl="1"/>
            <a:r>
              <a:rPr lang="en-US" dirty="0"/>
              <a:t>PS: Lose 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/>
              <a:t>,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G: nothing!</a:t>
            </a:r>
          </a:p>
          <a:p>
            <a:r>
              <a:rPr lang="en-US" dirty="0"/>
              <a:t>Total loss = </a:t>
            </a:r>
            <a:r>
              <a:rPr lang="en-US" dirty="0">
                <a:solidFill>
                  <a:srgbClr val="7030A0"/>
                </a:solidFill>
              </a:rPr>
              <a:t>B</a:t>
            </a:r>
            <a:r>
              <a:rPr lang="en-US" dirty="0"/>
              <a:t> +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C</a:t>
            </a:r>
          </a:p>
          <a:p>
            <a:r>
              <a:rPr lang="en-US" dirty="0"/>
              <a:t>Remember, marginal </a:t>
            </a:r>
            <a:r>
              <a:rPr lang="en-US" i="1" dirty="0"/>
              <a:t>financial</a:t>
            </a:r>
            <a:r>
              <a:rPr lang="en-US" dirty="0"/>
              <a:t> tax has positive welfare effect. Why the negative sign here?</a:t>
            </a:r>
          </a:p>
          <a:p>
            <a:pPr lvl="1"/>
            <a:r>
              <a:rPr lang="en-US" dirty="0"/>
              <a:t>No increase in G to compensate for lost CS and PS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A945C2-AF53-DE49-9059-237E52648211}"/>
              </a:ext>
            </a:extLst>
          </p:cNvPr>
          <p:cNvCxnSpPr>
            <a:cxnSpLocks/>
          </p:cNvCxnSpPr>
          <p:nvPr/>
        </p:nvCxnSpPr>
        <p:spPr>
          <a:xfrm flipH="1">
            <a:off x="5878057" y="832497"/>
            <a:ext cx="16165" cy="5408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397669-AEBD-19BD-D64A-5A3B40074BAE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61641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AA97F1-749A-AF17-9B1D-9C3CBDCC7E2C}"/>
              </a:ext>
            </a:extLst>
          </p:cNvPr>
          <p:cNvSpPr txBox="1"/>
          <p:nvPr/>
        </p:nvSpPr>
        <p:spPr>
          <a:xfrm>
            <a:off x="8481042" y="6468140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CE9FD-0628-1148-0566-8410CDDD6D51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2A8284-5FE0-1821-367D-6E3701C2F75A}"/>
              </a:ext>
            </a:extLst>
          </p:cNvPr>
          <p:cNvCxnSpPr>
            <a:cxnSpLocks/>
          </p:cNvCxnSpPr>
          <p:nvPr/>
        </p:nvCxnSpPr>
        <p:spPr>
          <a:xfrm>
            <a:off x="5909904" y="2754688"/>
            <a:ext cx="3725604" cy="3493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4CD068-874E-28BA-593A-703F753E381A}"/>
              </a:ext>
            </a:extLst>
          </p:cNvPr>
          <p:cNvCxnSpPr>
            <a:cxnSpLocks/>
          </p:cNvCxnSpPr>
          <p:nvPr/>
        </p:nvCxnSpPr>
        <p:spPr>
          <a:xfrm flipV="1">
            <a:off x="5878055" y="2859707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D38884-9388-C1C3-22FE-9B84EF0F2426}"/>
              </a:ext>
            </a:extLst>
          </p:cNvPr>
          <p:cNvSpPr txBox="1"/>
          <p:nvPr/>
        </p:nvSpPr>
        <p:spPr>
          <a:xfrm>
            <a:off x="10595196" y="250528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22721-610B-5D81-BA5F-9A2BB21EEFDD}"/>
              </a:ext>
            </a:extLst>
          </p:cNvPr>
          <p:cNvSpPr txBox="1"/>
          <p:nvPr/>
        </p:nvSpPr>
        <p:spPr>
          <a:xfrm>
            <a:off x="9578805" y="5861697"/>
            <a:ext cx="886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Norm. D0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/>
              <p:nvPr/>
            </p:nvSpPr>
            <p:spPr>
              <a:xfrm>
                <a:off x="8999963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E09A20-9D15-D75A-AC1D-632CB9F8D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963" y="6211669"/>
                <a:ext cx="330335" cy="646331"/>
              </a:xfrm>
              <a:prstGeom prst="rect">
                <a:avLst/>
              </a:prstGeom>
              <a:blipFill>
                <a:blip r:embed="rId3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DEF8FE-96E7-96D0-DB21-5325762907E5}"/>
              </a:ext>
            </a:extLst>
          </p:cNvPr>
          <p:cNvCxnSpPr>
            <a:cxnSpLocks/>
          </p:cNvCxnSpPr>
          <p:nvPr/>
        </p:nvCxnSpPr>
        <p:spPr>
          <a:xfrm>
            <a:off x="5900486" y="964421"/>
            <a:ext cx="5821810" cy="52447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B70C2-675D-A3C4-592A-88F70039298C}"/>
              </a:ext>
            </a:extLst>
          </p:cNvPr>
          <p:cNvCxnSpPr>
            <a:cxnSpLocks/>
          </p:cNvCxnSpPr>
          <p:nvPr/>
        </p:nvCxnSpPr>
        <p:spPr>
          <a:xfrm flipV="1">
            <a:off x="9126662" y="3840469"/>
            <a:ext cx="0" cy="239946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67D8AF-18D3-A443-2A4D-35424B2F0EC5}"/>
              </a:ext>
            </a:extLst>
          </p:cNvPr>
          <p:cNvCxnSpPr>
            <a:cxnSpLocks/>
          </p:cNvCxnSpPr>
          <p:nvPr/>
        </p:nvCxnSpPr>
        <p:spPr>
          <a:xfrm>
            <a:off x="5901318" y="4134713"/>
            <a:ext cx="280688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/>
              <p:nvPr/>
            </p:nvSpPr>
            <p:spPr>
              <a:xfrm>
                <a:off x="5461630" y="362578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13C4F0-FF96-B2CF-2B2D-1C614985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630" y="3625785"/>
                <a:ext cx="46583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408704-D7C6-F55C-6122-357B6F8A139C}"/>
              </a:ext>
            </a:extLst>
          </p:cNvPr>
          <p:cNvCxnSpPr>
            <a:cxnSpLocks/>
          </p:cNvCxnSpPr>
          <p:nvPr/>
        </p:nvCxnSpPr>
        <p:spPr>
          <a:xfrm>
            <a:off x="5894222" y="1631605"/>
            <a:ext cx="5138967" cy="464995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A4E4555-328E-DB1D-FBC3-8B2F3AD9305D}"/>
              </a:ext>
            </a:extLst>
          </p:cNvPr>
          <p:cNvSpPr txBox="1"/>
          <p:nvPr/>
        </p:nvSpPr>
        <p:spPr>
          <a:xfrm>
            <a:off x="10674865" y="5861725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2BCB8-7A7A-5D03-8721-7739AA40DE64}"/>
              </a:ext>
            </a:extLst>
          </p:cNvPr>
          <p:cNvSpPr txBox="1"/>
          <p:nvPr/>
        </p:nvSpPr>
        <p:spPr>
          <a:xfrm>
            <a:off x="11440615" y="5879329"/>
            <a:ext cx="944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799E5E-38C9-9EA5-FC36-03CD63802EF4}"/>
              </a:ext>
            </a:extLst>
          </p:cNvPr>
          <p:cNvCxnSpPr>
            <a:cxnSpLocks/>
          </p:cNvCxnSpPr>
          <p:nvPr/>
        </p:nvCxnSpPr>
        <p:spPr>
          <a:xfrm flipV="1">
            <a:off x="8708206" y="4134713"/>
            <a:ext cx="0" cy="2113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881549-CF29-2C37-461A-79CEAE651847}"/>
              </a:ext>
            </a:extLst>
          </p:cNvPr>
          <p:cNvCxnSpPr>
            <a:cxnSpLocks/>
          </p:cNvCxnSpPr>
          <p:nvPr/>
        </p:nvCxnSpPr>
        <p:spPr>
          <a:xfrm>
            <a:off x="5857126" y="3840469"/>
            <a:ext cx="3254208" cy="119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46D14C-C925-83E6-8567-511E5760C4AE}"/>
                  </a:ext>
                </a:extLst>
              </p:cNvPr>
              <p:cNvSpPr txBox="1"/>
              <p:nvPr/>
            </p:nvSpPr>
            <p:spPr>
              <a:xfrm>
                <a:off x="5444110" y="3927876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46D14C-C925-83E6-8567-511E5760C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110" y="3927876"/>
                <a:ext cx="46583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61EDD-0CCB-42FB-4814-BA9D78ACC4EE}"/>
                  </a:ext>
                </a:extLst>
              </p:cNvPr>
              <p:cNvSpPr txBox="1"/>
              <p:nvPr/>
            </p:nvSpPr>
            <p:spPr>
              <a:xfrm>
                <a:off x="8495676" y="6212459"/>
                <a:ext cx="460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8E61EDD-0CCB-42FB-4814-BA9D78AC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5676" y="6212459"/>
                <a:ext cx="46012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Warning: Scary Warning Labels Work! - HBS Working Knowledge">
            <a:extLst>
              <a:ext uri="{FF2B5EF4-FFF2-40B4-BE49-F238E27FC236}">
                <a16:creationId xmlns:a16="http://schemas.microsoft.com/office/drawing/2014/main" id="{F250DF4D-BCF4-BD9A-9EB7-1AB3BE77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864" y="942312"/>
            <a:ext cx="4093444" cy="151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86E164-14E8-0DA0-8E46-5BF19F92EEC1}"/>
              </a:ext>
            </a:extLst>
          </p:cNvPr>
          <p:cNvCxnSpPr>
            <a:cxnSpLocks/>
          </p:cNvCxnSpPr>
          <p:nvPr/>
        </p:nvCxnSpPr>
        <p:spPr>
          <a:xfrm>
            <a:off x="5885238" y="3338944"/>
            <a:ext cx="3210414" cy="293480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3FC05E-0913-548E-A4FC-79EC97C727A9}"/>
              </a:ext>
            </a:extLst>
          </p:cNvPr>
          <p:cNvSpPr txBox="1"/>
          <p:nvPr/>
        </p:nvSpPr>
        <p:spPr>
          <a:xfrm>
            <a:off x="9622054" y="6330277"/>
            <a:ext cx="65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Norm. D1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D284AB3-39D2-9B6E-EEBC-6B4262B952BE}"/>
              </a:ext>
            </a:extLst>
          </p:cNvPr>
          <p:cNvCxnSpPr>
            <a:cxnSpLocks/>
          </p:cNvCxnSpPr>
          <p:nvPr/>
        </p:nvCxnSpPr>
        <p:spPr>
          <a:xfrm flipV="1">
            <a:off x="6388055" y="1387011"/>
            <a:ext cx="0" cy="182637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A12F023-D062-EC01-81FA-A2DD272614C1}"/>
              </a:ext>
            </a:extLst>
          </p:cNvPr>
          <p:cNvCxnSpPr>
            <a:cxnSpLocks/>
          </p:cNvCxnSpPr>
          <p:nvPr/>
        </p:nvCxnSpPr>
        <p:spPr>
          <a:xfrm flipV="1">
            <a:off x="6189746" y="1879122"/>
            <a:ext cx="0" cy="17335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F236D068-7595-52E7-2E32-9A43BB1CAD67}"/>
              </a:ext>
            </a:extLst>
          </p:cNvPr>
          <p:cNvCxnSpPr>
            <a:cxnSpLocks/>
          </p:cNvCxnSpPr>
          <p:nvPr/>
        </p:nvCxnSpPr>
        <p:spPr>
          <a:xfrm flipH="1" flipV="1">
            <a:off x="9228841" y="6330277"/>
            <a:ext cx="349964" cy="137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Diagonal Stripe 4103">
            <a:extLst>
              <a:ext uri="{FF2B5EF4-FFF2-40B4-BE49-F238E27FC236}">
                <a16:creationId xmlns:a16="http://schemas.microsoft.com/office/drawing/2014/main" id="{33BBE10A-3F28-743B-640B-9F6FEB65EFDF}"/>
              </a:ext>
            </a:extLst>
          </p:cNvPr>
          <p:cNvSpPr/>
          <p:nvPr/>
        </p:nvSpPr>
        <p:spPr>
          <a:xfrm rot="16200000">
            <a:off x="5939950" y="2706753"/>
            <a:ext cx="1076232" cy="1178500"/>
          </a:xfrm>
          <a:prstGeom prst="diagStripe">
            <a:avLst>
              <a:gd name="adj" fmla="val 47600"/>
            </a:avLst>
          </a:prstGeom>
          <a:solidFill>
            <a:schemeClr val="accent4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grpSp>
        <p:nvGrpSpPr>
          <p:cNvPr id="4118" name="Group 4117">
            <a:extLst>
              <a:ext uri="{FF2B5EF4-FFF2-40B4-BE49-F238E27FC236}">
                <a16:creationId xmlns:a16="http://schemas.microsoft.com/office/drawing/2014/main" id="{EC8E663D-8509-49CB-DA33-A5C9C2880D40}"/>
              </a:ext>
            </a:extLst>
          </p:cNvPr>
          <p:cNvGrpSpPr/>
          <p:nvPr/>
        </p:nvGrpSpPr>
        <p:grpSpPr>
          <a:xfrm rot="10800000">
            <a:off x="5878058" y="3837293"/>
            <a:ext cx="844475" cy="297420"/>
            <a:chOff x="7064144" y="3840469"/>
            <a:chExt cx="924511" cy="297420"/>
          </a:xfrm>
          <a:solidFill>
            <a:srgbClr val="7030A0">
              <a:alpha val="38824"/>
            </a:srgbClr>
          </a:solidFill>
        </p:grpSpPr>
        <p:sp>
          <p:nvSpPr>
            <p:cNvPr id="4119" name="Right Triangle 4118">
              <a:extLst>
                <a:ext uri="{FF2B5EF4-FFF2-40B4-BE49-F238E27FC236}">
                  <a16:creationId xmlns:a16="http://schemas.microsoft.com/office/drawing/2014/main" id="{593B4B56-2984-3E0C-C840-A7B0E551FAB4}"/>
                </a:ext>
              </a:extLst>
            </p:cNvPr>
            <p:cNvSpPr/>
            <p:nvPr/>
          </p:nvSpPr>
          <p:spPr>
            <a:xfrm rot="16200000" flipH="1">
              <a:off x="7082218" y="3822395"/>
              <a:ext cx="294244" cy="330392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4121" name="Rectangle 4120">
              <a:extLst>
                <a:ext uri="{FF2B5EF4-FFF2-40B4-BE49-F238E27FC236}">
                  <a16:creationId xmlns:a16="http://schemas.microsoft.com/office/drawing/2014/main" id="{D3898654-D548-9D8F-CFD7-B0556C20C590}"/>
                </a:ext>
              </a:extLst>
            </p:cNvPr>
            <p:cNvSpPr/>
            <p:nvPr/>
          </p:nvSpPr>
          <p:spPr>
            <a:xfrm>
              <a:off x="7394536" y="3843644"/>
              <a:ext cx="594119" cy="2942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4151" name="Right Triangle 4150">
            <a:extLst>
              <a:ext uri="{FF2B5EF4-FFF2-40B4-BE49-F238E27FC236}">
                <a16:creationId xmlns:a16="http://schemas.microsoft.com/office/drawing/2014/main" id="{739BDBE6-1E6F-5E25-579E-F061B9F1B4CF}"/>
              </a:ext>
            </a:extLst>
          </p:cNvPr>
          <p:cNvSpPr/>
          <p:nvPr/>
        </p:nvSpPr>
        <p:spPr>
          <a:xfrm rot="10800000">
            <a:off x="7075348" y="3840469"/>
            <a:ext cx="2035629" cy="1908282"/>
          </a:xfrm>
          <a:prstGeom prst="rtTriangle">
            <a:avLst/>
          </a:prstGeom>
          <a:noFill/>
          <a:ln w="38100">
            <a:solidFill>
              <a:srgbClr val="961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2" name="Right Triangle 4151">
            <a:extLst>
              <a:ext uri="{FF2B5EF4-FFF2-40B4-BE49-F238E27FC236}">
                <a16:creationId xmlns:a16="http://schemas.microsoft.com/office/drawing/2014/main" id="{9A5D1F77-6954-C528-24B6-4AE0B1C1E391}"/>
              </a:ext>
            </a:extLst>
          </p:cNvPr>
          <p:cNvSpPr/>
          <p:nvPr/>
        </p:nvSpPr>
        <p:spPr>
          <a:xfrm rot="10800000">
            <a:off x="6737860" y="4134711"/>
            <a:ext cx="1969973" cy="1800621"/>
          </a:xfrm>
          <a:prstGeom prst="rtTriangle">
            <a:avLst/>
          </a:prstGeom>
          <a:noFill/>
          <a:ln w="38100">
            <a:solidFill>
              <a:srgbClr val="9618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3" name="Parallelogram 4152">
            <a:extLst>
              <a:ext uri="{FF2B5EF4-FFF2-40B4-BE49-F238E27FC236}">
                <a16:creationId xmlns:a16="http://schemas.microsoft.com/office/drawing/2014/main" id="{E2CBB14D-AC01-0EC3-FEDF-BF18588116D1}"/>
              </a:ext>
            </a:extLst>
          </p:cNvPr>
          <p:cNvSpPr/>
          <p:nvPr/>
        </p:nvSpPr>
        <p:spPr>
          <a:xfrm rot="13506599">
            <a:off x="6482306" y="3752210"/>
            <a:ext cx="865921" cy="461852"/>
          </a:xfrm>
          <a:prstGeom prst="parallelogram">
            <a:avLst>
              <a:gd name="adj" fmla="val 92407"/>
            </a:avLst>
          </a:prstGeom>
          <a:solidFill>
            <a:schemeClr val="accent6"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grpSp>
        <p:nvGrpSpPr>
          <p:cNvPr id="4158" name="Group 4157">
            <a:extLst>
              <a:ext uri="{FF2B5EF4-FFF2-40B4-BE49-F238E27FC236}">
                <a16:creationId xmlns:a16="http://schemas.microsoft.com/office/drawing/2014/main" id="{EDA9A58C-AC3C-2759-1508-4258E8679CD7}"/>
              </a:ext>
            </a:extLst>
          </p:cNvPr>
          <p:cNvGrpSpPr/>
          <p:nvPr/>
        </p:nvGrpSpPr>
        <p:grpSpPr>
          <a:xfrm>
            <a:off x="7067315" y="3834118"/>
            <a:ext cx="2043663" cy="303771"/>
            <a:chOff x="7067315" y="3834118"/>
            <a:chExt cx="2043663" cy="303771"/>
          </a:xfrm>
        </p:grpSpPr>
        <p:sp>
          <p:nvSpPr>
            <p:cNvPr id="4155" name="Rectangle 4154">
              <a:extLst>
                <a:ext uri="{FF2B5EF4-FFF2-40B4-BE49-F238E27FC236}">
                  <a16:creationId xmlns:a16="http://schemas.microsoft.com/office/drawing/2014/main" id="{AE74C199-4FA5-09F9-3D91-6FEBB1E996A8}"/>
                </a:ext>
              </a:extLst>
            </p:cNvPr>
            <p:cNvSpPr/>
            <p:nvPr/>
          </p:nvSpPr>
          <p:spPr>
            <a:xfrm>
              <a:off x="7384431" y="3836688"/>
              <a:ext cx="1323402" cy="298023"/>
            </a:xfrm>
            <a:prstGeom prst="rect">
              <a:avLst/>
            </a:prstGeom>
            <a:solidFill>
              <a:srgbClr val="70AD47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6" name="Right Triangle 4155">
              <a:extLst>
                <a:ext uri="{FF2B5EF4-FFF2-40B4-BE49-F238E27FC236}">
                  <a16:creationId xmlns:a16="http://schemas.microsoft.com/office/drawing/2014/main" id="{DD8B830D-2961-35E0-6D81-E331E2F57889}"/>
                </a:ext>
              </a:extLst>
            </p:cNvPr>
            <p:cNvSpPr/>
            <p:nvPr/>
          </p:nvSpPr>
          <p:spPr>
            <a:xfrm flipH="1" flipV="1">
              <a:off x="7067315" y="3834118"/>
              <a:ext cx="323379" cy="291349"/>
            </a:xfrm>
            <a:prstGeom prst="rtTriangle">
              <a:avLst/>
            </a:prstGeom>
            <a:solidFill>
              <a:srgbClr val="70AD47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7" name="Right Triangle 4156">
              <a:extLst>
                <a:ext uri="{FF2B5EF4-FFF2-40B4-BE49-F238E27FC236}">
                  <a16:creationId xmlns:a16="http://schemas.microsoft.com/office/drawing/2014/main" id="{6B423420-44CC-858D-2CD7-DA0F27514EB1}"/>
                </a:ext>
              </a:extLst>
            </p:cNvPr>
            <p:cNvSpPr/>
            <p:nvPr/>
          </p:nvSpPr>
          <p:spPr>
            <a:xfrm flipV="1">
              <a:off x="8707834" y="3836685"/>
              <a:ext cx="403144" cy="301204"/>
            </a:xfrm>
            <a:prstGeom prst="rtTriangle">
              <a:avLst/>
            </a:prstGeom>
            <a:solidFill>
              <a:srgbClr val="70AD47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242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6" grpId="0"/>
      <p:bldP spid="4104" grpId="0" animBg="1"/>
      <p:bldP spid="4151" grpId="0" animBg="1"/>
      <p:bldP spid="4152" grpId="0" animBg="1"/>
      <p:bldP spid="41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F5D1-1C44-0E30-87C8-4608CBF2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A969-D286-750E-7CA5-010C0B1B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Takeaway 1: The welfare effects of nudges depend on the </a:t>
            </a:r>
            <a:r>
              <a:rPr lang="en-US" b="1" dirty="0"/>
              <a:t>mechanism</a:t>
            </a:r>
            <a:r>
              <a:rPr lang="en-US" dirty="0"/>
              <a:t> by which the nudge affects behavior.</a:t>
            </a:r>
          </a:p>
          <a:p>
            <a:pPr lvl="1"/>
            <a:r>
              <a:rPr lang="en-US" dirty="0"/>
              <a:t>Case 1: Bias correction -&gt; welfare enhancing</a:t>
            </a:r>
          </a:p>
          <a:p>
            <a:pPr lvl="1"/>
            <a:r>
              <a:rPr lang="en-US" dirty="0"/>
              <a:t>Case 2: Increase psychological cost of consumption -&gt; welfare decreasing</a:t>
            </a:r>
          </a:p>
          <a:p>
            <a:pPr lvl="2"/>
            <a:r>
              <a:rPr lang="en-US" dirty="0"/>
              <a:t>Nudge may be an “emotional tax on behavior that creates no revenue” (</a:t>
            </a:r>
            <a:r>
              <a:rPr lang="en-US" dirty="0" err="1"/>
              <a:t>Glaeser</a:t>
            </a:r>
            <a:r>
              <a:rPr lang="en-US" dirty="0"/>
              <a:t> 2006)</a:t>
            </a:r>
          </a:p>
          <a:p>
            <a:pPr lvl="1"/>
            <a:r>
              <a:rPr lang="en-US" dirty="0"/>
              <a:t>Many interventions are mixes of both! </a:t>
            </a:r>
          </a:p>
          <a:p>
            <a:pPr lvl="2"/>
            <a:r>
              <a:rPr lang="en-US" dirty="0"/>
              <a:t>No standardized method to empirically assess whether nudges operate through bias correction or other means (active area of research)</a:t>
            </a:r>
          </a:p>
          <a:p>
            <a:pPr lvl="1"/>
            <a:endParaRPr lang="en-US" dirty="0"/>
          </a:p>
          <a:p>
            <a:r>
              <a:rPr lang="en-US" dirty="0"/>
              <a:t>For the rest of this exercise, assume case 1.</a:t>
            </a:r>
          </a:p>
        </p:txBody>
      </p:sp>
    </p:spTree>
    <p:extLst>
      <p:ext uri="{BB962C8B-B14F-4D97-AF65-F5344CB8AC3E}">
        <p14:creationId xmlns:p14="http://schemas.microsoft.com/office/powerpoint/2010/main" val="177115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F908-EEE9-73DB-BC6F-6A0CD073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of optimal nudge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EFF8-9D60-488C-637E-29248113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1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DD71-23F2-78A6-5384-4F20017F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Welfare effects of an optimal nudge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40CEBD-32BF-811C-6A83-6CCC1C2E68A9}"/>
              </a:ext>
            </a:extLst>
          </p:cNvPr>
          <p:cNvGrpSpPr/>
          <p:nvPr/>
        </p:nvGrpSpPr>
        <p:grpSpPr>
          <a:xfrm>
            <a:off x="6130173" y="770302"/>
            <a:ext cx="5775148" cy="4496528"/>
            <a:chOff x="4745239" y="911134"/>
            <a:chExt cx="6682901" cy="578470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7050016-1343-8DAB-CE42-552C09D5F826}"/>
                </a:ext>
              </a:extLst>
            </p:cNvPr>
            <p:cNvCxnSpPr/>
            <p:nvPr/>
          </p:nvCxnSpPr>
          <p:spPr>
            <a:xfrm>
              <a:off x="5431715" y="1315573"/>
              <a:ext cx="0" cy="49929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5780306-420E-67F7-183D-6F50EAA43B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715" y="6313744"/>
              <a:ext cx="585385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759464-26FF-99F7-4DD4-2F56C2D73206}"/>
                </a:ext>
              </a:extLst>
            </p:cNvPr>
            <p:cNvSpPr txBox="1"/>
            <p:nvPr/>
          </p:nvSpPr>
          <p:spPr>
            <a:xfrm>
              <a:off x="8168805" y="6318568"/>
              <a:ext cx="956019" cy="3670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Quantity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9C4DDB-1629-13CB-39A4-23134129F348}"/>
                </a:ext>
              </a:extLst>
            </p:cNvPr>
            <p:cNvSpPr txBox="1"/>
            <p:nvPr/>
          </p:nvSpPr>
          <p:spPr>
            <a:xfrm rot="16200000">
              <a:off x="4829269" y="2406043"/>
              <a:ext cx="645529" cy="351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Price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9A931AE-C1FC-8808-183A-A0CFD5F8A444}"/>
                </a:ext>
              </a:extLst>
            </p:cNvPr>
            <p:cNvCxnSpPr>
              <a:cxnSpLocks/>
            </p:cNvCxnSpPr>
            <p:nvPr/>
          </p:nvCxnSpPr>
          <p:spPr>
            <a:xfrm>
              <a:off x="5431714" y="2991052"/>
              <a:ext cx="3671806" cy="332510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729B5C-147B-B23E-8D94-E1B23981910D}"/>
                </a:ext>
              </a:extLst>
            </p:cNvPr>
            <p:cNvCxnSpPr>
              <a:cxnSpLocks/>
              <a:endCxn id="77" idx="1"/>
            </p:cNvCxnSpPr>
            <p:nvPr/>
          </p:nvCxnSpPr>
          <p:spPr>
            <a:xfrm flipV="1">
              <a:off x="5431713" y="2380887"/>
              <a:ext cx="4859615" cy="32591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90DE251-13EA-8D3F-6A45-34CCAF0BA388}"/>
                </a:ext>
              </a:extLst>
            </p:cNvPr>
            <p:cNvSpPr txBox="1"/>
            <p:nvPr/>
          </p:nvSpPr>
          <p:spPr>
            <a:xfrm>
              <a:off x="10291329" y="2202709"/>
              <a:ext cx="694129" cy="3563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Supply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3B23C9E-8F56-20D2-BD91-EF5F1F1FD018}"/>
                </a:ext>
              </a:extLst>
            </p:cNvPr>
            <p:cNvSpPr txBox="1"/>
            <p:nvPr/>
          </p:nvSpPr>
          <p:spPr>
            <a:xfrm>
              <a:off x="8922670" y="5770940"/>
              <a:ext cx="978310" cy="593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Normative</a:t>
              </a:r>
            </a:p>
            <a:p>
              <a:pPr algn="ctr"/>
              <a:r>
                <a:rPr lang="en-US" sz="1200" dirty="0"/>
                <a:t>Demand</a:t>
              </a:r>
            </a:p>
          </p:txBody>
        </p:sp>
        <p:sp>
          <p:nvSpPr>
            <p:cNvPr id="79" name="Right Triangle 78">
              <a:extLst>
                <a:ext uri="{FF2B5EF4-FFF2-40B4-BE49-F238E27FC236}">
                  <a16:creationId xmlns:a16="http://schemas.microsoft.com/office/drawing/2014/main" id="{FF1A8DAA-1EB7-18AD-8DBE-EA51D5D8BA27}"/>
                </a:ext>
              </a:extLst>
            </p:cNvPr>
            <p:cNvSpPr/>
            <p:nvPr/>
          </p:nvSpPr>
          <p:spPr>
            <a:xfrm>
              <a:off x="5453665" y="2991052"/>
              <a:ext cx="175287" cy="220419"/>
            </a:xfrm>
            <a:prstGeom prst="rtTriangle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80" name="Right Triangle 79">
              <a:extLst>
                <a:ext uri="{FF2B5EF4-FFF2-40B4-BE49-F238E27FC236}">
                  <a16:creationId xmlns:a16="http://schemas.microsoft.com/office/drawing/2014/main" id="{E914ABA6-F71E-0C78-7BA0-F6E916125E38}"/>
                </a:ext>
              </a:extLst>
            </p:cNvPr>
            <p:cNvSpPr/>
            <p:nvPr/>
          </p:nvSpPr>
          <p:spPr>
            <a:xfrm rot="5400000">
              <a:off x="5685629" y="4267013"/>
              <a:ext cx="1135783" cy="1629993"/>
            </a:xfrm>
            <a:prstGeom prst="rtTriangle">
              <a:avLst/>
            </a:prstGeom>
            <a:solidFill>
              <a:srgbClr val="70AD47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23BFBD5-039E-0F24-5465-D2E43F6959BA}"/>
                </a:ext>
              </a:extLst>
            </p:cNvPr>
            <p:cNvCxnSpPr>
              <a:cxnSpLocks/>
            </p:cNvCxnSpPr>
            <p:nvPr/>
          </p:nvCxnSpPr>
          <p:spPr>
            <a:xfrm>
              <a:off x="5451092" y="1759505"/>
              <a:ext cx="4960159" cy="45490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0D114AB-708E-5919-892D-72DFD55C3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0373" y="3971863"/>
              <a:ext cx="0" cy="235133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DDF7906-D538-9755-3F64-D75725F71D77}"/>
                </a:ext>
              </a:extLst>
            </p:cNvPr>
            <p:cNvCxnSpPr>
              <a:cxnSpLocks/>
            </p:cNvCxnSpPr>
            <p:nvPr/>
          </p:nvCxnSpPr>
          <p:spPr>
            <a:xfrm>
              <a:off x="5455678" y="3214541"/>
              <a:ext cx="1593463" cy="307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Triangle 83">
              <a:extLst>
                <a:ext uri="{FF2B5EF4-FFF2-40B4-BE49-F238E27FC236}">
                  <a16:creationId xmlns:a16="http://schemas.microsoft.com/office/drawing/2014/main" id="{AC9BBD54-B277-6123-8E0A-A951EE235BAD}"/>
                </a:ext>
              </a:extLst>
            </p:cNvPr>
            <p:cNvSpPr/>
            <p:nvPr/>
          </p:nvSpPr>
          <p:spPr>
            <a:xfrm rot="10800000">
              <a:off x="5704361" y="3217610"/>
              <a:ext cx="1344780" cy="1239893"/>
            </a:xfrm>
            <a:prstGeom prst="rtTriangle">
              <a:avLst/>
            </a:prstGeom>
            <a:solidFill>
              <a:srgbClr val="96182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76EF332-4ECF-EC26-5844-8E4704F41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3078" y="3151874"/>
              <a:ext cx="26063" cy="3166693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DB1CF37-6732-A9DD-A91A-BA3D6103CA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1702" y="4506497"/>
              <a:ext cx="1660048" cy="239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3728A9C-5A29-D21F-DE19-B03632C67514}"/>
                </a:ext>
              </a:extLst>
            </p:cNvPr>
            <p:cNvSpPr txBox="1"/>
            <p:nvPr/>
          </p:nvSpPr>
          <p:spPr>
            <a:xfrm>
              <a:off x="10207239" y="5513614"/>
              <a:ext cx="972635" cy="831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Mistaken (market) Demand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3D9C22BA-62A7-1C81-C636-066FBF20E1D5}"/>
                </a:ext>
              </a:extLst>
            </p:cNvPr>
            <p:cNvGrpSpPr/>
            <p:nvPr/>
          </p:nvGrpSpPr>
          <p:grpSpPr>
            <a:xfrm>
              <a:off x="5431702" y="911134"/>
              <a:ext cx="5996438" cy="3393887"/>
              <a:chOff x="5431702" y="911134"/>
              <a:chExt cx="5996438" cy="3393887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F40BC3F6-4731-C3DF-FD33-F4E13C23D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1702" y="1157635"/>
                <a:ext cx="4653998" cy="314738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2D2B176-C32F-12A9-0A9B-F9CFDD7DC994}"/>
                  </a:ext>
                </a:extLst>
              </p:cNvPr>
              <p:cNvSpPr txBox="1"/>
              <p:nvPr/>
            </p:nvSpPr>
            <p:spPr>
              <a:xfrm>
                <a:off x="9958972" y="911134"/>
                <a:ext cx="1469168" cy="356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rgbClr val="FF0000"/>
                    </a:solidFill>
                  </a:rPr>
                  <a:t>Supply w/ tax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F6934C3B-43C8-A638-18B7-CA61B4D09D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58815" y="2479978"/>
                    <a:ext cx="323894" cy="36705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D88A842-05C9-EBA2-700C-C35078E63C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8815" y="2479978"/>
                    <a:ext cx="323894" cy="3670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1D0FAC8-974F-F602-2888-988AAB2E8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44163" y="2337000"/>
                <a:ext cx="4965" cy="1284786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BAD9D3C-12ED-59F7-A4A1-2D0AA63DD8B1}"/>
                </a:ext>
              </a:extLst>
            </p:cNvPr>
            <p:cNvSpPr/>
            <p:nvPr/>
          </p:nvSpPr>
          <p:spPr>
            <a:xfrm>
              <a:off x="5425087" y="3210200"/>
              <a:ext cx="1622252" cy="1297424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183DC23-DE7F-6942-D6AB-A39615891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087" y="3998303"/>
              <a:ext cx="240375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0C15EBA-6101-9777-BA9C-3A48D72D64A6}"/>
                    </a:ext>
                  </a:extLst>
                </p:cNvPr>
                <p:cNvSpPr txBox="1"/>
                <p:nvPr/>
              </p:nvSpPr>
              <p:spPr>
                <a:xfrm>
                  <a:off x="4945237" y="4329899"/>
                  <a:ext cx="476789" cy="356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0C15EBA-6101-9777-BA9C-3A48D72D6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5237" y="4329899"/>
                  <a:ext cx="476789" cy="356354"/>
                </a:xfrm>
                <a:prstGeom prst="rect">
                  <a:avLst/>
                </a:prstGeom>
                <a:blipFill>
                  <a:blip r:embed="rId5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DD4210B-ECE6-073B-E6C1-A45F8E44C1F4}"/>
                    </a:ext>
                  </a:extLst>
                </p:cNvPr>
                <p:cNvSpPr txBox="1"/>
                <p:nvPr/>
              </p:nvSpPr>
              <p:spPr>
                <a:xfrm>
                  <a:off x="4745239" y="3053662"/>
                  <a:ext cx="712407" cy="356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DD4210B-ECE6-073B-E6C1-A45F8E44C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239" y="3053662"/>
                  <a:ext cx="712407" cy="356354"/>
                </a:xfrm>
                <a:prstGeom prst="rect">
                  <a:avLst/>
                </a:prstGeom>
                <a:blipFill>
                  <a:blip r:embed="rId6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C9CC812-E3A1-B827-795F-F260EFF87F86}"/>
                    </a:ext>
                  </a:extLst>
                </p:cNvPr>
                <p:cNvSpPr txBox="1"/>
                <p:nvPr/>
              </p:nvSpPr>
              <p:spPr>
                <a:xfrm>
                  <a:off x="4984364" y="3824316"/>
                  <a:ext cx="476789" cy="356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C9CC812-E3A1-B827-795F-F260EFF87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364" y="3824316"/>
                  <a:ext cx="476789" cy="356354"/>
                </a:xfrm>
                <a:prstGeom prst="rect">
                  <a:avLst/>
                </a:prstGeom>
                <a:blipFill>
                  <a:blip r:embed="rId7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5502C12-EB54-98C9-6A9C-88DA8E420F72}"/>
                    </a:ext>
                  </a:extLst>
                </p:cNvPr>
                <p:cNvSpPr txBox="1"/>
                <p:nvPr/>
              </p:nvSpPr>
              <p:spPr>
                <a:xfrm>
                  <a:off x="6787483" y="6329882"/>
                  <a:ext cx="476789" cy="356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5502C12-EB54-98C9-6A9C-88DA8E420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7483" y="6329882"/>
                  <a:ext cx="476789" cy="3563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F6EEF9D-9BFD-B03A-4536-C18D8636456E}"/>
                    </a:ext>
                  </a:extLst>
                </p:cNvPr>
                <p:cNvSpPr txBox="1"/>
                <p:nvPr/>
              </p:nvSpPr>
              <p:spPr>
                <a:xfrm>
                  <a:off x="7629463" y="6339482"/>
                  <a:ext cx="476789" cy="3563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AF6EEF9D-9BFD-B03A-4536-C18D86364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9463" y="6339482"/>
                  <a:ext cx="476789" cy="356354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95B62B-5585-FDFA-4E44-5EC0EE4D8A54}"/>
              </a:ext>
            </a:extLst>
          </p:cNvPr>
          <p:cNvCxnSpPr/>
          <p:nvPr/>
        </p:nvCxnSpPr>
        <p:spPr>
          <a:xfrm>
            <a:off x="1059203" y="1097378"/>
            <a:ext cx="0" cy="38810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1B31149-DDEA-F579-556D-B47D79FA556E}"/>
              </a:ext>
            </a:extLst>
          </p:cNvPr>
          <p:cNvCxnSpPr>
            <a:cxnSpLocks/>
          </p:cNvCxnSpPr>
          <p:nvPr/>
        </p:nvCxnSpPr>
        <p:spPr>
          <a:xfrm flipH="1">
            <a:off x="1059203" y="4982525"/>
            <a:ext cx="50587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692C873-B138-5D97-5A0B-CB569B8B010F}"/>
              </a:ext>
            </a:extLst>
          </p:cNvPr>
          <p:cNvSpPr txBox="1"/>
          <p:nvPr/>
        </p:nvSpPr>
        <p:spPr>
          <a:xfrm>
            <a:off x="3424509" y="4986274"/>
            <a:ext cx="826161" cy="28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721DCD2-6ED4-BC5F-AC12-F1A64395F1FE}"/>
              </a:ext>
            </a:extLst>
          </p:cNvPr>
          <p:cNvSpPr txBox="1"/>
          <p:nvPr/>
        </p:nvSpPr>
        <p:spPr>
          <a:xfrm rot="16200000">
            <a:off x="566622" y="1929732"/>
            <a:ext cx="501779" cy="304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AD9843E-92C2-7CD5-15C4-7C8BA3064F60}"/>
              </a:ext>
            </a:extLst>
          </p:cNvPr>
          <p:cNvCxnSpPr>
            <a:cxnSpLocks/>
          </p:cNvCxnSpPr>
          <p:nvPr/>
        </p:nvCxnSpPr>
        <p:spPr>
          <a:xfrm>
            <a:off x="1059203" y="2399751"/>
            <a:ext cx="3173057" cy="2584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2C737A-18B5-008E-F8B8-1097EF163614}"/>
              </a:ext>
            </a:extLst>
          </p:cNvPr>
          <p:cNvCxnSpPr>
            <a:cxnSpLocks/>
            <a:endCxn id="137" idx="1"/>
          </p:cNvCxnSpPr>
          <p:nvPr/>
        </p:nvCxnSpPr>
        <p:spPr>
          <a:xfrm flipV="1">
            <a:off x="1059202" y="1925461"/>
            <a:ext cx="4199523" cy="2533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139ABAE-AB5B-A13F-0FC4-C5E2BFE6ECD7}"/>
              </a:ext>
            </a:extLst>
          </p:cNvPr>
          <p:cNvSpPr txBox="1"/>
          <p:nvPr/>
        </p:nvSpPr>
        <p:spPr>
          <a:xfrm>
            <a:off x="5258725" y="1786961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Supply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C437B6F-7B17-BFF3-2935-2C4C04F8F29F}"/>
              </a:ext>
            </a:extLst>
          </p:cNvPr>
          <p:cNvSpPr txBox="1"/>
          <p:nvPr/>
        </p:nvSpPr>
        <p:spPr>
          <a:xfrm>
            <a:off x="3587014" y="4186377"/>
            <a:ext cx="95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Normative</a:t>
            </a:r>
          </a:p>
          <a:p>
            <a:pPr algn="ctr"/>
            <a:r>
              <a:rPr lang="en-US" sz="1200" dirty="0"/>
              <a:t>Demand =</a:t>
            </a:r>
          </a:p>
        </p:txBody>
      </p:sp>
      <p:sp>
        <p:nvSpPr>
          <p:cNvPr id="139" name="Right Triangle 138">
            <a:extLst>
              <a:ext uri="{FF2B5EF4-FFF2-40B4-BE49-F238E27FC236}">
                <a16:creationId xmlns:a16="http://schemas.microsoft.com/office/drawing/2014/main" id="{0308CC6D-6454-8F70-3636-0516E9B980AB}"/>
              </a:ext>
            </a:extLst>
          </p:cNvPr>
          <p:cNvSpPr/>
          <p:nvPr/>
        </p:nvSpPr>
        <p:spPr>
          <a:xfrm>
            <a:off x="1078172" y="2399751"/>
            <a:ext cx="1377019" cy="1179838"/>
          </a:xfrm>
          <a:prstGeom prst="rt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0" name="Right Triangle 139">
            <a:extLst>
              <a:ext uri="{FF2B5EF4-FFF2-40B4-BE49-F238E27FC236}">
                <a16:creationId xmlns:a16="http://schemas.microsoft.com/office/drawing/2014/main" id="{578576B3-BEF0-5124-7EFC-B79B827D44DE}"/>
              </a:ext>
            </a:extLst>
          </p:cNvPr>
          <p:cNvSpPr/>
          <p:nvPr/>
        </p:nvSpPr>
        <p:spPr>
          <a:xfrm rot="5400000">
            <a:off x="1327951" y="3320787"/>
            <a:ext cx="882860" cy="1408587"/>
          </a:xfrm>
          <a:prstGeom prst="rt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66B1DF-498E-3FD2-2FC4-38EF29941911}"/>
              </a:ext>
            </a:extLst>
          </p:cNvPr>
          <p:cNvCxnSpPr>
            <a:cxnSpLocks/>
          </p:cNvCxnSpPr>
          <p:nvPr/>
        </p:nvCxnSpPr>
        <p:spPr>
          <a:xfrm>
            <a:off x="1075948" y="1442452"/>
            <a:ext cx="4286410" cy="35360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5039C65-DEF8-B5A8-F1C9-2F5D0E344868}"/>
              </a:ext>
            </a:extLst>
          </p:cNvPr>
          <p:cNvCxnSpPr>
            <a:cxnSpLocks/>
          </p:cNvCxnSpPr>
          <p:nvPr/>
        </p:nvCxnSpPr>
        <p:spPr>
          <a:xfrm flipV="1">
            <a:off x="3157972" y="3162149"/>
            <a:ext cx="0" cy="182772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43A4044-F6E0-246F-6C94-4D324CE16A83}"/>
              </a:ext>
            </a:extLst>
          </p:cNvPr>
          <p:cNvCxnSpPr>
            <a:cxnSpLocks/>
          </p:cNvCxnSpPr>
          <p:nvPr/>
        </p:nvCxnSpPr>
        <p:spPr>
          <a:xfrm flipV="1">
            <a:off x="2513028" y="3577727"/>
            <a:ext cx="14703" cy="14173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954F353-4BC7-DF48-BF3E-87FB2B19672A}"/>
              </a:ext>
            </a:extLst>
          </p:cNvPr>
          <p:cNvCxnSpPr>
            <a:cxnSpLocks/>
          </p:cNvCxnSpPr>
          <p:nvPr/>
        </p:nvCxnSpPr>
        <p:spPr>
          <a:xfrm flipH="1" flipV="1">
            <a:off x="1059192" y="3577727"/>
            <a:ext cx="1434560" cy="186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3969659-7A19-0793-EB80-D3F4EE963994}"/>
              </a:ext>
            </a:extLst>
          </p:cNvPr>
          <p:cNvSpPr txBox="1"/>
          <p:nvPr/>
        </p:nvSpPr>
        <p:spPr>
          <a:xfrm>
            <a:off x="5186058" y="4360573"/>
            <a:ext cx="84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Mistaken (market) Demand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844DBCE-41FF-A8A8-EF7D-BA1739494257}"/>
              </a:ext>
            </a:extLst>
          </p:cNvPr>
          <p:cNvCxnSpPr>
            <a:cxnSpLocks/>
          </p:cNvCxnSpPr>
          <p:nvPr/>
        </p:nvCxnSpPr>
        <p:spPr>
          <a:xfrm flipH="1">
            <a:off x="1053476" y="3182701"/>
            <a:ext cx="207724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56BB3B6-F149-3296-57C8-AF016C7A1BD0}"/>
                  </a:ext>
                </a:extLst>
              </p:cNvPr>
              <p:cNvSpPr txBox="1"/>
              <p:nvPr/>
            </p:nvSpPr>
            <p:spPr>
              <a:xfrm>
                <a:off x="638805" y="3440455"/>
                <a:ext cx="4120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56BB3B6-F149-3296-57C8-AF016C7A1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5" y="3440455"/>
                <a:ext cx="412026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C33495C-D020-BC74-849C-55C4B8620238}"/>
                  </a:ext>
                </a:extLst>
              </p:cNvPr>
              <p:cNvSpPr txBox="1"/>
              <p:nvPr/>
            </p:nvSpPr>
            <p:spPr>
              <a:xfrm>
                <a:off x="672617" y="3047458"/>
                <a:ext cx="4120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C33495C-D020-BC74-849C-55C4B862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17" y="3047458"/>
                <a:ext cx="412026" cy="276999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D746635-324C-C454-3FB0-B672DD6A8BCD}"/>
                  </a:ext>
                </a:extLst>
              </p:cNvPr>
              <p:cNvSpPr txBox="1"/>
              <p:nvPr/>
            </p:nvSpPr>
            <p:spPr>
              <a:xfrm>
                <a:off x="2230815" y="4995069"/>
                <a:ext cx="4120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D746635-324C-C454-3FB0-B672DD6A8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815" y="4995069"/>
                <a:ext cx="41202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9892CC4-BE17-EAFF-FF46-E148A6B50E52}"/>
                  </a:ext>
                </a:extLst>
              </p:cNvPr>
              <p:cNvSpPr txBox="1"/>
              <p:nvPr/>
            </p:nvSpPr>
            <p:spPr>
              <a:xfrm>
                <a:off x="2958427" y="5002531"/>
                <a:ext cx="41202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9892CC4-BE17-EAFF-FF46-E148A6B5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427" y="5002531"/>
                <a:ext cx="412026" cy="276999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E3EC6B51-08CE-38B4-35D1-DAFF82E3737B}"/>
              </a:ext>
            </a:extLst>
          </p:cNvPr>
          <p:cNvSpPr txBox="1"/>
          <p:nvPr/>
        </p:nvSpPr>
        <p:spPr>
          <a:xfrm>
            <a:off x="4006127" y="4526482"/>
            <a:ext cx="958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Post-nudge</a:t>
            </a:r>
          </a:p>
          <a:p>
            <a:pPr algn="ctr"/>
            <a:r>
              <a:rPr lang="en-US" sz="1200" dirty="0"/>
              <a:t>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Content Placeholder 2">
                <a:extLst>
                  <a:ext uri="{FF2B5EF4-FFF2-40B4-BE49-F238E27FC236}">
                    <a16:creationId xmlns:a16="http://schemas.microsoft.com/office/drawing/2014/main" id="{906E8BFF-3975-3394-B36E-6861F6177A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9" y="5322972"/>
                <a:ext cx="11268009" cy="131797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Optimal nudge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markets deliver social optimum because bias is gone!</a:t>
                </a:r>
              </a:p>
              <a:p>
                <a:r>
                  <a:rPr lang="en-US" dirty="0"/>
                  <a:t>Total surplus with optimal nudge = Total surplus with optimal tax</a:t>
                </a:r>
              </a:p>
              <a:p>
                <a:pPr lvl="1"/>
                <a:r>
                  <a:rPr lang="en-US" dirty="0"/>
                  <a:t>Difference: tax entails a transfer from consumers to government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64" name="Content Placeholder 2">
                <a:extLst>
                  <a:ext uri="{FF2B5EF4-FFF2-40B4-BE49-F238E27FC236}">
                    <a16:creationId xmlns:a16="http://schemas.microsoft.com/office/drawing/2014/main" id="{906E8BFF-3975-3394-B36E-6861F6177A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9" y="5322972"/>
                <a:ext cx="11268009" cy="1317971"/>
              </a:xfrm>
              <a:blipFill>
                <a:blip r:embed="rId11"/>
                <a:stretch>
                  <a:fillRect l="-901" t="-7692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21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FAE4-A62A-A803-6587-6F6F8B4D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tax-nudge equivalence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89BF-A314-4FBA-47E1-70F20BD93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stark result! It says the trendy behavioral interventions provide no additional benefits beyond those of policy tools we already knew about. </a:t>
            </a:r>
          </a:p>
          <a:p>
            <a:r>
              <a:rPr lang="en-US" dirty="0"/>
              <a:t>But it only holds under the assumptions of the simple model. </a:t>
            </a:r>
          </a:p>
          <a:p>
            <a:pPr lvl="1"/>
            <a:r>
              <a:rPr lang="en-US" dirty="0"/>
              <a:t>No direct psychological costs or benefits of nudge</a:t>
            </a:r>
          </a:p>
          <a:p>
            <a:pPr lvl="1"/>
            <a:r>
              <a:rPr lang="en-US" dirty="0"/>
              <a:t>Homogenous consumers. Everyone has the same…</a:t>
            </a:r>
          </a:p>
          <a:p>
            <a:pPr lvl="2"/>
            <a:r>
              <a:rPr lang="en-US" dirty="0"/>
              <a:t>Bias</a:t>
            </a:r>
          </a:p>
          <a:p>
            <a:pPr lvl="2"/>
            <a:r>
              <a:rPr lang="en-US" dirty="0"/>
              <a:t>Responsiveness to nudge</a:t>
            </a:r>
          </a:p>
          <a:p>
            <a:pPr lvl="2"/>
            <a:r>
              <a:rPr lang="en-US" dirty="0"/>
              <a:t>Responsiveness to price changes</a:t>
            </a:r>
          </a:p>
          <a:p>
            <a:pPr lvl="1"/>
            <a:r>
              <a:rPr lang="en-US" dirty="0"/>
              <a:t>Bias is set exogenously (</a:t>
            </a:r>
            <a:r>
              <a:rPr lang="en-US" dirty="0" err="1"/>
              <a:t>e.g</a:t>
            </a:r>
            <a:r>
              <a:rPr lang="en-US" dirty="0"/>
              <a:t>, firms cannot compete over transparency)</a:t>
            </a:r>
          </a:p>
          <a:p>
            <a:r>
              <a:rPr lang="en-US" dirty="0"/>
              <a:t>Rest of this week: relax these assumptions!</a:t>
            </a:r>
          </a:p>
          <a:p>
            <a:pPr lvl="1"/>
            <a:r>
              <a:rPr lang="en-US" dirty="0"/>
              <a:t>Sometimes nudging will look relatively better than taxation, other times worse. Often it’s a good idea to combine policy instruments.</a:t>
            </a:r>
          </a:p>
          <a:p>
            <a:pPr lvl="1"/>
            <a:r>
              <a:rPr lang="en-US" dirty="0"/>
              <a:t>The whole point is to know </a:t>
            </a:r>
            <a:r>
              <a:rPr lang="en-US" b="1" dirty="0"/>
              <a:t>which policy tool is most appropriate when.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F5D1-1C44-0E30-87C8-4608CBF2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A969-D286-750E-7CA5-010C0B1B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Takeaway 1: The welfare effects of nudges depend on the </a:t>
            </a:r>
            <a:r>
              <a:rPr lang="en-US" b="1" dirty="0"/>
              <a:t>mechanism</a:t>
            </a:r>
            <a:r>
              <a:rPr lang="en-US" dirty="0"/>
              <a:t> by which the nudge affects behavior.</a:t>
            </a:r>
          </a:p>
          <a:p>
            <a:endParaRPr lang="en-US" dirty="0"/>
          </a:p>
          <a:p>
            <a:r>
              <a:rPr lang="en-US" dirty="0"/>
              <a:t>Takeaway 2: In representative consumer model, </a:t>
            </a:r>
            <a:r>
              <a:rPr lang="en-US" b="1" dirty="0"/>
              <a:t>corrective nudges and corrective taxation have equivalent effects on total surplus.</a:t>
            </a:r>
          </a:p>
          <a:p>
            <a:endParaRPr lang="en-US" b="1" dirty="0"/>
          </a:p>
          <a:p>
            <a:r>
              <a:rPr lang="en-US" dirty="0"/>
              <a:t>Next: relax the representative consumer assumption.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3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33E1-1F95-F983-98AD-D8D430C2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Bias</a:t>
            </a:r>
          </a:p>
        </p:txBody>
      </p:sp>
    </p:spTree>
    <p:extLst>
      <p:ext uri="{BB962C8B-B14F-4D97-AF65-F5344CB8AC3E}">
        <p14:creationId xmlns:p14="http://schemas.microsoft.com/office/powerpoint/2010/main" val="26751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0ED1-AC05-8850-4DB3-C17F24C4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685A-4511-3A96-1420-7EF62147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global impact of nudges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Nudges in our baseline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are nudges beneficial?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594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FAE4-A62A-A803-6587-6F6F8B4D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Refrigerator consumption with heterogenous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089BF-A314-4FBA-47E1-70F20BD93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126" y="1398857"/>
                <a:ext cx="10985730" cy="135766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From section: suppose people underestimate energy costs.</a:t>
                </a:r>
              </a:p>
              <a:p>
                <a:r>
                  <a:rPr lang="en-US" b="1" dirty="0"/>
                  <a:t>Binary type</a:t>
                </a:r>
                <a:r>
                  <a:rPr lang="en-US" dirty="0"/>
                  <a:t> model: Fraction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agents underestimate lifetime fuel cost by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Perfectly elastic supply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089BF-A314-4FBA-47E1-70F20BD93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126" y="1398857"/>
                <a:ext cx="10985730" cy="1357669"/>
              </a:xfrm>
              <a:blipFill>
                <a:blip r:embed="rId3"/>
                <a:stretch>
                  <a:fillRect l="-577" t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3E5522AD-93DF-E221-17E0-7E7CAC0EB3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8368" y="2756526"/>
                <a:ext cx="5514339" cy="33921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normative demand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market demand for unbiased group (fraction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market demand for biased group (fraction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With table:</a:t>
                </a:r>
              </a:p>
              <a:p>
                <a:pPr lvl="1"/>
                <a:r>
                  <a:rPr lang="en-US" dirty="0"/>
                  <a:t>Illustrate total DWL at baseline</a:t>
                </a:r>
              </a:p>
              <a:p>
                <a:pPr lvl="1"/>
                <a:r>
                  <a:rPr lang="en-US" dirty="0"/>
                  <a:t>Illustrate effect of an optimal tax</a:t>
                </a:r>
              </a:p>
              <a:p>
                <a:pPr lvl="1"/>
                <a:r>
                  <a:rPr lang="en-US" dirty="0"/>
                  <a:t>Illustrate total post-tax DWL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3E5522AD-93DF-E221-17E0-7E7CAC0EB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68" y="2756526"/>
                <a:ext cx="5514339" cy="3392102"/>
              </a:xfrm>
              <a:prstGeom prst="rect">
                <a:avLst/>
              </a:prstGeom>
              <a:blipFill>
                <a:blip r:embed="rId4"/>
                <a:stretch>
                  <a:fillRect l="-1839" t="-3717" b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CA032976-424A-5D6D-C2B9-B60EC5DCEB6C}"/>
              </a:ext>
            </a:extLst>
          </p:cNvPr>
          <p:cNvGrpSpPr/>
          <p:nvPr/>
        </p:nvGrpSpPr>
        <p:grpSpPr>
          <a:xfrm>
            <a:off x="1328182" y="2700769"/>
            <a:ext cx="4771990" cy="3973902"/>
            <a:chOff x="1328182" y="2700769"/>
            <a:chExt cx="4771990" cy="3973902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D71B36C-CF1E-B893-C581-FCD5A7C024CE}"/>
                </a:ext>
              </a:extLst>
            </p:cNvPr>
            <p:cNvGrpSpPr/>
            <p:nvPr/>
          </p:nvGrpSpPr>
          <p:grpSpPr>
            <a:xfrm>
              <a:off x="1328182" y="2700769"/>
              <a:ext cx="4771990" cy="3973902"/>
              <a:chOff x="1404382" y="2624569"/>
              <a:chExt cx="4771990" cy="397390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0A35EC1-3354-7E3B-EDDA-396700E1EEEA}"/>
                  </a:ext>
                </a:extLst>
              </p:cNvPr>
              <p:cNvGrpSpPr/>
              <p:nvPr/>
            </p:nvGrpSpPr>
            <p:grpSpPr>
              <a:xfrm>
                <a:off x="1404382" y="2624569"/>
                <a:ext cx="4771990" cy="3973902"/>
                <a:chOff x="1187388" y="1030014"/>
                <a:chExt cx="6872228" cy="5507214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81BD1AA-2EAC-47A9-F81C-50BA0B302080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585A8AD-38B5-BAE3-9E55-6424C29240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3298F5-B964-E61F-A954-55D202FEAD79}"/>
                    </a:ext>
                  </a:extLst>
                </p:cNvPr>
                <p:cNvSpPr txBox="1"/>
                <p:nvPr/>
              </p:nvSpPr>
              <p:spPr>
                <a:xfrm>
                  <a:off x="3139000" y="6167896"/>
                  <a:ext cx="10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7EE1916-28FD-84B1-1E81-29E171971AE2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3353B6A-BF58-D6B7-C042-2BD6A2834C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983" y="3970304"/>
                  <a:ext cx="5267003" cy="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D700087-D1B6-A3FD-ED8E-05408654A72F}"/>
                    </a:ext>
                  </a:extLst>
                </p:cNvPr>
                <p:cNvSpPr txBox="1"/>
                <p:nvPr/>
              </p:nvSpPr>
              <p:spPr>
                <a:xfrm>
                  <a:off x="7089579" y="3757038"/>
                  <a:ext cx="970037" cy="426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Supply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7B209CF-5AEA-94F5-653C-0D3A4F4A1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0731" y="3972909"/>
                  <a:ext cx="0" cy="20255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7C960CE-16AF-1369-0434-20FECCE68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1856" y="3972909"/>
                  <a:ext cx="0" cy="208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F76A158-1485-1400-9D84-E77ABBBFE1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035" y="3027235"/>
                <a:ext cx="3666793" cy="3209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B7F77D5-1722-B844-85BF-CF53F47CA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485" y="4107051"/>
                <a:ext cx="2454074" cy="21554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E8E654D3-EE42-2908-FCD3-CAF6DC82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4087699" y="5881956"/>
                    <a:ext cx="1143070" cy="3700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E8E654D3-EE42-2908-FCD3-CAF6DC824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7699" y="5881956"/>
                    <a:ext cx="1143070" cy="3700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2E57DD5-D803-B53B-E79F-6B0B8C1CD42A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279" y="5867720"/>
                    <a:ext cx="5324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62E57DD5-D803-B53B-E79F-6B0B8C1CD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279" y="5867720"/>
                    <a:ext cx="53245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EC8B5FC-E56E-A63E-7ABD-900B22C24B7D}"/>
                      </a:ext>
                    </a:extLst>
                  </p:cNvPr>
                  <p:cNvSpPr txBox="1"/>
                  <p:nvPr/>
                </p:nvSpPr>
                <p:spPr>
                  <a:xfrm>
                    <a:off x="2366290" y="6280391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EC8B5FC-E56E-A63E-7ABD-900B22C24B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290" y="6280391"/>
                    <a:ext cx="31491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F9E500F-29BD-0EC2-2A5A-196DD11115DB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F9E500F-29BD-0EC2-2A5A-196DD11115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35C2F9-06D1-D200-33E8-04EC9C75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136" y="3530600"/>
              <a:ext cx="0" cy="964572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6AAF016-0589-E098-D767-23523CEB587D}"/>
                    </a:ext>
                  </a:extLst>
                </p:cNvPr>
                <p:cNvSpPr txBox="1"/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6AAF016-0589-E098-D767-23523CEB5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665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FAE4-A62A-A803-6587-6F6F8B4D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Taxing a heterogenous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089BF-A314-4FBA-47E1-70F20BD93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9" y="1239520"/>
                <a:ext cx="4937987" cy="5707380"/>
              </a:xfrm>
              <a:ln>
                <a:noFill/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Average price-metric bias in population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illustration: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Pre-tax DWL: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overconsumption by biased types</a:t>
                </a:r>
              </a:p>
              <a:p>
                <a:r>
                  <a:rPr lang="en-US" dirty="0"/>
                  <a:t>Tax reduces consumption of both types.</a:t>
                </a:r>
              </a:p>
              <a:p>
                <a:r>
                  <a:rPr lang="en-US" dirty="0"/>
                  <a:t>Post-tax DWL: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tax reduces overconsumption of biased types</a:t>
                </a:r>
              </a:p>
              <a:p>
                <a:pPr lvl="1"/>
                <a:r>
                  <a:rPr lang="en-US" dirty="0"/>
                  <a:t>But tax creates underconsumption by unbiased types, causing loss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the optimal tax cannot fully eliminate DWL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089BF-A314-4FBA-47E1-70F20BD93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9" y="1239520"/>
                <a:ext cx="4937987" cy="5707380"/>
              </a:xfrm>
              <a:blipFill>
                <a:blip r:embed="rId3"/>
                <a:stretch>
                  <a:fillRect l="-2051" t="-2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41BA831D-8FED-1620-69CF-3720E9671109}"/>
              </a:ext>
            </a:extLst>
          </p:cNvPr>
          <p:cNvGrpSpPr/>
          <p:nvPr/>
        </p:nvGrpSpPr>
        <p:grpSpPr>
          <a:xfrm>
            <a:off x="5842000" y="1557768"/>
            <a:ext cx="5816600" cy="5097031"/>
            <a:chOff x="5842000" y="1557768"/>
            <a:chExt cx="5816600" cy="50970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09AA8C-CF37-3878-30AC-A85FF6B696FC}"/>
                </a:ext>
              </a:extLst>
            </p:cNvPr>
            <p:cNvGrpSpPr/>
            <p:nvPr/>
          </p:nvGrpSpPr>
          <p:grpSpPr>
            <a:xfrm>
              <a:off x="5842000" y="1557768"/>
              <a:ext cx="5816600" cy="5097031"/>
              <a:chOff x="1328182" y="2700769"/>
              <a:chExt cx="4771990" cy="397390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E476544-C4E5-F2B4-0379-C172765868B7}"/>
                  </a:ext>
                </a:extLst>
              </p:cNvPr>
              <p:cNvGrpSpPr/>
              <p:nvPr/>
            </p:nvGrpSpPr>
            <p:grpSpPr>
              <a:xfrm>
                <a:off x="1328182" y="2700769"/>
                <a:ext cx="4771990" cy="3973902"/>
                <a:chOff x="1404382" y="2624569"/>
                <a:chExt cx="4771990" cy="3973902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05B3C701-A7BD-D737-BB6D-DEBE23C76C4C}"/>
                    </a:ext>
                  </a:extLst>
                </p:cNvPr>
                <p:cNvGrpSpPr/>
                <p:nvPr/>
              </p:nvGrpSpPr>
              <p:grpSpPr>
                <a:xfrm>
                  <a:off x="1404382" y="2624569"/>
                  <a:ext cx="4771990" cy="3973902"/>
                  <a:chOff x="1187388" y="1030014"/>
                  <a:chExt cx="6872228" cy="5507214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C273BBF-F658-5264-67DA-256684ED0477}"/>
                      </a:ext>
                    </a:extLst>
                  </p:cNvPr>
                  <p:cNvCxnSpPr/>
                  <p:nvPr/>
                </p:nvCxnSpPr>
                <p:spPr>
                  <a:xfrm>
                    <a:off x="1723697" y="1030014"/>
                    <a:ext cx="0" cy="50239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A83EDB28-AE9E-FABF-119C-B7392D641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697" y="6059215"/>
                    <a:ext cx="614329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CA037D-C7FB-1ED9-4238-8BDD73F544E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609" y="6167896"/>
                    <a:ext cx="1003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Quantity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D9ED5D-93B6-5B17-82E7-826136829D5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7286" y="3386693"/>
                    <a:ext cx="649538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Price</a:t>
                    </a: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DFAF761-648E-D838-7B0B-1DA6161E06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6978" y="3970304"/>
                    <a:ext cx="5267003" cy="0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B0C8D41-5D51-9570-9A1B-DEBAD7552C45}"/>
                      </a:ext>
                    </a:extLst>
                  </p:cNvPr>
                  <p:cNvSpPr txBox="1"/>
                  <p:nvPr/>
                </p:nvSpPr>
                <p:spPr>
                  <a:xfrm>
                    <a:off x="7089579" y="3757038"/>
                    <a:ext cx="970037" cy="426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Supply</a:t>
                    </a:r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AA63017-D5EB-457B-1B9C-C11D9F5CF0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70731" y="3972909"/>
                    <a:ext cx="0" cy="202550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932D5A8E-086C-5E08-ACCA-27C08ACE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61856" y="3972909"/>
                    <a:ext cx="0" cy="20837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AD356415-9E49-C63C-2424-5CEC264A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0035" y="3027235"/>
                  <a:ext cx="3666793" cy="32098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3B3ED3A-7272-8912-B81D-DA00FF683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9485" y="4107051"/>
                  <a:ext cx="2454074" cy="21554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903CE984-9273-0912-5FB7-9D3BACF70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699" y="5881956"/>
                      <a:ext cx="1143070" cy="3700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903CE984-9273-0912-5FB7-9D3BACF70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7699" y="5881956"/>
                      <a:ext cx="1143070" cy="37003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F576A1E-C574-D9F9-BC08-8710E57A56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6279" y="5867720"/>
                      <a:ext cx="5324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0F576A1E-C574-D9F9-BC08-8710E57A56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6279" y="5867720"/>
                      <a:ext cx="532453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A30F461E-EB7D-FA1F-76BC-67350ACF7E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6290" y="6280391"/>
                      <a:ext cx="314918" cy="2441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A30F461E-EB7D-FA1F-76BC-67350ACF7E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6290" y="6280391"/>
                      <a:ext cx="314918" cy="24415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D811B5A5-ACF9-110E-04EC-BDAE63D493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2718" y="6268187"/>
                      <a:ext cx="314918" cy="243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D811B5A5-ACF9-110E-04EC-BDAE63D493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2718" y="6268187"/>
                      <a:ext cx="314918" cy="24330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7773F24-4B8D-7490-BA5D-47957E29B6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0136" y="3530600"/>
                <a:ext cx="0" cy="96457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C0751AA-BAAC-F3EB-8593-E5E75F57ADF4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335" y="3797252"/>
                    <a:ext cx="33059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C0751AA-BAAC-F3EB-8593-E5E75F57AD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335" y="3797252"/>
                    <a:ext cx="33059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34DFA7F-5C0A-695D-7205-683C4B4E2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303" y="3655053"/>
              <a:ext cx="0" cy="62400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3B4A4F-F8CE-EFCB-AC4A-90FD3F1DF020}"/>
                    </a:ext>
                  </a:extLst>
                </p:cNvPr>
                <p:cNvSpPr txBox="1"/>
                <p:nvPr/>
              </p:nvSpPr>
              <p:spPr>
                <a:xfrm>
                  <a:off x="7340541" y="3797286"/>
                  <a:ext cx="4667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3B4A4F-F8CE-EFCB-AC4A-90FD3F1DF0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541" y="3797286"/>
                  <a:ext cx="46672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47E562-C339-5C5B-A697-E1B399F51F12}"/>
                </a:ext>
              </a:extLst>
            </p:cNvPr>
            <p:cNvCxnSpPr>
              <a:cxnSpLocks/>
            </p:cNvCxnSpPr>
            <p:nvPr/>
          </p:nvCxnSpPr>
          <p:spPr>
            <a:xfrm>
              <a:off x="6311405" y="3669462"/>
              <a:ext cx="445795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D2DF77-A8C8-E27D-8C04-58BA67C0A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6400" y="3669462"/>
              <a:ext cx="0" cy="25361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E52AC6-C308-5D40-446F-E8B009F39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6267" y="3619933"/>
              <a:ext cx="0" cy="25361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C54CD5-F11C-181F-B7F7-D3AA4C07F142}"/>
                    </a:ext>
                  </a:extLst>
                </p:cNvPr>
                <p:cNvSpPr txBox="1"/>
                <p:nvPr/>
              </p:nvSpPr>
              <p:spPr>
                <a:xfrm>
                  <a:off x="6362539" y="6238351"/>
                  <a:ext cx="383855" cy="313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C54CD5-F11C-181F-B7F7-D3AA4C07F1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539" y="6238351"/>
                  <a:ext cx="383855" cy="3131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6A74D9-712D-52F9-EEAF-0E3409ED4EC3}"/>
                    </a:ext>
                  </a:extLst>
                </p:cNvPr>
                <p:cNvSpPr txBox="1"/>
                <p:nvPr/>
              </p:nvSpPr>
              <p:spPr>
                <a:xfrm>
                  <a:off x="7795714" y="6247911"/>
                  <a:ext cx="383855" cy="3120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96A74D9-712D-52F9-EEAF-0E3409ED4E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714" y="6247911"/>
                  <a:ext cx="383855" cy="31207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ight Triangle 44">
              <a:extLst>
                <a:ext uri="{FF2B5EF4-FFF2-40B4-BE49-F238E27FC236}">
                  <a16:creationId xmlns:a16="http://schemas.microsoft.com/office/drawing/2014/main" id="{2DA7476C-C10B-350A-49B5-7EE2211CE594}"/>
                </a:ext>
              </a:extLst>
            </p:cNvPr>
            <p:cNvSpPr/>
            <p:nvPr/>
          </p:nvSpPr>
          <p:spPr>
            <a:xfrm rot="10800000">
              <a:off x="7206401" y="4287527"/>
              <a:ext cx="1491721" cy="1384993"/>
            </a:xfrm>
            <a:prstGeom prst="rtTriangl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Triangle 45">
              <a:extLst>
                <a:ext uri="{FF2B5EF4-FFF2-40B4-BE49-F238E27FC236}">
                  <a16:creationId xmlns:a16="http://schemas.microsoft.com/office/drawing/2014/main" id="{2452E7F3-6A99-6F16-9E8B-626DCD334BA5}"/>
                </a:ext>
              </a:extLst>
            </p:cNvPr>
            <p:cNvSpPr/>
            <p:nvPr/>
          </p:nvSpPr>
          <p:spPr>
            <a:xfrm rot="10800000">
              <a:off x="7288049" y="4321626"/>
              <a:ext cx="722875" cy="664815"/>
            </a:xfrm>
            <a:prstGeom prst="rt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Triangle 46">
              <a:extLst>
                <a:ext uri="{FF2B5EF4-FFF2-40B4-BE49-F238E27FC236}">
                  <a16:creationId xmlns:a16="http://schemas.microsoft.com/office/drawing/2014/main" id="{57EC29A3-ADB4-8FEB-7472-2186A43CC7B6}"/>
                </a:ext>
              </a:extLst>
            </p:cNvPr>
            <p:cNvSpPr/>
            <p:nvPr/>
          </p:nvSpPr>
          <p:spPr>
            <a:xfrm>
              <a:off x="6560777" y="3691637"/>
              <a:ext cx="597082" cy="563326"/>
            </a:xfrm>
            <a:prstGeom prst="rt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436FF8-9036-C54B-69A7-812E1CBA56FC}"/>
                </a:ext>
              </a:extLst>
            </p:cNvPr>
            <p:cNvSpPr txBox="1"/>
            <p:nvPr/>
          </p:nvSpPr>
          <p:spPr>
            <a:xfrm>
              <a:off x="8007821" y="451566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1E1A18-DF38-C22E-6DE9-D03720AC2A55}"/>
                </a:ext>
              </a:extLst>
            </p:cNvPr>
            <p:cNvSpPr txBox="1"/>
            <p:nvPr/>
          </p:nvSpPr>
          <p:spPr>
            <a:xfrm>
              <a:off x="7597748" y="433359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6B1081-A832-38B8-0316-4B475E99B103}"/>
                </a:ext>
              </a:extLst>
            </p:cNvPr>
            <p:cNvSpPr txBox="1"/>
            <p:nvPr/>
          </p:nvSpPr>
          <p:spPr>
            <a:xfrm>
              <a:off x="6570089" y="389134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61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06-621C-2ACD-BD35-8CCFFE61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Taxing a heterogenous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AF125-76F3-9134-7771-769F74DF53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9" y="1239520"/>
                <a:ext cx="5242791" cy="5401424"/>
              </a:xfrm>
            </p:spPr>
            <p:txBody>
              <a:bodyPr/>
              <a:lstStyle/>
              <a:p>
                <a:r>
                  <a:rPr lang="en-US" dirty="0"/>
                  <a:t>Intuition: why can’t we maximize welfare with a tax?</a:t>
                </a:r>
              </a:p>
              <a:p>
                <a:pPr lvl="1"/>
                <a:r>
                  <a:rPr lang="en-US" dirty="0"/>
                  <a:t>The tax makes the air conditioner look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worse for everyone. </a:t>
                </a:r>
              </a:p>
              <a:p>
                <a:pPr lvl="1"/>
                <a:r>
                  <a:rPr lang="en-US" dirty="0"/>
                  <a:t>Ideally, we’d levy a tax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on biased consumers and not tax unbiased consumers.</a:t>
                </a:r>
              </a:p>
              <a:p>
                <a:pPr lvl="1"/>
                <a:r>
                  <a:rPr lang="en-US" dirty="0"/>
                  <a:t>But standard taxes treat biased consumers and unbiased consumers symmetrically.</a:t>
                </a:r>
              </a:p>
              <a:p>
                <a:pPr lvl="1"/>
                <a:r>
                  <a:rPr lang="en-US" dirty="0"/>
                  <a:t>So we have to trade off gains from fixing biased choices with losses from distorting unbiased choices.</a:t>
                </a:r>
                <a:endParaRPr lang="en-US" dirty="0">
                  <a:solidFill>
                    <a:schemeClr val="accent6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DAF125-76F3-9134-7771-769F74DF5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9" y="1239520"/>
                <a:ext cx="5242791" cy="5401424"/>
              </a:xfrm>
              <a:blipFill>
                <a:blip r:embed="rId2"/>
                <a:stretch>
                  <a:fillRect l="-2174" t="-1878" r="-483" b="-2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753D69-A1FC-BEC3-9C6A-21BF8E65551B}"/>
              </a:ext>
            </a:extLst>
          </p:cNvPr>
          <p:cNvGrpSpPr/>
          <p:nvPr/>
        </p:nvGrpSpPr>
        <p:grpSpPr>
          <a:xfrm>
            <a:off x="5842000" y="1557768"/>
            <a:ext cx="5816600" cy="5097031"/>
            <a:chOff x="5842000" y="1557768"/>
            <a:chExt cx="5816600" cy="50970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C69FB89-6B51-CCCE-F999-72BA07F32065}"/>
                </a:ext>
              </a:extLst>
            </p:cNvPr>
            <p:cNvGrpSpPr/>
            <p:nvPr/>
          </p:nvGrpSpPr>
          <p:grpSpPr>
            <a:xfrm>
              <a:off x="5842000" y="1557768"/>
              <a:ext cx="5816600" cy="5097031"/>
              <a:chOff x="1328182" y="2700769"/>
              <a:chExt cx="4771990" cy="3973902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FFDB207-19B0-AEB1-69D2-0352AB49B3C6}"/>
                  </a:ext>
                </a:extLst>
              </p:cNvPr>
              <p:cNvGrpSpPr/>
              <p:nvPr/>
            </p:nvGrpSpPr>
            <p:grpSpPr>
              <a:xfrm>
                <a:off x="1328182" y="2700769"/>
                <a:ext cx="4771990" cy="3973902"/>
                <a:chOff x="1404382" y="2624569"/>
                <a:chExt cx="4771990" cy="3973902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F851E0B-B188-59BC-AAF7-3BDD5882D6D7}"/>
                    </a:ext>
                  </a:extLst>
                </p:cNvPr>
                <p:cNvGrpSpPr/>
                <p:nvPr/>
              </p:nvGrpSpPr>
              <p:grpSpPr>
                <a:xfrm>
                  <a:off x="1404382" y="2624569"/>
                  <a:ext cx="4771990" cy="3973902"/>
                  <a:chOff x="1187388" y="1030014"/>
                  <a:chExt cx="6872228" cy="5507214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E40829AE-2EEB-30B0-2750-718B5E9ABA29}"/>
                      </a:ext>
                    </a:extLst>
                  </p:cNvPr>
                  <p:cNvCxnSpPr/>
                  <p:nvPr/>
                </p:nvCxnSpPr>
                <p:spPr>
                  <a:xfrm>
                    <a:off x="1723697" y="1030014"/>
                    <a:ext cx="0" cy="502394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987E8853-3DFF-DF64-5670-A19E37DF0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723697" y="6059215"/>
                    <a:ext cx="614329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32EED805-F87C-19BE-D6DD-8DB460DDB4AC}"/>
                      </a:ext>
                    </a:extLst>
                  </p:cNvPr>
                  <p:cNvSpPr txBox="1"/>
                  <p:nvPr/>
                </p:nvSpPr>
                <p:spPr>
                  <a:xfrm>
                    <a:off x="5009609" y="6167896"/>
                    <a:ext cx="10032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Quantity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561FB7F-4F43-4CD4-7E51-AA2E5DC4491B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47286" y="3386693"/>
                    <a:ext cx="649538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Price</a:t>
                    </a:r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A55FAE8-13BE-65DD-CE06-74451E138E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6978" y="3970304"/>
                    <a:ext cx="5267003" cy="0"/>
                  </a:xfrm>
                  <a:prstGeom prst="line">
                    <a:avLst/>
                  </a:prstGeom>
                  <a:ln w="38100">
                    <a:solidFill>
                      <a:schemeClr val="accent3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ACBCDFC-547B-CC68-EB3E-27046AEA88C9}"/>
                      </a:ext>
                    </a:extLst>
                  </p:cNvPr>
                  <p:cNvSpPr txBox="1"/>
                  <p:nvPr/>
                </p:nvSpPr>
                <p:spPr>
                  <a:xfrm>
                    <a:off x="7089579" y="3757038"/>
                    <a:ext cx="970037" cy="4265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Supply</a:t>
                    </a:r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B5AA4A0-F1BE-5747-C920-3EB90E8103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70731" y="3972909"/>
                    <a:ext cx="0" cy="202550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5B1FEB35-DBF3-E9F9-F7B9-6021BC7CBF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61856" y="3972909"/>
                    <a:ext cx="0" cy="20837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BC77C1C-8A4F-BAB5-87E8-F15EA4B379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0035" y="3027235"/>
                  <a:ext cx="3666793" cy="320981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690F6B2-E45B-BAD8-3B97-74466F4D3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9485" y="4107051"/>
                  <a:ext cx="2454074" cy="215540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53DA4E6-D943-AE13-1B92-5BEF1D1D6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699" y="5881956"/>
                      <a:ext cx="1143070" cy="37003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oMath>
                      </a14:m>
                      <a:r>
                        <a:rPr 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B53DA4E6-D943-AE13-1B92-5BEF1D1D63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7699" y="5881956"/>
                      <a:ext cx="1143070" cy="37003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181FECD-15E7-AB67-A3F1-231670BB17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6279" y="5867720"/>
                      <a:ext cx="53245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B181FECD-15E7-AB67-A3F1-231670BB17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6279" y="5867720"/>
                      <a:ext cx="53245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47406F3-2E99-2ECE-DFA4-292A4E14FD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66290" y="6280391"/>
                      <a:ext cx="314918" cy="24415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147406F3-2E99-2ECE-DFA4-292A4E14FDB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6290" y="6280391"/>
                      <a:ext cx="314918" cy="24415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A7FDB81-189B-42AA-E2AB-6898BE5913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02718" y="6268187"/>
                      <a:ext cx="314918" cy="2433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FA7FDB81-189B-42AA-E2AB-6898BE5913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2718" y="6268187"/>
                      <a:ext cx="314918" cy="2433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9816296-B549-D99C-B857-024C501989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0136" y="3530600"/>
                <a:ext cx="0" cy="964572"/>
              </a:xfrm>
              <a:prstGeom prst="line">
                <a:avLst/>
              </a:prstGeom>
              <a:ln w="19050"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6010516-38EA-1E85-1AED-D056298C63E1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335" y="3797252"/>
                    <a:ext cx="33059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36010516-38EA-1E85-1AED-D056298C63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335" y="3797252"/>
                    <a:ext cx="33059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78E723-C4F2-C8F4-3BD4-787B7FF50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5303" y="3655053"/>
              <a:ext cx="0" cy="62400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C71F57-403C-231D-75F4-12F59804C675}"/>
                    </a:ext>
                  </a:extLst>
                </p:cNvPr>
                <p:cNvSpPr txBox="1"/>
                <p:nvPr/>
              </p:nvSpPr>
              <p:spPr>
                <a:xfrm>
                  <a:off x="7340541" y="3797286"/>
                  <a:ext cx="46672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C71F57-403C-231D-75F4-12F59804C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541" y="3797286"/>
                  <a:ext cx="46672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199406-AA58-6690-63C8-3459D180870B}"/>
                </a:ext>
              </a:extLst>
            </p:cNvPr>
            <p:cNvCxnSpPr>
              <a:cxnSpLocks/>
            </p:cNvCxnSpPr>
            <p:nvPr/>
          </p:nvCxnSpPr>
          <p:spPr>
            <a:xfrm>
              <a:off x="6311405" y="3669462"/>
              <a:ext cx="445795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EFD6F-0DFB-DDD9-8B51-6C3EEB60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6400" y="3669462"/>
              <a:ext cx="0" cy="25361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7ABF99-CDFE-2D9A-4878-13E718C23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6267" y="3619933"/>
              <a:ext cx="0" cy="253618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F2DEC17-F11F-0561-DB58-61D8F9167FAB}"/>
                    </a:ext>
                  </a:extLst>
                </p:cNvPr>
                <p:cNvSpPr txBox="1"/>
                <p:nvPr/>
              </p:nvSpPr>
              <p:spPr>
                <a:xfrm>
                  <a:off x="6362539" y="6238351"/>
                  <a:ext cx="383855" cy="313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F2DEC17-F11F-0561-DB58-61D8F9167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539" y="6238351"/>
                  <a:ext cx="383855" cy="31316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472E70C-1A66-74FA-916B-A9CA634A35B5}"/>
                    </a:ext>
                  </a:extLst>
                </p:cNvPr>
                <p:cNvSpPr txBox="1"/>
                <p:nvPr/>
              </p:nvSpPr>
              <p:spPr>
                <a:xfrm>
                  <a:off x="7795714" y="6247911"/>
                  <a:ext cx="383855" cy="31207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472E70C-1A66-74FA-916B-A9CA634A3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714" y="6247911"/>
                  <a:ext cx="383855" cy="31207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Triangle 31">
              <a:extLst>
                <a:ext uri="{FF2B5EF4-FFF2-40B4-BE49-F238E27FC236}">
                  <a16:creationId xmlns:a16="http://schemas.microsoft.com/office/drawing/2014/main" id="{5F2B2E23-FB6B-DA1F-380A-2AF0F4DF709D}"/>
                </a:ext>
              </a:extLst>
            </p:cNvPr>
            <p:cNvSpPr/>
            <p:nvPr/>
          </p:nvSpPr>
          <p:spPr>
            <a:xfrm rot="10800000">
              <a:off x="7206401" y="4287527"/>
              <a:ext cx="1491721" cy="1384993"/>
            </a:xfrm>
            <a:prstGeom prst="rtTriangle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F9E45832-2CBE-63CD-BB7C-5F5D618AD9D6}"/>
                </a:ext>
              </a:extLst>
            </p:cNvPr>
            <p:cNvSpPr/>
            <p:nvPr/>
          </p:nvSpPr>
          <p:spPr>
            <a:xfrm rot="10800000">
              <a:off x="7288049" y="4321626"/>
              <a:ext cx="722875" cy="664815"/>
            </a:xfrm>
            <a:prstGeom prst="rtTriangl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5B876EBF-F707-9232-44E7-FB7F5EB52844}"/>
                </a:ext>
              </a:extLst>
            </p:cNvPr>
            <p:cNvSpPr/>
            <p:nvPr/>
          </p:nvSpPr>
          <p:spPr>
            <a:xfrm>
              <a:off x="6560777" y="3691637"/>
              <a:ext cx="597082" cy="563326"/>
            </a:xfrm>
            <a:prstGeom prst="rtTriangl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108C6C-E182-E79B-512B-38CF513E795D}"/>
                </a:ext>
              </a:extLst>
            </p:cNvPr>
            <p:cNvSpPr txBox="1"/>
            <p:nvPr/>
          </p:nvSpPr>
          <p:spPr>
            <a:xfrm>
              <a:off x="8007821" y="4515665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7BB9715-2BE5-1FE3-18C8-FFDF904A949D}"/>
                </a:ext>
              </a:extLst>
            </p:cNvPr>
            <p:cNvSpPr txBox="1"/>
            <p:nvPr/>
          </p:nvSpPr>
          <p:spPr>
            <a:xfrm>
              <a:off x="7597748" y="4333597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779096-A94A-C8FA-32F6-E0AD433CFAB0}"/>
                </a:ext>
              </a:extLst>
            </p:cNvPr>
            <p:cNvSpPr txBox="1"/>
            <p:nvPr/>
          </p:nvSpPr>
          <p:spPr>
            <a:xfrm>
              <a:off x="6570089" y="389134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860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E906-621C-2ACD-BD35-8CCFFE61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Nudges in the market for refrigerators</a:t>
            </a:r>
          </a:p>
        </p:txBody>
      </p:sp>
      <p:pic>
        <p:nvPicPr>
          <p:cNvPr id="7" name="Content Placeholder 6" descr="A yellow sign with black text and black text&#10;&#10;Description automatically generated">
            <a:extLst>
              <a:ext uri="{FF2B5EF4-FFF2-40B4-BE49-F238E27FC236}">
                <a16:creationId xmlns:a16="http://schemas.microsoft.com/office/drawing/2014/main" id="{93404E37-DC9F-196D-00AC-28CCA188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253" y="217056"/>
            <a:ext cx="3644638" cy="4938667"/>
          </a:xfrm>
        </p:spPr>
      </p:pic>
      <p:pic>
        <p:nvPicPr>
          <p:cNvPr id="9" name="Picture 8" descr="A blue sign with white text and a star&#10;&#10;Description automatically generated">
            <a:extLst>
              <a:ext uri="{FF2B5EF4-FFF2-40B4-BE49-F238E27FC236}">
                <a16:creationId xmlns:a16="http://schemas.microsoft.com/office/drawing/2014/main" id="{7415E21B-DF7C-6293-2A40-D8D888A0E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268004"/>
            <a:ext cx="3390900" cy="3512972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3238A7-25CA-EA43-EB10-46640D4B930D}"/>
              </a:ext>
            </a:extLst>
          </p:cNvPr>
          <p:cNvSpPr txBox="1">
            <a:spLocks/>
          </p:cNvSpPr>
          <p:nvPr/>
        </p:nvSpPr>
        <p:spPr>
          <a:xfrm>
            <a:off x="637309" y="5334000"/>
            <a:ext cx="10894291" cy="130694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Energy Star: a certification from EPA that appliance is among most energy-efficient in market. </a:t>
            </a:r>
          </a:p>
          <a:p>
            <a:r>
              <a:rPr lang="en-US" dirty="0"/>
              <a:t>Energy Guide: a label with information about energy costs (required by FTC)</a:t>
            </a:r>
          </a:p>
        </p:txBody>
      </p:sp>
    </p:spTree>
    <p:extLst>
      <p:ext uri="{BB962C8B-B14F-4D97-AF65-F5344CB8AC3E}">
        <p14:creationId xmlns:p14="http://schemas.microsoft.com/office/powerpoint/2010/main" val="3877369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ED58-E99E-F36F-9C16-0E905C16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Nudging a heterogenous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E6304-D674-2260-DE5C-62D55DACAC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9" y="1239520"/>
                <a:ext cx="5667124" cy="540142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welfare effects of information labels depend on how they affect choices!</a:t>
                </a:r>
              </a:p>
              <a:p>
                <a:r>
                  <a:rPr lang="en-US" dirty="0"/>
                  <a:t>For each of the following scenarios, illustrate the effect of a nudge on…</a:t>
                </a:r>
              </a:p>
              <a:p>
                <a:pPr lvl="1"/>
                <a:r>
                  <a:rPr lang="en-US" dirty="0"/>
                  <a:t>Demand curves</a:t>
                </a:r>
              </a:p>
              <a:p>
                <a:pPr lvl="1"/>
                <a:r>
                  <a:rPr lang="en-US" dirty="0"/>
                  <a:t>Equilibrium outcomes</a:t>
                </a:r>
              </a:p>
              <a:p>
                <a:pPr lvl="1"/>
                <a:r>
                  <a:rPr lang="en-US" dirty="0"/>
                  <a:t>Deadweight loss</a:t>
                </a:r>
              </a:p>
              <a:p>
                <a:r>
                  <a:rPr lang="en-US" dirty="0"/>
                  <a:t>Scenario 1: </a:t>
                </a:r>
                <a:r>
                  <a:rPr lang="en-US" dirty="0" err="1"/>
                  <a:t>EnergyGuide</a:t>
                </a:r>
                <a:r>
                  <a:rPr lang="en-US" dirty="0"/>
                  <a:t> causes everyone to correctly perceive costs.</a:t>
                </a:r>
              </a:p>
              <a:p>
                <a:r>
                  <a:rPr lang="en-US" dirty="0"/>
                  <a:t>Scenario 2: EnergyStar causes everyone’s estimates of costs to increase by a constant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Scenario 3: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so everyone is initially biased. </a:t>
                </a:r>
                <a:r>
                  <a:rPr lang="en-US" dirty="0" err="1"/>
                  <a:t>EnergyGuide</a:t>
                </a:r>
                <a:r>
                  <a:rPr lang="en-US" dirty="0"/>
                  <a:t> causes half of consumers to correctly perceive costs.</a:t>
                </a:r>
              </a:p>
              <a:p>
                <a:r>
                  <a:rPr lang="en-US" dirty="0"/>
                  <a:t>Scenario 4: Same as scenario 3, but after observing the effects of </a:t>
                </a:r>
                <a:r>
                  <a:rPr lang="en-US" dirty="0" err="1"/>
                  <a:t>EnergyGuide</a:t>
                </a:r>
                <a:r>
                  <a:rPr lang="en-US" dirty="0"/>
                  <a:t>, the policymaker sets an optimal tax.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E6304-D674-2260-DE5C-62D55DACA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9" y="1239520"/>
                <a:ext cx="5667124" cy="5401424"/>
              </a:xfrm>
              <a:blipFill>
                <a:blip r:embed="rId3"/>
                <a:stretch>
                  <a:fillRect l="-1342" t="-2347" r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422AEE1-946A-EEFA-8116-9F9F5EF22F98}"/>
              </a:ext>
            </a:extLst>
          </p:cNvPr>
          <p:cNvGrpSpPr/>
          <p:nvPr/>
        </p:nvGrpSpPr>
        <p:grpSpPr>
          <a:xfrm>
            <a:off x="6624082" y="2667042"/>
            <a:ext cx="4771990" cy="3973902"/>
            <a:chOff x="1328182" y="2700769"/>
            <a:chExt cx="4771990" cy="39739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A4B8C0-6292-9ECC-7CC5-D00FF957C4BE}"/>
                </a:ext>
              </a:extLst>
            </p:cNvPr>
            <p:cNvGrpSpPr/>
            <p:nvPr/>
          </p:nvGrpSpPr>
          <p:grpSpPr>
            <a:xfrm>
              <a:off x="1328182" y="2700769"/>
              <a:ext cx="4771990" cy="3973902"/>
              <a:chOff x="1404382" y="2624569"/>
              <a:chExt cx="4771990" cy="397390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5AAA1D9-3B3F-116D-3133-EE12FF6D0F15}"/>
                  </a:ext>
                </a:extLst>
              </p:cNvPr>
              <p:cNvGrpSpPr/>
              <p:nvPr/>
            </p:nvGrpSpPr>
            <p:grpSpPr>
              <a:xfrm>
                <a:off x="1404382" y="2624569"/>
                <a:ext cx="4771990" cy="3973902"/>
                <a:chOff x="1187388" y="1030014"/>
                <a:chExt cx="6872228" cy="5507214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C2B34574-26E2-BF23-3E88-593E6195A904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57AC454-A847-92D0-0756-2293DEE84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F1A7BB7-1C0F-E592-2F7B-7F0581E2B682}"/>
                    </a:ext>
                  </a:extLst>
                </p:cNvPr>
                <p:cNvSpPr txBox="1"/>
                <p:nvPr/>
              </p:nvSpPr>
              <p:spPr>
                <a:xfrm>
                  <a:off x="3139000" y="6167896"/>
                  <a:ext cx="10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ECE708F-DC20-E681-05B6-5221BC2BF90E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D025D85-9DAF-78D2-70DC-9EFA6C7D4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983" y="3970304"/>
                  <a:ext cx="5267003" cy="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09CC4D-FE95-A7F9-B794-F5F5BDDB30D5}"/>
                    </a:ext>
                  </a:extLst>
                </p:cNvPr>
                <p:cNvSpPr txBox="1"/>
                <p:nvPr/>
              </p:nvSpPr>
              <p:spPr>
                <a:xfrm>
                  <a:off x="7089579" y="3757038"/>
                  <a:ext cx="970037" cy="426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Supply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45CE484-9478-7CCC-A72D-81ACE9DCD1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0731" y="3972909"/>
                  <a:ext cx="0" cy="20255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6F4E562-8A24-B42F-D3C2-E62090C55D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1856" y="3972909"/>
                  <a:ext cx="0" cy="208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B667613-FECC-E6AF-35E0-73B3C4FAA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035" y="3027235"/>
                <a:ext cx="3666793" cy="3209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8109DBE-8EA9-EAFE-F134-AB094B41B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485" y="4107051"/>
                <a:ext cx="2454074" cy="21554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D79FB2E-42E6-6FD1-5B1D-5E32A49AA639}"/>
                      </a:ext>
                    </a:extLst>
                  </p:cNvPr>
                  <p:cNvSpPr txBox="1"/>
                  <p:nvPr/>
                </p:nvSpPr>
                <p:spPr>
                  <a:xfrm>
                    <a:off x="4087699" y="5881956"/>
                    <a:ext cx="1143070" cy="37003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D79FB2E-42E6-6FD1-5B1D-5E32A49AA6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7699" y="5881956"/>
                    <a:ext cx="1143070" cy="3700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23BA64A-3F55-580C-0701-0452B5603E89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279" y="5867720"/>
                    <a:ext cx="5324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23BA64A-3F55-580C-0701-0452B5603E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279" y="5867720"/>
                    <a:ext cx="53245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3A80648-FA0B-36DA-6971-C145256C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2366290" y="6280391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3A80648-FA0B-36DA-6971-C145256CE7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290" y="6280391"/>
                    <a:ext cx="31491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893CB6-5210-D782-89F1-7618344884F0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B893CB6-5210-D782-89F1-761834488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AD74E6-6FB2-FDAF-5FB5-763BAD1F8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136" y="3530600"/>
              <a:ext cx="0" cy="964572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555BDB-9AB9-398F-57E9-33F4B8DDACCE}"/>
                    </a:ext>
                  </a:extLst>
                </p:cNvPr>
                <p:cNvSpPr txBox="1"/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3555BDB-9AB9-398F-57E9-33F4B8DDA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3" name="Content Placeholder 6" descr="A yellow sign with black text and black text&#10;&#10;Description automatically generated">
            <a:extLst>
              <a:ext uri="{FF2B5EF4-FFF2-40B4-BE49-F238E27FC236}">
                <a16:creationId xmlns:a16="http://schemas.microsoft.com/office/drawing/2014/main" id="{4C60074A-B71E-43B8-08A4-59A4ADAB22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418" y="341745"/>
            <a:ext cx="2696374" cy="36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7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1C12-1F38-4E3D-3F71-4C3565D8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Perfect Bias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39BD-328B-93E8-824A-77688560B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8" y="1239520"/>
            <a:ext cx="11364191" cy="575987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 err="1"/>
              <a:t>EnergyGuide</a:t>
            </a:r>
            <a:r>
              <a:rPr lang="en-US" i="1" dirty="0"/>
              <a:t> causes everyone to correctly perceive costs.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4C4DDB-BE8A-24EF-A194-FFEEF0E9DAB3}"/>
              </a:ext>
            </a:extLst>
          </p:cNvPr>
          <p:cNvGrpSpPr/>
          <p:nvPr/>
        </p:nvGrpSpPr>
        <p:grpSpPr>
          <a:xfrm>
            <a:off x="6687582" y="1953281"/>
            <a:ext cx="4897924" cy="4332376"/>
            <a:chOff x="1328182" y="2700769"/>
            <a:chExt cx="4897924" cy="43323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C68D28-3B24-B446-8FC1-78E0E7CE304A}"/>
                </a:ext>
              </a:extLst>
            </p:cNvPr>
            <p:cNvGrpSpPr/>
            <p:nvPr/>
          </p:nvGrpSpPr>
          <p:grpSpPr>
            <a:xfrm>
              <a:off x="1328182" y="2700769"/>
              <a:ext cx="4897924" cy="4332376"/>
              <a:chOff x="1404382" y="2624569"/>
              <a:chExt cx="4897924" cy="433237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B243AE-7493-DE59-AB71-970EECF39E67}"/>
                  </a:ext>
                </a:extLst>
              </p:cNvPr>
              <p:cNvGrpSpPr/>
              <p:nvPr/>
            </p:nvGrpSpPr>
            <p:grpSpPr>
              <a:xfrm>
                <a:off x="1404382" y="2624569"/>
                <a:ext cx="4897924" cy="4092138"/>
                <a:chOff x="1187388" y="1030014"/>
                <a:chExt cx="7053588" cy="5671071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0B59BC2-5661-8A2F-F1BA-7905E4C7FF52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EEDC543-D41F-BA7D-6B73-BF08995BC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A5758B-2B48-1876-D86F-D86503EE42FE}"/>
                    </a:ext>
                  </a:extLst>
                </p:cNvPr>
                <p:cNvSpPr txBox="1"/>
                <p:nvPr/>
              </p:nvSpPr>
              <p:spPr>
                <a:xfrm>
                  <a:off x="6796123" y="6189248"/>
                  <a:ext cx="1444853" cy="511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280E7C-15BF-1B2D-3D8C-CDA808164487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3639067-C134-D97B-949A-3413046CA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983" y="3970304"/>
                  <a:ext cx="5267003" cy="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20C77A-F774-490E-2627-0101B2346463}"/>
                    </a:ext>
                  </a:extLst>
                </p:cNvPr>
                <p:cNvSpPr txBox="1"/>
                <p:nvPr/>
              </p:nvSpPr>
              <p:spPr>
                <a:xfrm>
                  <a:off x="7089579" y="3757038"/>
                  <a:ext cx="970037" cy="426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Supply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C8C388-ED8F-C895-E8A0-D29A4A2BE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0731" y="3972909"/>
                  <a:ext cx="0" cy="20255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6ECDA8D-0F17-5CDD-271C-0DACFA9BC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1856" y="3972909"/>
                  <a:ext cx="0" cy="208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2DF318-86FD-D5D4-4B7B-B22D2A1C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035" y="3027235"/>
                <a:ext cx="3666793" cy="3209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7A65B8-264A-B8BC-91B2-5607534D7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485" y="4107051"/>
                <a:ext cx="2454074" cy="21554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1715C69-D073-4A9B-A206-0C322BAFCC2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18" y="6586907"/>
                    <a:ext cx="1813951" cy="370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1715C69-D073-4A9B-A206-0C322BAFC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718" y="6586907"/>
                    <a:ext cx="1813951" cy="37003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D9E7DA6-B53C-1797-9738-5E93AF4E19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279" y="5867720"/>
                    <a:ext cx="625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D9E7DA6-B53C-1797-9738-5E93AF4E19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279" y="5867720"/>
                    <a:ext cx="62574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12E43C0-8B2B-394F-3653-B5C98034D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548" y="6230521"/>
                    <a:ext cx="110952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12E43C0-8B2B-394F-3653-B5C98034DB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4548" y="6230521"/>
                    <a:ext cx="110952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40ED4E-9D34-A57D-31E4-B98ECF1A5154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40ED4E-9D34-A57D-31E4-B98ECF1A5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538"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C94BA5-5546-DA83-E94F-FA1A35B44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136" y="3530600"/>
              <a:ext cx="0" cy="964572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41CCCC-60F2-0379-CA50-8ACFF84773BD}"/>
                    </a:ext>
                  </a:extLst>
                </p:cNvPr>
                <p:cNvSpPr txBox="1"/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41CCCC-60F2-0379-CA50-8ACFF8477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13A4A2-9B43-A3AC-9F7A-CF8B38D93EC2}"/>
              </a:ext>
            </a:extLst>
          </p:cNvPr>
          <p:cNvCxnSpPr/>
          <p:nvPr/>
        </p:nvCxnSpPr>
        <p:spPr>
          <a:xfrm flipH="1" flipV="1">
            <a:off x="9526759" y="5602494"/>
            <a:ext cx="176041" cy="233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A7BABE-6F7A-D04A-97A4-E53BAC91C772}"/>
                  </a:ext>
                </a:extLst>
              </p:cNvPr>
              <p:cNvSpPr txBox="1"/>
              <p:nvPr/>
            </p:nvSpPr>
            <p:spPr>
              <a:xfrm>
                <a:off x="6687315" y="3960855"/>
                <a:ext cx="3149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A7BABE-6F7A-D04A-97A4-E53BAC91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15" y="3960855"/>
                <a:ext cx="314918" cy="276999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1EAD919-EDE8-B5C7-5CB3-035FA2CA5A98}"/>
              </a:ext>
            </a:extLst>
          </p:cNvPr>
          <p:cNvSpPr txBox="1">
            <a:spLocks/>
          </p:cNvSpPr>
          <p:nvPr/>
        </p:nvSpPr>
        <p:spPr>
          <a:xfrm>
            <a:off x="637309" y="1953280"/>
            <a:ext cx="5667124" cy="468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Biased demand shifts inwards</a:t>
            </a:r>
          </a:p>
          <a:p>
            <a:r>
              <a:rPr lang="en-US" dirty="0"/>
              <a:t>Unbiased demand is unaffected</a:t>
            </a:r>
          </a:p>
          <a:p>
            <a:r>
              <a:rPr lang="en-US" dirty="0"/>
              <a:t>Everyone’s demand is equal to normative demand</a:t>
            </a:r>
          </a:p>
          <a:p>
            <a:r>
              <a:rPr lang="en-US" dirty="0"/>
              <a:t>Zero DWL</a:t>
            </a:r>
          </a:p>
          <a:p>
            <a:r>
              <a:rPr lang="en-US" dirty="0"/>
              <a:t>Note that this policy is better than the tax!</a:t>
            </a:r>
          </a:p>
          <a:p>
            <a:pPr lvl="1"/>
            <a:r>
              <a:rPr lang="en-US" b="1" dirty="0"/>
              <a:t>When bias is heterogenous, nudges that target the bias are good for welfare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458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1C12-1F38-4E3D-3F71-4C3565D8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Homogenous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039BD-328B-93E8-824A-77688560B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8" y="1239520"/>
                <a:ext cx="11364191" cy="5759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:r>
                  <a:rPr lang="en-US" i="1" dirty="0" err="1"/>
                  <a:t>EnergyGuide</a:t>
                </a:r>
                <a:r>
                  <a:rPr lang="en-US" i="1" dirty="0"/>
                  <a:t> causes everyone’s estimates of costs to increase by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039BD-328B-93E8-824A-77688560B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8" y="1239520"/>
                <a:ext cx="11364191" cy="575987"/>
              </a:xfrm>
              <a:blipFill>
                <a:blip r:embed="rId3"/>
                <a:stretch>
                  <a:fillRect t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4C4DDB-BE8A-24EF-A194-FFEEF0E9DAB3}"/>
              </a:ext>
            </a:extLst>
          </p:cNvPr>
          <p:cNvGrpSpPr/>
          <p:nvPr/>
        </p:nvGrpSpPr>
        <p:grpSpPr>
          <a:xfrm>
            <a:off x="6687582" y="1953281"/>
            <a:ext cx="4897924" cy="4266920"/>
            <a:chOff x="1328182" y="2700769"/>
            <a:chExt cx="4897924" cy="42669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C68D28-3B24-B446-8FC1-78E0E7CE304A}"/>
                </a:ext>
              </a:extLst>
            </p:cNvPr>
            <p:cNvGrpSpPr/>
            <p:nvPr/>
          </p:nvGrpSpPr>
          <p:grpSpPr>
            <a:xfrm>
              <a:off x="1328182" y="2700769"/>
              <a:ext cx="4897924" cy="4266920"/>
              <a:chOff x="1404382" y="2624569"/>
              <a:chExt cx="4897924" cy="426692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2B243AE-7493-DE59-AB71-970EECF39E67}"/>
                  </a:ext>
                </a:extLst>
              </p:cNvPr>
              <p:cNvGrpSpPr/>
              <p:nvPr/>
            </p:nvGrpSpPr>
            <p:grpSpPr>
              <a:xfrm>
                <a:off x="1404382" y="2624569"/>
                <a:ext cx="4897924" cy="4092138"/>
                <a:chOff x="1187388" y="1030014"/>
                <a:chExt cx="7053588" cy="5671071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00B59BC2-5661-8A2F-F1BA-7905E4C7FF52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EEDC543-D41F-BA7D-6B73-BF08995BCB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A5758B-2B48-1876-D86F-D86503EE42FE}"/>
                    </a:ext>
                  </a:extLst>
                </p:cNvPr>
                <p:cNvSpPr txBox="1"/>
                <p:nvPr/>
              </p:nvSpPr>
              <p:spPr>
                <a:xfrm>
                  <a:off x="6796123" y="6189248"/>
                  <a:ext cx="1444853" cy="511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D280E7C-15BF-1B2D-3D8C-CDA808164487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3639067-C134-D97B-949A-3413046CA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983" y="3970304"/>
                  <a:ext cx="5267003" cy="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20C77A-F774-490E-2627-0101B2346463}"/>
                    </a:ext>
                  </a:extLst>
                </p:cNvPr>
                <p:cNvSpPr txBox="1"/>
                <p:nvPr/>
              </p:nvSpPr>
              <p:spPr>
                <a:xfrm>
                  <a:off x="7089579" y="3757038"/>
                  <a:ext cx="970037" cy="426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Supply</a:t>
                  </a: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C8C388-ED8F-C895-E8A0-D29A4A2BE2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0731" y="3972909"/>
                  <a:ext cx="0" cy="20255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6ECDA8D-0F17-5CDD-271C-0DACFA9BC7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1856" y="3972909"/>
                  <a:ext cx="0" cy="208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52DF318-86FD-D5D4-4B7B-B22D2A1CD8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035" y="3027235"/>
                <a:ext cx="3666793" cy="3209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7A65B8-264A-B8BC-91B2-5607534D7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485" y="4107051"/>
                <a:ext cx="2454074" cy="21554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1715C69-D073-4A9B-A206-0C322BAFCC29}"/>
                      </a:ext>
                    </a:extLst>
                  </p:cNvPr>
                  <p:cNvSpPr txBox="1"/>
                  <p:nvPr/>
                </p:nvSpPr>
                <p:spPr>
                  <a:xfrm>
                    <a:off x="3656060" y="6521451"/>
                    <a:ext cx="1813951" cy="370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1715C69-D073-4A9B-A206-0C322BAFC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6060" y="6521451"/>
                    <a:ext cx="1813951" cy="3700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D9E7DA6-B53C-1797-9738-5E93AF4E19CB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279" y="5867720"/>
                    <a:ext cx="62574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D9E7DA6-B53C-1797-9738-5E93AF4E19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279" y="5867720"/>
                    <a:ext cx="62574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12E43C0-8B2B-394F-3653-B5C98034D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024548" y="6230521"/>
                    <a:ext cx="1109529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C12E43C0-8B2B-394F-3653-B5C98034DB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4548" y="6230521"/>
                    <a:ext cx="1109529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40ED4E-9D34-A57D-31E4-B98ECF1A5154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A40ED4E-9D34-A57D-31E4-B98ECF1A5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538"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4C94BA5-5546-DA83-E94F-FA1A35B44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136" y="3530600"/>
              <a:ext cx="0" cy="964572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41CCCC-60F2-0379-CA50-8ACFF84773BD}"/>
                    </a:ext>
                  </a:extLst>
                </p:cNvPr>
                <p:cNvSpPr txBox="1"/>
                <p:nvPr/>
              </p:nvSpPr>
              <p:spPr>
                <a:xfrm>
                  <a:off x="1806335" y="3454352"/>
                  <a:ext cx="330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141CCCC-60F2-0379-CA50-8ACFF8477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335" y="3454352"/>
                  <a:ext cx="3305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13A4A2-9B43-A3AC-9F7A-CF8B38D93EC2}"/>
              </a:ext>
            </a:extLst>
          </p:cNvPr>
          <p:cNvCxnSpPr/>
          <p:nvPr/>
        </p:nvCxnSpPr>
        <p:spPr>
          <a:xfrm flipH="1" flipV="1">
            <a:off x="9526759" y="5602494"/>
            <a:ext cx="176041" cy="2337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A7BABE-6F7A-D04A-97A4-E53BAC91C772}"/>
                  </a:ext>
                </a:extLst>
              </p:cNvPr>
              <p:cNvSpPr txBox="1"/>
              <p:nvPr/>
            </p:nvSpPr>
            <p:spPr>
              <a:xfrm>
                <a:off x="6687315" y="3960855"/>
                <a:ext cx="3149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A7BABE-6F7A-D04A-97A4-E53BAC91C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15" y="3960855"/>
                <a:ext cx="314918" cy="276999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1EAD919-EDE8-B5C7-5CB3-035FA2CA5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309" y="1953280"/>
                <a:ext cx="5667124" cy="46876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Everyone’s demand </a:t>
                </a:r>
                <a:r>
                  <a:rPr lang="en-US" dirty="0">
                    <a:solidFill>
                      <a:schemeClr val="accent5"/>
                    </a:solidFill>
                  </a:rPr>
                  <a:t>shifts downward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Plausible if consumers are responding to cues rather than internalizing information</a:t>
                </a:r>
              </a:p>
              <a:p>
                <a:pPr lvl="1"/>
                <a:r>
                  <a:rPr lang="en-US" dirty="0"/>
                  <a:t>“Do you really know what the EnergyStar label means? I don’t!” – Hunt </a:t>
                </a:r>
                <a:r>
                  <a:rPr lang="en-US" dirty="0" err="1"/>
                  <a:t>Allcott</a:t>
                </a:r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changes, we trade off </a:t>
                </a:r>
                <a:r>
                  <a:rPr lang="en-US" dirty="0">
                    <a:solidFill>
                      <a:schemeClr val="accent2"/>
                    </a:solidFill>
                  </a:rPr>
                  <a:t>overconsumption by biased agents</a:t>
                </a:r>
                <a:r>
                  <a:rPr lang="en-US" dirty="0"/>
                  <a:t> against </a:t>
                </a:r>
                <a:r>
                  <a:rPr lang="en-US" dirty="0">
                    <a:solidFill>
                      <a:schemeClr val="accent6"/>
                    </a:solidFill>
                  </a:rPr>
                  <a:t>underconsumption by biased agents</a:t>
                </a:r>
              </a:p>
              <a:p>
                <a:pPr lvl="1"/>
                <a:r>
                  <a:rPr lang="en-US" dirty="0"/>
                  <a:t>… just like we did with a tax!</a:t>
                </a:r>
              </a:p>
              <a:p>
                <a:r>
                  <a:rPr lang="en-US" dirty="0"/>
                  <a:t>Best-case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𝑝𝐾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 nudge is no better than a tax unless it is targeted at biased consumers.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1EAD919-EDE8-B5C7-5CB3-035FA2CA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9" y="1953280"/>
                <a:ext cx="5667124" cy="4687663"/>
              </a:xfrm>
              <a:prstGeom prst="rect">
                <a:avLst/>
              </a:prstGeom>
              <a:blipFill>
                <a:blip r:embed="rId10"/>
                <a:stretch>
                  <a:fillRect l="-1566" t="-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D8DD3B-F6D7-6220-C173-97B481E5036B}"/>
              </a:ext>
            </a:extLst>
          </p:cNvPr>
          <p:cNvCxnSpPr>
            <a:cxnSpLocks/>
          </p:cNvCxnSpPr>
          <p:nvPr/>
        </p:nvCxnSpPr>
        <p:spPr>
          <a:xfrm>
            <a:off x="7053784" y="2794000"/>
            <a:ext cx="3187325" cy="279716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60D3-A99A-FA36-9D4B-735EB5B6E897}"/>
                  </a:ext>
                </a:extLst>
              </p:cNvPr>
              <p:cNvSpPr txBox="1"/>
              <p:nvPr/>
            </p:nvSpPr>
            <p:spPr>
              <a:xfrm>
                <a:off x="7555299" y="2881312"/>
                <a:ext cx="330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6E60D3-A99A-FA36-9D4B-735EB5B6E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299" y="2881312"/>
                <a:ext cx="3305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98CAB2-5481-4DDF-2D93-9366264AEB80}"/>
              </a:ext>
            </a:extLst>
          </p:cNvPr>
          <p:cNvCxnSpPr>
            <a:cxnSpLocks/>
          </p:cNvCxnSpPr>
          <p:nvPr/>
        </p:nvCxnSpPr>
        <p:spPr>
          <a:xfrm flipH="1" flipV="1">
            <a:off x="7652447" y="3929287"/>
            <a:ext cx="7589" cy="40887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B44D27-BD4F-0E7E-025F-E4C498AD40A7}"/>
                  </a:ext>
                </a:extLst>
              </p:cNvPr>
              <p:cNvSpPr txBox="1"/>
              <p:nvPr/>
            </p:nvSpPr>
            <p:spPr>
              <a:xfrm>
                <a:off x="7557536" y="4021415"/>
                <a:ext cx="330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2B44D27-BD4F-0E7E-025F-E4C498AD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536" y="4021415"/>
                <a:ext cx="3305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BFBAE1-7434-9A1E-0E7E-22CC74929A47}"/>
              </a:ext>
            </a:extLst>
          </p:cNvPr>
          <p:cNvCxnSpPr>
            <a:cxnSpLocks/>
          </p:cNvCxnSpPr>
          <p:nvPr/>
        </p:nvCxnSpPr>
        <p:spPr>
          <a:xfrm>
            <a:off x="7047508" y="3840551"/>
            <a:ext cx="1999044" cy="1736543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032619-B568-C300-229E-7D248F1095A0}"/>
              </a:ext>
            </a:extLst>
          </p:cNvPr>
          <p:cNvCxnSpPr>
            <a:cxnSpLocks/>
          </p:cNvCxnSpPr>
          <p:nvPr/>
        </p:nvCxnSpPr>
        <p:spPr>
          <a:xfrm flipH="1" flipV="1">
            <a:off x="7582673" y="2824499"/>
            <a:ext cx="7589" cy="40887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8829830-EFBA-7FCC-9156-CFD8048B6E67}"/>
              </a:ext>
            </a:extLst>
          </p:cNvPr>
          <p:cNvCxnSpPr>
            <a:cxnSpLocks/>
          </p:cNvCxnSpPr>
          <p:nvPr/>
        </p:nvCxnSpPr>
        <p:spPr>
          <a:xfrm flipV="1">
            <a:off x="7345076" y="4074938"/>
            <a:ext cx="0" cy="15091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1C55B9-70A0-92B5-0C75-3BE15E1B8362}"/>
              </a:ext>
            </a:extLst>
          </p:cNvPr>
          <p:cNvCxnSpPr>
            <a:cxnSpLocks/>
          </p:cNvCxnSpPr>
          <p:nvPr/>
        </p:nvCxnSpPr>
        <p:spPr>
          <a:xfrm flipV="1">
            <a:off x="8518556" y="4053018"/>
            <a:ext cx="0" cy="15091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3F1456-577A-8972-EC0F-1411F15682FD}"/>
                  </a:ext>
                </a:extLst>
              </p:cNvPr>
              <p:cNvSpPr txBox="1"/>
              <p:nvPr/>
            </p:nvSpPr>
            <p:spPr>
              <a:xfrm>
                <a:off x="6790311" y="5565764"/>
                <a:ext cx="110952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F3F1456-577A-8972-EC0F-1411F1568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311" y="5565764"/>
                <a:ext cx="1109529" cy="276999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A8E9FF-9A7D-5A85-5F98-D6DCDFB1D7B3}"/>
                  </a:ext>
                </a:extLst>
              </p:cNvPr>
              <p:cNvSpPr txBox="1"/>
              <p:nvPr/>
            </p:nvSpPr>
            <p:spPr>
              <a:xfrm>
                <a:off x="8344898" y="5577094"/>
                <a:ext cx="31491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4A8E9FF-9A7D-5A85-5F98-D6DCDFB1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98" y="5577094"/>
                <a:ext cx="314918" cy="276999"/>
              </a:xfrm>
              <a:prstGeom prst="rect">
                <a:avLst/>
              </a:prstGeom>
              <a:blipFill>
                <a:blip r:embed="rId14"/>
                <a:stretch>
                  <a:fillRect r="-76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51B8F738-44F9-08EF-C3B3-AC86B5D73A78}"/>
              </a:ext>
            </a:extLst>
          </p:cNvPr>
          <p:cNvSpPr/>
          <p:nvPr/>
        </p:nvSpPr>
        <p:spPr>
          <a:xfrm>
            <a:off x="7345075" y="3688080"/>
            <a:ext cx="441961" cy="364938"/>
          </a:xfrm>
          <a:prstGeom prst="rtTriangl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5E81EEE3-4726-D291-626D-AC1FCBC61676}"/>
              </a:ext>
            </a:extLst>
          </p:cNvPr>
          <p:cNvSpPr/>
          <p:nvPr/>
        </p:nvSpPr>
        <p:spPr>
          <a:xfrm rot="10800000">
            <a:off x="7803062" y="4085826"/>
            <a:ext cx="727039" cy="620105"/>
          </a:xfrm>
          <a:prstGeom prst="rt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2AA06D-8791-CDB6-4B03-D51DE5AB357B}"/>
                  </a:ext>
                </a:extLst>
              </p:cNvPr>
              <p:cNvSpPr txBox="1"/>
              <p:nvPr/>
            </p:nvSpPr>
            <p:spPr>
              <a:xfrm>
                <a:off x="8536010" y="5888833"/>
                <a:ext cx="3956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92AA06D-8791-CDB6-4B03-D51DE5AB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010" y="5888833"/>
                <a:ext cx="395642" cy="369332"/>
              </a:xfrm>
              <a:prstGeom prst="rect">
                <a:avLst/>
              </a:prstGeom>
              <a:blipFill>
                <a:blip r:embed="rId1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8579C3-7D66-DDF3-F102-6D72BFEE07C1}"/>
                  </a:ext>
                </a:extLst>
              </p:cNvPr>
              <p:cNvSpPr txBox="1"/>
              <p:nvPr/>
            </p:nvSpPr>
            <p:spPr>
              <a:xfrm>
                <a:off x="10131574" y="5588896"/>
                <a:ext cx="5054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8579C3-7D66-DDF3-F102-6D72BFEE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574" y="5588896"/>
                <a:ext cx="505460" cy="369332"/>
              </a:xfrm>
              <a:prstGeom prst="rect">
                <a:avLst/>
              </a:prstGeom>
              <a:blipFill>
                <a:blip r:embed="rId16"/>
                <a:stretch>
                  <a:fillRect r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F9C89CE-4CB1-4E8D-4CBF-1FD9A13398D5}"/>
              </a:ext>
            </a:extLst>
          </p:cNvPr>
          <p:cNvCxnSpPr>
            <a:cxnSpLocks/>
            <a:endCxn id="14" idx="0"/>
          </p:cNvCxnSpPr>
          <p:nvPr/>
        </p:nvCxnSpPr>
        <p:spPr>
          <a:xfrm flipV="1">
            <a:off x="8807845" y="5577094"/>
            <a:ext cx="235532" cy="322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blue sign with white text and a star&#10;&#10;Description automatically generated">
            <a:extLst>
              <a:ext uri="{FF2B5EF4-FFF2-40B4-BE49-F238E27FC236}">
                <a16:creationId xmlns:a16="http://schemas.microsoft.com/office/drawing/2014/main" id="{6710B5F4-C334-ED88-516B-8A65DD81F6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597" y="1740648"/>
            <a:ext cx="1918116" cy="198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22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1C12-1F38-4E3D-3F71-4C3565D8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Scenario 3: Heterogenous Effects on biased consumers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039BD-328B-93E8-824A-77688560B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8" y="1239520"/>
                <a:ext cx="11364191" cy="5759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/>
                  <a:t>, so everyone is initially biased. </a:t>
                </a:r>
                <a:r>
                  <a:rPr lang="en-US" i="1" dirty="0" err="1"/>
                  <a:t>EnergyGuide</a:t>
                </a:r>
                <a:r>
                  <a:rPr lang="en-US" i="1" dirty="0"/>
                  <a:t> causes half of consumers to correctly perceive costs.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039BD-328B-93E8-824A-77688560B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8" y="1239520"/>
                <a:ext cx="11364191" cy="575987"/>
              </a:xfrm>
              <a:blipFill>
                <a:blip r:embed="rId3"/>
                <a:stretch>
                  <a:fillRect t="-21277" r="-55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1EAD919-EDE8-B5C7-5CB3-035FA2CA5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500" y="1828592"/>
                <a:ext cx="5667124" cy="46876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End up with half of consumers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and half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Half of consumers have DWL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/>
                  <a:t>, half are choosing optimally.</a:t>
                </a:r>
              </a:p>
              <a:p>
                <a:r>
                  <a:rPr lang="en-US" dirty="0"/>
                  <a:t>Welfare loss is 0.5</a:t>
                </a:r>
                <a:r>
                  <a:rPr lang="en-US" dirty="0">
                    <a:solidFill>
                      <a:schemeClr val="accent5"/>
                    </a:solidFill>
                  </a:rPr>
                  <a:t>A </a:t>
                </a:r>
                <a:r>
                  <a:rPr lang="en-US" dirty="0"/>
                  <a:t>per consumer</a:t>
                </a:r>
              </a:p>
              <a:p>
                <a:r>
                  <a:rPr lang="en-US" dirty="0"/>
                  <a:t>This is unambiguously better than no intervention.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91EAD919-EDE8-B5C7-5CB3-035FA2CA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00" y="1828592"/>
                <a:ext cx="5667124" cy="4687663"/>
              </a:xfrm>
              <a:prstGeom prst="rect">
                <a:avLst/>
              </a:prstGeom>
              <a:blipFill>
                <a:blip r:embed="rId4"/>
                <a:stretch>
                  <a:fillRect l="-2013" t="-2432" r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A01DDFC-5EA6-4C0B-F9CC-61EC800EEFAF}"/>
              </a:ext>
            </a:extLst>
          </p:cNvPr>
          <p:cNvGrpSpPr/>
          <p:nvPr/>
        </p:nvGrpSpPr>
        <p:grpSpPr>
          <a:xfrm>
            <a:off x="6845378" y="2298742"/>
            <a:ext cx="4771990" cy="3973902"/>
            <a:chOff x="1328182" y="2700769"/>
            <a:chExt cx="4771990" cy="3973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1C5B774-99BA-F7BE-E2E0-170E7A76AD25}"/>
                </a:ext>
              </a:extLst>
            </p:cNvPr>
            <p:cNvGrpSpPr/>
            <p:nvPr/>
          </p:nvGrpSpPr>
          <p:grpSpPr>
            <a:xfrm>
              <a:off x="1328182" y="2700769"/>
              <a:ext cx="4771990" cy="3973902"/>
              <a:chOff x="1404382" y="2624569"/>
              <a:chExt cx="4771990" cy="397390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697ECF0-EDF7-1C2E-4495-4696E9AD18D2}"/>
                  </a:ext>
                </a:extLst>
              </p:cNvPr>
              <p:cNvGrpSpPr/>
              <p:nvPr/>
            </p:nvGrpSpPr>
            <p:grpSpPr>
              <a:xfrm>
                <a:off x="1404382" y="2624569"/>
                <a:ext cx="4771990" cy="3973902"/>
                <a:chOff x="1187388" y="1030014"/>
                <a:chExt cx="6872228" cy="5507214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45F2949-7E51-B06D-B0AC-30348474EA4F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1F5B6F0-0A74-E3D6-207E-23070673AD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043833C-C7D9-A5C8-1274-5F8262498BE3}"/>
                    </a:ext>
                  </a:extLst>
                </p:cNvPr>
                <p:cNvSpPr txBox="1"/>
                <p:nvPr/>
              </p:nvSpPr>
              <p:spPr>
                <a:xfrm>
                  <a:off x="3139000" y="6167896"/>
                  <a:ext cx="10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96E97A3-97F7-ACDD-C451-D5CD9CFC86C6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ACFF152-D261-06FF-C4FE-E4315FD0A1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1983" y="3970304"/>
                  <a:ext cx="5267003" cy="0"/>
                </a:xfrm>
                <a:prstGeom prst="line">
                  <a:avLst/>
                </a:prstGeom>
                <a:ln w="38100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4B40EA2-4ACD-10C4-5A6A-49D3C11A7435}"/>
                    </a:ext>
                  </a:extLst>
                </p:cNvPr>
                <p:cNvSpPr txBox="1"/>
                <p:nvPr/>
              </p:nvSpPr>
              <p:spPr>
                <a:xfrm>
                  <a:off x="7089579" y="3757038"/>
                  <a:ext cx="970037" cy="4265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Supply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6E7CE57-AD01-03E0-9AB9-51D42CCF0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70731" y="3972909"/>
                  <a:ext cx="0" cy="202550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3D07743-1F56-51C0-63B7-317682246C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1856" y="3972909"/>
                  <a:ext cx="0" cy="20837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A7CD411-3DA2-6FC6-3848-C2B7AF49E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035" y="3027235"/>
                <a:ext cx="3666793" cy="3209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7CA0614-61A3-6ED9-29D3-168E3FB0D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9485" y="4107051"/>
                <a:ext cx="2454074" cy="215540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C81C63F-EC6E-1600-485B-3660DB020B2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7699" y="5881956"/>
                    <a:ext cx="544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6C81C63F-EC6E-1600-485B-3660DB020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7699" y="5881956"/>
                    <a:ext cx="54470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8285095-941F-EF4A-A939-EC39BF1C0C90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279" y="5867720"/>
                    <a:ext cx="53245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8285095-941F-EF4A-A939-EC39BF1C0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279" y="5867720"/>
                    <a:ext cx="53245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5A99445-B37C-678F-B784-67F7404EB0FE}"/>
                      </a:ext>
                    </a:extLst>
                  </p:cNvPr>
                  <p:cNvSpPr txBox="1"/>
                  <p:nvPr/>
                </p:nvSpPr>
                <p:spPr>
                  <a:xfrm>
                    <a:off x="2366290" y="6280391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5A99445-B37C-678F-B784-67F7404EB0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6290" y="6280391"/>
                    <a:ext cx="31491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324B387-8765-FB2A-3A97-3BCAA81C9D74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324B387-8765-FB2A-3A97-3BCAA81C9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718" y="6248382"/>
                    <a:ext cx="314918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3F39A7-A4E6-5CA0-D315-BAAAB738B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136" y="3530600"/>
              <a:ext cx="0" cy="964572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9CF297-C3FE-C14E-CB4B-744767853A96}"/>
                    </a:ext>
                  </a:extLst>
                </p:cNvPr>
                <p:cNvSpPr txBox="1"/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9CF297-C3FE-C14E-CB4B-744767853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335" y="3797252"/>
                  <a:ext cx="33059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94F0BA99-FBA3-1CC6-4147-D3AC19F5C54B}"/>
              </a:ext>
            </a:extLst>
          </p:cNvPr>
          <p:cNvSpPr/>
          <p:nvPr/>
        </p:nvSpPr>
        <p:spPr>
          <a:xfrm rot="10800000">
            <a:off x="7954282" y="4420398"/>
            <a:ext cx="1243713" cy="1079819"/>
          </a:xfrm>
          <a:prstGeom prst="rtTriangl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A4335B1-49A3-E874-C12A-44C566AB9B9D}"/>
              </a:ext>
            </a:extLst>
          </p:cNvPr>
          <p:cNvSpPr txBox="1"/>
          <p:nvPr/>
        </p:nvSpPr>
        <p:spPr>
          <a:xfrm>
            <a:off x="8630974" y="45629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37005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1C12-1F38-4E3D-3F71-4C3565D8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Scenario 4: Heterogenous effects with an optimal 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039BD-328B-93E8-824A-77688560B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308" y="1239520"/>
                <a:ext cx="11364191" cy="57598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buNone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i="1" dirty="0"/>
                  <a:t>, so everyone is initially biased. </a:t>
                </a:r>
                <a:r>
                  <a:rPr lang="en-US" i="1" dirty="0" err="1"/>
                  <a:t>EnergyGuide</a:t>
                </a:r>
                <a:r>
                  <a:rPr lang="en-US" i="1" dirty="0"/>
                  <a:t> causes half of consumers to correctly perceive costs. The policymaker then sets an optimal tax.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2039BD-328B-93E8-824A-77688560B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308" y="1239520"/>
                <a:ext cx="11364191" cy="575987"/>
              </a:xfrm>
              <a:blipFill>
                <a:blip r:embed="rId3"/>
                <a:stretch>
                  <a:fillRect t="-21277" r="-55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1EAD919-EDE8-B5C7-5CB3-035FA2CA5A98}"/>
              </a:ext>
            </a:extLst>
          </p:cNvPr>
          <p:cNvSpPr txBox="1">
            <a:spLocks/>
          </p:cNvSpPr>
          <p:nvPr/>
        </p:nvSpPr>
        <p:spPr>
          <a:xfrm>
            <a:off x="559500" y="1828592"/>
            <a:ext cx="5667124" cy="4687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038A502-8E40-AF05-0007-FEE1B6F386CD}"/>
              </a:ext>
            </a:extLst>
          </p:cNvPr>
          <p:cNvSpPr txBox="1">
            <a:spLocks/>
          </p:cNvSpPr>
          <p:nvPr/>
        </p:nvSpPr>
        <p:spPr>
          <a:xfrm>
            <a:off x="751614" y="2007556"/>
            <a:ext cx="5242783" cy="1485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</a:t>
            </a:r>
            <a:r>
              <a:rPr lang="en-US" b="1" dirty="0" err="1"/>
              <a:t>EnergyGuide</a:t>
            </a:r>
            <a:endParaRPr lang="en-US" b="1" dirty="0"/>
          </a:p>
          <a:p>
            <a:r>
              <a:rPr lang="en-US" dirty="0"/>
              <a:t>We face standard tradeoff from taxing heterogenous bias</a:t>
            </a:r>
          </a:p>
          <a:p>
            <a:r>
              <a:rPr lang="en-US" dirty="0"/>
              <a:t>End with positive DWL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B64C15-E3F3-0E25-065A-36314FB9284F}"/>
              </a:ext>
            </a:extLst>
          </p:cNvPr>
          <p:cNvGrpSpPr/>
          <p:nvPr/>
        </p:nvGrpSpPr>
        <p:grpSpPr>
          <a:xfrm>
            <a:off x="6991769" y="3523054"/>
            <a:ext cx="3639399" cy="3087889"/>
            <a:chOff x="7241392" y="3003539"/>
            <a:chExt cx="3639399" cy="30878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7424950-0C96-8A5B-84F1-C9B5EA2B2F4D}"/>
                </a:ext>
              </a:extLst>
            </p:cNvPr>
            <p:cNvGrpSpPr/>
            <p:nvPr/>
          </p:nvGrpSpPr>
          <p:grpSpPr>
            <a:xfrm>
              <a:off x="7241392" y="3003539"/>
              <a:ext cx="3639399" cy="3073399"/>
              <a:chOff x="5507883" y="1557768"/>
              <a:chExt cx="6150719" cy="509703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F40E644-7201-4E9B-034D-50126C2EF4E4}"/>
                  </a:ext>
                </a:extLst>
              </p:cNvPr>
              <p:cNvGrpSpPr/>
              <p:nvPr/>
            </p:nvGrpSpPr>
            <p:grpSpPr>
              <a:xfrm>
                <a:off x="5507883" y="1557768"/>
                <a:ext cx="6150719" cy="5097031"/>
                <a:chOff x="1054069" y="2700769"/>
                <a:chExt cx="5046104" cy="3973902"/>
              </a:xfrm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18F63B01-6FB2-DCF4-2EB0-AEF6609AB7FB}"/>
                    </a:ext>
                  </a:extLst>
                </p:cNvPr>
                <p:cNvGrpSpPr/>
                <p:nvPr/>
              </p:nvGrpSpPr>
              <p:grpSpPr>
                <a:xfrm>
                  <a:off x="1054069" y="2700769"/>
                  <a:ext cx="5046104" cy="3973902"/>
                  <a:chOff x="1130269" y="2624569"/>
                  <a:chExt cx="5046104" cy="3973902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09EED560-BDB4-EBC4-4D4F-E1AF6C5DE0A3}"/>
                      </a:ext>
                    </a:extLst>
                  </p:cNvPr>
                  <p:cNvGrpSpPr/>
                  <p:nvPr/>
                </p:nvGrpSpPr>
                <p:grpSpPr>
                  <a:xfrm>
                    <a:off x="1130269" y="2624569"/>
                    <a:ext cx="5046104" cy="3973902"/>
                    <a:chOff x="792632" y="1030014"/>
                    <a:chExt cx="7266984" cy="5507214"/>
                  </a:xfrm>
                </p:grpSpPr>
                <p:cxnSp>
                  <p:nvCxnSpPr>
                    <p:cNvPr id="81" name="Straight Connector 80">
                      <a:extLst>
                        <a:ext uri="{FF2B5EF4-FFF2-40B4-BE49-F238E27FC236}">
                          <a16:creationId xmlns:a16="http://schemas.microsoft.com/office/drawing/2014/main" id="{8B791C1C-559A-C6F4-F9FB-B0B7C336C3C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23697" y="1030014"/>
                      <a:ext cx="0" cy="502394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631143CD-15A3-D8C0-4EC9-A3D8F5EE3E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23697" y="6059215"/>
                      <a:ext cx="614329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B1B2DAEF-C4FF-C015-B419-AB5F0B83F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9609" y="6167896"/>
                      <a:ext cx="1003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Quantity</a:t>
                      </a:r>
                    </a:p>
                  </p:txBody>
                </p:sp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A0099DFF-BFFC-89C5-EDCD-2D58C3939EEF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88085" y="4545609"/>
                      <a:ext cx="1346560" cy="7374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Price</a:t>
                      </a:r>
                    </a:p>
                  </p:txBody>
                </p: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29B5EFF6-3105-650E-2737-08A29054E0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26978" y="3970304"/>
                      <a:ext cx="5267003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BE52E048-A88D-ADF3-9309-74DB9A6736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89579" y="3757038"/>
                      <a:ext cx="970037" cy="4265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Supply</a:t>
                      </a:r>
                    </a:p>
                  </p:txBody>
                </p:sp>
                <p:cxnSp>
                  <p:nvCxnSpPr>
                    <p:cNvPr id="87" name="Straight Connector 86">
                      <a:extLst>
                        <a:ext uri="{FF2B5EF4-FFF2-40B4-BE49-F238E27FC236}">
                          <a16:creationId xmlns:a16="http://schemas.microsoft.com/office/drawing/2014/main" id="{DE21930A-B203-6BD7-307F-A50D036295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70730" y="2471543"/>
                      <a:ext cx="6835" cy="3526869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6DD1FC3E-31D5-7134-697A-6309B9ACBE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61856" y="3972909"/>
                      <a:ext cx="0" cy="20837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F885BD37-4896-C77D-BD79-932643D9B9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0035" y="3027235"/>
                    <a:ext cx="3666793" cy="32098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9CBC24FD-D0C5-2BC3-0CDC-1A6591E2E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9485" y="4107051"/>
                    <a:ext cx="2454074" cy="215540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A533E7F2-08D4-0D45-4EF8-8805898F59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66985" y="5783769"/>
                        <a:ext cx="755238" cy="4775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A533E7F2-08D4-0D45-4EF8-8805898F59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6985" y="5783769"/>
                        <a:ext cx="755238" cy="47754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EA9069B-348C-997A-FE67-E7DD224775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6934" y="5748194"/>
                        <a:ext cx="5324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EA9069B-348C-997A-FE67-E7DD224775A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16934" y="5748194"/>
                        <a:ext cx="532453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r="-12500"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92F5F3A-3D30-5C61-3498-51D3FC7AC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0136" y="3530600"/>
                  <a:ext cx="0" cy="96457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5CEB1A03-FC5A-06EE-2197-E744F10A70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3412" y="3686699"/>
                      <a:ext cx="3305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5CEB1A03-FC5A-06EE-2197-E744F10A70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3412" y="3686699"/>
                      <a:ext cx="330592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350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0535879-20D1-58F7-F82C-D3849AFF9A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5303" y="2891930"/>
                <a:ext cx="0" cy="136303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3C34769-C267-6FA6-C45A-81844766C7BC}"/>
                      </a:ext>
                    </a:extLst>
                  </p:cNvPr>
                  <p:cNvSpPr txBox="1"/>
                  <p:nvPr/>
                </p:nvSpPr>
                <p:spPr>
                  <a:xfrm>
                    <a:off x="7840428" y="3013824"/>
                    <a:ext cx="1579433" cy="6125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3C34769-C267-6FA6-C45A-81844766C7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0428" y="3013824"/>
                    <a:ext cx="1579433" cy="61251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6088246-CCA2-A965-0908-3EA62C8F4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1406" y="2895430"/>
                <a:ext cx="4457949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37CAB03-6EC8-2DF7-EB8A-14ECC19D2667}"/>
                    </a:ext>
                  </a:extLst>
                </p:cNvPr>
                <p:cNvSpPr txBox="1"/>
                <p:nvPr/>
              </p:nvSpPr>
              <p:spPr>
                <a:xfrm>
                  <a:off x="8916574" y="5829818"/>
                  <a:ext cx="35445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37CAB03-6EC8-2DF7-EB8A-14ECC19D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574" y="5829818"/>
                  <a:ext cx="354456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F875619-88BA-91BC-086A-25834B0C841F}"/>
                    </a:ext>
                  </a:extLst>
                </p:cNvPr>
                <p:cNvSpPr txBox="1"/>
                <p:nvPr/>
              </p:nvSpPr>
              <p:spPr>
                <a:xfrm>
                  <a:off x="8532292" y="5816146"/>
                  <a:ext cx="42498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F875619-88BA-91BC-086A-25834B0C8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292" y="5816146"/>
                  <a:ext cx="424988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85BCD42-7F17-EA57-A130-2D46CAE62301}"/>
                    </a:ext>
                  </a:extLst>
                </p:cNvPr>
                <p:cNvSpPr txBox="1"/>
                <p:nvPr/>
              </p:nvSpPr>
              <p:spPr>
                <a:xfrm>
                  <a:off x="8018847" y="5810174"/>
                  <a:ext cx="3511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85BCD42-7F17-EA57-A130-2D46CAE6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847" y="5810174"/>
                  <a:ext cx="351186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5087B03-DC24-DA6F-132F-50EDB1B69F0E}"/>
                    </a:ext>
                  </a:extLst>
                </p:cNvPr>
                <p:cNvSpPr txBox="1"/>
                <p:nvPr/>
              </p:nvSpPr>
              <p:spPr>
                <a:xfrm>
                  <a:off x="7624405" y="5825862"/>
                  <a:ext cx="43300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55087B03-DC24-DA6F-132F-50EDB1B69F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05" y="5825862"/>
                  <a:ext cx="433004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779AE536-8C41-69D4-57B6-DCA994AA8E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4063" y="2010037"/>
                <a:ext cx="5759357" cy="14856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8C1515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/>
                  <a:t>Without </a:t>
                </a:r>
                <a:r>
                  <a:rPr lang="en-US" b="1" dirty="0" err="1"/>
                  <a:t>EnergyGuide</a:t>
                </a:r>
                <a:endParaRPr lang="en-US" b="1" dirty="0"/>
              </a:p>
              <a:p>
                <a:r>
                  <a:rPr lang="en-US" dirty="0"/>
                  <a:t>Bias is homogenous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optimal tax can push everyone’s demand curve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End with zero DWL</a:t>
                </a: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779AE536-8C41-69D4-57B6-DCA994AA8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063" y="2010037"/>
                <a:ext cx="5759357" cy="1485696"/>
              </a:xfrm>
              <a:prstGeom prst="rect">
                <a:avLst/>
              </a:prstGeom>
              <a:blipFill>
                <a:blip r:embed="rId12"/>
                <a:stretch>
                  <a:fillRect l="-1322" t="-10169" r="-2203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C693CD0E-E4B8-18B3-932E-2C83EC28116F}"/>
              </a:ext>
            </a:extLst>
          </p:cNvPr>
          <p:cNvGrpSpPr/>
          <p:nvPr/>
        </p:nvGrpSpPr>
        <p:grpSpPr>
          <a:xfrm>
            <a:off x="1083402" y="3527010"/>
            <a:ext cx="3639399" cy="3087889"/>
            <a:chOff x="7241392" y="3003539"/>
            <a:chExt cx="3639399" cy="3087889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92CC3BE-04C4-3561-3BBF-D2ECF726B7BF}"/>
                </a:ext>
              </a:extLst>
            </p:cNvPr>
            <p:cNvGrpSpPr/>
            <p:nvPr/>
          </p:nvGrpSpPr>
          <p:grpSpPr>
            <a:xfrm>
              <a:off x="7241392" y="3003539"/>
              <a:ext cx="3639399" cy="3073399"/>
              <a:chOff x="5507883" y="1557768"/>
              <a:chExt cx="6150719" cy="5097031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70E9824-53B2-28EB-C093-97B3EBF26D20}"/>
                  </a:ext>
                </a:extLst>
              </p:cNvPr>
              <p:cNvGrpSpPr/>
              <p:nvPr/>
            </p:nvGrpSpPr>
            <p:grpSpPr>
              <a:xfrm>
                <a:off x="5507883" y="1557768"/>
                <a:ext cx="6150719" cy="5097031"/>
                <a:chOff x="1054069" y="2700769"/>
                <a:chExt cx="5046104" cy="3973902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74AD845B-801C-9F3B-1C9A-040B69620D42}"/>
                    </a:ext>
                  </a:extLst>
                </p:cNvPr>
                <p:cNvGrpSpPr/>
                <p:nvPr/>
              </p:nvGrpSpPr>
              <p:grpSpPr>
                <a:xfrm>
                  <a:off x="1054069" y="2700769"/>
                  <a:ext cx="5046104" cy="3973902"/>
                  <a:chOff x="1130269" y="2624569"/>
                  <a:chExt cx="5046104" cy="3973902"/>
                </a:xfrm>
              </p:grpSpPr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DC41B337-F78F-6EB9-EA0E-43EB760A949F}"/>
                      </a:ext>
                    </a:extLst>
                  </p:cNvPr>
                  <p:cNvGrpSpPr/>
                  <p:nvPr/>
                </p:nvGrpSpPr>
                <p:grpSpPr>
                  <a:xfrm>
                    <a:off x="1130269" y="2624569"/>
                    <a:ext cx="5046104" cy="3973902"/>
                    <a:chOff x="792632" y="1030014"/>
                    <a:chExt cx="7266984" cy="5507214"/>
                  </a:xfrm>
                </p:grpSpPr>
                <p:cxnSp>
                  <p:nvCxnSpPr>
                    <p:cNvPr id="120" name="Straight Connector 119">
                      <a:extLst>
                        <a:ext uri="{FF2B5EF4-FFF2-40B4-BE49-F238E27FC236}">
                          <a16:creationId xmlns:a16="http://schemas.microsoft.com/office/drawing/2014/main" id="{B175A5AD-80EB-6D1E-7D38-DBF5E65A3E3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723697" y="1030014"/>
                      <a:ext cx="0" cy="502394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5F78570D-B033-E98E-1614-965CF055BB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1723697" y="6059215"/>
                      <a:ext cx="614329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2" name="TextBox 121">
                      <a:extLst>
                        <a:ext uri="{FF2B5EF4-FFF2-40B4-BE49-F238E27FC236}">
                          <a16:creationId xmlns:a16="http://schemas.microsoft.com/office/drawing/2014/main" id="{C0077605-CB59-C182-4909-D21FA5A3C8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09609" y="6167896"/>
                      <a:ext cx="100328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Quantity</a:t>
                      </a:r>
                    </a:p>
                  </p:txBody>
                </p:sp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EDE5CDFC-6542-EB4C-DCD1-B31D7E34490D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488085" y="4545609"/>
                      <a:ext cx="1346560" cy="7374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Price</a:t>
                      </a:r>
                    </a:p>
                  </p:txBody>
                </p:sp>
                <p:cxnSp>
                  <p:nvCxnSpPr>
                    <p:cNvPr id="124" name="Straight Connector 123">
                      <a:extLst>
                        <a:ext uri="{FF2B5EF4-FFF2-40B4-BE49-F238E27FC236}">
                          <a16:creationId xmlns:a16="http://schemas.microsoft.com/office/drawing/2014/main" id="{AA2B61D9-6A0E-5B14-AA46-85586E3A93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26978" y="3970304"/>
                      <a:ext cx="5267003" cy="0"/>
                    </a:xfrm>
                    <a:prstGeom prst="line">
                      <a:avLst/>
                    </a:prstGeom>
                    <a:ln w="38100">
                      <a:solidFill>
                        <a:schemeClr val="accent3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858BDE6D-5C06-7974-4AB7-D59554A989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89579" y="3757038"/>
                      <a:ext cx="970037" cy="4265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Supply</a:t>
                      </a:r>
                    </a:p>
                  </p:txBody>
                </p:sp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9B2B0C7B-0009-8314-3442-78C0C9BC94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770731" y="3972909"/>
                      <a:ext cx="0" cy="2025503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55897173-85B5-5DC5-4EDC-60F5712C68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61856" y="3972909"/>
                      <a:ext cx="0" cy="20837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2C00DCB6-32B7-7DB2-50B7-4A340AAA4C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0035" y="3027235"/>
                    <a:ext cx="3666793" cy="320981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29F4524F-10FD-37CA-4599-B7E041BA2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9485" y="4107051"/>
                    <a:ext cx="2454074" cy="215540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499E701C-18C3-9FEA-AD6C-63688352B4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66985" y="5783769"/>
                        <a:ext cx="755238" cy="4775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499E701C-18C3-9FEA-AD6C-63688352B49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6985" y="5783769"/>
                        <a:ext cx="755238" cy="47754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9889F2E6-504A-7E66-4CC3-635CD507B5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16934" y="5748194"/>
                        <a:ext cx="53245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9889F2E6-504A-7E66-4CC3-635CD507B5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16934" y="5748194"/>
                        <a:ext cx="53245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9375" b="-173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9E9E403F-A5ED-908A-2687-6E21F542C2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10136" y="3530600"/>
                  <a:ext cx="0" cy="964572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DA10961D-7856-8226-E234-B54C1E1F16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3412" y="3686699"/>
                      <a:ext cx="3305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DA10961D-7856-8226-E234-B54C1E1F16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3412" y="3686699"/>
                      <a:ext cx="330592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35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C39DE54-EDDE-6D54-6A3F-0655E9621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5303" y="3655053"/>
                <a:ext cx="0" cy="624009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B50C49E-1B0A-57AF-AEDE-53ACB08DB704}"/>
                      </a:ext>
                    </a:extLst>
                  </p:cNvPr>
                  <p:cNvSpPr txBox="1"/>
                  <p:nvPr/>
                </p:nvSpPr>
                <p:spPr>
                  <a:xfrm>
                    <a:off x="7187915" y="3669463"/>
                    <a:ext cx="46672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B50C49E-1B0A-57AF-AEDE-53ACB08DB7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7915" y="3669463"/>
                    <a:ext cx="466726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7391" b="-473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4A1EE24-239F-57C0-16B4-06FB3E8E25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1405" y="3669462"/>
                <a:ext cx="4457950" cy="0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722451A-506C-05F0-3132-10D5371440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26400" y="3655052"/>
                <a:ext cx="0" cy="255059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E5267C5-7DD3-597B-B0E1-B6CB2FCADC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36267" y="3619933"/>
                <a:ext cx="0" cy="25361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Right Triangle 108">
                <a:extLst>
                  <a:ext uri="{FF2B5EF4-FFF2-40B4-BE49-F238E27FC236}">
                    <a16:creationId xmlns:a16="http://schemas.microsoft.com/office/drawing/2014/main" id="{12615176-D0E4-64E3-EB86-8A01412CFE0C}"/>
                  </a:ext>
                </a:extLst>
              </p:cNvPr>
              <p:cNvSpPr/>
              <p:nvPr/>
            </p:nvSpPr>
            <p:spPr>
              <a:xfrm rot="10800000">
                <a:off x="7288049" y="4321626"/>
                <a:ext cx="722875" cy="664815"/>
              </a:xfrm>
              <a:prstGeom prst="rtTriangle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Triangle 109">
                <a:extLst>
                  <a:ext uri="{FF2B5EF4-FFF2-40B4-BE49-F238E27FC236}">
                    <a16:creationId xmlns:a16="http://schemas.microsoft.com/office/drawing/2014/main" id="{5441447D-98E5-5295-50A8-7B886483B32F}"/>
                  </a:ext>
                </a:extLst>
              </p:cNvPr>
              <p:cNvSpPr/>
              <p:nvPr/>
            </p:nvSpPr>
            <p:spPr>
              <a:xfrm>
                <a:off x="6560777" y="3691637"/>
                <a:ext cx="597082" cy="563326"/>
              </a:xfrm>
              <a:prstGeom prst="rtTriangle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5F1C346-3FC5-3D8C-5DD4-6B8FFC6267C3}"/>
                  </a:ext>
                </a:extLst>
              </p:cNvPr>
              <p:cNvSpPr txBox="1"/>
              <p:nvPr/>
            </p:nvSpPr>
            <p:spPr>
              <a:xfrm>
                <a:off x="8007821" y="4515666"/>
                <a:ext cx="312202" cy="6125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6501B3F-DEF0-887C-0222-A255112889C7}"/>
                    </a:ext>
                  </a:extLst>
                </p:cNvPr>
                <p:cNvSpPr txBox="1"/>
                <p:nvPr/>
              </p:nvSpPr>
              <p:spPr>
                <a:xfrm>
                  <a:off x="8916574" y="5829818"/>
                  <a:ext cx="42498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E6501B3F-DEF0-887C-0222-A25511288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6574" y="5829818"/>
                  <a:ext cx="424988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B0E0449-5C51-EAA7-8F86-89F9D1DE15EF}"/>
                    </a:ext>
                  </a:extLst>
                </p:cNvPr>
                <p:cNvSpPr txBox="1"/>
                <p:nvPr/>
              </p:nvSpPr>
              <p:spPr>
                <a:xfrm>
                  <a:off x="8532292" y="5816146"/>
                  <a:ext cx="42498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B0E0449-5C51-EAA7-8F86-89F9D1DE1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2292" y="5816146"/>
                  <a:ext cx="424988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083357-AA45-996B-E9B7-0C9AD9C29290}"/>
                    </a:ext>
                  </a:extLst>
                </p:cNvPr>
                <p:cNvSpPr txBox="1"/>
                <p:nvPr/>
              </p:nvSpPr>
              <p:spPr>
                <a:xfrm>
                  <a:off x="8018847" y="5810174"/>
                  <a:ext cx="43300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083357-AA45-996B-E9B7-0C9AD9C29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847" y="5810174"/>
                  <a:ext cx="433003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0788618-86E6-7099-3E20-C3B74102DEB2}"/>
                    </a:ext>
                  </a:extLst>
                </p:cNvPr>
                <p:cNvSpPr txBox="1"/>
                <p:nvPr/>
              </p:nvSpPr>
              <p:spPr>
                <a:xfrm>
                  <a:off x="7624405" y="5825862"/>
                  <a:ext cx="43300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C0788618-86E6-7099-3E20-C3B74102DE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05" y="5825862"/>
                  <a:ext cx="433004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0083F78-89DD-3620-58D0-54A599F7798A}"/>
                  </a:ext>
                </a:extLst>
              </p:cNvPr>
              <p:cNvSpPr txBox="1"/>
              <p:nvPr/>
            </p:nvSpPr>
            <p:spPr>
              <a:xfrm>
                <a:off x="9262215" y="6118766"/>
                <a:ext cx="544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0083F78-89DD-3620-58D0-54A599F77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215" y="6118766"/>
                <a:ext cx="544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98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1A3-BA5F-1A1E-21FE-7065B1B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Targeted Nudges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526C0-676C-54D7-76EB-A95BE2F9A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8" y="1239520"/>
            <a:ext cx="11148291" cy="54014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we experimentally measured the effects of </a:t>
            </a:r>
            <a:r>
              <a:rPr lang="en-US" dirty="0" err="1"/>
              <a:t>EnergyGuide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would observe a negative average treatment effect of </a:t>
            </a:r>
            <a:r>
              <a:rPr lang="en-US" dirty="0" err="1"/>
              <a:t>EnergyGuide</a:t>
            </a:r>
            <a:r>
              <a:rPr lang="en-US" dirty="0"/>
              <a:t> on refrigerator consumption.</a:t>
            </a:r>
          </a:p>
          <a:p>
            <a:pPr lvl="1"/>
            <a:r>
              <a:rPr lang="en-US" dirty="0"/>
              <a:t>Since people </a:t>
            </a:r>
            <a:r>
              <a:rPr lang="en-US" dirty="0" err="1"/>
              <a:t>overpurchase</a:t>
            </a:r>
            <a:r>
              <a:rPr lang="en-US" dirty="0"/>
              <a:t> refrigerators on average, this seems like a good thing.</a:t>
            </a:r>
          </a:p>
          <a:p>
            <a:pPr lvl="1"/>
            <a:r>
              <a:rPr lang="en-US" dirty="0"/>
              <a:t>But in scenario 4, we concluded that </a:t>
            </a:r>
            <a:r>
              <a:rPr lang="en-US" dirty="0" err="1"/>
              <a:t>EnergyGuide</a:t>
            </a:r>
            <a:r>
              <a:rPr lang="en-US" dirty="0"/>
              <a:t> was bad for welfare! Why?</a:t>
            </a:r>
          </a:p>
          <a:p>
            <a:r>
              <a:rPr lang="en-US" dirty="0"/>
              <a:t>Informally: decompose effects of nudges into two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Effect on</a:t>
            </a:r>
            <a:r>
              <a:rPr lang="en-US" b="1" dirty="0"/>
              <a:t> average decision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Effect on </a:t>
            </a:r>
            <a:r>
              <a:rPr lang="en-US" b="1" dirty="0"/>
              <a:t>variance of decisions</a:t>
            </a:r>
          </a:p>
          <a:p>
            <a:r>
              <a:rPr lang="en-US" dirty="0"/>
              <a:t>In the absence of other policies, we’d want (1) to counteract the average bias, and we want (2) to decrease variance (eliminate noise).</a:t>
            </a:r>
          </a:p>
          <a:p>
            <a:r>
              <a:rPr lang="en-US" dirty="0"/>
              <a:t>But if we’re allowed to set a tax, we can use the tax to counteract the average bias, so (1) becomes irrelevant. All that matters is (2).</a:t>
            </a:r>
          </a:p>
          <a:p>
            <a:pPr lvl="1"/>
            <a:r>
              <a:rPr lang="en-US" dirty="0"/>
              <a:t>The nudge from scenario 4 made decisions noisier, so it was bad.</a:t>
            </a:r>
          </a:p>
          <a:p>
            <a:r>
              <a:rPr lang="en-US" dirty="0" err="1"/>
              <a:t>Allcott</a:t>
            </a:r>
            <a:r>
              <a:rPr lang="en-US" dirty="0"/>
              <a:t> et al (2022): this issue is empirically important. Many popular nudges may not be well-targeted at biases, so they might increase noise!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5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D344-CF82-6677-88A1-728CEF91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Nudges</a:t>
            </a:r>
          </a:p>
        </p:txBody>
      </p:sp>
    </p:spTree>
    <p:extLst>
      <p:ext uri="{BB962C8B-B14F-4D97-AF65-F5344CB8AC3E}">
        <p14:creationId xmlns:p14="http://schemas.microsoft.com/office/powerpoint/2010/main" val="2816657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F5D1-1C44-0E30-87C8-4608CBF2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A969-D286-750E-7CA5-010C0B1B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Takeaway 1: The welfare effects of nudges depend on the </a:t>
            </a:r>
            <a:r>
              <a:rPr lang="en-US" b="1" dirty="0"/>
              <a:t>mechanism</a:t>
            </a:r>
            <a:r>
              <a:rPr lang="en-US" dirty="0"/>
              <a:t> by which the nudge affects behavior.</a:t>
            </a:r>
          </a:p>
          <a:p>
            <a:endParaRPr lang="en-US" dirty="0"/>
          </a:p>
          <a:p>
            <a:r>
              <a:rPr lang="en-US" dirty="0"/>
              <a:t>Takeaway 2: In a simple model, </a:t>
            </a:r>
            <a:r>
              <a:rPr lang="en-US" b="1" dirty="0"/>
              <a:t>corrective nudges and corrective taxation have equivalent effects on total surplus.</a:t>
            </a:r>
          </a:p>
          <a:p>
            <a:endParaRPr lang="en-US" dirty="0"/>
          </a:p>
          <a:p>
            <a:r>
              <a:rPr lang="en-US" dirty="0"/>
              <a:t>Takeaway 3a: A nudge may improve upon a financial intervention if and only if the nudge</a:t>
            </a:r>
            <a:r>
              <a:rPr lang="en-US" b="1" dirty="0"/>
              <a:t> asymmetrically affects biased consumers.</a:t>
            </a:r>
          </a:p>
          <a:p>
            <a:pPr lvl="1"/>
            <a:r>
              <a:rPr lang="en-US" dirty="0"/>
              <a:t>In English: the effects of the nudge must be “well-targeted” at the bias. </a:t>
            </a:r>
          </a:p>
          <a:p>
            <a:endParaRPr lang="en-US" dirty="0"/>
          </a:p>
          <a:p>
            <a:r>
              <a:rPr lang="en-US" dirty="0"/>
              <a:t>Takeaway 3b: In the presence of an optimal tax, </a:t>
            </a:r>
            <a:r>
              <a:rPr lang="en-US" b="1" dirty="0"/>
              <a:t>the average treatment effect of a nudge is irrelevant to its welfare effects on welfare. </a:t>
            </a:r>
            <a:r>
              <a:rPr lang="en-US" dirty="0"/>
              <a:t>All that matters is whether the nudge is well-targeted.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4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B9DC-1B49-5F4A-8F2D-0A5E3B03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Thaler and Sunstein (2008):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9587-2802-23C2-0E42-85A9C4FB6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499" y="1087395"/>
            <a:ext cx="8325697" cy="5664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this class: “nudge” = non-financial policy instrument.</a:t>
            </a:r>
          </a:p>
          <a:p>
            <a:pPr lvl="1"/>
            <a:r>
              <a:rPr lang="en-US" dirty="0"/>
              <a:t>Examples: Default options, information provision, reminders, social comparisons…</a:t>
            </a:r>
          </a:p>
          <a:p>
            <a:r>
              <a:rPr lang="en-US" dirty="0"/>
              <a:t>Make case for nudges as “libertarian paternalism”</a:t>
            </a:r>
          </a:p>
          <a:p>
            <a:pPr lvl="1"/>
            <a:r>
              <a:rPr lang="en-US" dirty="0"/>
              <a:t>Nudges can</a:t>
            </a:r>
            <a:r>
              <a:rPr lang="en-US" b="1" dirty="0"/>
              <a:t> improve decision-making </a:t>
            </a:r>
            <a:r>
              <a:rPr lang="en-US" i="1" dirty="0"/>
              <a:t>(paternalism)</a:t>
            </a:r>
          </a:p>
          <a:p>
            <a:pPr lvl="1"/>
            <a:r>
              <a:rPr lang="en-US" dirty="0"/>
              <a:t>Nudges </a:t>
            </a:r>
            <a:r>
              <a:rPr lang="en-US" b="1" dirty="0"/>
              <a:t>preserve freedom of choice </a:t>
            </a:r>
            <a:r>
              <a:rPr lang="en-US" i="1" dirty="0"/>
              <a:t>(libertarian)</a:t>
            </a:r>
          </a:p>
          <a:p>
            <a:pPr lvl="1"/>
            <a:r>
              <a:rPr lang="en-US" dirty="0"/>
              <a:t>Nudges are </a:t>
            </a:r>
            <a:r>
              <a:rPr lang="en-US" b="1" dirty="0"/>
              <a:t>cheap and politically feasible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hope is that [our] recommendations might appeal to both sides of the political divide. Indeed, </a:t>
            </a:r>
            <a:r>
              <a:rPr lang="en-US" sz="1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believe that the policies… can be embraced by Republicans and Democrats alike</a:t>
            </a:r>
            <a:r>
              <a:rPr lang="en-US" sz="1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 central reason is that </a:t>
            </a:r>
            <a:r>
              <a:rPr lang="en-US" sz="1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many of those policies cost little or nothing</a:t>
            </a:r>
            <a:r>
              <a:rPr lang="en-US" sz="19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; they impose no burden on taxpayers at all… If incentives and nudges replace requirements and bans, government will be both smaller and more modest. So, to be clear: </a:t>
            </a:r>
            <a:r>
              <a:rPr lang="en-US" sz="19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are not for bigger government, just for better governance.</a:t>
            </a:r>
            <a:endParaRPr lang="en-US" sz="2400" b="1" i="1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i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3600" i="1" dirty="0"/>
          </a:p>
        </p:txBody>
      </p:sp>
      <p:pic>
        <p:nvPicPr>
          <p:cNvPr id="4" name="Picture 2" descr="Nudge: Improving Decisions About Health, Wealth, and Happiness: Thaler,  Richard H., Sunstein, Cass R.: 8580001056876: Amazon.com: Books">
            <a:extLst>
              <a:ext uri="{FF2B5EF4-FFF2-40B4-BE49-F238E27FC236}">
                <a16:creationId xmlns:a16="http://schemas.microsoft.com/office/drawing/2014/main" id="{36AC293F-AD0C-984F-3997-25F67A397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4" y="1462302"/>
            <a:ext cx="3069958" cy="47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8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504C26-7C07-EA21-CED6-A1871F4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Thaler and Sunstein (2008): Impact</a:t>
            </a:r>
          </a:p>
        </p:txBody>
      </p:sp>
      <p:pic>
        <p:nvPicPr>
          <p:cNvPr id="7" name="Picture 6" descr="A close-up of a website&#10;&#10;Description automatically generated">
            <a:extLst>
              <a:ext uri="{FF2B5EF4-FFF2-40B4-BE49-F238E27FC236}">
                <a16:creationId xmlns:a16="http://schemas.microsoft.com/office/drawing/2014/main" id="{41488DD7-8E46-E940-DD4A-220494D50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8" y="5650811"/>
            <a:ext cx="5523197" cy="1091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4945A8-4336-F1C3-52D5-C3998D8F82FD}"/>
              </a:ext>
            </a:extLst>
          </p:cNvPr>
          <p:cNvSpPr/>
          <p:nvPr/>
        </p:nvSpPr>
        <p:spPr>
          <a:xfrm>
            <a:off x="1915297" y="6413157"/>
            <a:ext cx="877330" cy="2100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udge: Improving Decisions About Health, Wealth, and Happiness: Thaler,  Richard H., Sunstein, Cass R.: 8580001056876: Amazon.com: Books">
            <a:extLst>
              <a:ext uri="{FF2B5EF4-FFF2-40B4-BE49-F238E27FC236}">
                <a16:creationId xmlns:a16="http://schemas.microsoft.com/office/drawing/2014/main" id="{15BCEA00-0C58-6134-EB3A-32DBC731E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" y="955675"/>
            <a:ext cx="3069958" cy="470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Behavioural Insights Team">
            <a:extLst>
              <a:ext uri="{FF2B5EF4-FFF2-40B4-BE49-F238E27FC236}">
                <a16:creationId xmlns:a16="http://schemas.microsoft.com/office/drawing/2014/main" id="{A4943390-C38D-96D8-6A12-0CD3D941F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584" y="4413680"/>
            <a:ext cx="4352836" cy="21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Behavioural Insights Team">
            <a:extLst>
              <a:ext uri="{FF2B5EF4-FFF2-40B4-BE49-F238E27FC236}">
                <a16:creationId xmlns:a16="http://schemas.microsoft.com/office/drawing/2014/main" id="{247C2C6D-C64D-E51A-D4B4-75C3D9C89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984" y="4566080"/>
            <a:ext cx="4352836" cy="217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conomics Nobel goes to researcher who showed choices aren't always rational">
            <a:extLst>
              <a:ext uri="{FF2B5EF4-FFF2-40B4-BE49-F238E27FC236}">
                <a16:creationId xmlns:a16="http://schemas.microsoft.com/office/drawing/2014/main" id="{C43A10AE-F077-C820-46E8-D40FCF98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160" y="341745"/>
            <a:ext cx="3090459" cy="442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unstein, right, and his wife, Samantha Power, who is now on the National Security Council, with their new boss.&#10;">
            <a:extLst>
              <a:ext uri="{FF2B5EF4-FFF2-40B4-BE49-F238E27FC236}">
                <a16:creationId xmlns:a16="http://schemas.microsoft.com/office/drawing/2014/main" id="{D735D2D8-46FD-29A7-C86D-23D90FFA8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7"/>
          <a:stretch/>
        </p:blipFill>
        <p:spPr bwMode="auto">
          <a:xfrm>
            <a:off x="4408590" y="1302481"/>
            <a:ext cx="3786145" cy="319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888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A442-EB21-460E-C007-6221960F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Prominence attracts criticism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0B0426F-B085-ED6A-F187-437E4D463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73" y="4341265"/>
            <a:ext cx="6098404" cy="194000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EA45D8D-B666-C341-CDC3-F5EA123B3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5" y="2696474"/>
            <a:ext cx="6605317" cy="1114246"/>
          </a:xfrm>
          <a:prstGeom prst="rect">
            <a:avLst/>
          </a:prstGeom>
        </p:spPr>
      </p:pic>
      <p:pic>
        <p:nvPicPr>
          <p:cNvPr id="11" name="Picture 10" descr="Black text on a white background&#10;&#10;Description automatically generated">
            <a:extLst>
              <a:ext uri="{FF2B5EF4-FFF2-40B4-BE49-F238E27FC236}">
                <a16:creationId xmlns:a16="http://schemas.microsoft.com/office/drawing/2014/main" id="{0E9E7871-4D5E-7616-B87F-D27FBD70F2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35" y="1364501"/>
            <a:ext cx="6373714" cy="904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61022D-C7D5-8B7E-2110-0A785DEBC6FD}"/>
              </a:ext>
            </a:extLst>
          </p:cNvPr>
          <p:cNvSpPr txBox="1"/>
          <p:nvPr/>
        </p:nvSpPr>
        <p:spPr>
          <a:xfrm>
            <a:off x="8106033" y="4796027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Glenn Beck named Sunstein “the most dangerous man in America.”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C599F8-8FE7-21EF-99EF-A20A7A90E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865" y="778774"/>
            <a:ext cx="27940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46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E86-01DE-6023-44C4-9E5FCAE7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AD7A29-1286-A65F-D7EF-8FD28E3B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Dive into the nudge debates!</a:t>
            </a:r>
          </a:p>
          <a:p>
            <a:r>
              <a:rPr lang="en-US" b="1" dirty="0"/>
              <a:t>Today:</a:t>
            </a:r>
            <a:r>
              <a:rPr lang="en-US" dirty="0"/>
              <a:t> Using our model from last week, when do nudges…</a:t>
            </a:r>
          </a:p>
          <a:p>
            <a:pPr lvl="1"/>
            <a:r>
              <a:rPr lang="en-US" dirty="0"/>
              <a:t>Improve welfare at all?</a:t>
            </a:r>
          </a:p>
          <a:p>
            <a:pPr lvl="1"/>
            <a:r>
              <a:rPr lang="en-US" dirty="0"/>
              <a:t>Improve welfare more than standard policy instruments do?</a:t>
            </a:r>
          </a:p>
          <a:p>
            <a:r>
              <a:rPr lang="en-US" b="1" dirty="0"/>
              <a:t>Thursday: </a:t>
            </a:r>
            <a:r>
              <a:rPr lang="en-US" dirty="0"/>
              <a:t>Study downstream consequences of policies</a:t>
            </a:r>
          </a:p>
          <a:p>
            <a:pPr lvl="1"/>
            <a:r>
              <a:rPr lang="en-US" dirty="0"/>
              <a:t>Firm response</a:t>
            </a:r>
          </a:p>
          <a:p>
            <a:pPr lvl="1"/>
            <a:r>
              <a:rPr lang="en-US" dirty="0"/>
              <a:t>Substitution to other goods</a:t>
            </a:r>
          </a:p>
          <a:p>
            <a:pPr lvl="1"/>
            <a:r>
              <a:rPr lang="en-US" dirty="0"/>
              <a:t>Political economy critiques</a:t>
            </a:r>
          </a:p>
        </p:txBody>
      </p:sp>
    </p:spTree>
    <p:extLst>
      <p:ext uri="{BB962C8B-B14F-4D97-AF65-F5344CB8AC3E}">
        <p14:creationId xmlns:p14="http://schemas.microsoft.com/office/powerpoint/2010/main" val="360091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D344-CF82-6677-88A1-728CEF91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Nudges in a supply and demand model with internalities</a:t>
            </a:r>
          </a:p>
        </p:txBody>
      </p:sp>
    </p:spTree>
    <p:extLst>
      <p:ext uri="{BB962C8B-B14F-4D97-AF65-F5344CB8AC3E}">
        <p14:creationId xmlns:p14="http://schemas.microsoft.com/office/powerpoint/2010/main" val="404762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8A7-30DD-F04B-8730-4FEA62BE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Representative consumer model (last week)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EDD758-28F2-84E5-01FB-5A09C4A5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8" y="955675"/>
            <a:ext cx="4869191" cy="5902325"/>
          </a:xfrm>
        </p:spPr>
        <p:txBody>
          <a:bodyPr>
            <a:normAutofit/>
          </a:bodyPr>
          <a:lstStyle/>
          <a:p>
            <a:r>
              <a:rPr lang="en-US" dirty="0"/>
              <a:t>Suppose this is the market for sugary beverages, so people over-consume.</a:t>
            </a:r>
          </a:p>
          <a:p>
            <a:r>
              <a:rPr lang="en-US" dirty="0"/>
              <a:t>Review: draw the following objects (1 minute)</a:t>
            </a:r>
          </a:p>
          <a:p>
            <a:pPr lvl="1"/>
            <a:r>
              <a:rPr lang="en-US" dirty="0"/>
              <a:t>Market demand</a:t>
            </a:r>
          </a:p>
          <a:p>
            <a:pPr lvl="1"/>
            <a:r>
              <a:rPr lang="en-US" dirty="0" err="1"/>
              <a:t>Eqm</a:t>
            </a:r>
            <a:r>
              <a:rPr lang="en-US" dirty="0"/>
              <a:t>. price and quantity</a:t>
            </a:r>
          </a:p>
          <a:p>
            <a:pPr lvl="1"/>
            <a:r>
              <a:rPr lang="en-US" dirty="0"/>
              <a:t>Consumer Surplus</a:t>
            </a:r>
          </a:p>
          <a:p>
            <a:pPr lvl="1"/>
            <a:r>
              <a:rPr lang="en-US" dirty="0"/>
              <a:t>Producer Surplus</a:t>
            </a:r>
          </a:p>
          <a:p>
            <a:pPr lvl="1"/>
            <a:r>
              <a:rPr lang="en-US" dirty="0"/>
              <a:t>Behavioral DWL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26327C-9FFD-6CD2-1851-9693757319E4}"/>
              </a:ext>
            </a:extLst>
          </p:cNvPr>
          <p:cNvCxnSpPr/>
          <p:nvPr/>
        </p:nvCxnSpPr>
        <p:spPr>
          <a:xfrm>
            <a:off x="5878057" y="1216716"/>
            <a:ext cx="0" cy="502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23A960-FD86-8FA8-F228-F60D0AA2DD06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5682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FAEE9E-58E0-0868-960F-3B7C08EA4D0C}"/>
              </a:ext>
            </a:extLst>
          </p:cNvPr>
          <p:cNvSpPr txBox="1"/>
          <p:nvPr/>
        </p:nvSpPr>
        <p:spPr>
          <a:xfrm>
            <a:off x="8443334" y="6421005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6C789F-2B20-013F-B001-D33DAF072DEF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5A065C-3CA8-3056-9FCA-708DA5E6C230}"/>
              </a:ext>
            </a:extLst>
          </p:cNvPr>
          <p:cNvCxnSpPr>
            <a:cxnSpLocks/>
          </p:cNvCxnSpPr>
          <p:nvPr/>
        </p:nvCxnSpPr>
        <p:spPr>
          <a:xfrm>
            <a:off x="5878056" y="2902597"/>
            <a:ext cx="3564155" cy="3345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C9E841-75FB-3B78-847D-06B9CD626750}"/>
              </a:ext>
            </a:extLst>
          </p:cNvPr>
          <p:cNvCxnSpPr>
            <a:cxnSpLocks/>
          </p:cNvCxnSpPr>
          <p:nvPr/>
        </p:nvCxnSpPr>
        <p:spPr>
          <a:xfrm flipV="1">
            <a:off x="5878055" y="2294025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7FC686-9DD8-00FE-0834-AD0A7026BFB0}"/>
              </a:ext>
            </a:extLst>
          </p:cNvPr>
          <p:cNvSpPr txBox="1"/>
          <p:nvPr/>
        </p:nvSpPr>
        <p:spPr>
          <a:xfrm>
            <a:off x="10595196" y="21093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AA833-D4E8-5F66-019E-1AF0E5313F86}"/>
              </a:ext>
            </a:extLst>
          </p:cNvPr>
          <p:cNvSpPr txBox="1"/>
          <p:nvPr/>
        </p:nvSpPr>
        <p:spPr>
          <a:xfrm>
            <a:off x="9217990" y="5720069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82602847-A8C0-D0EF-729C-B52E2A8AF716}"/>
              </a:ext>
            </a:extLst>
          </p:cNvPr>
          <p:cNvSpPr/>
          <p:nvPr/>
        </p:nvSpPr>
        <p:spPr>
          <a:xfrm>
            <a:off x="5899364" y="2902596"/>
            <a:ext cx="1068579" cy="1014828"/>
          </a:xfrm>
          <a:prstGeom prst="rt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4452048-F771-454D-3C58-B3BF1C1FD012}"/>
              </a:ext>
            </a:extLst>
          </p:cNvPr>
          <p:cNvSpPr/>
          <p:nvPr/>
        </p:nvSpPr>
        <p:spPr>
          <a:xfrm rot="5400000">
            <a:off x="6235933" y="3558720"/>
            <a:ext cx="1667963" cy="2370499"/>
          </a:xfrm>
          <a:prstGeom prst="rt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2DE361-220C-A70A-A212-AAB7A0E34D7E}"/>
              </a:ext>
            </a:extLst>
          </p:cNvPr>
          <p:cNvSpPr txBox="1"/>
          <p:nvPr/>
        </p:nvSpPr>
        <p:spPr>
          <a:xfrm>
            <a:off x="6070006" y="3408590"/>
            <a:ext cx="5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6BBDD6-197F-069C-38AC-024334A84D42}"/>
              </a:ext>
            </a:extLst>
          </p:cNvPr>
          <p:cNvSpPr txBox="1"/>
          <p:nvPr/>
        </p:nvSpPr>
        <p:spPr>
          <a:xfrm>
            <a:off x="6238372" y="4540167"/>
            <a:ext cx="5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532118-46BA-38D6-3CB2-3EA581E6D5EC}"/>
                  </a:ext>
                </a:extLst>
              </p:cNvPr>
              <p:cNvSpPr txBox="1"/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532118-46BA-38D6-3CB2-3EA581E6D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08722E-4036-0B88-E930-0E10FA3FCCE6}"/>
              </a:ext>
            </a:extLst>
          </p:cNvPr>
          <p:cNvCxnSpPr>
            <a:cxnSpLocks/>
          </p:cNvCxnSpPr>
          <p:nvPr/>
        </p:nvCxnSpPr>
        <p:spPr>
          <a:xfrm>
            <a:off x="5896866" y="1663404"/>
            <a:ext cx="4814736" cy="457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85CEF9-5042-5AD6-8DF0-192343965A86}"/>
              </a:ext>
            </a:extLst>
          </p:cNvPr>
          <p:cNvCxnSpPr>
            <a:cxnSpLocks/>
          </p:cNvCxnSpPr>
          <p:nvPr/>
        </p:nvCxnSpPr>
        <p:spPr>
          <a:xfrm flipV="1">
            <a:off x="8235511" y="3889497"/>
            <a:ext cx="0" cy="2365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8FCFB4-1450-AF94-F02E-DAF5DC94CFA8}"/>
              </a:ext>
            </a:extLst>
          </p:cNvPr>
          <p:cNvCxnSpPr>
            <a:cxnSpLocks/>
          </p:cNvCxnSpPr>
          <p:nvPr/>
        </p:nvCxnSpPr>
        <p:spPr>
          <a:xfrm>
            <a:off x="5901318" y="3909987"/>
            <a:ext cx="2327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865238-C42E-5956-FFF9-DE2BCA5C691F}"/>
                  </a:ext>
                </a:extLst>
              </p:cNvPr>
              <p:cNvSpPr txBox="1"/>
              <p:nvPr/>
            </p:nvSpPr>
            <p:spPr>
              <a:xfrm>
                <a:off x="5558642" y="3755804"/>
                <a:ext cx="340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865238-C42E-5956-FFF9-DE2BCA5C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2" y="3755804"/>
                <a:ext cx="34096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3E5D114F-8698-A7D8-E354-526D0A3F3A20}"/>
              </a:ext>
            </a:extLst>
          </p:cNvPr>
          <p:cNvSpPr/>
          <p:nvPr/>
        </p:nvSpPr>
        <p:spPr>
          <a:xfrm rot="10800000">
            <a:off x="6986748" y="3917423"/>
            <a:ext cx="1248752" cy="1236312"/>
          </a:xfrm>
          <a:prstGeom prst="rtTriangle">
            <a:avLst/>
          </a:prstGeom>
          <a:solidFill>
            <a:srgbClr val="96182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C8EB6C-D56F-5A17-70CF-6BE912890BD3}"/>
              </a:ext>
            </a:extLst>
          </p:cNvPr>
          <p:cNvSpPr txBox="1"/>
          <p:nvPr/>
        </p:nvSpPr>
        <p:spPr>
          <a:xfrm>
            <a:off x="7601250" y="4248385"/>
            <a:ext cx="901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DWL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AA6E3C-441C-9277-AE2D-B43303E57A15}"/>
              </a:ext>
            </a:extLst>
          </p:cNvPr>
          <p:cNvSpPr txBox="1"/>
          <p:nvPr/>
        </p:nvSpPr>
        <p:spPr>
          <a:xfrm>
            <a:off x="10513571" y="5440821"/>
            <a:ext cx="944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DD56E-23DF-4BCB-419B-D4F5D0E460E7}"/>
              </a:ext>
            </a:extLst>
          </p:cNvPr>
          <p:cNvSpPr txBox="1"/>
          <p:nvPr/>
        </p:nvSpPr>
        <p:spPr>
          <a:xfrm>
            <a:off x="7552472" y="2631068"/>
            <a:ext cx="119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CS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54400B0-EE98-70E3-DA34-ECD04991768B}"/>
              </a:ext>
            </a:extLst>
          </p:cNvPr>
          <p:cNvCxnSpPr>
            <a:cxnSpLocks/>
          </p:cNvCxnSpPr>
          <p:nvPr/>
        </p:nvCxnSpPr>
        <p:spPr>
          <a:xfrm flipH="1">
            <a:off x="7784889" y="3214498"/>
            <a:ext cx="332122" cy="910638"/>
          </a:xfrm>
          <a:prstGeom prst="straightConnector1">
            <a:avLst/>
          </a:prstGeom>
          <a:ln w="57150">
            <a:solidFill>
              <a:srgbClr val="961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1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/>
      <p:bldP spid="58" grpId="0"/>
      <p:bldP spid="59" grpId="0"/>
      <p:bldP spid="63" grpId="0"/>
      <p:bldP spid="64" grpId="0" animBg="1"/>
      <p:bldP spid="65" grpId="0"/>
      <p:bldP spid="6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2616</Words>
  <Application>Microsoft Macintosh PowerPoint</Application>
  <PresentationFormat>Widescreen</PresentationFormat>
  <Paragraphs>441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Helvetica Neue</vt:lpstr>
      <vt:lpstr>nyt-imperial</vt:lpstr>
      <vt:lpstr>Roboto</vt:lpstr>
      <vt:lpstr>Source Sans Pro</vt:lpstr>
      <vt:lpstr>Office Theme</vt:lpstr>
      <vt:lpstr>Behavioral Economics And Public Policy: Nudges</vt:lpstr>
      <vt:lpstr>Agenda</vt:lpstr>
      <vt:lpstr>Nudges</vt:lpstr>
      <vt:lpstr>Thaler and Sunstein (2008): Synopsis</vt:lpstr>
      <vt:lpstr>Thaler and Sunstein (2008): Impact</vt:lpstr>
      <vt:lpstr>Prominence attracts criticism</vt:lpstr>
      <vt:lpstr>This week</vt:lpstr>
      <vt:lpstr>Nudges in a supply and demand model with internalities</vt:lpstr>
      <vt:lpstr>Representative consumer model (last week)</vt:lpstr>
      <vt:lpstr>Add a behavioral intervention</vt:lpstr>
      <vt:lpstr>Optimal nudges</vt:lpstr>
      <vt:lpstr>Effect of a marginal nudge on surplus components</vt:lpstr>
      <vt:lpstr>Effect of a marginal nudge on surplus components</vt:lpstr>
      <vt:lpstr>Takeaways</vt:lpstr>
      <vt:lpstr>Magnitude of optimal nudge</vt:lpstr>
      <vt:lpstr>Welfare effects of an optimal nudge</vt:lpstr>
      <vt:lpstr>Interpreting the tax-nudge equivalence result</vt:lpstr>
      <vt:lpstr>Takeaways</vt:lpstr>
      <vt:lpstr>Heterogeneous Bias</vt:lpstr>
      <vt:lpstr>Refrigerator consumption with heterogenous bias</vt:lpstr>
      <vt:lpstr>Taxing a heterogenous bias</vt:lpstr>
      <vt:lpstr>Taxing a heterogenous bias</vt:lpstr>
      <vt:lpstr>Nudges in the market for refrigerators</vt:lpstr>
      <vt:lpstr>Exercise: Nudging a heterogenous bias</vt:lpstr>
      <vt:lpstr>Scenario 1: Perfect Bias Correction</vt:lpstr>
      <vt:lpstr>Scenario 2: Homogenous Effects</vt:lpstr>
      <vt:lpstr>Scenario 3: Heterogenous Effects on biased consumers</vt:lpstr>
      <vt:lpstr>Scenario 4: Heterogenous effects with an optimal tax</vt:lpstr>
      <vt:lpstr>Intuition: Targeted Nudges</vt:lpstr>
      <vt:lpstr>Takeaways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dc:creator>Hunt Allcott</dc:creator>
  <cp:lastModifiedBy>Matt Brown</cp:lastModifiedBy>
  <cp:revision>162</cp:revision>
  <dcterms:created xsi:type="dcterms:W3CDTF">2023-03-03T20:08:21Z</dcterms:created>
  <dcterms:modified xsi:type="dcterms:W3CDTF">2024-03-03T21:22:10Z</dcterms:modified>
</cp:coreProperties>
</file>