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5" r:id="rId7"/>
    <p:sldId id="262" r:id="rId8"/>
    <p:sldId id="263" r:id="rId9"/>
    <p:sldId id="264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002E8A"/>
    <a:srgbClr val="0041C4"/>
    <a:srgbClr val="00339A"/>
    <a:srgbClr val="FFCC00"/>
    <a:srgbClr val="A45200"/>
    <a:srgbClr val="00A1DA"/>
    <a:srgbClr val="006FDE"/>
    <a:srgbClr val="B08E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77BCC-E65B-42CD-BFB2-22F10FE29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C0DDF1-6CA2-47E7-BFD6-8592C1945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BF39E-93F4-48E8-9701-089C77EFE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FE4-DC1D-41F7-8B58-A338C3C8C5B7}" type="datetimeFigureOut">
              <a:rPr lang="en-IN" smtClean="0"/>
              <a:t>12-02-2020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88FB2-1267-469C-B81F-D545535FB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C4871-4550-4C31-9956-E2D31EFF2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55DF8-E72A-4146-96F8-119D3EEC0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716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4EBA8-9FF9-42D5-B3AD-12029B7B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FF794-0B46-49D7-878C-4C49328E0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8EDB2-2892-4F34-8C72-3DB414C08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FE4-DC1D-41F7-8B58-A338C3C8C5B7}" type="datetimeFigureOut">
              <a:rPr lang="en-IN" smtClean="0"/>
              <a:t>12-02-2020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63AFA-BE9F-4822-8B32-2EA0BAAA1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3E5AA-6EA7-484A-AAE4-8BBE80AA4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55DF8-E72A-4146-96F8-119D3EEC0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92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C014E8-D425-4ED3-8C80-C403EDD7A7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944C63-7ED2-4201-9E48-9E4E6ED22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B5032-1F75-4D26-B001-DF03F396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FE4-DC1D-41F7-8B58-A338C3C8C5B7}" type="datetimeFigureOut">
              <a:rPr lang="en-IN" smtClean="0"/>
              <a:t>12-02-2020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65195-9DB5-4AE3-853B-9F36563CA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818A6-0615-4D63-AB59-8A8CE028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55DF8-E72A-4146-96F8-119D3EEC0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608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C9736-6420-4AAD-8B9C-D108BC2CE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D69C8-E3CD-4F15-9A29-D6AF7308F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F0F31-74FC-478F-877E-972A39B39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FE4-DC1D-41F7-8B58-A338C3C8C5B7}" type="datetimeFigureOut">
              <a:rPr lang="en-IN" smtClean="0"/>
              <a:t>12-02-2020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75FAE-5C13-41B7-AD9A-B08E4F70F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1289D-D3E9-4EB0-A31D-D1D1503C4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55DF8-E72A-4146-96F8-119D3EEC0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740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88197-3A20-45DE-AB19-B2AFF69A7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44DF5-26F6-4F51-A0A1-0D9117685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F0828-0E8C-4BBE-A03A-6B6C7D832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FE4-DC1D-41F7-8B58-A338C3C8C5B7}" type="datetimeFigureOut">
              <a:rPr lang="en-IN" smtClean="0"/>
              <a:t>12-02-2020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12985-D84F-4B4A-B2F2-FFFECDFF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4D00E-C504-4D22-9323-CD8D85F71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55DF8-E72A-4146-96F8-119D3EEC0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364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27341-D480-43E3-BBA8-F6C20A237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93A81-05DD-4A8F-A8F3-15D46FD3DD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92E7D9-4332-4E45-8333-C3D766305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DB713-4D01-4B4C-85B4-76E58D1A6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FE4-DC1D-41F7-8B58-A338C3C8C5B7}" type="datetimeFigureOut">
              <a:rPr lang="en-IN" smtClean="0"/>
              <a:t>12-02-2020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3D06A-6E00-4E49-ADF3-837FF63D4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AEBF2-B55F-4125-979B-4F4057B01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55DF8-E72A-4146-96F8-119D3EEC0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071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6C4BC-3D03-4C75-B949-6039F6190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0DF2C-5A9E-45CD-AB54-8428D62C8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0D1CD-59B0-4BA0-98A1-61F86D110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610F23-1B38-4EDC-B0F6-6FD82BF0FC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21C316-20F1-4EE6-A4D6-295DDF1066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9C29F6-7C89-438B-A5BD-FA0A0055B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FE4-DC1D-41F7-8B58-A338C3C8C5B7}" type="datetimeFigureOut">
              <a:rPr lang="en-IN" smtClean="0"/>
              <a:t>12-02-2020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B27C37-F266-42D1-BC86-995E4EA98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DD1959-5750-410C-8239-D6674F1F3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55DF8-E72A-4146-96F8-119D3EEC0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07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15D82-BE68-40EC-8BFF-B76BDF37C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6B7BE9-46A2-4980-A20A-0BAE15B73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FE4-DC1D-41F7-8B58-A338C3C8C5B7}" type="datetimeFigureOut">
              <a:rPr lang="en-IN" smtClean="0"/>
              <a:t>12-02-2020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B5543-07B2-4950-992E-FAAFB8A59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173506-C3C1-4906-8CCE-7D4A4E354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55DF8-E72A-4146-96F8-119D3EEC0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48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6B7681-C9C0-4E12-BAD9-1AFC32607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FE4-DC1D-41F7-8B58-A338C3C8C5B7}" type="datetimeFigureOut">
              <a:rPr lang="en-IN" smtClean="0"/>
              <a:t>12-02-2020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1FA23F-B14C-4883-BF52-62A457249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5FF50D-8825-40CC-B3B1-C55D8ACCA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55DF8-E72A-4146-96F8-119D3EEC0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819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7D3AE-3215-415B-AD55-4A74A7214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45B1B-1894-4FC5-886A-8A86A2EBA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42BA3-AAD1-4A67-9890-A5997A283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2E8E5-3178-4869-A73E-8D8D88A3B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FE4-DC1D-41F7-8B58-A338C3C8C5B7}" type="datetimeFigureOut">
              <a:rPr lang="en-IN" smtClean="0"/>
              <a:t>12-02-2020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A3020-B541-4EF4-B745-A30E3CDE0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BD188-810D-4368-BA25-1FD7F4C1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55DF8-E72A-4146-96F8-119D3EEC0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004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BBAEA-F272-4540-A471-8E43E96C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FA105B-8BB8-4758-BB7B-671259E80C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9FE26-F5BC-4551-9687-B21198822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AF1B3-6FFD-4EA5-9C8E-7B2E0F925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FE4-DC1D-41F7-8B58-A338C3C8C5B7}" type="datetimeFigureOut">
              <a:rPr lang="en-IN" smtClean="0"/>
              <a:t>12-02-2020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E44AB-BC66-4A18-B334-94EF28B2A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CFC1D-B6E5-4160-83EB-95D209E59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55DF8-E72A-4146-96F8-119D3EEC0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843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ADD8A6-0569-43D5-846F-629F1E2F7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97D7A-F426-4A35-B24B-1625E4CD4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BDFD0-B99B-4BD6-9788-D207C0E0E4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5CFE4-DC1D-41F7-8B58-A338C3C8C5B7}" type="datetimeFigureOut">
              <a:rPr lang="en-IN" smtClean="0"/>
              <a:t>12-02-2020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EEBCA-6091-4FF2-8921-C5C900DE50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2393D-C664-49D4-BCDE-C840D193E8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55DF8-E72A-4146-96F8-119D3EEC0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89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kyanyoga/sample-sales-data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B4CA6A-61F0-4C75-B12B-6E1395AD402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rgbClr val="0070C0">
                  <a:alpha val="2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40A3E13-D89B-40EB-BB8E-1C2B1332C9B3}"/>
              </a:ext>
            </a:extLst>
          </p:cNvPr>
          <p:cNvSpPr/>
          <p:nvPr/>
        </p:nvSpPr>
        <p:spPr>
          <a:xfrm>
            <a:off x="5044440" y="0"/>
            <a:ext cx="7147560" cy="6858000"/>
          </a:xfrm>
          <a:custGeom>
            <a:avLst/>
            <a:gdLst>
              <a:gd name="connsiteX0" fmla="*/ 2408904 w 8504904"/>
              <a:gd name="connsiteY0" fmla="*/ 0 h 6858000"/>
              <a:gd name="connsiteX1" fmla="*/ 8504904 w 8504904"/>
              <a:gd name="connsiteY1" fmla="*/ 0 h 6858000"/>
              <a:gd name="connsiteX2" fmla="*/ 8504904 w 8504904"/>
              <a:gd name="connsiteY2" fmla="*/ 6858000 h 6858000"/>
              <a:gd name="connsiteX3" fmla="*/ 2408904 w 8504904"/>
              <a:gd name="connsiteY3" fmla="*/ 6858000 h 6858000"/>
              <a:gd name="connsiteX4" fmla="*/ 2408903 w 8504904"/>
              <a:gd name="connsiteY4" fmla="*/ 0 h 6858000"/>
              <a:gd name="connsiteX5" fmla="*/ 2408903 w 8504904"/>
              <a:gd name="connsiteY5" fmla="*/ 6858000 h 6858000"/>
              <a:gd name="connsiteX6" fmla="*/ 0 w 850490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04904" h="6858000">
                <a:moveTo>
                  <a:pt x="2408904" y="0"/>
                </a:moveTo>
                <a:lnTo>
                  <a:pt x="8504904" y="0"/>
                </a:lnTo>
                <a:lnTo>
                  <a:pt x="8504904" y="6858000"/>
                </a:lnTo>
                <a:lnTo>
                  <a:pt x="2408904" y="6858000"/>
                </a:lnTo>
                <a:close/>
                <a:moveTo>
                  <a:pt x="2408903" y="0"/>
                </a:moveTo>
                <a:lnTo>
                  <a:pt x="2408903" y="6858000"/>
                </a:lnTo>
                <a:lnTo>
                  <a:pt x="0" y="6858000"/>
                </a:lnTo>
                <a:close/>
              </a:path>
            </a:pathLst>
          </a:custGeom>
          <a:pattFill prst="smGrid">
            <a:fgClr>
              <a:srgbClr val="0041C4"/>
            </a:fgClr>
            <a:bgClr>
              <a:srgbClr val="00206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E90694E2-DC0F-45F3-9A3A-E99A3E6FB7D9}"/>
              </a:ext>
            </a:extLst>
          </p:cNvPr>
          <p:cNvSpPr/>
          <p:nvPr/>
        </p:nvSpPr>
        <p:spPr>
          <a:xfrm>
            <a:off x="3038040" y="0"/>
            <a:ext cx="8280000" cy="6858000"/>
          </a:xfrm>
          <a:prstGeom prst="parallelogram">
            <a:avLst>
              <a:gd name="adj" fmla="val 87796"/>
            </a:avLst>
          </a:prstGeom>
          <a:gradFill>
            <a:gsLst>
              <a:gs pos="0">
                <a:srgbClr val="006FDE"/>
              </a:gs>
              <a:gs pos="100000">
                <a:srgbClr val="00A1DA"/>
              </a:gs>
            </a:gsLst>
            <a:lin ang="5400000" scaled="1"/>
          </a:gradFill>
          <a:ln>
            <a:noFill/>
          </a:ln>
          <a:effectLst>
            <a:outerShdw blurRad="3810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405E50FE-98C4-4F39-89A3-6D3A3D3F7538}"/>
              </a:ext>
            </a:extLst>
          </p:cNvPr>
          <p:cNvSpPr/>
          <p:nvPr/>
        </p:nvSpPr>
        <p:spPr>
          <a:xfrm>
            <a:off x="873960" y="0"/>
            <a:ext cx="8280000" cy="6858000"/>
          </a:xfrm>
          <a:prstGeom prst="parallelogram">
            <a:avLst>
              <a:gd name="adj" fmla="val 87796"/>
            </a:avLst>
          </a:prstGeom>
          <a:gradFill>
            <a:gsLst>
              <a:gs pos="0">
                <a:srgbClr val="3399FF"/>
              </a:gs>
              <a:gs pos="100000">
                <a:srgbClr val="33CCFF"/>
              </a:gs>
            </a:gsLst>
            <a:lin ang="5400000" scaled="1"/>
          </a:gradFill>
          <a:ln>
            <a:noFill/>
          </a:ln>
          <a:effectLst>
            <a:outerShdw blurRad="3810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6FCAD03-AA25-40C0-BBEC-11F0579BC2FA}"/>
              </a:ext>
            </a:extLst>
          </p:cNvPr>
          <p:cNvSpPr/>
          <p:nvPr/>
        </p:nvSpPr>
        <p:spPr>
          <a:xfrm>
            <a:off x="0" y="1325880"/>
            <a:ext cx="6812981" cy="2103120"/>
          </a:xfrm>
          <a:custGeom>
            <a:avLst/>
            <a:gdLst>
              <a:gd name="connsiteX0" fmla="*/ 0 w 6812981"/>
              <a:gd name="connsiteY0" fmla="*/ 0 h 2103120"/>
              <a:gd name="connsiteX1" fmla="*/ 6812981 w 6812981"/>
              <a:gd name="connsiteY1" fmla="*/ 0 h 2103120"/>
              <a:gd name="connsiteX2" fmla="*/ 4966525 w 6812981"/>
              <a:gd name="connsiteY2" fmla="*/ 2103120 h 2103120"/>
              <a:gd name="connsiteX3" fmla="*/ 0 w 6812981"/>
              <a:gd name="connsiteY3" fmla="*/ 2103120 h 2103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12981" h="2103120">
                <a:moveTo>
                  <a:pt x="0" y="0"/>
                </a:moveTo>
                <a:lnTo>
                  <a:pt x="6812981" y="0"/>
                </a:lnTo>
                <a:lnTo>
                  <a:pt x="4966525" y="2103120"/>
                </a:lnTo>
                <a:lnTo>
                  <a:pt x="0" y="2103120"/>
                </a:lnTo>
                <a:close/>
              </a:path>
            </a:pathLst>
          </a:custGeom>
          <a:gradFill flip="none" rotWithShape="1">
            <a:gsLst>
              <a:gs pos="0">
                <a:srgbClr val="002060">
                  <a:alpha val="85000"/>
                </a:srgbClr>
              </a:gs>
              <a:gs pos="100000">
                <a:srgbClr val="002E8A">
                  <a:alpha val="8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6538E1-C77A-4045-A0C6-2B8A0E3296C0}"/>
              </a:ext>
            </a:extLst>
          </p:cNvPr>
          <p:cNvSpPr txBox="1"/>
          <p:nvPr/>
        </p:nvSpPr>
        <p:spPr>
          <a:xfrm>
            <a:off x="129386" y="1412320"/>
            <a:ext cx="6150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>
                    <a:alpha val="80000"/>
                  </a:schemeClr>
                </a:solidFill>
                <a:latin typeface="Century Gothic" panose="020B0502020202020204" pitchFamily="34" charset="0"/>
              </a:rPr>
              <a:t>Customer Segmentation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7F2309-9A8E-4CC4-8B53-B9D630FB271D}"/>
              </a:ext>
            </a:extLst>
          </p:cNvPr>
          <p:cNvSpPr txBox="1"/>
          <p:nvPr/>
        </p:nvSpPr>
        <p:spPr>
          <a:xfrm>
            <a:off x="203100" y="2476053"/>
            <a:ext cx="4780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spc="300" dirty="0">
                <a:solidFill>
                  <a:schemeClr val="bg1">
                    <a:alpha val="80000"/>
                  </a:schemeClr>
                </a:solidFill>
                <a:latin typeface="Century Gothic" panose="020B0502020202020204" pitchFamily="34" charset="0"/>
              </a:rPr>
              <a:t>By Matt Burnham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32B2CD2-C378-4034-A47B-858EBFA0FE46}"/>
              </a:ext>
            </a:extLst>
          </p:cNvPr>
          <p:cNvGrpSpPr/>
          <p:nvPr/>
        </p:nvGrpSpPr>
        <p:grpSpPr>
          <a:xfrm>
            <a:off x="5379019" y="3840480"/>
            <a:ext cx="6812981" cy="2103120"/>
            <a:chOff x="5379019" y="3398520"/>
            <a:chExt cx="6812981" cy="210312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6CDE422-AB7F-4882-AF80-8B13DA67A169}"/>
                </a:ext>
              </a:extLst>
            </p:cNvPr>
            <p:cNvSpPr/>
            <p:nvPr/>
          </p:nvSpPr>
          <p:spPr>
            <a:xfrm flipH="1" flipV="1">
              <a:off x="5379019" y="3398520"/>
              <a:ext cx="6812981" cy="2103120"/>
            </a:xfrm>
            <a:custGeom>
              <a:avLst/>
              <a:gdLst>
                <a:gd name="connsiteX0" fmla="*/ 0 w 6812981"/>
                <a:gd name="connsiteY0" fmla="*/ 0 h 2103120"/>
                <a:gd name="connsiteX1" fmla="*/ 6812981 w 6812981"/>
                <a:gd name="connsiteY1" fmla="*/ 0 h 2103120"/>
                <a:gd name="connsiteX2" fmla="*/ 4966525 w 6812981"/>
                <a:gd name="connsiteY2" fmla="*/ 2103120 h 2103120"/>
                <a:gd name="connsiteX3" fmla="*/ 0 w 6812981"/>
                <a:gd name="connsiteY3" fmla="*/ 2103120 h 2103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12981" h="2103120">
                  <a:moveTo>
                    <a:pt x="0" y="0"/>
                  </a:moveTo>
                  <a:lnTo>
                    <a:pt x="6812981" y="0"/>
                  </a:lnTo>
                  <a:lnTo>
                    <a:pt x="4966525" y="2103120"/>
                  </a:lnTo>
                  <a:lnTo>
                    <a:pt x="0" y="2103120"/>
                  </a:lnTo>
                  <a:close/>
                </a:path>
              </a:pathLst>
            </a:custGeom>
            <a:gradFill>
              <a:gsLst>
                <a:gs pos="0">
                  <a:srgbClr val="002060"/>
                </a:gs>
                <a:gs pos="100000">
                  <a:srgbClr val="002E8A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pic>
          <p:nvPicPr>
            <p:cNvPr id="20" name="Graphic 19" descr="Teacher">
              <a:extLst>
                <a:ext uri="{FF2B5EF4-FFF2-40B4-BE49-F238E27FC236}">
                  <a16:creationId xmlns:a16="http://schemas.microsoft.com/office/drawing/2014/main" id="{D97DD7F5-92B2-4149-BB0E-7C2D4182BF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12981" y="4008120"/>
              <a:ext cx="914400" cy="9144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69AEA65-A730-4E70-A4F7-7BD588F94584}"/>
                </a:ext>
              </a:extLst>
            </p:cNvPr>
            <p:cNvSpPr txBox="1"/>
            <p:nvPr/>
          </p:nvSpPr>
          <p:spPr>
            <a:xfrm>
              <a:off x="7842225" y="3666057"/>
              <a:ext cx="405663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dirty="0">
                  <a:solidFill>
                    <a:schemeClr val="bg1">
                      <a:alpha val="80000"/>
                    </a:schemeClr>
                  </a:solidFill>
                  <a:latin typeface="Century Gothic" panose="020B0502020202020204" pitchFamily="34" charset="0"/>
                </a:rPr>
                <a:t>MINI PROJECT PRESENTATION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82EAA01-F2BB-4AB6-9F52-7DCC6AAE6E35}"/>
                </a:ext>
              </a:extLst>
            </p:cNvPr>
            <p:cNvSpPr txBox="1"/>
            <p:nvPr/>
          </p:nvSpPr>
          <p:spPr>
            <a:xfrm>
              <a:off x="7842224" y="4567034"/>
              <a:ext cx="40566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>
                  <a:solidFill>
                    <a:schemeClr val="bg1">
                      <a:alpha val="80000"/>
                    </a:schemeClr>
                  </a:solidFill>
                  <a:latin typeface="Century Gothic" panose="020B0502020202020204" pitchFamily="34" charset="0"/>
                </a:rPr>
                <a:t>Feb-2020</a:t>
              </a:r>
            </a:p>
          </p:txBody>
        </p:sp>
      </p:grpSp>
      <p:sp>
        <p:nvSpPr>
          <p:cNvPr id="35" name="Frame 34">
            <a:extLst>
              <a:ext uri="{FF2B5EF4-FFF2-40B4-BE49-F238E27FC236}">
                <a16:creationId xmlns:a16="http://schemas.microsoft.com/office/drawing/2014/main" id="{55C7EFF6-23CC-430B-98EE-9945F4A85F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506"/>
            </a:avLst>
          </a:prstGeom>
          <a:gradFill flip="none" rotWithShape="1">
            <a:gsLst>
              <a:gs pos="91604">
                <a:schemeClr val="bg1">
                  <a:lumMod val="65000"/>
                </a:schemeClr>
              </a:gs>
              <a:gs pos="74787">
                <a:schemeClr val="bg1">
                  <a:lumMod val="95000"/>
                </a:schemeClr>
              </a:gs>
              <a:gs pos="29376">
                <a:schemeClr val="bg1"/>
              </a:gs>
              <a:gs pos="8400">
                <a:schemeClr val="bg1">
                  <a:lumMod val="65000"/>
                </a:schemeClr>
              </a:gs>
              <a:gs pos="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FB88893-CC0B-423E-B1DA-E0DD89139313}"/>
              </a:ext>
            </a:extLst>
          </p:cNvPr>
          <p:cNvSpPr/>
          <p:nvPr/>
        </p:nvSpPr>
        <p:spPr>
          <a:xfrm>
            <a:off x="5252370" y="83891"/>
            <a:ext cx="6812982" cy="6858000"/>
          </a:xfrm>
          <a:custGeom>
            <a:avLst/>
            <a:gdLst>
              <a:gd name="connsiteX0" fmla="*/ 0 w 6986769"/>
              <a:gd name="connsiteY0" fmla="*/ 0 h 6858000"/>
              <a:gd name="connsiteX1" fmla="*/ 6986769 w 6986769"/>
              <a:gd name="connsiteY1" fmla="*/ 0 h 6858000"/>
              <a:gd name="connsiteX2" fmla="*/ 6986769 w 6986769"/>
              <a:gd name="connsiteY2" fmla="*/ 6858000 h 6858000"/>
              <a:gd name="connsiteX3" fmla="*/ 2509127 w 698676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6769" h="6858000">
                <a:moveTo>
                  <a:pt x="0" y="0"/>
                </a:moveTo>
                <a:lnTo>
                  <a:pt x="6986769" y="0"/>
                </a:lnTo>
                <a:lnTo>
                  <a:pt x="6986769" y="6858000"/>
                </a:lnTo>
                <a:lnTo>
                  <a:pt x="2509127" y="685800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5445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2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2F24369-A257-4A76-8D77-051EDB2B5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4672B2-A67D-4C84-A8A1-E8D400649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2400" b="1" u="sng" dirty="0">
                <a:solidFill>
                  <a:srgbClr val="000000"/>
                </a:solidFill>
              </a:rPr>
              <a:t>Data Source: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000000"/>
                </a:solidFill>
              </a:rPr>
              <a:t>Kaggle: </a:t>
            </a:r>
            <a:r>
              <a:rPr lang="en-AU" sz="2400" dirty="0">
                <a:solidFill>
                  <a:srgbClr val="000000"/>
                </a:solidFill>
                <a:hlinkClick r:id="rId3"/>
              </a:rPr>
              <a:t>Sample Sales Data</a:t>
            </a:r>
            <a:endParaRPr lang="en-AU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AU" sz="2400" b="1" u="sng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AU" sz="2400" b="1" u="sng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070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rgbClr val="002E8A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9FF59-6DC1-448F-9769-5CD0886FE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936" y="-4763"/>
            <a:ext cx="2886075" cy="2565924"/>
          </a:xfrm>
          <a:solidFill>
            <a:srgbClr val="3399F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Information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47E6B2-016B-45EF-B17A-7ACC961D4E7F}"/>
              </a:ext>
            </a:extLst>
          </p:cNvPr>
          <p:cNvSpPr txBox="1"/>
          <p:nvPr/>
        </p:nvSpPr>
        <p:spPr>
          <a:xfrm>
            <a:off x="4416408" y="1002774"/>
            <a:ext cx="76134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Dataset: </a:t>
            </a:r>
            <a:r>
              <a:rPr lang="en-AU" sz="2000" dirty="0"/>
              <a:t>Kaggle – “</a:t>
            </a:r>
            <a:r>
              <a:rPr lang="en-AU" sz="2000" dirty="0" err="1"/>
              <a:t>sales_data_sample</a:t>
            </a:r>
            <a:r>
              <a:rPr lang="en-AU" sz="2000" dirty="0"/>
              <a:t>”: A Toy wholesaling business </a:t>
            </a:r>
          </a:p>
          <a:p>
            <a:r>
              <a:rPr lang="en-AU" sz="2000" dirty="0"/>
              <a:t>	</a:t>
            </a:r>
          </a:p>
          <a:p>
            <a:endParaRPr lang="en-AU" sz="2000" dirty="0"/>
          </a:p>
          <a:p>
            <a:endParaRPr lang="en-AU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EC7261-C4B5-421E-92CB-91E3A0F0D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408" y="1552076"/>
            <a:ext cx="7420187" cy="15482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607A76-6E2B-4644-BFD2-F93A843E7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410" y="3649652"/>
            <a:ext cx="3883460" cy="252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9D9274B-ED2D-4F6A-BAD6-559060072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4734" y="3649652"/>
            <a:ext cx="360003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989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rgbClr val="002E8A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9FF59-6DC1-448F-9769-5CD0886FE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936" y="-4763"/>
            <a:ext cx="2886075" cy="2565924"/>
          </a:xfrm>
          <a:solidFill>
            <a:srgbClr val="3399F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Clustering Approach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764D8A-130C-4C41-9440-C268B4CF3F09}"/>
              </a:ext>
            </a:extLst>
          </p:cNvPr>
          <p:cNvSpPr txBox="1"/>
          <p:nvPr/>
        </p:nvSpPr>
        <p:spPr>
          <a:xfrm>
            <a:off x="139160" y="3137483"/>
            <a:ext cx="65663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2000" b="1" u="sng" dirty="0"/>
              <a:t>EDA</a:t>
            </a:r>
            <a:r>
              <a:rPr lang="en-AU" sz="2000" dirty="0"/>
              <a:t>: </a:t>
            </a:r>
          </a:p>
          <a:p>
            <a:pPr lvl="1"/>
            <a:r>
              <a:rPr lang="en-AU" sz="2000" dirty="0"/>
              <a:t>Create a clustering / segmentation with arbitrary number of clusters, namely creating the following variables: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AU" sz="2000" b="1" dirty="0"/>
              <a:t>Recency </a:t>
            </a:r>
            <a:r>
              <a:rPr lang="en-AU" sz="2000" dirty="0"/>
              <a:t>- </a:t>
            </a:r>
            <a:r>
              <a:rPr lang="en-US" sz="2000" dirty="0"/>
              <a:t> number of days between the customer's latest order date and the snapshot date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AU" sz="2000" b="1" dirty="0"/>
              <a:t>Frequency - </a:t>
            </a:r>
            <a:r>
              <a:rPr lang="en-US" sz="2000" dirty="0"/>
              <a:t>Number of purchases made by the customer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AU" sz="2000" b="1" dirty="0" err="1"/>
              <a:t>MonetaryValue</a:t>
            </a:r>
            <a:r>
              <a:rPr lang="en-AU" sz="2000" b="1" dirty="0"/>
              <a:t> – </a:t>
            </a:r>
            <a:r>
              <a:rPr lang="en-US" sz="2000" dirty="0"/>
              <a:t>Rev. generated by the customer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sz="2000" dirty="0"/>
          </a:p>
          <a:p>
            <a:pPr lvl="1"/>
            <a:r>
              <a:rPr lang="en-US" sz="2000" dirty="0"/>
              <a:t>Dividing customers into 4 segments: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/>
              <a:t>Create a spend quantile with 4 groups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/>
              <a:t>Calculate a </a:t>
            </a:r>
            <a:r>
              <a:rPr lang="en-US" sz="2000" dirty="0" err="1"/>
              <a:t>RFM_Score</a:t>
            </a:r>
            <a:r>
              <a:rPr lang="en-US" sz="2000" dirty="0"/>
              <a:t>, then label them (3)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233B13-EF6C-40F0-BCE6-F14BAE8CA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637" y="4226767"/>
            <a:ext cx="5924701" cy="260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660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rgbClr val="002E8A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9FF59-6DC1-448F-9769-5CD0886FE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936" y="-4763"/>
            <a:ext cx="2886075" cy="2565924"/>
          </a:xfrm>
          <a:solidFill>
            <a:srgbClr val="3399F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Segmentation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using </a:t>
            </a:r>
            <a:r>
              <a:rPr lang="en-US" sz="3600" dirty="0" err="1">
                <a:solidFill>
                  <a:schemeClr val="bg1"/>
                </a:solidFill>
              </a:rPr>
              <a:t>KMeans</a:t>
            </a:r>
            <a:r>
              <a:rPr lang="en-US" sz="3600" dirty="0">
                <a:solidFill>
                  <a:schemeClr val="bg1"/>
                </a:solidFill>
              </a:rPr>
              <a:t> Clustering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185813-1AFF-4F6C-9013-F4AA73611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854" y="3514393"/>
            <a:ext cx="4915034" cy="33436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7F3EB4-1E5C-4D61-A56D-806C10C0F0E8}"/>
              </a:ext>
            </a:extLst>
          </p:cNvPr>
          <p:cNvSpPr txBox="1"/>
          <p:nvPr/>
        </p:nvSpPr>
        <p:spPr>
          <a:xfrm>
            <a:off x="3546968" y="3154918"/>
            <a:ext cx="2434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Prior to transformation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A73868-311F-4CB6-AF1D-317F6EC7A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2727" y="3524250"/>
            <a:ext cx="4729273" cy="33337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3BC2DCB-94E1-4CA5-AD63-EC2757169807}"/>
              </a:ext>
            </a:extLst>
          </p:cNvPr>
          <p:cNvSpPr txBox="1"/>
          <p:nvPr/>
        </p:nvSpPr>
        <p:spPr>
          <a:xfrm>
            <a:off x="6391404" y="1024114"/>
            <a:ext cx="36082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Transformation: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Log for skewness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StandardScaler</a:t>
            </a:r>
            <a:r>
              <a:rPr lang="en-US" dirty="0"/>
              <a:t> for equal variance and mean (</a:t>
            </a:r>
            <a:r>
              <a:rPr lang="en-AU" dirty="0"/>
              <a:t>to normalise)</a:t>
            </a:r>
          </a:p>
        </p:txBody>
      </p:sp>
    </p:spTree>
    <p:extLst>
      <p:ext uri="{BB962C8B-B14F-4D97-AF65-F5344CB8AC3E}">
        <p14:creationId xmlns:p14="http://schemas.microsoft.com/office/powerpoint/2010/main" val="3764444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rgbClr val="002E8A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9FF59-6DC1-448F-9769-5CD0886FE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936" y="-4763"/>
            <a:ext cx="2886075" cy="2565924"/>
          </a:xfrm>
          <a:solidFill>
            <a:srgbClr val="3399F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Choosing number of clusters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7F3EB4-1E5C-4D61-A56D-806C10C0F0E8}"/>
              </a:ext>
            </a:extLst>
          </p:cNvPr>
          <p:cNvSpPr txBox="1"/>
          <p:nvPr/>
        </p:nvSpPr>
        <p:spPr>
          <a:xfrm>
            <a:off x="4357685" y="1865211"/>
            <a:ext cx="3066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u="sng" dirty="0"/>
              <a:t>1. Sum Squared Errors (SSE)</a:t>
            </a:r>
            <a:endParaRPr lang="en-A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Rate of Change highest k=3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Silhouette score = 0.438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572A76-CAD4-41F5-9E6B-6A37B38703FC}"/>
              </a:ext>
            </a:extLst>
          </p:cNvPr>
          <p:cNvSpPr txBox="1"/>
          <p:nvPr/>
        </p:nvSpPr>
        <p:spPr>
          <a:xfrm>
            <a:off x="8281989" y="1865211"/>
            <a:ext cx="37394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2. </a:t>
            </a:r>
            <a:r>
              <a:rPr lang="en-AU" b="1" u="sng" dirty="0"/>
              <a:t>Distortions &amp; Inertias</a:t>
            </a:r>
          </a:p>
          <a:p>
            <a:r>
              <a:rPr lang="en-AU" b="1" dirty="0"/>
              <a:t>Rate of Change also highest at k=3</a:t>
            </a:r>
          </a:p>
          <a:p>
            <a:r>
              <a:rPr lang="en-AU" b="1" dirty="0"/>
              <a:t>K-Means Objective = 107.2</a:t>
            </a:r>
          </a:p>
          <a:p>
            <a:r>
              <a:rPr lang="en-AU" b="1" dirty="0"/>
              <a:t>Quality of fit/Score (opposite) = -22.3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DFB2C3-54EE-4E60-8F40-EE9A68144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284" y="3327341"/>
            <a:ext cx="5006190" cy="352227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9E6A75D-9195-431D-81D0-E7BC9339B349}"/>
              </a:ext>
            </a:extLst>
          </p:cNvPr>
          <p:cNvSpPr/>
          <p:nvPr/>
        </p:nvSpPr>
        <p:spPr>
          <a:xfrm>
            <a:off x="5740267" y="550726"/>
            <a:ext cx="5083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 Build a Model - Finding a K-value using SSE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E5E8A3-396C-4344-BD66-729FE76E8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7908" y="3333751"/>
            <a:ext cx="4974092" cy="351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895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rgbClr val="002E8A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9FF59-6DC1-448F-9769-5CD0886FE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936" y="-4763"/>
            <a:ext cx="2886075" cy="2565924"/>
          </a:xfrm>
          <a:solidFill>
            <a:srgbClr val="3399F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Choosing number of clusters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7F3EB4-1E5C-4D61-A56D-806C10C0F0E8}"/>
              </a:ext>
            </a:extLst>
          </p:cNvPr>
          <p:cNvSpPr txBox="1"/>
          <p:nvPr/>
        </p:nvSpPr>
        <p:spPr>
          <a:xfrm>
            <a:off x="4357685" y="1865211"/>
            <a:ext cx="3066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u="sng" dirty="0"/>
              <a:t>1. Distortions &amp; Inertias</a:t>
            </a:r>
            <a:endParaRPr lang="en-A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Rate of Change highest k=4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Silhouette score = 0.438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572A76-CAD4-41F5-9E6B-6A37B38703FC}"/>
              </a:ext>
            </a:extLst>
          </p:cNvPr>
          <p:cNvSpPr txBox="1"/>
          <p:nvPr/>
        </p:nvSpPr>
        <p:spPr>
          <a:xfrm>
            <a:off x="8281989" y="1865211"/>
            <a:ext cx="37394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2. </a:t>
            </a:r>
            <a:r>
              <a:rPr lang="en-AU" b="1" u="sng" dirty="0"/>
              <a:t>Distortions &amp; Inertias</a:t>
            </a:r>
          </a:p>
          <a:p>
            <a:r>
              <a:rPr lang="en-AU" b="1" dirty="0"/>
              <a:t>Rate of Change highest at k=3</a:t>
            </a:r>
          </a:p>
          <a:p>
            <a:r>
              <a:rPr lang="en-AU" b="1" dirty="0"/>
              <a:t>K-Means Objective = 80.9</a:t>
            </a:r>
          </a:p>
          <a:p>
            <a:r>
              <a:rPr lang="en-AU" b="1" dirty="0"/>
              <a:t>Quality of fit/Score (opposite) = -22.2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E6A75D-9195-431D-81D0-E7BC9339B349}"/>
              </a:ext>
            </a:extLst>
          </p:cNvPr>
          <p:cNvSpPr/>
          <p:nvPr/>
        </p:nvSpPr>
        <p:spPr>
          <a:xfrm>
            <a:off x="4822473" y="601060"/>
            <a:ext cx="6569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 Build a Model - Finding a K-value using </a:t>
            </a:r>
            <a:r>
              <a:rPr lang="en-AU" b="1" dirty="0"/>
              <a:t>Distortion &amp; Inertias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C088AF-222A-48F2-9BBF-19FBEF84B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637" y="3332411"/>
            <a:ext cx="4848271" cy="351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2C379E-5253-42F1-8DDA-5791E5F33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202" y="3332411"/>
            <a:ext cx="4895798" cy="35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537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rgbClr val="002E8A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9FF59-6DC1-448F-9769-5CD0886FE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936" y="-4763"/>
            <a:ext cx="2886075" cy="2565924"/>
          </a:xfrm>
          <a:solidFill>
            <a:srgbClr val="3399F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AU" sz="3600" b="1" dirty="0">
                <a:solidFill>
                  <a:schemeClr val="bg1"/>
                </a:solidFill>
              </a:rPr>
              <a:t>Implementing </a:t>
            </a:r>
            <a:r>
              <a:rPr lang="en-AU" sz="3600" b="1" dirty="0" err="1">
                <a:solidFill>
                  <a:schemeClr val="bg1"/>
                </a:solidFill>
              </a:rPr>
              <a:t>KMeans</a:t>
            </a:r>
            <a:endParaRPr lang="en-A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7F3EB4-1E5C-4D61-A56D-806C10C0F0E8}"/>
              </a:ext>
            </a:extLst>
          </p:cNvPr>
          <p:cNvSpPr txBox="1"/>
          <p:nvPr/>
        </p:nvSpPr>
        <p:spPr>
          <a:xfrm>
            <a:off x="5074333" y="2332796"/>
            <a:ext cx="2886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Sum Squared Errors (SSE):</a:t>
            </a:r>
          </a:p>
          <a:p>
            <a:pPr algn="ctr"/>
            <a:r>
              <a:rPr lang="en-AU" b="1" dirty="0"/>
              <a:t>3 Clusters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572A76-CAD4-41F5-9E6B-6A37B38703FC}"/>
              </a:ext>
            </a:extLst>
          </p:cNvPr>
          <p:cNvSpPr txBox="1"/>
          <p:nvPr/>
        </p:nvSpPr>
        <p:spPr>
          <a:xfrm>
            <a:off x="9001212" y="2332796"/>
            <a:ext cx="2886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Distortions &amp; Inertias:</a:t>
            </a:r>
          </a:p>
          <a:p>
            <a:pPr algn="ctr"/>
            <a:r>
              <a:rPr lang="en-AU" b="1" dirty="0"/>
              <a:t>4 Clusters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331586-61CD-441A-943A-67AA1C59F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0331" y="3647842"/>
            <a:ext cx="3490000" cy="1980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ED6ABA9-6F46-4E53-BFFD-D2F9BCF802AD}"/>
              </a:ext>
            </a:extLst>
          </p:cNvPr>
          <p:cNvSpPr/>
          <p:nvPr/>
        </p:nvSpPr>
        <p:spPr>
          <a:xfrm>
            <a:off x="4343059" y="1986868"/>
            <a:ext cx="4104000" cy="41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DBBEC4-F6B0-4B1B-9E7A-6DB5F81F3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510" y="3647842"/>
            <a:ext cx="3229426" cy="162900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CDDAAF8-5C5E-4816-9DAF-912BBE1FA454}"/>
              </a:ext>
            </a:extLst>
          </p:cNvPr>
          <p:cNvSpPr/>
          <p:nvPr/>
        </p:nvSpPr>
        <p:spPr>
          <a:xfrm>
            <a:off x="6180980" y="583827"/>
            <a:ext cx="44143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90A0B"/>
                </a:solidFill>
                <a:latin typeface="Georgia" panose="02040502050405020303" pitchFamily="18" charset="0"/>
              </a:rPr>
              <a:t>K-Means is very susceptible to outliers, as you can see by the </a:t>
            </a:r>
            <a:r>
              <a:rPr lang="en-AU" i="1" dirty="0">
                <a:solidFill>
                  <a:srgbClr val="090A0B"/>
                </a:solidFill>
                <a:latin typeface="Georgia" panose="02040502050405020303" pitchFamily="18" charset="0"/>
              </a:rPr>
              <a:t>silhouette scores and by the clustering below</a:t>
            </a:r>
            <a:r>
              <a:rPr lang="en-US" i="1" dirty="0">
                <a:solidFill>
                  <a:srgbClr val="090A0B"/>
                </a:solidFill>
                <a:latin typeface="Georgia" panose="02040502050405020303" pitchFamily="18" charset="0"/>
              </a:rPr>
              <a:t>. </a:t>
            </a:r>
            <a:endParaRPr lang="en-AU" i="1" dirty="0">
              <a:solidFill>
                <a:srgbClr val="090A0B"/>
              </a:solidFill>
              <a:latin typeface="Georgia" panose="02040502050405020303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B337C9-6912-4FE3-B513-EA8206DDC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99" y="3647842"/>
            <a:ext cx="3617850" cy="246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411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rgbClr val="002E8A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9FF59-6DC1-448F-9769-5CD0886FE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936" y="-4763"/>
            <a:ext cx="2886075" cy="2565924"/>
          </a:xfrm>
          <a:solidFill>
            <a:srgbClr val="3399F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AU" sz="3600" b="1" dirty="0">
                <a:solidFill>
                  <a:schemeClr val="bg1"/>
                </a:solidFill>
              </a:rPr>
              <a:t>Implementing </a:t>
            </a:r>
            <a:r>
              <a:rPr lang="en-AU" sz="3600" b="1" dirty="0" err="1">
                <a:solidFill>
                  <a:schemeClr val="bg1"/>
                </a:solidFill>
              </a:rPr>
              <a:t>KMeans</a:t>
            </a:r>
            <a:endParaRPr lang="en-A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7F3EB4-1E5C-4D61-A56D-806C10C0F0E8}"/>
              </a:ext>
            </a:extLst>
          </p:cNvPr>
          <p:cNvSpPr txBox="1"/>
          <p:nvPr/>
        </p:nvSpPr>
        <p:spPr>
          <a:xfrm>
            <a:off x="4908149" y="389611"/>
            <a:ext cx="7055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Building Customer Personas</a:t>
            </a:r>
          </a:p>
          <a:p>
            <a:endParaRPr lang="en-AU" b="1" dirty="0"/>
          </a:p>
          <a:p>
            <a:r>
              <a:rPr lang="en-US" dirty="0"/>
              <a:t>Customer Personas can be built by determining the summary stats of RFM values or </a:t>
            </a:r>
            <a:r>
              <a:rPr lang="en-US" b="1" dirty="0"/>
              <a:t>via a Snake Plot. </a:t>
            </a:r>
            <a:r>
              <a:rPr lang="en-US" dirty="0"/>
              <a:t>Example implementing k=3 clusters:</a:t>
            </a:r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CD79BD-EDB9-4A6D-99BB-82496AAB2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358" y="1589940"/>
            <a:ext cx="7811590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661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rgbClr val="002E8A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9FF59-6DC1-448F-9769-5CD0886FE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936" y="-4763"/>
            <a:ext cx="2886075" cy="2565924"/>
          </a:xfrm>
          <a:solidFill>
            <a:srgbClr val="3399F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AU" sz="3600" b="1" dirty="0">
                <a:solidFill>
                  <a:schemeClr val="bg1"/>
                </a:solidFill>
              </a:rPr>
              <a:t>Implementing </a:t>
            </a:r>
            <a:r>
              <a:rPr lang="en-AU" sz="3600" b="1" dirty="0" err="1">
                <a:solidFill>
                  <a:schemeClr val="bg1"/>
                </a:solidFill>
              </a:rPr>
              <a:t>KMeans</a:t>
            </a:r>
            <a:endParaRPr lang="en-A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7F3EB4-1E5C-4D61-A56D-806C10C0F0E8}"/>
              </a:ext>
            </a:extLst>
          </p:cNvPr>
          <p:cNvSpPr txBox="1"/>
          <p:nvPr/>
        </p:nvSpPr>
        <p:spPr>
          <a:xfrm>
            <a:off x="4336100" y="678034"/>
            <a:ext cx="70557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Building Customer Personas</a:t>
            </a:r>
          </a:p>
          <a:p>
            <a:endParaRPr lang="en-AU" b="1" dirty="0"/>
          </a:p>
          <a:p>
            <a:r>
              <a:rPr lang="en-US" dirty="0"/>
              <a:t>A visual representation of each segment's attributes helps us to determine the relative importance of segment attributes. Calculating the relative importance of a cluster's attribute value compared to population:</a:t>
            </a:r>
          </a:p>
          <a:p>
            <a:endParaRPr lang="en-AU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794995-4FBE-4354-BBC4-773BC550A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100" y="2561161"/>
            <a:ext cx="5887272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568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cf692bb76150f85b9a41a443decb02b [Read-Only]" id="{1BE16D06-E8B7-432F-A185-CC3298509966}" vid="{487FCB91-3A64-469C-8A89-231E42BF0EA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362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Georgia</vt:lpstr>
      <vt:lpstr>Helvetica Neue</vt:lpstr>
      <vt:lpstr>Wingdings</vt:lpstr>
      <vt:lpstr>Office Theme</vt:lpstr>
      <vt:lpstr>PowerPoint Presentation</vt:lpstr>
      <vt:lpstr>Information</vt:lpstr>
      <vt:lpstr>Clustering Approach </vt:lpstr>
      <vt:lpstr>Segmentation using KMeans Clustering </vt:lpstr>
      <vt:lpstr>Choosing number of clusters</vt:lpstr>
      <vt:lpstr>Choosing number of clusters</vt:lpstr>
      <vt:lpstr>Implementing KMeans</vt:lpstr>
      <vt:lpstr>Implementing KMeans</vt:lpstr>
      <vt:lpstr>Implementing KMeans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Burnham</dc:creator>
  <cp:lastModifiedBy>Matt Burnham</cp:lastModifiedBy>
  <cp:revision>19</cp:revision>
  <dcterms:created xsi:type="dcterms:W3CDTF">2020-02-10T14:54:55Z</dcterms:created>
  <dcterms:modified xsi:type="dcterms:W3CDTF">2020-02-12T15:00:58Z</dcterms:modified>
</cp:coreProperties>
</file>