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5" r:id="rId6"/>
    <p:sldId id="296" r:id="rId7"/>
    <p:sldId id="297" r:id="rId8"/>
    <p:sldId id="298" r:id="rId9"/>
    <p:sldId id="279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1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0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0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9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0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4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9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1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6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9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3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burns963/53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872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Natural Gas Prices</a:t>
            </a:r>
            <a:r>
              <a:rPr lang="en-US" dirty="0">
                <a:solidFill>
                  <a:schemeClr val="bg1"/>
                </a:solidFill>
              </a:rPr>
              <a:t> vs.</a:t>
            </a:r>
            <a:r>
              <a:rPr lang="en-US" b="1" dirty="0">
                <a:solidFill>
                  <a:schemeClr val="bg1"/>
                </a:solidFill>
              </a:rPr>
              <a:t> Employment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Data Exploration and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EB44C14-17FD-4703-B315-7CADAF8F6501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913A4B-D613-44D8-ABA7-5494D7CAC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FF86AE2-C835-4CAF-B4A2-32F0A8D6C317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D80EE3CE-8A60-4919-978D-FE068D017E5C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11CB6F-9030-41F3-B37A-C7F299F03CD3}"/>
              </a:ext>
            </a:extLst>
          </p:cNvPr>
          <p:cNvSpPr txBox="1">
            <a:spLocks/>
          </p:cNvSpPr>
          <p:nvPr/>
        </p:nvSpPr>
        <p:spPr>
          <a:xfrm>
            <a:off x="6514310" y="4696861"/>
            <a:ext cx="45720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4"/>
                </a:solidFill>
              </a:rPr>
              <a:t>Matt Burns</a:t>
            </a:r>
          </a:p>
          <a:p>
            <a:pPr algn="r"/>
            <a:r>
              <a:rPr lang="en-US" sz="2800" dirty="0">
                <a:solidFill>
                  <a:schemeClr val="accent4"/>
                </a:solidFill>
              </a:rPr>
              <a:t>DSC 530</a:t>
            </a:r>
          </a:p>
          <a:p>
            <a:pPr algn="r"/>
            <a:r>
              <a:rPr lang="en-US" sz="2800" dirty="0">
                <a:solidFill>
                  <a:schemeClr val="accent4"/>
                </a:solidFill>
              </a:rPr>
              <a:t>Bellevue University</a:t>
            </a:r>
          </a:p>
          <a:p>
            <a:pPr algn="r"/>
            <a:r>
              <a:rPr lang="en-US" sz="2800" dirty="0">
                <a:solidFill>
                  <a:schemeClr val="accent4"/>
                </a:solidFill>
              </a:rPr>
              <a:t>6/1/2019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96F44A-ACB2-4BF9-B806-9DAE1B7C13F5}"/>
              </a:ext>
            </a:extLst>
          </p:cNvPr>
          <p:cNvSpPr txBox="1">
            <a:spLocks/>
          </p:cNvSpPr>
          <p:nvPr/>
        </p:nvSpPr>
        <p:spPr>
          <a:xfrm>
            <a:off x="1105690" y="4673074"/>
            <a:ext cx="4572000" cy="155119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8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Cyberactive">
            <a:extLst>
              <a:ext uri="{FF2B5EF4-FFF2-40B4-BE49-F238E27FC236}">
                <a16:creationId xmlns:a16="http://schemas.microsoft.com/office/drawing/2014/main" id="{4D2D9C53-13D5-42DC-9819-040BB23B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4" y="4794043"/>
            <a:ext cx="38957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Mining Employment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767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860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C8BE8-8B68-483F-AA2B-1D49854F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49" y="655126"/>
            <a:ext cx="6158501" cy="40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1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Gas Price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 Mass Function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 illustration compares 2009 to 2017. 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can see that Natural Gas is cheaper in 2017, but I don’t like PMFs for monthly data.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good old fashioned line graph would be more informative.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EFDF2-8C1A-4B7F-AF6B-77923FA9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1" y="1298495"/>
            <a:ext cx="6379577" cy="41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Gas Price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Cumulative Distribution Function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 graph illustrates that very few months have a gas price over 6 or less than 3.5. It is illustrating the tails.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3EA9B-185C-4A9D-8374-F0214425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89338"/>
            <a:ext cx="6527407" cy="40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4403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Gas Price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Lognormal Distribution</a:t>
            </a: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lognormal Distribution fits nicely with the actual data.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 means that the logs of the natural gas prices have a normal distribution.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6AA98-A2BF-4DCE-8D8E-2508C1302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18401"/>
            <a:ext cx="6394142" cy="43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Scatter Plots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887767" y="5468646"/>
            <a:ext cx="10733103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These graphs illustrate the relationship between two types of employment and Natural Gas Prices.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Left is total employment vs. Natural Gas Prices.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Right is sector employment vs. Natural Gas prices.</a:t>
            </a: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There’s nothing going on here regarding correlation!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57B44-E4DE-4C67-A99D-9A24DF0B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83231"/>
            <a:ext cx="6024034" cy="3708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B91C8F-8AFF-4543-823E-7E9532198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6556"/>
            <a:ext cx="6065564" cy="39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012370" y="9106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GAS PRICE vs MINING EMPLOYMENT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096000" y="9106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GAS PRICE vs MINING EMPLOYMENT</a:t>
            </a:r>
          </a:p>
          <a:p>
            <a:pPr algn="ctr"/>
            <a:r>
              <a:rPr lang="en-US" dirty="0">
                <a:latin typeface="+mj-lt"/>
              </a:rPr>
              <a:t>(CONTROLLING FOR TOTAL EMPLOYMENT)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37942" y="166770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414683" y="365750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120 OBESERVATIONS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91C9B-BD84-48F9-8035-AB92AE654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78" y="1689872"/>
            <a:ext cx="4829175" cy="4181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F4F8B0-9CF8-4FCD-B0B7-2625D5418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15" y="1667708"/>
            <a:ext cx="5219700" cy="4457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69BDD4E-3143-4617-A94C-2911C2C4BF7D}"/>
              </a:ext>
            </a:extLst>
          </p:cNvPr>
          <p:cNvSpPr/>
          <p:nvPr/>
        </p:nvSpPr>
        <p:spPr>
          <a:xfrm>
            <a:off x="849112" y="6301933"/>
            <a:ext cx="10733103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These regressions failed to explain mining employment as a result of Natural Gas Prices.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Also, Pearson's correlation to test had a p-value &gt; 5%.</a:t>
            </a:r>
          </a:p>
        </p:txBody>
      </p:sp>
    </p:spTree>
    <p:extLst>
      <p:ext uri="{BB962C8B-B14F-4D97-AF65-F5344CB8AC3E}">
        <p14:creationId xmlns:p14="http://schemas.microsoft.com/office/powerpoint/2010/main" val="36440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390" y="2154805"/>
            <a:ext cx="10289218" cy="254839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 to </a:t>
            </a:r>
            <a:r>
              <a:rPr lang="en-US" sz="7200" b="1" dirty="0">
                <a:solidFill>
                  <a:schemeClr val="bg1"/>
                </a:solidFill>
              </a:rPr>
              <a:t>24 Slides </a:t>
            </a:r>
            <a:r>
              <a:rPr lang="en-US" sz="7200" dirty="0">
                <a:solidFill>
                  <a:schemeClr val="bg1"/>
                </a:solidFill>
              </a:rPr>
              <a:t>for this template</a:t>
            </a:r>
            <a:br>
              <a:rPr lang="en-US" sz="72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https://24slides.com</a:t>
            </a:r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4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31" y="605712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20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675794" y="3057157"/>
            <a:ext cx="5486400" cy="182880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39664" y="3057157"/>
            <a:ext cx="5486400" cy="182880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57497" y="3057157"/>
            <a:ext cx="5486400" cy="182880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374142" y="3057157"/>
            <a:ext cx="5486400" cy="182880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390787" y="3057156"/>
            <a:ext cx="5486400" cy="182880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350423" y="261470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HYPOTHESES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356310" y="261847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451116" y="262609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HISTOGRAMS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69921" y="261954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PMFs and CDFs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464090" y="262380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CORRELATION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90198" y="3220982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This section details the hypothesis regarding a potential relationship between natural gas prices and mining employment.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250786" y="3220982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This section describes the employment and natural gas price data sets. It explains why a specific natural gas price was used in favor of another.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232243" y="3152043"/>
            <a:ext cx="1752042" cy="29036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This section includes histograms of the variable and illustrates the lack of concern regarding outliers.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Supplemental descriptive characteristics include: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Mean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Mode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Std. Dev.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238130" y="3121526"/>
            <a:ext cx="1752042" cy="31472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section illustrates the variance of gas prices in different years with a Probability Mass Function. 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 Cumulative Distribution Function of gas prices to its percentile.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Analytical distribution natural gas prices.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257966" y="315204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Scatter plots compare the relationship between natural gas prices and total employment and mining employment.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846056" y="1992850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2855112" y="2001072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946750" y="1987003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964498" y="2029099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8953465" y="198334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AE5920FC-F6B2-4301-B8DF-46A45919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410623" y="3057156"/>
            <a:ext cx="5486400" cy="182880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F2B7D0-2C2D-4152-A9C4-D287F77A7864}"/>
              </a:ext>
            </a:extLst>
          </p:cNvPr>
          <p:cNvSpPr/>
          <p:nvPr/>
        </p:nvSpPr>
        <p:spPr>
          <a:xfrm>
            <a:off x="10513798" y="262908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 and REGRESSION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18DF49-CFCD-49AA-BC3F-D3C9B7B3328A}"/>
              </a:ext>
            </a:extLst>
          </p:cNvPr>
          <p:cNvSpPr/>
          <p:nvPr/>
        </p:nvSpPr>
        <p:spPr>
          <a:xfrm>
            <a:off x="10277802" y="3152043"/>
            <a:ext cx="17520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Two regressions are attempted to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expkain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employment with respect to natural gas prices.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Pearson’s correlation is also calculated.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73" name="Group 72" descr="Icon of abacus. ">
            <a:extLst>
              <a:ext uri="{FF2B5EF4-FFF2-40B4-BE49-F238E27FC236}">
                <a16:creationId xmlns:a16="http://schemas.microsoft.com/office/drawing/2014/main" id="{076687F1-82E2-416F-9624-D6C128BDB6B2}"/>
              </a:ext>
            </a:extLst>
          </p:cNvPr>
          <p:cNvGrpSpPr/>
          <p:nvPr/>
        </p:nvGrpSpPr>
        <p:grpSpPr>
          <a:xfrm>
            <a:off x="11000979" y="202909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74" name="Freeform 324">
              <a:extLst>
                <a:ext uri="{FF2B5EF4-FFF2-40B4-BE49-F238E27FC236}">
                  <a16:creationId xmlns:a16="http://schemas.microsoft.com/office/drawing/2014/main" id="{120D923F-5DA9-43D5-A090-A9F3777D1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325">
              <a:extLst>
                <a:ext uri="{FF2B5EF4-FFF2-40B4-BE49-F238E27FC236}">
                  <a16:creationId xmlns:a16="http://schemas.microsoft.com/office/drawing/2014/main" id="{51AF0D5C-CC91-4BCA-A99C-9AE64905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326">
              <a:extLst>
                <a:ext uri="{FF2B5EF4-FFF2-40B4-BE49-F238E27FC236}">
                  <a16:creationId xmlns:a16="http://schemas.microsoft.com/office/drawing/2014/main" id="{E54F43C6-DDEF-44F8-9544-3FA49E30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27">
              <a:extLst>
                <a:ext uri="{FF2B5EF4-FFF2-40B4-BE49-F238E27FC236}">
                  <a16:creationId xmlns:a16="http://schemas.microsoft.com/office/drawing/2014/main" id="{F7C44E02-0ADF-47D7-AFB4-85F6AEFB5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70913" y="2285207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6657" y="2286781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501" y="2285207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6657" y="396563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Fact 1)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Coal mining jobs were slow to recover after the Great Recession.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816504" y="1357350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Fact 2)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Fracking drove natural gas prices lower during this same period.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340993" y="1255182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Fact 3)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Natural Gas and Coal are substitute products as they both are used in electricity generation.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1292015" y="5742970"/>
            <a:ext cx="9654152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Hypothesis)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Lower natural gas prices decreased demand for coal and diminished mining employment.</a:t>
            </a:r>
          </a:p>
        </p:txBody>
      </p: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5923419" y="2868425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9421257" y="2891969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5922363" y="4572395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4665" descr="Icon of graph. ">
            <a:extLst>
              <a:ext uri="{FF2B5EF4-FFF2-40B4-BE49-F238E27FC236}">
                <a16:creationId xmlns:a16="http://schemas.microsoft.com/office/drawing/2014/main" id="{A6D710E8-5A09-43A0-9CE9-C99341B82527}"/>
              </a:ext>
            </a:extLst>
          </p:cNvPr>
          <p:cNvSpPr>
            <a:spLocks/>
          </p:cNvSpPr>
          <p:nvPr/>
        </p:nvSpPr>
        <p:spPr bwMode="auto">
          <a:xfrm>
            <a:off x="2509154" y="2875712"/>
            <a:ext cx="365760" cy="365760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Variables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012370" y="9106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GAS PRICES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096000" y="9106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EMPLOYMENT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37942" y="166770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414692" y="2083819"/>
            <a:ext cx="4162870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Industrial Natural Gas Price reflects the wholesale price of Natural Gas. (It’s called ng_price_ind in the dataset)	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Residential Natural Gas Price reflects the retail price of Natural Gas. (It’s called ng_price_res in the dataset)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414692" y="3980021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Monthly data from January, 2009 to December, 2018.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Monthly is the native frequency and no points are missing.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414683" y="1761306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 VARIABLES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414683" y="365750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120 OBESERVATIONS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31D0A9-C3EE-4E63-9737-A0538711D5A5}"/>
              </a:ext>
            </a:extLst>
          </p:cNvPr>
          <p:cNvSpPr/>
          <p:nvPr/>
        </p:nvSpPr>
        <p:spPr>
          <a:xfrm>
            <a:off x="1414683" y="5371203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U.S. Energy Information Administration (EIA)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3C2BD-90A9-44C1-8B22-499E2C00F4E6}"/>
              </a:ext>
            </a:extLst>
          </p:cNvPr>
          <p:cNvSpPr/>
          <p:nvPr/>
        </p:nvSpPr>
        <p:spPr>
          <a:xfrm>
            <a:off x="1414674" y="5048682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SOURCE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182DB-0068-4ABF-82EE-5A69D37CCBA5}"/>
              </a:ext>
            </a:extLst>
          </p:cNvPr>
          <p:cNvSpPr/>
          <p:nvPr/>
        </p:nvSpPr>
        <p:spPr>
          <a:xfrm>
            <a:off x="6291491" y="2107293"/>
            <a:ext cx="4772015" cy="28007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Private reflects the employment at private firms.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Nonfarm is considered total employment for this report.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Goods reflects the employment in mining, manufacturing and construction.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Service reflects the employment in the service industry.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Mining and logging will act as a proxy for coal mining employment in this study. 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Leisure &amp; Hospitality reflects includes the tourism industry. 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Manufacturing represents the creation of products.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Government employment includes federal, state and local.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Retail includes food, gas and consumer staples.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Transportation and utility includes warehousing and passenger transportation.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92CCB8-8CE2-4A9E-9A3E-50E6C3272D6C}"/>
              </a:ext>
            </a:extLst>
          </p:cNvPr>
          <p:cNvSpPr/>
          <p:nvPr/>
        </p:nvSpPr>
        <p:spPr>
          <a:xfrm>
            <a:off x="6291492" y="5384901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Monthly data from January, 2009 to December, 2018.</a:t>
            </a:r>
          </a:p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Monthly is the native frequency and no points are missing.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F708F2-E0A6-4D74-8EBB-CFB106F9B3D6}"/>
              </a:ext>
            </a:extLst>
          </p:cNvPr>
          <p:cNvSpPr/>
          <p:nvPr/>
        </p:nvSpPr>
        <p:spPr>
          <a:xfrm>
            <a:off x="6291483" y="178478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02977-0C4D-47BA-89FD-39D89C7B5392}"/>
              </a:ext>
            </a:extLst>
          </p:cNvPr>
          <p:cNvSpPr/>
          <p:nvPr/>
        </p:nvSpPr>
        <p:spPr>
          <a:xfrm>
            <a:off x="6291483" y="506238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120 OBESERVATIONS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F0C141-C52F-4E6E-AB1C-898482EA7538}"/>
              </a:ext>
            </a:extLst>
          </p:cNvPr>
          <p:cNvSpPr/>
          <p:nvPr/>
        </p:nvSpPr>
        <p:spPr>
          <a:xfrm>
            <a:off x="6291483" y="6545255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Bureau of Labor Statistics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E38417-2985-4DAF-8BED-B709C6A08340}"/>
              </a:ext>
            </a:extLst>
          </p:cNvPr>
          <p:cNvSpPr/>
          <p:nvPr/>
        </p:nvSpPr>
        <p:spPr>
          <a:xfrm>
            <a:off x="6291474" y="622273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6603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Natural Gas Price?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012370" y="9106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RESIDENTIAL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096000" y="9106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INDUSTRIAL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37942" y="166770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414683" y="1761306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cs typeface="Segoe UI" panose="020B0502040204020203" pitchFamily="34" charset="0"/>
              </a:rPr>
              <a:t>Rejected: Too much seasonality.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F708F2-E0A6-4D74-8EBB-CFB106F9B3D6}"/>
              </a:ext>
            </a:extLst>
          </p:cNvPr>
          <p:cNvSpPr/>
          <p:nvPr/>
        </p:nvSpPr>
        <p:spPr>
          <a:xfrm>
            <a:off x="6291483" y="178478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Utilized for project.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F0C141-C52F-4E6E-AB1C-898482EA7538}"/>
              </a:ext>
            </a:extLst>
          </p:cNvPr>
          <p:cNvSpPr/>
          <p:nvPr/>
        </p:nvSpPr>
        <p:spPr>
          <a:xfrm>
            <a:off x="1540648" y="5988180"/>
            <a:ext cx="90396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Final scrubbed data available at: </a:t>
            </a:r>
            <a:r>
              <a:rPr lang="en-US" sz="1400" dirty="0">
                <a:hlinkClick r:id="rId3"/>
              </a:rPr>
              <a:t>https://github.com/mattburns963/530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09AEC-9317-45DC-A4E3-31860C7D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83" y="2145659"/>
            <a:ext cx="4645800" cy="3174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550C0-3B39-44D1-9B43-7470C6C9D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02" y="2145660"/>
            <a:ext cx="48768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Gas Price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4.55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3.7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0.90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10FE5-64E3-4289-B621-3D009E4E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99" y="966097"/>
            <a:ext cx="5370202" cy="35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Employment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116,309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108,000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6,440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E1270-AD08-4923-BF12-DE6334DC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63" y="966097"/>
            <a:ext cx="5567137" cy="36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Non-Farm Employment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138,439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131,000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6,454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B8E57-9B10-4006-B93E-EFECFF37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90" y="771529"/>
            <a:ext cx="5961582" cy="39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Goods Employment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19,088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17,800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932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3AEFF-DDF6-4E6E-8FDD-41096550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02" y="768138"/>
            <a:ext cx="5648355" cy="36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4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778</Words>
  <Application>Microsoft Office PowerPoint</Application>
  <PresentationFormat>Widescreen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Segoe UI Light</vt:lpstr>
      <vt:lpstr>Office Theme</vt:lpstr>
      <vt:lpstr>Natural Gas Prices vs. Employment Data Exploration and Analysis</vt:lpstr>
      <vt:lpstr>Project analysis slide 3</vt:lpstr>
      <vt:lpstr>Project analysis slide 6</vt:lpstr>
      <vt:lpstr>Project analysis slide 8</vt:lpstr>
      <vt:lpstr>Project analysis slide 8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10</vt:lpstr>
      <vt:lpstr>Project analysis slide 10</vt:lpstr>
      <vt:lpstr>Project analysis slide 10</vt:lpstr>
      <vt:lpstr>Project analysis slide 10</vt:lpstr>
      <vt:lpstr>Project analysis slide 8</vt:lpstr>
      <vt:lpstr>Thank You to 24 Slides for this template  https://24slides.com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2019-05-29T02:33:19Z</dcterms:created>
  <dcterms:modified xsi:type="dcterms:W3CDTF">2019-05-31T06:06:14Z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