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8"/>
  </p:notesMasterIdLst>
  <p:handoutMasterIdLst>
    <p:handoutMasterId r:id="rId29"/>
  </p:handoutMasterIdLst>
  <p:sldIdLst>
    <p:sldId id="256" r:id="rId5"/>
    <p:sldId id="296" r:id="rId6"/>
    <p:sldId id="297" r:id="rId7"/>
    <p:sldId id="332" r:id="rId8"/>
    <p:sldId id="311" r:id="rId9"/>
    <p:sldId id="330" r:id="rId10"/>
    <p:sldId id="331" r:id="rId11"/>
    <p:sldId id="298" r:id="rId12"/>
    <p:sldId id="279" r:id="rId13"/>
    <p:sldId id="313" r:id="rId14"/>
    <p:sldId id="314" r:id="rId15"/>
    <p:sldId id="315" r:id="rId16"/>
    <p:sldId id="316" r:id="rId17"/>
    <p:sldId id="318" r:id="rId18"/>
    <p:sldId id="320" r:id="rId19"/>
    <p:sldId id="324" r:id="rId20"/>
    <p:sldId id="325" r:id="rId21"/>
    <p:sldId id="326" r:id="rId22"/>
    <p:sldId id="327" r:id="rId23"/>
    <p:sldId id="328" r:id="rId24"/>
    <p:sldId id="329" r:id="rId25"/>
    <p:sldId id="321" r:id="rId26"/>
    <p:sldId id="32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83" d="100"/>
          <a:sy n="83" d="100"/>
        </p:scale>
        <p:origin x="614" y="6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2/28/2020</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2/28/2020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1679917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1368961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3116909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2050334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1074261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16294652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2791192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37264644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25938181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408074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4179943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2458208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21</a:t>
            </a:fld>
            <a:endParaRPr lang="en-US" dirty="0"/>
          </a:p>
        </p:txBody>
      </p:sp>
    </p:spTree>
    <p:extLst>
      <p:ext uri="{BB962C8B-B14F-4D97-AF65-F5344CB8AC3E}">
        <p14:creationId xmlns:p14="http://schemas.microsoft.com/office/powerpoint/2010/main" val="2268839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22</a:t>
            </a:fld>
            <a:endParaRPr lang="en-US" dirty="0"/>
          </a:p>
        </p:txBody>
      </p:sp>
    </p:spTree>
    <p:extLst>
      <p:ext uri="{BB962C8B-B14F-4D97-AF65-F5344CB8AC3E}">
        <p14:creationId xmlns:p14="http://schemas.microsoft.com/office/powerpoint/2010/main" val="24082774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23</a:t>
            </a:fld>
            <a:endParaRPr lang="en-US" dirty="0"/>
          </a:p>
        </p:txBody>
      </p:sp>
    </p:spTree>
    <p:extLst>
      <p:ext uri="{BB962C8B-B14F-4D97-AF65-F5344CB8AC3E}">
        <p14:creationId xmlns:p14="http://schemas.microsoft.com/office/powerpoint/2010/main" val="1772530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943312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622444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076038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918591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579862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255567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1171546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2/28/2020</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2/28/2020</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2/28/2020</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2/28/2020</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2/28/2020</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2/28/2020</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2/28/2020</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2/28/2020</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2/28/2020</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2/28/2020</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2/28/2020</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2/28/2020</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540872"/>
            <a:ext cx="9144000" cy="1384995"/>
          </a:xfrm>
        </p:spPr>
        <p:txBody>
          <a:bodyPr lIns="0" tIns="0" rIns="0" bIns="0" anchor="t">
            <a:spAutoFit/>
          </a:bodyPr>
          <a:lstStyle/>
          <a:p>
            <a:r>
              <a:rPr lang="en-US" b="1" dirty="0">
                <a:solidFill>
                  <a:schemeClr val="bg1"/>
                </a:solidFill>
              </a:rPr>
              <a:t>National Retail Sales</a:t>
            </a:r>
            <a:br>
              <a:rPr lang="en-US" b="1" dirty="0">
                <a:solidFill>
                  <a:schemeClr val="bg1"/>
                </a:solidFill>
              </a:rPr>
            </a:br>
            <a:r>
              <a:rPr lang="en-US" sz="4000" dirty="0">
                <a:solidFill>
                  <a:schemeClr val="accent4"/>
                </a:solidFill>
              </a:rPr>
              <a:t>Forecast</a:t>
            </a:r>
            <a:endParaRPr lang="en-US" dirty="0">
              <a:solidFill>
                <a:schemeClr val="accent4"/>
              </a:solidFill>
            </a:endParaRPr>
          </a:p>
        </p:txBody>
      </p:sp>
      <p:sp>
        <p:nvSpPr>
          <p:cNvPr id="11" name="Diamond 10">
            <a:extLst>
              <a:ext uri="{FF2B5EF4-FFF2-40B4-BE49-F238E27FC236}">
                <a16:creationId xmlns:a16="http://schemas.microsoft.com/office/drawing/2014/main" id="{9EB44C14-17FD-4703-B315-7CADAF8F6501}"/>
              </a:ext>
            </a:extLst>
          </p:cNvPr>
          <p:cNvSpPr/>
          <p:nvPr/>
        </p:nvSpPr>
        <p:spPr>
          <a:xfrm>
            <a:off x="4792319" y="2706569"/>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FE913A4B-D613-44D8-ABA7-5494D7CAC0F2}"/>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3" name="Diamond 12">
              <a:extLst>
                <a:ext uri="{FF2B5EF4-FFF2-40B4-BE49-F238E27FC236}">
                  <a16:creationId xmlns:a16="http://schemas.microsoft.com/office/drawing/2014/main" id="{FFF86AE2-C835-4CAF-B4A2-32F0A8D6C317}"/>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Diamond 13">
              <a:extLst>
                <a:ext uri="{FF2B5EF4-FFF2-40B4-BE49-F238E27FC236}">
                  <a16:creationId xmlns:a16="http://schemas.microsoft.com/office/drawing/2014/main" id="{D80EE3CE-8A60-4919-978D-FE068D017E5C}"/>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1511CB6F-9030-41F3-B37A-C7F299F03CD3}"/>
              </a:ext>
            </a:extLst>
          </p:cNvPr>
          <p:cNvSpPr txBox="1">
            <a:spLocks/>
          </p:cNvSpPr>
          <p:nvPr/>
        </p:nvSpPr>
        <p:spPr>
          <a:xfrm>
            <a:off x="6514310" y="4696861"/>
            <a:ext cx="4572000" cy="1551194"/>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2800" dirty="0">
                <a:solidFill>
                  <a:schemeClr val="accent4"/>
                </a:solidFill>
              </a:rPr>
              <a:t>Matt Burns</a:t>
            </a:r>
          </a:p>
          <a:p>
            <a:pPr algn="r"/>
            <a:r>
              <a:rPr lang="en-US" sz="2800" dirty="0">
                <a:solidFill>
                  <a:schemeClr val="accent4"/>
                </a:solidFill>
              </a:rPr>
              <a:t>DSC 630</a:t>
            </a:r>
          </a:p>
          <a:p>
            <a:pPr algn="r"/>
            <a:r>
              <a:rPr lang="en-US" sz="2800" dirty="0">
                <a:solidFill>
                  <a:schemeClr val="accent4"/>
                </a:solidFill>
              </a:rPr>
              <a:t>Bellevue University</a:t>
            </a:r>
          </a:p>
          <a:p>
            <a:pPr algn="r"/>
            <a:r>
              <a:rPr lang="en-US" sz="2800" dirty="0">
                <a:solidFill>
                  <a:schemeClr val="accent4"/>
                </a:solidFill>
              </a:rPr>
              <a:t>2/29/2020</a:t>
            </a:r>
          </a:p>
        </p:txBody>
      </p:sp>
      <p:sp>
        <p:nvSpPr>
          <p:cNvPr id="16" name="Title 1">
            <a:extLst>
              <a:ext uri="{FF2B5EF4-FFF2-40B4-BE49-F238E27FC236}">
                <a16:creationId xmlns:a16="http://schemas.microsoft.com/office/drawing/2014/main" id="{7096F44A-ACB2-4BF9-B806-9DAE1B7C13F5}"/>
              </a:ext>
            </a:extLst>
          </p:cNvPr>
          <p:cNvSpPr txBox="1">
            <a:spLocks/>
          </p:cNvSpPr>
          <p:nvPr/>
        </p:nvSpPr>
        <p:spPr>
          <a:xfrm>
            <a:off x="1105690" y="4673074"/>
            <a:ext cx="4572000" cy="1551193"/>
          </a:xfrm>
          <a:prstGeom prst="rect">
            <a:avLst/>
          </a:prstGeom>
        </p:spPr>
        <p:txBody>
          <a:bodyPr vert="horz" wrap="square" lIns="0" tIns="0" rIns="0" bIns="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endParaRPr lang="en-US" sz="2800" dirty="0">
              <a:solidFill>
                <a:schemeClr val="accent4"/>
              </a:solidFill>
            </a:endParaRPr>
          </a:p>
        </p:txBody>
      </p:sp>
      <p:pic>
        <p:nvPicPr>
          <p:cNvPr id="1026" name="Picture 2" descr="Cyberactive">
            <a:extLst>
              <a:ext uri="{FF2B5EF4-FFF2-40B4-BE49-F238E27FC236}">
                <a16:creationId xmlns:a16="http://schemas.microsoft.com/office/drawing/2014/main" id="{4D2D9C53-13D5-42DC-9819-040BB23B31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284" y="4794043"/>
            <a:ext cx="3895725"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170982A-ABC0-4ED7-A9B8-02FF1D6DF8FD}"/>
              </a:ext>
            </a:extLst>
          </p:cNvPr>
          <p:cNvPicPr>
            <a:picLocks noChangeAspect="1"/>
          </p:cNvPicPr>
          <p:nvPr/>
        </p:nvPicPr>
        <p:blipFill>
          <a:blip r:embed="rId3"/>
          <a:stretch>
            <a:fillRect/>
          </a:stretch>
        </p:blipFill>
        <p:spPr>
          <a:xfrm>
            <a:off x="6096000" y="966094"/>
            <a:ext cx="5867400" cy="4285375"/>
          </a:xfrm>
          <a:prstGeom prst="rect">
            <a:avLst/>
          </a:prstGeom>
        </p:spPr>
      </p:pic>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Brent Price’s Influence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742360E-948A-4BDC-A79F-7C1C21967F0A}"/>
              </a:ext>
            </a:extLst>
          </p:cNvPr>
          <p:cNvSpPr/>
          <p:nvPr/>
        </p:nvSpPr>
        <p:spPr>
          <a:xfrm>
            <a:off x="536694" y="1298495"/>
            <a:ext cx="5559306" cy="1723549"/>
          </a:xfrm>
          <a:prstGeom prst="rect">
            <a:avLst/>
          </a:prstGeom>
        </p:spPr>
        <p:txBody>
          <a:bodyPr wrap="square" lIns="0" tIns="0" rIns="0" bIns="0" anchor="t">
            <a:spAutoFit/>
          </a:bodyPr>
          <a:lstStyle/>
          <a:p>
            <a:pPr marL="171450" indent="-171450" defTabSz="342900">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Brent’s Price influences on the Retail Sales inversely. The Retail Sales values resulting from Brent range from $405Bn on Brent’s low end and just under $380MM on Brent’s high end. Also the T-Value is -4.2 which tells us that Brent’s impact is large enough in comparison to its standard error to keep in the model.</a:t>
            </a:r>
          </a:p>
          <a:p>
            <a:pPr marL="171450" indent="-171450" defTabSz="342900">
              <a:buClr>
                <a:schemeClr val="tx2"/>
              </a:buClr>
              <a:buFont typeface="Segoe UI Light" panose="020B0502040204020203" pitchFamily="34" charset="0"/>
              <a:buChar char="›"/>
            </a:pPr>
            <a:endParaRPr lang="en-US" sz="1400" dirty="0">
              <a:solidFill>
                <a:schemeClr val="tx1">
                  <a:lumMod val="75000"/>
                  <a:lumOff val="25000"/>
                </a:schemeClr>
              </a:solidFill>
              <a:cs typeface="Segoe UI" panose="020B0502040204020203" pitchFamily="34" charset="0"/>
            </a:endParaRPr>
          </a:p>
          <a:p>
            <a:pPr marL="171450" indent="-171450" defTabSz="342900">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Additionally the slope of the relationship makes sense. As oil prices rise , the economy tends to slow which pulls down retail sales.</a:t>
            </a:r>
          </a:p>
        </p:txBody>
      </p:sp>
    </p:spTree>
    <p:extLst>
      <p:ext uri="{BB962C8B-B14F-4D97-AF65-F5344CB8AC3E}">
        <p14:creationId xmlns:p14="http://schemas.microsoft.com/office/powerpoint/2010/main" val="4164132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A34D2CA-F877-4C9D-9307-EF38273AC39B}"/>
              </a:ext>
            </a:extLst>
          </p:cNvPr>
          <p:cNvPicPr>
            <a:picLocks noChangeAspect="1"/>
          </p:cNvPicPr>
          <p:nvPr/>
        </p:nvPicPr>
        <p:blipFill>
          <a:blip r:embed="rId3"/>
          <a:stretch>
            <a:fillRect/>
          </a:stretch>
        </p:blipFill>
        <p:spPr>
          <a:xfrm>
            <a:off x="6096000" y="966097"/>
            <a:ext cx="5559306" cy="4060352"/>
          </a:xfrm>
          <a:prstGeom prst="rect">
            <a:avLst/>
          </a:prstGeom>
        </p:spPr>
      </p:pic>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Homeowner Mortgage Payments’ Influence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742360E-948A-4BDC-A79F-7C1C21967F0A}"/>
              </a:ext>
            </a:extLst>
          </p:cNvPr>
          <p:cNvSpPr/>
          <p:nvPr/>
        </p:nvSpPr>
        <p:spPr>
          <a:xfrm>
            <a:off x="536694" y="1298495"/>
            <a:ext cx="5559306" cy="1938992"/>
          </a:xfrm>
          <a:prstGeom prst="rect">
            <a:avLst/>
          </a:prstGeom>
        </p:spPr>
        <p:txBody>
          <a:bodyPr wrap="square" lIns="0" tIns="0" rIns="0" bIns="0" anchor="t">
            <a:spAutoFit/>
          </a:bodyPr>
          <a:lstStyle/>
          <a:p>
            <a:pPr marL="171450" indent="-171450" defTabSz="342900">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Mortgage Payments slightly influences Retail Sales inversely. The Retail Sales values resulting from Mortgage Payments range from $405Bn on Mortgage Payments’ low end and just under $375MM on Mortgage Payments’ high end. Also the T-Value is -17.1 which tells us that Mortgage Payments’ impact is large enough in comparison to its standard error to keep in the model.</a:t>
            </a:r>
          </a:p>
          <a:p>
            <a:pPr marL="171450" indent="-171450" defTabSz="342900">
              <a:buClr>
                <a:schemeClr val="tx2"/>
              </a:buClr>
              <a:buFont typeface="Segoe UI Light" panose="020B0502040204020203" pitchFamily="34" charset="0"/>
              <a:buChar char="›"/>
            </a:pPr>
            <a:endParaRPr lang="en-US" sz="1400" dirty="0">
              <a:solidFill>
                <a:schemeClr val="tx1">
                  <a:lumMod val="75000"/>
                  <a:lumOff val="25000"/>
                </a:schemeClr>
              </a:solidFill>
              <a:cs typeface="Segoe UI" panose="020B0502040204020203" pitchFamily="34" charset="0"/>
            </a:endParaRPr>
          </a:p>
          <a:p>
            <a:pPr marL="171450" indent="-171450" defTabSz="342900">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Additionally the slope of the relationship makes sense. As consumers spend more on their mortgages, retail sales are crowed out.</a:t>
            </a:r>
          </a:p>
        </p:txBody>
      </p:sp>
    </p:spTree>
    <p:extLst>
      <p:ext uri="{BB962C8B-B14F-4D97-AF65-F5344CB8AC3E}">
        <p14:creationId xmlns:p14="http://schemas.microsoft.com/office/powerpoint/2010/main" val="3018614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EFBD00D-CF5D-4BA5-92D5-8A7238BB0B42}"/>
              </a:ext>
            </a:extLst>
          </p:cNvPr>
          <p:cNvPicPr>
            <a:picLocks noChangeAspect="1"/>
          </p:cNvPicPr>
          <p:nvPr/>
        </p:nvPicPr>
        <p:blipFill>
          <a:blip r:embed="rId3"/>
          <a:stretch>
            <a:fillRect/>
          </a:stretch>
        </p:blipFill>
        <p:spPr>
          <a:xfrm>
            <a:off x="6096000" y="966096"/>
            <a:ext cx="5559306" cy="4060353"/>
          </a:xfrm>
          <a:prstGeom prst="rect">
            <a:avLst/>
          </a:prstGeom>
        </p:spPr>
      </p:pic>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Gasoline Sales’ Influence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742360E-948A-4BDC-A79F-7C1C21967F0A}"/>
              </a:ext>
            </a:extLst>
          </p:cNvPr>
          <p:cNvSpPr/>
          <p:nvPr/>
        </p:nvSpPr>
        <p:spPr>
          <a:xfrm>
            <a:off x="536694" y="1298495"/>
            <a:ext cx="5559306" cy="1077218"/>
          </a:xfrm>
          <a:prstGeom prst="rect">
            <a:avLst/>
          </a:prstGeom>
        </p:spPr>
        <p:txBody>
          <a:bodyPr wrap="square" lIns="0" tIns="0" rIns="0" bIns="0" anchor="t">
            <a:spAutoFit/>
          </a:bodyPr>
          <a:lstStyle/>
          <a:p>
            <a:pPr marL="171450" indent="-171450" defTabSz="342900">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Gasoline Sales will require more investigation before this project is submitted.</a:t>
            </a:r>
          </a:p>
          <a:p>
            <a:pPr marL="171450" indent="-171450" defTabSz="342900">
              <a:buClr>
                <a:schemeClr val="tx2"/>
              </a:buClr>
              <a:buFont typeface="Segoe UI Light" panose="020B0502040204020203" pitchFamily="34" charset="0"/>
              <a:buChar char="›"/>
            </a:pPr>
            <a:endParaRPr lang="en-US" sz="1400" dirty="0">
              <a:solidFill>
                <a:schemeClr val="tx1">
                  <a:lumMod val="75000"/>
                  <a:lumOff val="25000"/>
                </a:schemeClr>
              </a:solidFill>
              <a:cs typeface="Segoe UI" panose="020B0502040204020203" pitchFamily="34" charset="0"/>
            </a:endParaRPr>
          </a:p>
          <a:p>
            <a:pPr marL="171450" indent="-171450" defTabSz="342900">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The statistics work, but I need to think through the real world implications. </a:t>
            </a:r>
            <a:r>
              <a:rPr lang="en-US" sz="1400" dirty="0">
                <a:solidFill>
                  <a:schemeClr val="tx1">
                    <a:lumMod val="75000"/>
                    <a:lumOff val="25000"/>
                  </a:schemeClr>
                </a:solidFill>
                <a:cs typeface="Segoe UI" panose="020B0502040204020203" pitchFamily="34" charset="0"/>
                <a:sym typeface="Wingdings" panose="05000000000000000000" pitchFamily="2" charset="2"/>
              </a:rPr>
              <a:t></a:t>
            </a:r>
            <a:endParaRPr lang="en-US" sz="1400" dirty="0">
              <a:solidFill>
                <a:schemeClr val="tx1">
                  <a:lumMod val="75000"/>
                  <a:lumOff val="25000"/>
                </a:schemeClr>
              </a:solidFill>
              <a:cs typeface="Segoe UI" panose="020B0502040204020203" pitchFamily="34" charset="0"/>
            </a:endParaRPr>
          </a:p>
        </p:txBody>
      </p:sp>
    </p:spTree>
    <p:extLst>
      <p:ext uri="{BB962C8B-B14F-4D97-AF65-F5344CB8AC3E}">
        <p14:creationId xmlns:p14="http://schemas.microsoft.com/office/powerpoint/2010/main" val="2800850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E23C87B-2B40-41CF-87DA-F9696E33B879}"/>
              </a:ext>
            </a:extLst>
          </p:cNvPr>
          <p:cNvPicPr>
            <a:picLocks noChangeAspect="1"/>
          </p:cNvPicPr>
          <p:nvPr/>
        </p:nvPicPr>
        <p:blipFill>
          <a:blip r:embed="rId3"/>
          <a:stretch>
            <a:fillRect/>
          </a:stretch>
        </p:blipFill>
        <p:spPr>
          <a:xfrm>
            <a:off x="6096000" y="966096"/>
            <a:ext cx="5559306" cy="4060353"/>
          </a:xfrm>
          <a:prstGeom prst="rect">
            <a:avLst/>
          </a:prstGeom>
        </p:spPr>
      </p:pic>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CPI’s Influence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742360E-948A-4BDC-A79F-7C1C21967F0A}"/>
              </a:ext>
            </a:extLst>
          </p:cNvPr>
          <p:cNvSpPr/>
          <p:nvPr/>
        </p:nvSpPr>
        <p:spPr>
          <a:xfrm>
            <a:off x="536694" y="1298495"/>
            <a:ext cx="5559306" cy="1723549"/>
          </a:xfrm>
          <a:prstGeom prst="rect">
            <a:avLst/>
          </a:prstGeom>
        </p:spPr>
        <p:txBody>
          <a:bodyPr wrap="square" lIns="0" tIns="0" rIns="0" bIns="0" anchor="t">
            <a:spAutoFit/>
          </a:bodyPr>
          <a:lstStyle/>
          <a:p>
            <a:pPr marL="171450" indent="-171450" defTabSz="342900">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CPI influences Retail Sales positively. The Retail Sales values resulting from Mortgage Payments range from $370Bn on CPI’s low end and just over $420MM on CPI’s high end. Also the T-Value is 17.4 which tells us that CPI’s impact is large enough in comparison to its standard error to keep in the model.</a:t>
            </a:r>
          </a:p>
          <a:p>
            <a:pPr marL="171450" indent="-171450" defTabSz="342900">
              <a:buClr>
                <a:schemeClr val="tx2"/>
              </a:buClr>
              <a:buFont typeface="Segoe UI Light" panose="020B0502040204020203" pitchFamily="34" charset="0"/>
              <a:buChar char="›"/>
            </a:pPr>
            <a:endParaRPr lang="en-US" sz="1400" dirty="0">
              <a:solidFill>
                <a:schemeClr val="tx1">
                  <a:lumMod val="75000"/>
                  <a:lumOff val="25000"/>
                </a:schemeClr>
              </a:solidFill>
              <a:cs typeface="Segoe UI" panose="020B0502040204020203" pitchFamily="34" charset="0"/>
            </a:endParaRPr>
          </a:p>
          <a:p>
            <a:pPr marL="171450" indent="-171450" defTabSz="342900">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Additionally the slope of the relationship makes sense. As goods cost more, retail sales increase.</a:t>
            </a:r>
          </a:p>
        </p:txBody>
      </p:sp>
    </p:spTree>
    <p:extLst>
      <p:ext uri="{BB962C8B-B14F-4D97-AF65-F5344CB8AC3E}">
        <p14:creationId xmlns:p14="http://schemas.microsoft.com/office/powerpoint/2010/main" val="192174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Lagging Variables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742360E-948A-4BDC-A79F-7C1C21967F0A}"/>
              </a:ext>
            </a:extLst>
          </p:cNvPr>
          <p:cNvSpPr/>
          <p:nvPr/>
        </p:nvSpPr>
        <p:spPr>
          <a:xfrm>
            <a:off x="536694" y="1298495"/>
            <a:ext cx="5559306" cy="1723549"/>
          </a:xfrm>
          <a:prstGeom prst="rect">
            <a:avLst/>
          </a:prstGeom>
        </p:spPr>
        <p:txBody>
          <a:bodyPr wrap="square" lIns="0" tIns="0" rIns="0" bIns="0" anchor="t">
            <a:spAutoFit/>
          </a:bodyPr>
          <a:lstStyle/>
          <a:p>
            <a:pPr marL="171450" indent="-171450" defTabSz="342900">
              <a:buClr>
                <a:schemeClr val="tx2"/>
              </a:buClr>
              <a:buFont typeface="Segoe UI Light" panose="020B0502040204020203" pitchFamily="34" charset="0"/>
              <a:buChar char="›"/>
            </a:pPr>
            <a:r>
              <a:rPr lang="en-US" sz="1600" dirty="0">
                <a:solidFill>
                  <a:schemeClr val="tx1">
                    <a:lumMod val="75000"/>
                    <a:lumOff val="25000"/>
                  </a:schemeClr>
                </a:solidFill>
                <a:cs typeface="Segoe UI" panose="020B0502040204020203" pitchFamily="34" charset="0"/>
              </a:rPr>
              <a:t>I used slide to lag the Price of Brent.</a:t>
            </a:r>
          </a:p>
          <a:p>
            <a:pPr marL="171450" indent="-171450" defTabSz="342900">
              <a:buClr>
                <a:schemeClr val="tx2"/>
              </a:buClr>
              <a:buFont typeface="Segoe UI Light" panose="020B0502040204020203" pitchFamily="34" charset="0"/>
              <a:buChar char="›"/>
            </a:pPr>
            <a:endParaRPr lang="en-US" sz="1600" dirty="0">
              <a:solidFill>
                <a:schemeClr val="tx1">
                  <a:lumMod val="75000"/>
                  <a:lumOff val="25000"/>
                </a:schemeClr>
              </a:solidFill>
              <a:cs typeface="Segoe UI" panose="020B0502040204020203" pitchFamily="34" charset="0"/>
            </a:endParaRPr>
          </a:p>
          <a:p>
            <a:pPr marL="171450" indent="-171450" defTabSz="342900">
              <a:buClr>
                <a:schemeClr val="tx2"/>
              </a:buClr>
              <a:buFont typeface="Segoe UI Light" panose="020B0502040204020203" pitchFamily="34" charset="0"/>
              <a:buChar char="›"/>
            </a:pPr>
            <a:r>
              <a:rPr lang="en-US" sz="1600" dirty="0">
                <a:solidFill>
                  <a:schemeClr val="tx1">
                    <a:lumMod val="75000"/>
                    <a:lumOff val="25000"/>
                  </a:schemeClr>
                </a:solidFill>
                <a:cs typeface="Segoe UI" panose="020B0502040204020203" pitchFamily="34" charset="0"/>
              </a:rPr>
              <a:t>It helped get a slightly better R</a:t>
            </a:r>
            <a:r>
              <a:rPr lang="en-US" sz="1600" baseline="30000" dirty="0">
                <a:solidFill>
                  <a:schemeClr val="tx1">
                    <a:lumMod val="75000"/>
                    <a:lumOff val="25000"/>
                  </a:schemeClr>
                </a:solidFill>
                <a:cs typeface="Segoe UI" panose="020B0502040204020203" pitchFamily="34" charset="0"/>
              </a:rPr>
              <a:t>2</a:t>
            </a:r>
            <a:r>
              <a:rPr lang="en-US" sz="1600" dirty="0">
                <a:solidFill>
                  <a:schemeClr val="tx1">
                    <a:lumMod val="75000"/>
                    <a:lumOff val="25000"/>
                  </a:schemeClr>
                </a:solidFill>
                <a:cs typeface="Segoe UI" panose="020B0502040204020203" pitchFamily="34" charset="0"/>
              </a:rPr>
              <a:t> and also reduced some of my residuals. The plot to the right show residuals without lagging in red and residuals with lagging in blue. By lagging Brent I was able to reduce the residuals.</a:t>
            </a:r>
          </a:p>
          <a:p>
            <a:pPr marL="171450" indent="-171450" defTabSz="342900">
              <a:buClr>
                <a:schemeClr val="tx2"/>
              </a:buClr>
              <a:buFont typeface="Segoe UI Light" panose="020B0502040204020203" pitchFamily="34" charset="0"/>
              <a:buChar char="›"/>
            </a:pPr>
            <a:endParaRPr lang="en-US" sz="1600" dirty="0">
              <a:solidFill>
                <a:schemeClr val="tx1">
                  <a:lumMod val="75000"/>
                  <a:lumOff val="25000"/>
                </a:schemeClr>
              </a:solidFill>
              <a:cs typeface="Segoe UI" panose="020B0502040204020203" pitchFamily="34" charset="0"/>
            </a:endParaRPr>
          </a:p>
        </p:txBody>
      </p:sp>
      <p:pic>
        <p:nvPicPr>
          <p:cNvPr id="2" name="Picture 1">
            <a:extLst>
              <a:ext uri="{FF2B5EF4-FFF2-40B4-BE49-F238E27FC236}">
                <a16:creationId xmlns:a16="http://schemas.microsoft.com/office/drawing/2014/main" id="{F61F70B5-4872-46CF-9566-3C1A02735136}"/>
              </a:ext>
            </a:extLst>
          </p:cNvPr>
          <p:cNvPicPr>
            <a:picLocks noChangeAspect="1"/>
          </p:cNvPicPr>
          <p:nvPr/>
        </p:nvPicPr>
        <p:blipFill>
          <a:blip r:embed="rId3"/>
          <a:stretch>
            <a:fillRect/>
          </a:stretch>
        </p:blipFill>
        <p:spPr>
          <a:xfrm>
            <a:off x="6090521" y="910695"/>
            <a:ext cx="5872879" cy="4289377"/>
          </a:xfrm>
          <a:prstGeom prst="rect">
            <a:avLst/>
          </a:prstGeom>
        </p:spPr>
      </p:pic>
    </p:spTree>
    <p:extLst>
      <p:ext uri="{BB962C8B-B14F-4D97-AF65-F5344CB8AC3E}">
        <p14:creationId xmlns:p14="http://schemas.microsoft.com/office/powerpoint/2010/main" val="1616830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Fitted Values</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58EC0A13-B155-46C6-A034-2E074EE07071}"/>
              </a:ext>
            </a:extLst>
          </p:cNvPr>
          <p:cNvPicPr>
            <a:picLocks noChangeAspect="1"/>
          </p:cNvPicPr>
          <p:nvPr/>
        </p:nvPicPr>
        <p:blipFill rotWithShape="1">
          <a:blip r:embed="rId3"/>
          <a:srcRect b="15845"/>
          <a:stretch/>
        </p:blipFill>
        <p:spPr>
          <a:xfrm>
            <a:off x="1410854" y="702420"/>
            <a:ext cx="9370291" cy="5759412"/>
          </a:xfrm>
          <a:prstGeom prst="rect">
            <a:avLst/>
          </a:prstGeom>
        </p:spPr>
      </p:pic>
    </p:spTree>
    <p:extLst>
      <p:ext uri="{BB962C8B-B14F-4D97-AF65-F5344CB8AC3E}">
        <p14:creationId xmlns:p14="http://schemas.microsoft.com/office/powerpoint/2010/main" val="3133201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Exponential Smoothing Payrolls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1F175AB1-7858-48A0-B8DF-B23044165666}"/>
              </a:ext>
            </a:extLst>
          </p:cNvPr>
          <p:cNvPicPr>
            <a:picLocks noChangeAspect="1"/>
          </p:cNvPicPr>
          <p:nvPr/>
        </p:nvPicPr>
        <p:blipFill>
          <a:blip r:embed="rId3"/>
          <a:stretch>
            <a:fillRect/>
          </a:stretch>
        </p:blipFill>
        <p:spPr>
          <a:xfrm>
            <a:off x="5205472" y="961104"/>
            <a:ext cx="6757928" cy="4935791"/>
          </a:xfrm>
          <a:prstGeom prst="rect">
            <a:avLst/>
          </a:prstGeom>
        </p:spPr>
      </p:pic>
      <p:sp>
        <p:nvSpPr>
          <p:cNvPr id="15" name="Rectangle 14">
            <a:extLst>
              <a:ext uri="{FF2B5EF4-FFF2-40B4-BE49-F238E27FC236}">
                <a16:creationId xmlns:a16="http://schemas.microsoft.com/office/drawing/2014/main" id="{4C3147D1-0072-4330-90E4-00E7ADCB5FAE}"/>
              </a:ext>
            </a:extLst>
          </p:cNvPr>
          <p:cNvSpPr/>
          <p:nvPr/>
        </p:nvSpPr>
        <p:spPr>
          <a:xfrm>
            <a:off x="535709" y="1471413"/>
            <a:ext cx="6096000" cy="3139321"/>
          </a:xfrm>
          <a:prstGeom prst="rect">
            <a:avLst/>
          </a:prstGeom>
        </p:spPr>
        <p:txBody>
          <a:bodyPr>
            <a:spAutoFit/>
          </a:bodyPr>
          <a:lstStyle/>
          <a:p>
            <a:r>
              <a:rPr lang="en-US" dirty="0"/>
              <a:t> Point forecast Lower bound (2.5%) Upper bound (97.5%)</a:t>
            </a:r>
          </a:p>
          <a:p>
            <a:r>
              <a:rPr lang="en-US" dirty="0"/>
              <a:t>216       152434.3           152204.3            152664.3</a:t>
            </a:r>
          </a:p>
          <a:p>
            <a:r>
              <a:rPr lang="en-US" dirty="0"/>
              <a:t>217       152628.0           152221.8            153034.1</a:t>
            </a:r>
          </a:p>
          <a:p>
            <a:r>
              <a:rPr lang="en-US" dirty="0"/>
              <a:t>218       152813.8           152209.1            153418.5</a:t>
            </a:r>
          </a:p>
          <a:p>
            <a:r>
              <a:rPr lang="en-US" dirty="0"/>
              <a:t>219       152992.3           152170.2            153814.3</a:t>
            </a:r>
          </a:p>
          <a:p>
            <a:r>
              <a:rPr lang="en-US" dirty="0"/>
              <a:t>220       153163.5           152108.5            154218.5</a:t>
            </a:r>
          </a:p>
          <a:p>
            <a:r>
              <a:rPr lang="en-US" dirty="0"/>
              <a:t>221       153327.8           152026.8            154628.9</a:t>
            </a:r>
          </a:p>
          <a:p>
            <a:r>
              <a:rPr lang="en-US" dirty="0"/>
              <a:t>222       153485.6           151927.3            155043.8</a:t>
            </a:r>
          </a:p>
          <a:p>
            <a:r>
              <a:rPr lang="en-US" dirty="0"/>
              <a:t>223       153637.0           151812.0            155461.9</a:t>
            </a:r>
          </a:p>
          <a:p>
            <a:r>
              <a:rPr lang="en-US" dirty="0"/>
              <a:t>224       153782.3           151682.5            155882.0</a:t>
            </a:r>
          </a:p>
          <a:p>
            <a:r>
              <a:rPr lang="en-US" dirty="0"/>
              <a:t>225       153921.7           151540.2            156303.2</a:t>
            </a:r>
          </a:p>
        </p:txBody>
      </p:sp>
    </p:spTree>
    <p:extLst>
      <p:ext uri="{BB962C8B-B14F-4D97-AF65-F5344CB8AC3E}">
        <p14:creationId xmlns:p14="http://schemas.microsoft.com/office/powerpoint/2010/main" val="2991542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Exponential Smoothing Brent Price</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67FD1ED-9850-4372-B37E-7DE0F01E736A}"/>
              </a:ext>
            </a:extLst>
          </p:cNvPr>
          <p:cNvPicPr>
            <a:picLocks noChangeAspect="1"/>
          </p:cNvPicPr>
          <p:nvPr/>
        </p:nvPicPr>
        <p:blipFill>
          <a:blip r:embed="rId3"/>
          <a:stretch>
            <a:fillRect/>
          </a:stretch>
        </p:blipFill>
        <p:spPr>
          <a:xfrm>
            <a:off x="5654965" y="1305340"/>
            <a:ext cx="6075217" cy="4437159"/>
          </a:xfrm>
          <a:prstGeom prst="rect">
            <a:avLst/>
          </a:prstGeom>
        </p:spPr>
      </p:pic>
      <p:sp>
        <p:nvSpPr>
          <p:cNvPr id="12" name="Rectangle 11">
            <a:extLst>
              <a:ext uri="{FF2B5EF4-FFF2-40B4-BE49-F238E27FC236}">
                <a16:creationId xmlns:a16="http://schemas.microsoft.com/office/drawing/2014/main" id="{671285AB-A80D-42EC-BA36-CF05E8A6D598}"/>
              </a:ext>
            </a:extLst>
          </p:cNvPr>
          <p:cNvSpPr/>
          <p:nvPr/>
        </p:nvSpPr>
        <p:spPr>
          <a:xfrm>
            <a:off x="461818" y="1305340"/>
            <a:ext cx="6761018" cy="4247317"/>
          </a:xfrm>
          <a:prstGeom prst="rect">
            <a:avLst/>
          </a:prstGeom>
        </p:spPr>
        <p:txBody>
          <a:bodyPr wrap="square">
            <a:spAutoFit/>
          </a:bodyPr>
          <a:lstStyle/>
          <a:p>
            <a:r>
              <a:rPr lang="en-US" dirty="0"/>
              <a:t>Time Series:</a:t>
            </a:r>
          </a:p>
          <a:p>
            <a:r>
              <a:rPr lang="en-US" dirty="0"/>
              <a:t>Start = 216 </a:t>
            </a:r>
          </a:p>
          <a:p>
            <a:r>
              <a:rPr lang="en-US" dirty="0"/>
              <a:t>End = 225 </a:t>
            </a:r>
          </a:p>
          <a:p>
            <a:r>
              <a:rPr lang="en-US" dirty="0"/>
              <a:t>Frequency = 1 </a:t>
            </a:r>
          </a:p>
          <a:p>
            <a:r>
              <a:rPr lang="en-US" dirty="0"/>
              <a:t>    Point forecast Lower bound (2.5%) Upper bound (97.5%)</a:t>
            </a:r>
          </a:p>
          <a:p>
            <a:r>
              <a:rPr lang="en-US" dirty="0"/>
              <a:t>216          63.21           53.11813            75.21922</a:t>
            </a:r>
          </a:p>
          <a:p>
            <a:r>
              <a:rPr lang="en-US" dirty="0"/>
              <a:t>217          63.21           49.42558            80.83879</a:t>
            </a:r>
          </a:p>
          <a:p>
            <a:r>
              <a:rPr lang="en-US" dirty="0"/>
              <a:t>218          63.21           46.76720            85.43389</a:t>
            </a:r>
          </a:p>
          <a:p>
            <a:r>
              <a:rPr lang="en-US" dirty="0"/>
              <a:t>219          63.21           44.63748            89.51007</a:t>
            </a:r>
          </a:p>
          <a:p>
            <a:r>
              <a:rPr lang="en-US" dirty="0"/>
              <a:t>220          63.21           42.84167            93.26210</a:t>
            </a:r>
          </a:p>
          <a:p>
            <a:r>
              <a:rPr lang="en-US" dirty="0"/>
              <a:t>221          63.21           41.28040            96.78938</a:t>
            </a:r>
          </a:p>
          <a:p>
            <a:r>
              <a:rPr lang="en-US" dirty="0"/>
              <a:t>222          63.21           39.89493           100.15068</a:t>
            </a:r>
          </a:p>
          <a:p>
            <a:r>
              <a:rPr lang="en-US" dirty="0"/>
              <a:t>223          63.21           38.64718           103.38411</a:t>
            </a:r>
          </a:p>
          <a:p>
            <a:r>
              <a:rPr lang="en-US" dirty="0"/>
              <a:t>224          63.21           37.51083           106.51602</a:t>
            </a:r>
          </a:p>
          <a:p>
            <a:r>
              <a:rPr lang="en-US" dirty="0"/>
              <a:t>225          63.21           36.46680           109.56551</a:t>
            </a:r>
          </a:p>
        </p:txBody>
      </p:sp>
    </p:spTree>
    <p:extLst>
      <p:ext uri="{BB962C8B-B14F-4D97-AF65-F5344CB8AC3E}">
        <p14:creationId xmlns:p14="http://schemas.microsoft.com/office/powerpoint/2010/main" val="1327008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Exponential Smoothing Homeowner Mortgage Payments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A65377AB-1482-4FE7-9847-6171F83387F3}"/>
              </a:ext>
            </a:extLst>
          </p:cNvPr>
          <p:cNvSpPr/>
          <p:nvPr/>
        </p:nvSpPr>
        <p:spPr>
          <a:xfrm>
            <a:off x="692728" y="1305341"/>
            <a:ext cx="6096000" cy="4247317"/>
          </a:xfrm>
          <a:prstGeom prst="rect">
            <a:avLst/>
          </a:prstGeom>
        </p:spPr>
        <p:txBody>
          <a:bodyPr>
            <a:spAutoFit/>
          </a:bodyPr>
          <a:lstStyle/>
          <a:p>
            <a:r>
              <a:rPr lang="en-US" dirty="0"/>
              <a:t>Time Series:</a:t>
            </a:r>
          </a:p>
          <a:p>
            <a:r>
              <a:rPr lang="en-US" dirty="0"/>
              <a:t>Start = 216 </a:t>
            </a:r>
          </a:p>
          <a:p>
            <a:r>
              <a:rPr lang="en-US" dirty="0"/>
              <a:t>End = 225 </a:t>
            </a:r>
          </a:p>
          <a:p>
            <a:r>
              <a:rPr lang="en-US" dirty="0"/>
              <a:t>Frequency = 1 </a:t>
            </a:r>
          </a:p>
          <a:p>
            <a:r>
              <a:rPr lang="en-US" dirty="0"/>
              <a:t>    Point forecast Lower bound (2.5%) Upper bound (97.5%)</a:t>
            </a:r>
          </a:p>
          <a:p>
            <a:r>
              <a:rPr lang="en-US" dirty="0"/>
              <a:t>216       4.121307           4.076212            4.166902</a:t>
            </a:r>
          </a:p>
          <a:p>
            <a:r>
              <a:rPr lang="en-US" dirty="0"/>
              <a:t>217       4.119732           4.061027            4.179286</a:t>
            </a:r>
          </a:p>
          <a:p>
            <a:r>
              <a:rPr lang="en-US" dirty="0"/>
              <a:t>218       4.118195           4.044697            4.193028</a:t>
            </a:r>
          </a:p>
          <a:p>
            <a:r>
              <a:rPr lang="en-US" dirty="0"/>
              <a:t>219       4.116695           4.027435            4.207933</a:t>
            </a:r>
          </a:p>
          <a:p>
            <a:r>
              <a:rPr lang="en-US" dirty="0"/>
              <a:t>220       4.115231           4.009395            4.223860</a:t>
            </a:r>
          </a:p>
          <a:p>
            <a:r>
              <a:rPr lang="en-US" dirty="0"/>
              <a:t>221       4.113802           3.990695            4.240706</a:t>
            </a:r>
          </a:p>
          <a:p>
            <a:r>
              <a:rPr lang="en-US" dirty="0"/>
              <a:t>222       4.112408           3.971432            4.258388</a:t>
            </a:r>
          </a:p>
          <a:p>
            <a:r>
              <a:rPr lang="en-US" dirty="0"/>
              <a:t>223       4.111047           3.951685            4.276836</a:t>
            </a:r>
          </a:p>
          <a:p>
            <a:r>
              <a:rPr lang="en-US" dirty="0"/>
              <a:t>224       4.109719           3.931522            4.295994</a:t>
            </a:r>
          </a:p>
          <a:p>
            <a:r>
              <a:rPr lang="en-US" dirty="0"/>
              <a:t>225       4.108424           3.911002            4.315811</a:t>
            </a:r>
          </a:p>
        </p:txBody>
      </p:sp>
      <p:pic>
        <p:nvPicPr>
          <p:cNvPr id="5" name="Picture 4">
            <a:extLst>
              <a:ext uri="{FF2B5EF4-FFF2-40B4-BE49-F238E27FC236}">
                <a16:creationId xmlns:a16="http://schemas.microsoft.com/office/drawing/2014/main" id="{863EEE93-678A-493A-973E-F771124C643E}"/>
              </a:ext>
            </a:extLst>
          </p:cNvPr>
          <p:cNvPicPr>
            <a:picLocks noChangeAspect="1"/>
          </p:cNvPicPr>
          <p:nvPr/>
        </p:nvPicPr>
        <p:blipFill>
          <a:blip r:embed="rId3"/>
          <a:stretch>
            <a:fillRect/>
          </a:stretch>
        </p:blipFill>
        <p:spPr>
          <a:xfrm>
            <a:off x="5394984" y="910695"/>
            <a:ext cx="6568416" cy="4797377"/>
          </a:xfrm>
          <a:prstGeom prst="rect">
            <a:avLst/>
          </a:prstGeom>
        </p:spPr>
      </p:pic>
    </p:spTree>
    <p:extLst>
      <p:ext uri="{BB962C8B-B14F-4D97-AF65-F5344CB8AC3E}">
        <p14:creationId xmlns:p14="http://schemas.microsoft.com/office/powerpoint/2010/main" val="3028489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Exponential Smoothing Gasoline Sales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217B5BE-8E9F-43B5-A0C4-B3545C368AB1}"/>
              </a:ext>
            </a:extLst>
          </p:cNvPr>
          <p:cNvSpPr/>
          <p:nvPr/>
        </p:nvSpPr>
        <p:spPr>
          <a:xfrm>
            <a:off x="228600" y="1166930"/>
            <a:ext cx="6096000" cy="4247317"/>
          </a:xfrm>
          <a:prstGeom prst="rect">
            <a:avLst/>
          </a:prstGeom>
        </p:spPr>
        <p:txBody>
          <a:bodyPr>
            <a:spAutoFit/>
          </a:bodyPr>
          <a:lstStyle/>
          <a:p>
            <a:r>
              <a:rPr lang="en-US" dirty="0"/>
              <a:t>Time Series:</a:t>
            </a:r>
          </a:p>
          <a:p>
            <a:r>
              <a:rPr lang="en-US" dirty="0"/>
              <a:t>Start = 216 </a:t>
            </a:r>
          </a:p>
          <a:p>
            <a:r>
              <a:rPr lang="en-US" dirty="0"/>
              <a:t>End = 225 </a:t>
            </a:r>
          </a:p>
          <a:p>
            <a:r>
              <a:rPr lang="en-US" dirty="0"/>
              <a:t>Frequency = 1 </a:t>
            </a:r>
          </a:p>
          <a:p>
            <a:r>
              <a:rPr lang="en-US" dirty="0"/>
              <a:t>    Point forecast Lower bound (2.5%) Upper bound (97.5%)</a:t>
            </a:r>
          </a:p>
          <a:p>
            <a:r>
              <a:rPr lang="en-US" dirty="0"/>
              <a:t>216          43598           40639.59            46771.77</a:t>
            </a:r>
          </a:p>
          <a:p>
            <a:r>
              <a:rPr lang="en-US" dirty="0"/>
              <a:t>217          43598           39473.78            48153.12</a:t>
            </a:r>
          </a:p>
          <a:p>
            <a:r>
              <a:rPr lang="en-US" dirty="0"/>
              <a:t>218          43598           38601.95            49240.67</a:t>
            </a:r>
          </a:p>
          <a:p>
            <a:r>
              <a:rPr lang="en-US" dirty="0"/>
              <a:t>219          43598           37881.93            50176.57</a:t>
            </a:r>
          </a:p>
          <a:p>
            <a:r>
              <a:rPr lang="en-US" dirty="0"/>
              <a:t>220          43598           37258.73            51015.85</a:t>
            </a:r>
          </a:p>
          <a:p>
            <a:r>
              <a:rPr lang="en-US" dirty="0"/>
              <a:t>221          43598           36704.13            51786.69</a:t>
            </a:r>
          </a:p>
          <a:p>
            <a:r>
              <a:rPr lang="en-US" dirty="0"/>
              <a:t>222          43598           36201.42            52505.83</a:t>
            </a:r>
          </a:p>
          <a:p>
            <a:r>
              <a:rPr lang="en-US" dirty="0"/>
              <a:t>223          43598           35739.70            53184.15</a:t>
            </a:r>
          </a:p>
          <a:p>
            <a:r>
              <a:rPr lang="en-US" dirty="0"/>
              <a:t>224          43598           35311.40            53829.23</a:t>
            </a:r>
          </a:p>
          <a:p>
            <a:r>
              <a:rPr lang="en-US" dirty="0"/>
              <a:t>225          43598           34911.03            54446.56</a:t>
            </a:r>
          </a:p>
        </p:txBody>
      </p:sp>
      <p:pic>
        <p:nvPicPr>
          <p:cNvPr id="5" name="Picture 4">
            <a:extLst>
              <a:ext uri="{FF2B5EF4-FFF2-40B4-BE49-F238E27FC236}">
                <a16:creationId xmlns:a16="http://schemas.microsoft.com/office/drawing/2014/main" id="{5CB0DE89-97F3-4AE6-8C90-4F5431670D7A}"/>
              </a:ext>
            </a:extLst>
          </p:cNvPr>
          <p:cNvPicPr>
            <a:picLocks noChangeAspect="1"/>
          </p:cNvPicPr>
          <p:nvPr/>
        </p:nvPicPr>
        <p:blipFill>
          <a:blip r:embed="rId3"/>
          <a:stretch>
            <a:fillRect/>
          </a:stretch>
        </p:blipFill>
        <p:spPr>
          <a:xfrm>
            <a:off x="5104123" y="910695"/>
            <a:ext cx="6859277" cy="5009813"/>
          </a:xfrm>
          <a:prstGeom prst="rect">
            <a:avLst/>
          </a:prstGeom>
        </p:spPr>
      </p:pic>
    </p:spTree>
    <p:extLst>
      <p:ext uri="{BB962C8B-B14F-4D97-AF65-F5344CB8AC3E}">
        <p14:creationId xmlns:p14="http://schemas.microsoft.com/office/powerpoint/2010/main" val="1315457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5923419" y="2582675"/>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a16="http://schemas.microsoft.com/office/drawing/2014/main" id="{4F438411-AB3F-41D1-B7B0-3BD67465A272}"/>
              </a:ext>
            </a:extLst>
          </p:cNvPr>
          <p:cNvSpPr>
            <a:spLocks/>
          </p:cNvSpPr>
          <p:nvPr/>
        </p:nvSpPr>
        <p:spPr bwMode="auto">
          <a:xfrm>
            <a:off x="9421257" y="2606219"/>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4665" descr="Icon of graph. ">
            <a:extLst>
              <a:ext uri="{FF2B5EF4-FFF2-40B4-BE49-F238E27FC236}">
                <a16:creationId xmlns:a16="http://schemas.microsoft.com/office/drawing/2014/main" id="{A6D710E8-5A09-43A0-9CE9-C99341B82527}"/>
              </a:ext>
            </a:extLst>
          </p:cNvPr>
          <p:cNvSpPr>
            <a:spLocks/>
          </p:cNvSpPr>
          <p:nvPr/>
        </p:nvSpPr>
        <p:spPr bwMode="auto">
          <a:xfrm>
            <a:off x="2509154" y="2589962"/>
            <a:ext cx="365760" cy="365760"/>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accent4">
              <a:lumMod val="75000"/>
            </a:schemeClr>
          </a:solidFill>
          <a:ln>
            <a:solidFill>
              <a:schemeClr val="accent4">
                <a:lumMod val="75000"/>
              </a:schemeClr>
            </a:solidFill>
          </a:ln>
        </p:spPr>
        <p:txBody>
          <a:bodyPr vert="horz" wrap="square" lIns="91440" tIns="45720" rIns="91440" bIns="45720" numCol="1" anchor="t" anchorCtr="0" compatLnSpc="1">
            <a:prstTxWarp prst="textNoShape">
              <a:avLst/>
            </a:prstTxWarp>
          </a:bodyPr>
          <a:lstStyle/>
          <a:p>
            <a:endParaRPr lang="en-US" dirty="0"/>
          </a:p>
        </p:txBody>
      </p:sp>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Abstract</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16FB0785-0013-474B-B959-F2CC8F4C0C1E}"/>
              </a:ext>
            </a:extLst>
          </p:cNvPr>
          <p:cNvSpPr/>
          <p:nvPr/>
        </p:nvSpPr>
        <p:spPr>
          <a:xfrm>
            <a:off x="1453404" y="3005903"/>
            <a:ext cx="2428875" cy="1705595"/>
          </a:xfrm>
          <a:prstGeom prst="rect">
            <a:avLst/>
          </a:prstGeom>
          <a:solidFill>
            <a:schemeClr val="bg1">
              <a:alpha val="70000"/>
            </a:schemeClr>
          </a:solidFill>
        </p:spPr>
        <p:txBody>
          <a:bodyPr wrap="square" lIns="0" tIns="0" rIns="0" bIns="0" anchor="t">
            <a:spAutoFit/>
          </a:bodyPr>
          <a:lstStyle/>
          <a:p>
            <a:pPr algn="ctr">
              <a:lnSpc>
                <a:spcPts val="1900"/>
              </a:lnSpc>
            </a:pPr>
            <a:r>
              <a:rPr lang="en-US" sz="1600" b="1" dirty="0">
                <a:solidFill>
                  <a:schemeClr val="tx1">
                    <a:lumMod val="75000"/>
                    <a:lumOff val="25000"/>
                  </a:schemeClr>
                </a:solidFill>
                <a:cs typeface="Segoe UI" panose="020B0502040204020203" pitchFamily="34" charset="0"/>
              </a:rPr>
              <a:t>Background) </a:t>
            </a:r>
            <a:r>
              <a:rPr lang="en-US" sz="1600" dirty="0">
                <a:solidFill>
                  <a:schemeClr val="tx1">
                    <a:lumMod val="75000"/>
                    <a:lumOff val="25000"/>
                  </a:schemeClr>
                </a:solidFill>
                <a:cs typeface="Segoe UI" panose="020B0502040204020203" pitchFamily="34" charset="0"/>
              </a:rPr>
              <a:t>The United States Census Bureau published monthly retail sales. It is used as a barometer of retail health and is used throughout the business press.</a:t>
            </a:r>
          </a:p>
        </p:txBody>
      </p:sp>
      <p:sp>
        <p:nvSpPr>
          <p:cNvPr id="33" name="Rectangle 32">
            <a:extLst>
              <a:ext uri="{FF2B5EF4-FFF2-40B4-BE49-F238E27FC236}">
                <a16:creationId xmlns:a16="http://schemas.microsoft.com/office/drawing/2014/main" id="{913AB221-FD8D-4664-9B4C-AE1B1660ECAA}"/>
              </a:ext>
            </a:extLst>
          </p:cNvPr>
          <p:cNvSpPr/>
          <p:nvPr/>
        </p:nvSpPr>
        <p:spPr>
          <a:xfrm>
            <a:off x="4881562" y="3005903"/>
            <a:ext cx="2428875" cy="2680221"/>
          </a:xfrm>
          <a:prstGeom prst="rect">
            <a:avLst/>
          </a:prstGeom>
          <a:solidFill>
            <a:schemeClr val="bg1">
              <a:alpha val="70000"/>
            </a:schemeClr>
          </a:solidFill>
        </p:spPr>
        <p:txBody>
          <a:bodyPr wrap="square" lIns="0" tIns="0" rIns="0" bIns="0" anchor="t">
            <a:spAutoFit/>
          </a:bodyPr>
          <a:lstStyle/>
          <a:p>
            <a:pPr algn="ctr">
              <a:lnSpc>
                <a:spcPts val="1900"/>
              </a:lnSpc>
            </a:pPr>
            <a:r>
              <a:rPr lang="en-US" sz="1600" b="1" dirty="0">
                <a:solidFill>
                  <a:schemeClr val="tx1">
                    <a:lumMod val="75000"/>
                    <a:lumOff val="25000"/>
                  </a:schemeClr>
                </a:solidFill>
                <a:cs typeface="Segoe UI" panose="020B0502040204020203" pitchFamily="34" charset="0"/>
              </a:rPr>
              <a:t>Problem Statement) </a:t>
            </a:r>
            <a:r>
              <a:rPr lang="en-US" sz="1600" dirty="0">
                <a:solidFill>
                  <a:schemeClr val="tx1">
                    <a:lumMod val="75000"/>
                    <a:lumOff val="25000"/>
                  </a:schemeClr>
                </a:solidFill>
                <a:cs typeface="Segoe UI" panose="020B0502040204020203" pitchFamily="34" charset="0"/>
              </a:rPr>
              <a:t>Since National Retail Sales are widely reported by the media, its reported figure impacts the markets. Using other metrics like population growth, consumer debt burden, energy prices and Consumer Price Index, can we predict the National Retail Sales? </a:t>
            </a:r>
          </a:p>
        </p:txBody>
      </p:sp>
      <p:sp>
        <p:nvSpPr>
          <p:cNvPr id="34" name="Rectangle 33">
            <a:extLst>
              <a:ext uri="{FF2B5EF4-FFF2-40B4-BE49-F238E27FC236}">
                <a16:creationId xmlns:a16="http://schemas.microsoft.com/office/drawing/2014/main" id="{53F5EDC0-C02E-4790-A681-CA7AB9133338}"/>
              </a:ext>
            </a:extLst>
          </p:cNvPr>
          <p:cNvSpPr/>
          <p:nvPr/>
        </p:nvSpPr>
        <p:spPr>
          <a:xfrm>
            <a:off x="8340993" y="3005903"/>
            <a:ext cx="2428875" cy="3737797"/>
          </a:xfrm>
          <a:prstGeom prst="rect">
            <a:avLst/>
          </a:prstGeom>
          <a:solidFill>
            <a:schemeClr val="bg1">
              <a:alpha val="70000"/>
            </a:schemeClr>
          </a:solidFill>
        </p:spPr>
        <p:txBody>
          <a:bodyPr wrap="square" lIns="0" tIns="0" rIns="0" bIns="0" anchor="t">
            <a:noAutofit/>
          </a:bodyPr>
          <a:lstStyle/>
          <a:p>
            <a:pPr algn="ctr">
              <a:lnSpc>
                <a:spcPts val="1900"/>
              </a:lnSpc>
            </a:pPr>
            <a:r>
              <a:rPr lang="en-US" sz="1600" b="1" dirty="0">
                <a:solidFill>
                  <a:schemeClr val="tx1">
                    <a:lumMod val="75000"/>
                    <a:lumOff val="25000"/>
                  </a:schemeClr>
                </a:solidFill>
                <a:cs typeface="Segoe UI" panose="020B0502040204020203" pitchFamily="34" charset="0"/>
              </a:rPr>
              <a:t>Scope) </a:t>
            </a:r>
            <a:r>
              <a:rPr lang="en-US" sz="1600" dirty="0">
                <a:solidFill>
                  <a:schemeClr val="tx1">
                    <a:lumMod val="75000"/>
                    <a:lumOff val="25000"/>
                  </a:schemeClr>
                </a:solidFill>
                <a:cs typeface="Segoe UI" panose="020B0502040204020203" pitchFamily="34" charset="0"/>
              </a:rPr>
              <a:t>This analysis will mainly include features derived from structured data. 20 economic features will be included in the analysis and three different versions of National Retail Sales will be investigated. It is not advantageous to include unstructured data and it was not included. </a:t>
            </a:r>
          </a:p>
          <a:p>
            <a:pPr algn="ctr">
              <a:lnSpc>
                <a:spcPts val="1900"/>
              </a:lnSpc>
            </a:pPr>
            <a:r>
              <a:rPr lang="en-US" sz="1600" dirty="0">
                <a:solidFill>
                  <a:schemeClr val="tx1">
                    <a:lumMod val="75000"/>
                    <a:lumOff val="25000"/>
                  </a:schemeClr>
                </a:solidFill>
                <a:cs typeface="Segoe UI" panose="020B0502040204020203" pitchFamily="34" charset="0"/>
              </a:rPr>
              <a:t>We will be looking for leading indicators when we evaluate features.</a:t>
            </a:r>
          </a:p>
        </p:txBody>
      </p:sp>
      <p:sp>
        <p:nvSpPr>
          <p:cNvPr id="36" name="Rectangle 35">
            <a:extLst>
              <a:ext uri="{FF2B5EF4-FFF2-40B4-BE49-F238E27FC236}">
                <a16:creationId xmlns:a16="http://schemas.microsoft.com/office/drawing/2014/main" id="{98F5A313-1C6C-4AEE-8556-576074B1BF06}"/>
              </a:ext>
            </a:extLst>
          </p:cNvPr>
          <p:cNvSpPr/>
          <p:nvPr/>
        </p:nvSpPr>
        <p:spPr>
          <a:xfrm>
            <a:off x="665824" y="752600"/>
            <a:ext cx="10804125" cy="1477328"/>
          </a:xfrm>
          <a:prstGeom prst="rect">
            <a:avLst/>
          </a:prstGeom>
        </p:spPr>
        <p:txBody>
          <a:bodyPr wrap="square" lIns="0" tIns="0" rIns="0" bIns="0" anchor="t">
            <a:spAutoFit/>
          </a:bodyPr>
          <a:lstStyle/>
          <a:p>
            <a:pPr algn="ctr"/>
            <a:r>
              <a:rPr lang="en-US" sz="3200" dirty="0">
                <a:solidFill>
                  <a:schemeClr val="tx1">
                    <a:lumMod val="75000"/>
                    <a:lumOff val="25000"/>
                  </a:schemeClr>
                </a:solidFill>
                <a:cs typeface="Segoe UI" panose="020B0502040204020203" pitchFamily="34" charset="0"/>
              </a:rPr>
              <a:t>This project will identify a methodology to predict National Retail Sales using publicly available data back to 2002. The forecast is a linear regression model in RStudio.</a:t>
            </a:r>
          </a:p>
        </p:txBody>
      </p:sp>
    </p:spTree>
    <p:extLst>
      <p:ext uri="{BB962C8B-B14F-4D97-AF65-F5344CB8AC3E}">
        <p14:creationId xmlns:p14="http://schemas.microsoft.com/office/powerpoint/2010/main" val="720408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Exponential Smoothing CPI</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2E27D9D3-BA07-488E-8AF8-5F9BF3BB04DC}"/>
              </a:ext>
            </a:extLst>
          </p:cNvPr>
          <p:cNvSpPr/>
          <p:nvPr/>
        </p:nvSpPr>
        <p:spPr>
          <a:xfrm>
            <a:off x="228600" y="966096"/>
            <a:ext cx="6096000" cy="4247317"/>
          </a:xfrm>
          <a:prstGeom prst="rect">
            <a:avLst/>
          </a:prstGeom>
        </p:spPr>
        <p:txBody>
          <a:bodyPr>
            <a:spAutoFit/>
          </a:bodyPr>
          <a:lstStyle/>
          <a:p>
            <a:r>
              <a:rPr lang="en-US" dirty="0"/>
              <a:t>Time Series:</a:t>
            </a:r>
          </a:p>
          <a:p>
            <a:r>
              <a:rPr lang="en-US" dirty="0"/>
              <a:t>Start = 216 </a:t>
            </a:r>
          </a:p>
          <a:p>
            <a:r>
              <a:rPr lang="en-US" dirty="0"/>
              <a:t>End = 225 </a:t>
            </a:r>
          </a:p>
          <a:p>
            <a:r>
              <a:rPr lang="en-US" dirty="0"/>
              <a:t>Frequency = 1 </a:t>
            </a:r>
          </a:p>
          <a:p>
            <a:r>
              <a:rPr lang="en-US" dirty="0"/>
              <a:t>    Point forecast Lower bound (2.5%) Upper bound (97.5%)</a:t>
            </a:r>
          </a:p>
          <a:p>
            <a:r>
              <a:rPr lang="en-US" dirty="0"/>
              <a:t>216       258.3282           257.1726            259.4814</a:t>
            </a:r>
          </a:p>
          <a:p>
            <a:r>
              <a:rPr lang="en-US" dirty="0"/>
              <a:t>217       258.5594           256.3750            260.7314</a:t>
            </a:r>
          </a:p>
          <a:p>
            <a:r>
              <a:rPr lang="en-US" dirty="0"/>
              <a:t>218       258.6956           255.5758            261.8238</a:t>
            </a:r>
          </a:p>
          <a:p>
            <a:r>
              <a:rPr lang="en-US" dirty="0"/>
              <a:t>219       258.7758           254.7984            262.7812</a:t>
            </a:r>
          </a:p>
          <a:p>
            <a:r>
              <a:rPr lang="en-US" dirty="0"/>
              <a:t>220       258.8230           254.0597            263.6247</a:t>
            </a:r>
          </a:p>
          <a:p>
            <a:r>
              <a:rPr lang="en-US" dirty="0"/>
              <a:t>221       258.8508           253.3769            264.3601</a:t>
            </a:r>
          </a:p>
          <a:p>
            <a:r>
              <a:rPr lang="en-US" dirty="0"/>
              <a:t>222       258.8672           252.7556            265.0464</a:t>
            </a:r>
          </a:p>
          <a:p>
            <a:r>
              <a:rPr lang="en-US" dirty="0"/>
              <a:t>223       258.8768           252.1554            265.6740</a:t>
            </a:r>
          </a:p>
          <a:p>
            <a:r>
              <a:rPr lang="en-US" dirty="0"/>
              <a:t>224       258.8825           251.6095            266.2494</a:t>
            </a:r>
          </a:p>
          <a:p>
            <a:r>
              <a:rPr lang="en-US" dirty="0"/>
              <a:t>225       258.8858           251.1223            266.7778</a:t>
            </a:r>
          </a:p>
        </p:txBody>
      </p:sp>
      <p:pic>
        <p:nvPicPr>
          <p:cNvPr id="5" name="Picture 4">
            <a:extLst>
              <a:ext uri="{FF2B5EF4-FFF2-40B4-BE49-F238E27FC236}">
                <a16:creationId xmlns:a16="http://schemas.microsoft.com/office/drawing/2014/main" id="{DC960085-FD62-4814-80DA-20C17C75D86A}"/>
              </a:ext>
            </a:extLst>
          </p:cNvPr>
          <p:cNvPicPr>
            <a:picLocks noChangeAspect="1"/>
          </p:cNvPicPr>
          <p:nvPr/>
        </p:nvPicPr>
        <p:blipFill>
          <a:blip r:embed="rId3"/>
          <a:stretch>
            <a:fillRect/>
          </a:stretch>
        </p:blipFill>
        <p:spPr>
          <a:xfrm>
            <a:off x="5067438" y="855296"/>
            <a:ext cx="6895962" cy="5036607"/>
          </a:xfrm>
          <a:prstGeom prst="rect">
            <a:avLst/>
          </a:prstGeom>
        </p:spPr>
      </p:pic>
    </p:spTree>
    <p:extLst>
      <p:ext uri="{BB962C8B-B14F-4D97-AF65-F5344CB8AC3E}">
        <p14:creationId xmlns:p14="http://schemas.microsoft.com/office/powerpoint/2010/main" val="3573319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Plot Forecast</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21E9AE23-1FE5-4995-B50B-78C41C47E9FD}"/>
              </a:ext>
            </a:extLst>
          </p:cNvPr>
          <p:cNvPicPr>
            <a:picLocks noChangeAspect="1"/>
          </p:cNvPicPr>
          <p:nvPr/>
        </p:nvPicPr>
        <p:blipFill>
          <a:blip r:embed="rId3"/>
          <a:stretch>
            <a:fillRect/>
          </a:stretch>
        </p:blipFill>
        <p:spPr>
          <a:xfrm>
            <a:off x="1991522" y="671922"/>
            <a:ext cx="8208955" cy="5995578"/>
          </a:xfrm>
          <a:prstGeom prst="rect">
            <a:avLst/>
          </a:prstGeom>
        </p:spPr>
      </p:pic>
    </p:spTree>
    <p:extLst>
      <p:ext uri="{BB962C8B-B14F-4D97-AF65-F5344CB8AC3E}">
        <p14:creationId xmlns:p14="http://schemas.microsoft.com/office/powerpoint/2010/main" val="1746015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Variance</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02608853-D605-471A-9585-0F521EE2CFCA}"/>
              </a:ext>
            </a:extLst>
          </p:cNvPr>
          <p:cNvGraphicFramePr>
            <a:graphicFrameLocks noGrp="1"/>
          </p:cNvGraphicFramePr>
          <p:nvPr>
            <p:extLst>
              <p:ext uri="{D42A27DB-BD31-4B8C-83A1-F6EECF244321}">
                <p14:modId xmlns:p14="http://schemas.microsoft.com/office/powerpoint/2010/main" val="3760556028"/>
              </p:ext>
            </p:extLst>
          </p:nvPr>
        </p:nvGraphicFramePr>
        <p:xfrm>
          <a:off x="2032000" y="1717192"/>
          <a:ext cx="8128000" cy="37084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709329886"/>
                    </a:ext>
                  </a:extLst>
                </a:gridCol>
                <a:gridCol w="1625600">
                  <a:extLst>
                    <a:ext uri="{9D8B030D-6E8A-4147-A177-3AD203B41FA5}">
                      <a16:colId xmlns:a16="http://schemas.microsoft.com/office/drawing/2014/main" val="1339122576"/>
                    </a:ext>
                  </a:extLst>
                </a:gridCol>
                <a:gridCol w="1625600">
                  <a:extLst>
                    <a:ext uri="{9D8B030D-6E8A-4147-A177-3AD203B41FA5}">
                      <a16:colId xmlns:a16="http://schemas.microsoft.com/office/drawing/2014/main" val="2526675631"/>
                    </a:ext>
                  </a:extLst>
                </a:gridCol>
                <a:gridCol w="1625600">
                  <a:extLst>
                    <a:ext uri="{9D8B030D-6E8A-4147-A177-3AD203B41FA5}">
                      <a16:colId xmlns:a16="http://schemas.microsoft.com/office/drawing/2014/main" val="1879534428"/>
                    </a:ext>
                  </a:extLst>
                </a:gridCol>
                <a:gridCol w="1625600">
                  <a:extLst>
                    <a:ext uri="{9D8B030D-6E8A-4147-A177-3AD203B41FA5}">
                      <a16:colId xmlns:a16="http://schemas.microsoft.com/office/drawing/2014/main" val="1695393603"/>
                    </a:ext>
                  </a:extLst>
                </a:gridCol>
              </a:tblGrid>
              <a:tr h="370840">
                <a:tc>
                  <a:txBody>
                    <a:bodyPr/>
                    <a:lstStyle/>
                    <a:p>
                      <a:pPr algn="ctr"/>
                      <a:r>
                        <a:rPr lang="en-US" dirty="0"/>
                        <a:t>Month</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Forecast</a:t>
                      </a:r>
                    </a:p>
                  </a:txBody>
                  <a:tcPr/>
                </a:tc>
                <a:tc>
                  <a:txBody>
                    <a:bodyPr/>
                    <a:lstStyle/>
                    <a:p>
                      <a:pPr algn="ctr"/>
                      <a:r>
                        <a:rPr lang="en-US" dirty="0"/>
                        <a:t>Actual</a:t>
                      </a:r>
                    </a:p>
                  </a:txBody>
                  <a:tcPr/>
                </a:tc>
                <a:tc>
                  <a:txBody>
                    <a:bodyPr/>
                    <a:lstStyle/>
                    <a:p>
                      <a:pPr algn="ctr"/>
                      <a:r>
                        <a:rPr lang="en-US" dirty="0"/>
                        <a:t>Variance ($)</a:t>
                      </a:r>
                    </a:p>
                  </a:txBody>
                  <a:tcPr/>
                </a:tc>
                <a:tc>
                  <a:txBody>
                    <a:bodyPr/>
                    <a:lstStyle/>
                    <a:p>
                      <a:pPr algn="ctr"/>
                      <a:r>
                        <a:rPr lang="en-US" dirty="0"/>
                        <a:t>Variance (%)</a:t>
                      </a:r>
                    </a:p>
                  </a:txBody>
                  <a:tcPr/>
                </a:tc>
                <a:extLst>
                  <a:ext uri="{0D108BD9-81ED-4DB2-BD59-A6C34878D82A}">
                    <a16:rowId xmlns:a16="http://schemas.microsoft.com/office/drawing/2014/main" val="2222852295"/>
                  </a:ext>
                </a:extLst>
              </a:tr>
              <a:tr h="370840">
                <a:tc>
                  <a:txBody>
                    <a:bodyPr/>
                    <a:lstStyle/>
                    <a:p>
                      <a:r>
                        <a:rPr lang="en-US" dirty="0"/>
                        <a:t>Dec. 2019</a:t>
                      </a:r>
                    </a:p>
                  </a:txBody>
                  <a:tcPr/>
                </a:tc>
                <a:tc>
                  <a:txBody>
                    <a:bodyPr/>
                    <a:lstStyle/>
                    <a:p>
                      <a:pPr algn="ctr"/>
                      <a:r>
                        <a:rPr lang="en-US" dirty="0"/>
                        <a:t>529,404</a:t>
                      </a:r>
                    </a:p>
                  </a:txBody>
                  <a:tcPr/>
                </a:tc>
                <a:tc>
                  <a:txBody>
                    <a:bodyPr/>
                    <a:lstStyle/>
                    <a:p>
                      <a:pPr algn="ctr"/>
                      <a:r>
                        <a:rPr lang="en-US" dirty="0"/>
                        <a:t>528,367</a:t>
                      </a:r>
                    </a:p>
                  </a:txBody>
                  <a:tcPr/>
                </a:tc>
                <a:tc>
                  <a:txBody>
                    <a:bodyPr/>
                    <a:lstStyle/>
                    <a:p>
                      <a:pPr algn="ctr"/>
                      <a:r>
                        <a:rPr lang="en-US" dirty="0"/>
                        <a:t>-1,037</a:t>
                      </a:r>
                    </a:p>
                  </a:txBody>
                  <a:tcPr/>
                </a:tc>
                <a:tc>
                  <a:txBody>
                    <a:bodyPr/>
                    <a:lstStyle/>
                    <a:p>
                      <a:pPr algn="ctr"/>
                      <a:r>
                        <a:rPr lang="en-US" dirty="0"/>
                        <a:t>-0.19%</a:t>
                      </a:r>
                    </a:p>
                  </a:txBody>
                  <a:tcPr/>
                </a:tc>
                <a:extLst>
                  <a:ext uri="{0D108BD9-81ED-4DB2-BD59-A6C34878D82A}">
                    <a16:rowId xmlns:a16="http://schemas.microsoft.com/office/drawing/2014/main" val="2395778388"/>
                  </a:ext>
                </a:extLst>
              </a:tr>
              <a:tr h="370840">
                <a:tc>
                  <a:txBody>
                    <a:bodyPr/>
                    <a:lstStyle/>
                    <a:p>
                      <a:r>
                        <a:rPr lang="en-US" dirty="0"/>
                        <a:t>Jan. 2020</a:t>
                      </a:r>
                    </a:p>
                  </a:txBody>
                  <a:tcPr/>
                </a:tc>
                <a:tc>
                  <a:txBody>
                    <a:bodyPr/>
                    <a:lstStyle/>
                    <a:p>
                      <a:pPr algn="ctr"/>
                      <a:r>
                        <a:rPr lang="en-US" dirty="0"/>
                        <a:t>530,924</a:t>
                      </a:r>
                    </a:p>
                  </a:txBody>
                  <a:tcPr/>
                </a:tc>
                <a:tc>
                  <a:txBody>
                    <a:bodyPr/>
                    <a:lstStyle/>
                    <a:p>
                      <a:pPr algn="ctr"/>
                      <a:r>
                        <a:rPr lang="en-US" dirty="0"/>
                        <a:t>529,766</a:t>
                      </a:r>
                    </a:p>
                  </a:txBody>
                  <a:tcPr/>
                </a:tc>
                <a:tc>
                  <a:txBody>
                    <a:bodyPr/>
                    <a:lstStyle/>
                    <a:p>
                      <a:pPr algn="ctr"/>
                      <a:r>
                        <a:rPr lang="en-US" dirty="0"/>
                        <a:t>-1,158</a:t>
                      </a:r>
                    </a:p>
                  </a:txBody>
                  <a:tcPr/>
                </a:tc>
                <a:tc>
                  <a:txBody>
                    <a:bodyPr/>
                    <a:lstStyle/>
                    <a:p>
                      <a:pPr algn="ctr"/>
                      <a:r>
                        <a:rPr lang="en-US" dirty="0"/>
                        <a:t>-0.22%</a:t>
                      </a:r>
                    </a:p>
                  </a:txBody>
                  <a:tcPr/>
                </a:tc>
                <a:extLst>
                  <a:ext uri="{0D108BD9-81ED-4DB2-BD59-A6C34878D82A}">
                    <a16:rowId xmlns:a16="http://schemas.microsoft.com/office/drawing/2014/main" val="3263565211"/>
                  </a:ext>
                </a:extLst>
              </a:tr>
              <a:tr h="370840">
                <a:tc>
                  <a:txBody>
                    <a:bodyPr/>
                    <a:lstStyle/>
                    <a:p>
                      <a:r>
                        <a:rPr lang="en-US" dirty="0"/>
                        <a:t>Feb. 2020</a:t>
                      </a:r>
                    </a:p>
                  </a:txBody>
                  <a:tcPr/>
                </a:tc>
                <a:tc>
                  <a:txBody>
                    <a:bodyPr/>
                    <a:lstStyle/>
                    <a:p>
                      <a:pPr algn="ctr"/>
                      <a:r>
                        <a:rPr lang="en-US" dirty="0"/>
                        <a:t>532,443</a:t>
                      </a:r>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891052569"/>
                  </a:ext>
                </a:extLst>
              </a:tr>
              <a:tr h="370840">
                <a:tc>
                  <a:txBody>
                    <a:bodyPr/>
                    <a:lstStyle/>
                    <a:p>
                      <a:r>
                        <a:rPr lang="en-US" dirty="0"/>
                        <a:t>Mar. 2020</a:t>
                      </a:r>
                    </a:p>
                  </a:txBody>
                  <a:tcPr/>
                </a:tc>
                <a:tc>
                  <a:txBody>
                    <a:bodyPr/>
                    <a:lstStyle/>
                    <a:p>
                      <a:pPr algn="ctr"/>
                      <a:r>
                        <a:rPr lang="en-US" dirty="0"/>
                        <a:t>533,962</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34360338"/>
                  </a:ext>
                </a:extLst>
              </a:tr>
              <a:tr h="370840">
                <a:tc>
                  <a:txBody>
                    <a:bodyPr/>
                    <a:lstStyle/>
                    <a:p>
                      <a:r>
                        <a:rPr lang="en-US" dirty="0"/>
                        <a:t>Apr. 2020</a:t>
                      </a:r>
                    </a:p>
                  </a:txBody>
                  <a:tcPr/>
                </a:tc>
                <a:tc>
                  <a:txBody>
                    <a:bodyPr/>
                    <a:lstStyle/>
                    <a:p>
                      <a:pPr algn="ctr"/>
                      <a:r>
                        <a:rPr lang="en-US" dirty="0"/>
                        <a:t>535,481</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696419522"/>
                  </a:ext>
                </a:extLst>
              </a:tr>
              <a:tr h="370840">
                <a:tc>
                  <a:txBody>
                    <a:bodyPr/>
                    <a:lstStyle/>
                    <a:p>
                      <a:r>
                        <a:rPr lang="en-US" dirty="0"/>
                        <a:t>May 2020</a:t>
                      </a:r>
                    </a:p>
                  </a:txBody>
                  <a:tcPr/>
                </a:tc>
                <a:tc>
                  <a:txBody>
                    <a:bodyPr/>
                    <a:lstStyle/>
                    <a:p>
                      <a:pPr algn="ctr"/>
                      <a:r>
                        <a:rPr lang="en-US" dirty="0"/>
                        <a:t>537,000</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90681629"/>
                  </a:ext>
                </a:extLst>
              </a:tr>
              <a:tr h="370840">
                <a:tc>
                  <a:txBody>
                    <a:bodyPr/>
                    <a:lstStyle/>
                    <a:p>
                      <a:r>
                        <a:rPr lang="en-US" dirty="0"/>
                        <a:t>Jun. 2020</a:t>
                      </a:r>
                    </a:p>
                  </a:txBody>
                  <a:tcPr/>
                </a:tc>
                <a:tc>
                  <a:txBody>
                    <a:bodyPr/>
                    <a:lstStyle/>
                    <a:p>
                      <a:pPr algn="ctr"/>
                      <a:r>
                        <a:rPr lang="en-US" dirty="0"/>
                        <a:t>538,519</a:t>
                      </a:r>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70392855"/>
                  </a:ext>
                </a:extLst>
              </a:tr>
              <a:tr h="370840">
                <a:tc>
                  <a:txBody>
                    <a:bodyPr/>
                    <a:lstStyle/>
                    <a:p>
                      <a:r>
                        <a:rPr lang="en-US" dirty="0"/>
                        <a:t>Jul. 2020</a:t>
                      </a:r>
                    </a:p>
                  </a:txBody>
                  <a:tcPr/>
                </a:tc>
                <a:tc>
                  <a:txBody>
                    <a:bodyPr/>
                    <a:lstStyle/>
                    <a:p>
                      <a:pPr algn="ctr"/>
                      <a:r>
                        <a:rPr lang="en-US" dirty="0"/>
                        <a:t>540,039</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114659740"/>
                  </a:ext>
                </a:extLst>
              </a:tr>
              <a:tr h="370840">
                <a:tc>
                  <a:txBody>
                    <a:bodyPr/>
                    <a:lstStyle/>
                    <a:p>
                      <a:r>
                        <a:rPr lang="en-US" dirty="0"/>
                        <a:t>Aug. 2020</a:t>
                      </a:r>
                    </a:p>
                  </a:txBody>
                  <a:tcPr/>
                </a:tc>
                <a:tc>
                  <a:txBody>
                    <a:bodyPr/>
                    <a:lstStyle/>
                    <a:p>
                      <a:pPr algn="ctr"/>
                      <a:r>
                        <a:rPr lang="en-US" dirty="0"/>
                        <a:t>541,558</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34095906"/>
                  </a:ext>
                </a:extLst>
              </a:tr>
            </a:tbl>
          </a:graphicData>
        </a:graphic>
      </p:graphicFrame>
    </p:spTree>
    <p:extLst>
      <p:ext uri="{BB962C8B-B14F-4D97-AF65-F5344CB8AC3E}">
        <p14:creationId xmlns:p14="http://schemas.microsoft.com/office/powerpoint/2010/main" val="949688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Potential Improvements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742360E-948A-4BDC-A79F-7C1C21967F0A}"/>
              </a:ext>
            </a:extLst>
          </p:cNvPr>
          <p:cNvSpPr/>
          <p:nvPr/>
        </p:nvSpPr>
        <p:spPr>
          <a:xfrm>
            <a:off x="228600" y="1298495"/>
            <a:ext cx="11734800" cy="3231654"/>
          </a:xfrm>
          <a:prstGeom prst="rect">
            <a:avLst/>
          </a:prstGeom>
        </p:spPr>
        <p:txBody>
          <a:bodyPr wrap="square" lIns="0" tIns="0" rIns="0" bIns="0" anchor="t">
            <a:spAutoFit/>
          </a:bodyPr>
          <a:lstStyle/>
          <a:p>
            <a:pPr marL="461963" indent="-461963" defTabSz="342900">
              <a:spcBef>
                <a:spcPts val="1200"/>
              </a:spcBef>
              <a:buClr>
                <a:schemeClr val="tx2"/>
              </a:buClr>
              <a:buFont typeface="+mj-lt"/>
              <a:buAutoNum type="arabicPeriod"/>
            </a:pPr>
            <a:r>
              <a:rPr lang="en-US" sz="3600" dirty="0">
                <a:solidFill>
                  <a:schemeClr val="tx1">
                    <a:lumMod val="75000"/>
                    <a:lumOff val="25000"/>
                  </a:schemeClr>
                </a:solidFill>
                <a:cs typeface="Segoe UI" panose="020B0502040204020203" pitchFamily="34" charset="0"/>
              </a:rPr>
              <a:t>Think though gasoline sales and maybe replace with gas prices.</a:t>
            </a:r>
          </a:p>
          <a:p>
            <a:pPr marL="461963" indent="-461963" defTabSz="342900">
              <a:spcBef>
                <a:spcPts val="1200"/>
              </a:spcBef>
              <a:buClr>
                <a:schemeClr val="tx2"/>
              </a:buClr>
              <a:buFont typeface="+mj-lt"/>
              <a:buAutoNum type="arabicPeriod"/>
            </a:pPr>
            <a:r>
              <a:rPr lang="en-US" sz="3600" dirty="0">
                <a:solidFill>
                  <a:schemeClr val="tx1">
                    <a:lumMod val="75000"/>
                    <a:lumOff val="25000"/>
                  </a:schemeClr>
                </a:solidFill>
                <a:cs typeface="Segoe UI" panose="020B0502040204020203" pitchFamily="34" charset="0"/>
              </a:rPr>
              <a:t>Smarten up predictor forecasts.</a:t>
            </a:r>
          </a:p>
          <a:p>
            <a:pPr marL="461963" indent="-461963" defTabSz="342900">
              <a:spcBef>
                <a:spcPts val="1200"/>
              </a:spcBef>
              <a:buClr>
                <a:schemeClr val="tx2"/>
              </a:buClr>
              <a:buFont typeface="+mj-lt"/>
              <a:buAutoNum type="arabicPeriod"/>
            </a:pPr>
            <a:r>
              <a:rPr lang="en-US" sz="3600" dirty="0">
                <a:solidFill>
                  <a:schemeClr val="tx1">
                    <a:lumMod val="75000"/>
                    <a:lumOff val="25000"/>
                  </a:schemeClr>
                </a:solidFill>
                <a:cs typeface="Segoe UI" panose="020B0502040204020203" pitchFamily="34" charset="0"/>
              </a:rPr>
              <a:t>Build scenarios based on flexing input variables.</a:t>
            </a:r>
          </a:p>
          <a:p>
            <a:pPr marL="461963" indent="-461963" defTabSz="342900">
              <a:spcBef>
                <a:spcPts val="1200"/>
              </a:spcBef>
              <a:buClr>
                <a:schemeClr val="tx2"/>
              </a:buClr>
              <a:buFont typeface="+mj-lt"/>
              <a:buAutoNum type="arabicPeriod"/>
            </a:pPr>
            <a:r>
              <a:rPr lang="en-US" sz="3600" dirty="0">
                <a:solidFill>
                  <a:schemeClr val="tx1">
                    <a:lumMod val="75000"/>
                    <a:lumOff val="25000"/>
                  </a:schemeClr>
                </a:solidFill>
                <a:cs typeface="Segoe UI" panose="020B0502040204020203" pitchFamily="34" charset="0"/>
              </a:rPr>
              <a:t>Clean up forecast generation.</a:t>
            </a:r>
          </a:p>
        </p:txBody>
      </p:sp>
    </p:spTree>
    <p:extLst>
      <p:ext uri="{BB962C8B-B14F-4D97-AF65-F5344CB8AC3E}">
        <p14:creationId xmlns:p14="http://schemas.microsoft.com/office/powerpoint/2010/main" val="1123624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9CF428-4439-469E-8689-E1D0F9CC7A21}"/>
              </a:ext>
            </a:extLst>
          </p:cNvPr>
          <p:cNvPicPr>
            <a:picLocks noChangeAspect="1"/>
          </p:cNvPicPr>
          <p:nvPr/>
        </p:nvPicPr>
        <p:blipFill>
          <a:blip r:embed="rId3"/>
          <a:stretch>
            <a:fillRect/>
          </a:stretch>
        </p:blipFill>
        <p:spPr>
          <a:xfrm>
            <a:off x="6154059" y="1759552"/>
            <a:ext cx="5733736" cy="4187751"/>
          </a:xfrm>
          <a:prstGeom prst="rect">
            <a:avLst/>
          </a:prstGeom>
        </p:spPr>
      </p:pic>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Retail Sales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304206" y="910696"/>
            <a:ext cx="5675678"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3 OPTIONS</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095999" y="910696"/>
            <a:ext cx="5791795"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20 YEAR TIME SERIES</a:t>
            </a:r>
          </a:p>
        </p:txBody>
      </p: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037942" y="1667708"/>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304205" y="1821714"/>
            <a:ext cx="5273357" cy="2215991"/>
          </a:xfrm>
          <a:prstGeom prst="rect">
            <a:avLst/>
          </a:prstGeom>
        </p:spPr>
        <p:txBody>
          <a:bodyPr wrap="square" lIns="0" tIns="0" rIns="0" bIns="0" anchor="t">
            <a:spAutoFit/>
          </a:bodyPr>
          <a:lstStyle/>
          <a:p>
            <a:pPr marL="171450" indent="-171450">
              <a:buClr>
                <a:schemeClr val="tx2"/>
              </a:buClr>
              <a:buFont typeface="Segoe UI Light" panose="020B0502040204020203" pitchFamily="34" charset="0"/>
              <a:buChar char="›"/>
            </a:pPr>
            <a:r>
              <a:rPr lang="en-US" sz="1600" b="1" dirty="0">
                <a:solidFill>
                  <a:schemeClr val="tx1">
                    <a:lumMod val="75000"/>
                    <a:lumOff val="25000"/>
                  </a:schemeClr>
                </a:solidFill>
                <a:cs typeface="Segoe UI" panose="020B0502040204020203" pitchFamily="34" charset="0"/>
              </a:rPr>
              <a:t>Retail Sales </a:t>
            </a:r>
            <a:r>
              <a:rPr lang="en-US" sz="1600" dirty="0">
                <a:solidFill>
                  <a:schemeClr val="tx1">
                    <a:lumMod val="75000"/>
                    <a:lumOff val="25000"/>
                  </a:schemeClr>
                </a:solidFill>
                <a:cs typeface="Segoe UI" panose="020B0502040204020203" pitchFamily="34" charset="0"/>
              </a:rPr>
              <a:t>includes retails sales (including online sales), gasoline sales and auto sales. It does not include food &amp; beverage sales.</a:t>
            </a:r>
          </a:p>
          <a:p>
            <a:pPr marL="171450" indent="-171450">
              <a:buClr>
                <a:schemeClr val="tx2"/>
              </a:buClr>
              <a:buFont typeface="Segoe UI Light" panose="020B0502040204020203" pitchFamily="34" charset="0"/>
              <a:buChar char="›"/>
            </a:pPr>
            <a:r>
              <a:rPr lang="en-US" sz="1600" b="1" dirty="0">
                <a:solidFill>
                  <a:schemeClr val="tx1">
                    <a:lumMod val="75000"/>
                    <a:lumOff val="25000"/>
                  </a:schemeClr>
                </a:solidFill>
                <a:cs typeface="Segoe UI" panose="020B0502040204020203" pitchFamily="34" charset="0"/>
              </a:rPr>
              <a:t>Retail and Food </a:t>
            </a:r>
            <a:r>
              <a:rPr lang="en-US" sz="1600" dirty="0">
                <a:solidFill>
                  <a:schemeClr val="tx1">
                    <a:lumMod val="75000"/>
                    <a:lumOff val="25000"/>
                  </a:schemeClr>
                </a:solidFill>
                <a:cs typeface="Segoe UI" panose="020B0502040204020203" pitchFamily="34" charset="0"/>
              </a:rPr>
              <a:t>includes retails sales (including online sales), gasoline sales and auto sales as well as food &amp; beverage sales.</a:t>
            </a:r>
          </a:p>
          <a:p>
            <a:pPr marL="171450" indent="-171450">
              <a:buClr>
                <a:schemeClr val="tx2"/>
              </a:buClr>
              <a:buFont typeface="Segoe UI Light" panose="020B0502040204020203" pitchFamily="34" charset="0"/>
              <a:buChar char="›"/>
            </a:pPr>
            <a:r>
              <a:rPr lang="en-US" sz="1600" b="1" dirty="0">
                <a:solidFill>
                  <a:schemeClr val="tx1">
                    <a:lumMod val="75000"/>
                    <a:lumOff val="25000"/>
                  </a:schemeClr>
                </a:solidFill>
                <a:cs typeface="Segoe UI" panose="020B0502040204020203" pitchFamily="34" charset="0"/>
              </a:rPr>
              <a:t>Retail and Food without gas </a:t>
            </a:r>
            <a:r>
              <a:rPr lang="en-US" sz="1600" dirty="0">
                <a:solidFill>
                  <a:schemeClr val="tx1">
                    <a:lumMod val="75000"/>
                    <a:lumOff val="25000"/>
                  </a:schemeClr>
                </a:solidFill>
                <a:cs typeface="Segoe UI" panose="020B0502040204020203" pitchFamily="34" charset="0"/>
              </a:rPr>
              <a:t>includes retails sales (including online sales) and auto sales as well as food &amp; beverage sales. ) Gasoline sales have been stripped out.</a:t>
            </a:r>
          </a:p>
        </p:txBody>
      </p:sp>
      <p:sp>
        <p:nvSpPr>
          <p:cNvPr id="20" name="Rectangle 19">
            <a:extLst>
              <a:ext uri="{FF2B5EF4-FFF2-40B4-BE49-F238E27FC236}">
                <a16:creationId xmlns:a16="http://schemas.microsoft.com/office/drawing/2014/main" id="{1631D0A9-C3EE-4E63-9737-A0538711D5A5}"/>
              </a:ext>
            </a:extLst>
          </p:cNvPr>
          <p:cNvSpPr/>
          <p:nvPr/>
        </p:nvSpPr>
        <p:spPr>
          <a:xfrm>
            <a:off x="304205" y="6335102"/>
            <a:ext cx="4162870" cy="215444"/>
          </a:xfrm>
          <a:prstGeom prst="rect">
            <a:avLst/>
          </a:prstGeom>
        </p:spPr>
        <p:txBody>
          <a:bodyPr wrap="square" lIns="0" tIns="0" rIns="0" bIns="0" anchor="t">
            <a:spAutoFit/>
          </a:bodyPr>
          <a:lstStyle/>
          <a:p>
            <a:pPr>
              <a:spcBef>
                <a:spcPts val="1200"/>
              </a:spcBef>
              <a:buClr>
                <a:schemeClr val="tx2"/>
              </a:buClr>
            </a:pPr>
            <a:r>
              <a:rPr lang="en-US" sz="1400" dirty="0">
                <a:solidFill>
                  <a:schemeClr val="tx1">
                    <a:lumMod val="75000"/>
                    <a:lumOff val="25000"/>
                  </a:schemeClr>
                </a:solidFill>
                <a:cs typeface="Segoe UI" panose="020B0502040204020203" pitchFamily="34" charset="0"/>
              </a:rPr>
              <a:t>U.S. Census Bureau</a:t>
            </a:r>
          </a:p>
        </p:txBody>
      </p:sp>
      <p:sp>
        <p:nvSpPr>
          <p:cNvPr id="21" name="Rectangle 20">
            <a:extLst>
              <a:ext uri="{FF2B5EF4-FFF2-40B4-BE49-F238E27FC236}">
                <a16:creationId xmlns:a16="http://schemas.microsoft.com/office/drawing/2014/main" id="{8013C2BD-90A9-44C1-8B22-499E2C00F4E6}"/>
              </a:ext>
            </a:extLst>
          </p:cNvPr>
          <p:cNvSpPr/>
          <p:nvPr/>
        </p:nvSpPr>
        <p:spPr>
          <a:xfrm>
            <a:off x="304205" y="608888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SOURCE</a:t>
            </a:r>
          </a:p>
        </p:txBody>
      </p:sp>
      <p:sp>
        <p:nvSpPr>
          <p:cNvPr id="27" name="Rectangle 26">
            <a:extLst>
              <a:ext uri="{FF2B5EF4-FFF2-40B4-BE49-F238E27FC236}">
                <a16:creationId xmlns:a16="http://schemas.microsoft.com/office/drawing/2014/main" id="{E4C67469-096E-4150-8AEB-D2C4461C5557}"/>
              </a:ext>
            </a:extLst>
          </p:cNvPr>
          <p:cNvSpPr/>
          <p:nvPr/>
        </p:nvSpPr>
        <p:spPr>
          <a:xfrm>
            <a:off x="6153149" y="6335102"/>
            <a:ext cx="4162870" cy="215444"/>
          </a:xfrm>
          <a:prstGeom prst="rect">
            <a:avLst/>
          </a:prstGeom>
        </p:spPr>
        <p:txBody>
          <a:bodyPr wrap="square" lIns="0" tIns="0" rIns="0" bIns="0" anchor="t">
            <a:spAutoFit/>
          </a:bodyPr>
          <a:lstStyle/>
          <a:p>
            <a:pPr>
              <a:spcBef>
                <a:spcPts val="1200"/>
              </a:spcBef>
              <a:buClr>
                <a:schemeClr val="tx2"/>
              </a:buClr>
            </a:pPr>
            <a:r>
              <a:rPr lang="en-US" sz="1400" dirty="0">
                <a:solidFill>
                  <a:schemeClr val="tx1">
                    <a:lumMod val="75000"/>
                    <a:lumOff val="25000"/>
                  </a:schemeClr>
                </a:solidFill>
                <a:cs typeface="Segoe UI" panose="020B0502040204020203" pitchFamily="34" charset="0"/>
              </a:rPr>
              <a:t>Data in Millions of Dollars</a:t>
            </a:r>
          </a:p>
        </p:txBody>
      </p:sp>
      <p:sp>
        <p:nvSpPr>
          <p:cNvPr id="28" name="Rectangle 27">
            <a:extLst>
              <a:ext uri="{FF2B5EF4-FFF2-40B4-BE49-F238E27FC236}">
                <a16:creationId xmlns:a16="http://schemas.microsoft.com/office/drawing/2014/main" id="{02C01C3B-4F8C-4D4B-B03C-1D7CE6D4B30A}"/>
              </a:ext>
            </a:extLst>
          </p:cNvPr>
          <p:cNvSpPr/>
          <p:nvPr/>
        </p:nvSpPr>
        <p:spPr>
          <a:xfrm>
            <a:off x="6153149" y="608888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UNITS</a:t>
            </a:r>
          </a:p>
        </p:txBody>
      </p:sp>
    </p:spTree>
    <p:extLst>
      <p:ext uri="{BB962C8B-B14F-4D97-AF65-F5344CB8AC3E}">
        <p14:creationId xmlns:p14="http://schemas.microsoft.com/office/powerpoint/2010/main" val="1866030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Decomposing Retail Sales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3F7B763C-97FE-4810-BDFE-46D18FA91B18}"/>
              </a:ext>
            </a:extLst>
          </p:cNvPr>
          <p:cNvPicPr>
            <a:picLocks noChangeAspect="1"/>
          </p:cNvPicPr>
          <p:nvPr/>
        </p:nvPicPr>
        <p:blipFill>
          <a:blip r:embed="rId3"/>
          <a:stretch>
            <a:fillRect/>
          </a:stretch>
        </p:blipFill>
        <p:spPr>
          <a:xfrm>
            <a:off x="2036618" y="737795"/>
            <a:ext cx="8118763" cy="5929705"/>
          </a:xfrm>
          <a:prstGeom prst="rect">
            <a:avLst/>
          </a:prstGeom>
        </p:spPr>
      </p:pic>
    </p:spTree>
    <p:extLst>
      <p:ext uri="{BB962C8B-B14F-4D97-AF65-F5344CB8AC3E}">
        <p14:creationId xmlns:p14="http://schemas.microsoft.com/office/powerpoint/2010/main" val="4276994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Candidate Predictors</a:t>
            </a: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228600" y="910696"/>
            <a:ext cx="575128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20 Macro Candidates</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096000" y="910696"/>
            <a:ext cx="5867388"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Brent</a:t>
            </a:r>
          </a:p>
        </p:txBody>
      </p: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037942" y="1667708"/>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414692" y="2083819"/>
            <a:ext cx="4162870" cy="1292662"/>
          </a:xfrm>
          <a:prstGeom prst="rect">
            <a:avLst/>
          </a:prstGeom>
        </p:spPr>
        <p:txBody>
          <a:bodyPr wrap="square" lIns="0" tIns="0" rIns="0" bIns="0" anchor="t">
            <a:spAutoFit/>
          </a:bodyPr>
          <a:lstStyle/>
          <a:p>
            <a:pPr marL="171450" indent="-171450">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The St. Louis Federal Reserve provided many of the candidate predictors.</a:t>
            </a:r>
          </a:p>
          <a:p>
            <a:pPr marL="171450" indent="-171450">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The data was organized and without blanks </a:t>
            </a:r>
          </a:p>
          <a:p>
            <a:pPr marL="171450" indent="-171450">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215 Observations were used</a:t>
            </a:r>
          </a:p>
          <a:p>
            <a:pPr marL="171450" indent="-171450">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Only Debt Service Burden had a native frequency that wasn’t monthly</a:t>
            </a:r>
          </a:p>
        </p:txBody>
      </p:sp>
      <p:sp>
        <p:nvSpPr>
          <p:cNvPr id="41" name="Rectangle 40">
            <a:extLst>
              <a:ext uri="{FF2B5EF4-FFF2-40B4-BE49-F238E27FC236}">
                <a16:creationId xmlns:a16="http://schemas.microsoft.com/office/drawing/2014/main" id="{D130C0AE-B52E-4C65-A461-AD2F7D2362DE}"/>
              </a:ext>
            </a:extLst>
          </p:cNvPr>
          <p:cNvSpPr/>
          <p:nvPr/>
        </p:nvSpPr>
        <p:spPr>
          <a:xfrm>
            <a:off x="1414692" y="3980021"/>
            <a:ext cx="4162870" cy="1292662"/>
          </a:xfrm>
          <a:prstGeom prst="rect">
            <a:avLst/>
          </a:prstGeom>
        </p:spPr>
        <p:txBody>
          <a:bodyPr wrap="square" lIns="0" tIns="0" rIns="0" bIns="0" anchor="t">
            <a:spAutoFit/>
          </a:bodyPr>
          <a:lstStyle/>
          <a:p>
            <a:pPr marL="171450" indent="-171450">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Gasoline Sales</a:t>
            </a:r>
          </a:p>
          <a:p>
            <a:pPr marL="171450" indent="-171450">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Non Farm Payrolls</a:t>
            </a:r>
          </a:p>
          <a:p>
            <a:pPr marL="171450" indent="-171450">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Consumer Price Index</a:t>
            </a:r>
          </a:p>
          <a:p>
            <a:pPr marL="171450" indent="-171450">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Price of Brent Crude Oil</a:t>
            </a:r>
          </a:p>
          <a:p>
            <a:pPr marL="171450" indent="-171450">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Mortgage Service Burden</a:t>
            </a:r>
          </a:p>
          <a:p>
            <a:pPr marL="171450" indent="-171450">
              <a:buClr>
                <a:schemeClr val="tx2"/>
              </a:buClr>
              <a:buFont typeface="Segoe UI Light" panose="020B0502040204020203" pitchFamily="34" charset="0"/>
              <a:buChar char="›"/>
            </a:pPr>
            <a:endParaRPr lang="en-US" sz="1400" dirty="0">
              <a:solidFill>
                <a:schemeClr val="tx1">
                  <a:lumMod val="75000"/>
                  <a:lumOff val="25000"/>
                </a:schemeClr>
              </a:solidFill>
              <a:cs typeface="Segoe UI" panose="020B0502040204020203" pitchFamily="34" charset="0"/>
            </a:endParaRPr>
          </a:p>
        </p:txBody>
      </p:sp>
      <p:sp>
        <p:nvSpPr>
          <p:cNvPr id="45" name="Rectangle 44">
            <a:extLst>
              <a:ext uri="{FF2B5EF4-FFF2-40B4-BE49-F238E27FC236}">
                <a16:creationId xmlns:a16="http://schemas.microsoft.com/office/drawing/2014/main" id="{A2A2A928-93BB-46FE-9683-5A5BAADF87B3}"/>
              </a:ext>
            </a:extLst>
          </p:cNvPr>
          <p:cNvSpPr/>
          <p:nvPr/>
        </p:nvSpPr>
        <p:spPr>
          <a:xfrm>
            <a:off x="1414683" y="3657500"/>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Illustrative Predictors</a:t>
            </a:r>
          </a:p>
        </p:txBody>
      </p:sp>
      <p:sp>
        <p:nvSpPr>
          <p:cNvPr id="24" name="Rectangle 23">
            <a:extLst>
              <a:ext uri="{FF2B5EF4-FFF2-40B4-BE49-F238E27FC236}">
                <a16:creationId xmlns:a16="http://schemas.microsoft.com/office/drawing/2014/main" id="{2BF708F2-E0A6-4D74-8EBB-CFB106F9B3D6}"/>
              </a:ext>
            </a:extLst>
          </p:cNvPr>
          <p:cNvSpPr/>
          <p:nvPr/>
        </p:nvSpPr>
        <p:spPr>
          <a:xfrm>
            <a:off x="6291483" y="1784780"/>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Sample Candidate EDA Plot</a:t>
            </a:r>
          </a:p>
        </p:txBody>
      </p:sp>
      <p:sp>
        <p:nvSpPr>
          <p:cNvPr id="25" name="Rectangle 24">
            <a:extLst>
              <a:ext uri="{FF2B5EF4-FFF2-40B4-BE49-F238E27FC236}">
                <a16:creationId xmlns:a16="http://schemas.microsoft.com/office/drawing/2014/main" id="{8E602977-0C4D-47BA-89FD-39D89C7B5392}"/>
              </a:ext>
            </a:extLst>
          </p:cNvPr>
          <p:cNvSpPr/>
          <p:nvPr/>
        </p:nvSpPr>
        <p:spPr>
          <a:xfrm>
            <a:off x="6291483" y="5062380"/>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120 OBESERVATIONS</a:t>
            </a:r>
          </a:p>
        </p:txBody>
      </p:sp>
      <p:sp>
        <p:nvSpPr>
          <p:cNvPr id="27" name="Rectangle 26">
            <a:extLst>
              <a:ext uri="{FF2B5EF4-FFF2-40B4-BE49-F238E27FC236}">
                <a16:creationId xmlns:a16="http://schemas.microsoft.com/office/drawing/2014/main" id="{78E75BE9-3811-4C0A-B9B2-D0CA8F47101A}"/>
              </a:ext>
            </a:extLst>
          </p:cNvPr>
          <p:cNvSpPr/>
          <p:nvPr/>
        </p:nvSpPr>
        <p:spPr>
          <a:xfrm>
            <a:off x="1414674" y="1760049"/>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Overview</a:t>
            </a:r>
          </a:p>
        </p:txBody>
      </p:sp>
      <p:pic>
        <p:nvPicPr>
          <p:cNvPr id="3" name="Picture 2">
            <a:extLst>
              <a:ext uri="{FF2B5EF4-FFF2-40B4-BE49-F238E27FC236}">
                <a16:creationId xmlns:a16="http://schemas.microsoft.com/office/drawing/2014/main" id="{96B781D0-1004-46B2-A22E-C850EFC3673B}"/>
              </a:ext>
            </a:extLst>
          </p:cNvPr>
          <p:cNvPicPr>
            <a:picLocks noChangeAspect="1"/>
          </p:cNvPicPr>
          <p:nvPr/>
        </p:nvPicPr>
        <p:blipFill>
          <a:blip r:embed="rId3"/>
          <a:stretch>
            <a:fillRect/>
          </a:stretch>
        </p:blipFill>
        <p:spPr>
          <a:xfrm>
            <a:off x="6291473" y="2107300"/>
            <a:ext cx="5671915" cy="4142599"/>
          </a:xfrm>
          <a:prstGeom prst="rect">
            <a:avLst/>
          </a:prstGeom>
        </p:spPr>
      </p:pic>
    </p:spTree>
    <p:extLst>
      <p:ext uri="{BB962C8B-B14F-4D97-AF65-F5344CB8AC3E}">
        <p14:creationId xmlns:p14="http://schemas.microsoft.com/office/powerpoint/2010/main" val="3408859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Candidate Predictors</a:t>
            </a: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228600" y="910696"/>
            <a:ext cx="575128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Payrolls</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096000" y="910696"/>
            <a:ext cx="5867388"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CPI</a:t>
            </a:r>
          </a:p>
        </p:txBody>
      </p: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037942" y="1667708"/>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8E602977-0C4D-47BA-89FD-39D89C7B5392}"/>
              </a:ext>
            </a:extLst>
          </p:cNvPr>
          <p:cNvSpPr/>
          <p:nvPr/>
        </p:nvSpPr>
        <p:spPr>
          <a:xfrm>
            <a:off x="6291483" y="5062380"/>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120 OBESERVATIONS</a:t>
            </a:r>
          </a:p>
        </p:txBody>
      </p:sp>
      <p:pic>
        <p:nvPicPr>
          <p:cNvPr id="4" name="Picture 3">
            <a:extLst>
              <a:ext uri="{FF2B5EF4-FFF2-40B4-BE49-F238E27FC236}">
                <a16:creationId xmlns:a16="http://schemas.microsoft.com/office/drawing/2014/main" id="{EA0DA7D9-8D04-4C6B-A7A4-7BE00B9A428A}"/>
              </a:ext>
            </a:extLst>
          </p:cNvPr>
          <p:cNvPicPr>
            <a:picLocks noChangeAspect="1"/>
          </p:cNvPicPr>
          <p:nvPr/>
        </p:nvPicPr>
        <p:blipFill>
          <a:blip r:embed="rId3"/>
          <a:stretch>
            <a:fillRect/>
          </a:stretch>
        </p:blipFill>
        <p:spPr>
          <a:xfrm>
            <a:off x="228600" y="1667708"/>
            <a:ext cx="5671907" cy="4142593"/>
          </a:xfrm>
          <a:prstGeom prst="rect">
            <a:avLst/>
          </a:prstGeom>
        </p:spPr>
      </p:pic>
      <p:pic>
        <p:nvPicPr>
          <p:cNvPr id="5" name="Picture 4">
            <a:extLst>
              <a:ext uri="{FF2B5EF4-FFF2-40B4-BE49-F238E27FC236}">
                <a16:creationId xmlns:a16="http://schemas.microsoft.com/office/drawing/2014/main" id="{C75C4E7D-984D-4672-874B-ACD8613C1D74}"/>
              </a:ext>
            </a:extLst>
          </p:cNvPr>
          <p:cNvPicPr>
            <a:picLocks noChangeAspect="1"/>
          </p:cNvPicPr>
          <p:nvPr/>
        </p:nvPicPr>
        <p:blipFill>
          <a:blip r:embed="rId4"/>
          <a:stretch>
            <a:fillRect/>
          </a:stretch>
        </p:blipFill>
        <p:spPr>
          <a:xfrm>
            <a:off x="6291482" y="1667708"/>
            <a:ext cx="5671905" cy="4142592"/>
          </a:xfrm>
          <a:prstGeom prst="rect">
            <a:avLst/>
          </a:prstGeom>
        </p:spPr>
      </p:pic>
    </p:spTree>
    <p:extLst>
      <p:ext uri="{BB962C8B-B14F-4D97-AF65-F5344CB8AC3E}">
        <p14:creationId xmlns:p14="http://schemas.microsoft.com/office/powerpoint/2010/main" val="3381174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Candidate Predictors</a:t>
            </a: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228600" y="910696"/>
            <a:ext cx="575128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Mortgage Payments</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096000" y="910696"/>
            <a:ext cx="5867388"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Gasoline Sales</a:t>
            </a:r>
          </a:p>
        </p:txBody>
      </p: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037942" y="1667708"/>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2B811921-CC54-46F1-B44D-B14FF1B0A968}"/>
              </a:ext>
            </a:extLst>
          </p:cNvPr>
          <p:cNvPicPr>
            <a:picLocks noChangeAspect="1"/>
          </p:cNvPicPr>
          <p:nvPr/>
        </p:nvPicPr>
        <p:blipFill>
          <a:blip r:embed="rId3"/>
          <a:stretch>
            <a:fillRect/>
          </a:stretch>
        </p:blipFill>
        <p:spPr>
          <a:xfrm>
            <a:off x="228600" y="1675612"/>
            <a:ext cx="5698162" cy="4161769"/>
          </a:xfrm>
          <a:prstGeom prst="rect">
            <a:avLst/>
          </a:prstGeom>
        </p:spPr>
      </p:pic>
      <p:pic>
        <p:nvPicPr>
          <p:cNvPr id="5" name="Picture 4">
            <a:extLst>
              <a:ext uri="{FF2B5EF4-FFF2-40B4-BE49-F238E27FC236}">
                <a16:creationId xmlns:a16="http://schemas.microsoft.com/office/drawing/2014/main" id="{10FA5798-0006-4515-8966-60201F80BFC0}"/>
              </a:ext>
            </a:extLst>
          </p:cNvPr>
          <p:cNvPicPr>
            <a:picLocks noChangeAspect="1"/>
          </p:cNvPicPr>
          <p:nvPr/>
        </p:nvPicPr>
        <p:blipFill>
          <a:blip r:embed="rId4"/>
          <a:stretch>
            <a:fillRect/>
          </a:stretch>
        </p:blipFill>
        <p:spPr>
          <a:xfrm>
            <a:off x="6149122" y="1828471"/>
            <a:ext cx="5867377" cy="4285359"/>
          </a:xfrm>
          <a:prstGeom prst="rect">
            <a:avLst/>
          </a:prstGeom>
        </p:spPr>
      </p:pic>
    </p:spTree>
    <p:extLst>
      <p:ext uri="{BB962C8B-B14F-4D97-AF65-F5344CB8AC3E}">
        <p14:creationId xmlns:p14="http://schemas.microsoft.com/office/powerpoint/2010/main" val="2063551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3 Candidate Models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228600" y="910696"/>
            <a:ext cx="3566160" cy="8388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Payrolls,  Brent, Mortgage Payments, Gas Sales and CPI</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8397240" y="910004"/>
            <a:ext cx="3566160" cy="8388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Payrolls,  Brent, Mortgage Payments and CPI (Food and Bev.)</a:t>
            </a:r>
          </a:p>
        </p:txBody>
      </p: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4069596" y="1574801"/>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5277FA9F-612F-49FF-945B-A0C149831C67}"/>
              </a:ext>
            </a:extLst>
          </p:cNvPr>
          <p:cNvSpPr/>
          <p:nvPr/>
        </p:nvSpPr>
        <p:spPr>
          <a:xfrm>
            <a:off x="4312920" y="910004"/>
            <a:ext cx="3566160" cy="8388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Payrolls,  Brent, Mortgage Payments and CPI</a:t>
            </a:r>
          </a:p>
        </p:txBody>
      </p:sp>
      <p:cxnSp>
        <p:nvCxnSpPr>
          <p:cNvPr id="16" name="Straight Connector 15">
            <a:extLst>
              <a:ext uri="{FF2B5EF4-FFF2-40B4-BE49-F238E27FC236}">
                <a16:creationId xmlns:a16="http://schemas.microsoft.com/office/drawing/2014/main" id="{E0A71787-7756-414A-A07E-7976A634FFAA}"/>
              </a:ext>
              <a:ext uri="{C183D7F6-B498-43B3-948B-1728B52AA6E4}">
                <adec:decorative xmlns:adec="http://schemas.microsoft.com/office/drawing/2017/decorative" val="1"/>
              </a:ext>
            </a:extLst>
          </p:cNvPr>
          <p:cNvCxnSpPr>
            <a:cxnSpLocks/>
          </p:cNvCxnSpPr>
          <p:nvPr/>
        </p:nvCxnSpPr>
        <p:spPr>
          <a:xfrm>
            <a:off x="8105775" y="1487504"/>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0646449-BD34-4788-9254-211B13F47775}"/>
              </a:ext>
            </a:extLst>
          </p:cNvPr>
          <p:cNvSpPr/>
          <p:nvPr/>
        </p:nvSpPr>
        <p:spPr>
          <a:xfrm>
            <a:off x="228600" y="2083819"/>
            <a:ext cx="3549531" cy="3539430"/>
          </a:xfrm>
          <a:prstGeom prst="rect">
            <a:avLst/>
          </a:prstGeom>
        </p:spPr>
        <p:txBody>
          <a:bodyPr wrap="square" lIns="0" tIns="0" rIns="0" bIns="0" anchor="t">
            <a:spAutoFit/>
          </a:bodyPr>
          <a:lstStyle/>
          <a:p>
            <a:pPr marL="171450" indent="-171450" defTabSz="342900">
              <a:buClr>
                <a:schemeClr val="tx2"/>
              </a:buClr>
              <a:buFont typeface="Segoe UI Light" panose="020B0502040204020203" pitchFamily="34" charset="0"/>
              <a:buChar char="›"/>
            </a:pPr>
            <a:r>
              <a:rPr lang="en-US" sz="1000" dirty="0">
                <a:solidFill>
                  <a:schemeClr val="tx1">
                    <a:lumMod val="75000"/>
                    <a:lumOff val="25000"/>
                  </a:schemeClr>
                </a:solidFill>
                <a:cs typeface="Segoe UI" panose="020B0502040204020203" pitchFamily="34" charset="0"/>
              </a:rPr>
              <a:t>Call:</a:t>
            </a:r>
          </a:p>
          <a:p>
            <a:pPr marL="171450" indent="-171450" defTabSz="342900">
              <a:buClr>
                <a:schemeClr val="tx2"/>
              </a:buClr>
              <a:buFont typeface="Segoe UI Light" panose="020B0502040204020203" pitchFamily="34" charset="0"/>
              <a:buChar char="›"/>
            </a:pPr>
            <a:r>
              <a:rPr lang="en-US" sz="1000" dirty="0" err="1">
                <a:solidFill>
                  <a:schemeClr val="tx1">
                    <a:lumMod val="75000"/>
                    <a:lumOff val="25000"/>
                  </a:schemeClr>
                </a:solidFill>
                <a:cs typeface="Segoe UI" panose="020B0502040204020203" pitchFamily="34" charset="0"/>
              </a:rPr>
              <a:t>lm</a:t>
            </a:r>
            <a:r>
              <a:rPr lang="en-US" sz="1000" dirty="0">
                <a:solidFill>
                  <a:schemeClr val="tx1">
                    <a:lumMod val="75000"/>
                    <a:lumOff val="25000"/>
                  </a:schemeClr>
                </a:solidFill>
                <a:cs typeface="Segoe UI" panose="020B0502040204020203" pitchFamily="34" charset="0"/>
              </a:rPr>
              <a:t>(formula = </a:t>
            </a:r>
            <a:r>
              <a:rPr lang="en-US" sz="1000" dirty="0" err="1">
                <a:solidFill>
                  <a:schemeClr val="tx1">
                    <a:lumMod val="75000"/>
                    <a:lumOff val="25000"/>
                  </a:schemeClr>
                </a:solidFill>
                <a:cs typeface="Segoe UI" panose="020B0502040204020203" pitchFamily="34" charset="0"/>
              </a:rPr>
              <a:t>Retail_and_Food</a:t>
            </a:r>
            <a:r>
              <a:rPr lang="en-US" sz="1000" dirty="0">
                <a:solidFill>
                  <a:schemeClr val="tx1">
                    <a:lumMod val="75000"/>
                    <a:lumOff val="25000"/>
                  </a:schemeClr>
                </a:solidFill>
                <a:cs typeface="Segoe UI" panose="020B0502040204020203" pitchFamily="34" charset="0"/>
              </a:rPr>
              <a:t> ~ Payrolls + Brent + </a:t>
            </a:r>
            <a:r>
              <a:rPr lang="en-US" sz="1000" dirty="0" err="1">
                <a:solidFill>
                  <a:schemeClr val="tx1">
                    <a:lumMod val="75000"/>
                    <a:lumOff val="25000"/>
                  </a:schemeClr>
                </a:solidFill>
                <a:cs typeface="Segoe UI" panose="020B0502040204020203" pitchFamily="34" charset="0"/>
              </a:rPr>
              <a:t>MortPayments</a:t>
            </a:r>
            <a:r>
              <a:rPr lang="en-US" sz="1000" dirty="0">
                <a:solidFill>
                  <a:schemeClr val="tx1">
                    <a:lumMod val="75000"/>
                    <a:lumOff val="25000"/>
                  </a:schemeClr>
                </a:solidFill>
                <a:cs typeface="Segoe UI" panose="020B0502040204020203" pitchFamily="34" charset="0"/>
              </a:rPr>
              <a:t> + </a:t>
            </a:r>
            <a:r>
              <a:rPr lang="en-US" sz="1000" dirty="0" err="1">
                <a:solidFill>
                  <a:schemeClr val="tx1">
                    <a:lumMod val="75000"/>
                    <a:lumOff val="25000"/>
                  </a:schemeClr>
                </a:solidFill>
                <a:cs typeface="Segoe UI" panose="020B0502040204020203" pitchFamily="34" charset="0"/>
              </a:rPr>
              <a:t>GasSales</a:t>
            </a:r>
            <a:r>
              <a:rPr lang="en-US" sz="1000" dirty="0">
                <a:solidFill>
                  <a:schemeClr val="tx1">
                    <a:lumMod val="75000"/>
                    <a:lumOff val="25000"/>
                  </a:schemeClr>
                </a:solidFill>
                <a:cs typeface="Segoe UI" panose="020B0502040204020203" pitchFamily="34" charset="0"/>
              </a:rPr>
              <a:t> + CPI, data = df)</a:t>
            </a:r>
          </a:p>
          <a:p>
            <a:pPr marL="171450" indent="-171450" defTabSz="342900">
              <a:buClr>
                <a:schemeClr val="tx2"/>
              </a:buClr>
              <a:buFont typeface="Segoe UI Light" panose="020B0502040204020203" pitchFamily="34" charset="0"/>
              <a:buChar char="›"/>
            </a:pPr>
            <a:endParaRPr lang="en-US" sz="1000" dirty="0">
              <a:solidFill>
                <a:schemeClr val="tx1">
                  <a:lumMod val="75000"/>
                  <a:lumOff val="25000"/>
                </a:schemeClr>
              </a:solidFill>
              <a:cs typeface="Segoe UI" panose="020B0502040204020203" pitchFamily="34" charset="0"/>
            </a:endParaRPr>
          </a:p>
          <a:p>
            <a:pPr marL="171450" indent="-171450" defTabSz="342900">
              <a:buClr>
                <a:schemeClr val="tx2"/>
              </a:buClr>
              <a:buFont typeface="Segoe UI Light" panose="020B0502040204020203" pitchFamily="34" charset="0"/>
              <a:buChar char="›"/>
            </a:pPr>
            <a:r>
              <a:rPr lang="en-US" sz="1000" dirty="0">
                <a:solidFill>
                  <a:schemeClr val="tx1">
                    <a:lumMod val="75000"/>
                    <a:lumOff val="25000"/>
                  </a:schemeClr>
                </a:solidFill>
                <a:cs typeface="Segoe UI" panose="020B0502040204020203" pitchFamily="34" charset="0"/>
              </a:rPr>
              <a:t>Residuals:</a:t>
            </a:r>
          </a:p>
          <a:p>
            <a:pPr marL="171450" indent="-171450" defTabSz="342900">
              <a:buClr>
                <a:schemeClr val="tx2"/>
              </a:buClr>
              <a:buFont typeface="Segoe UI Light" panose="020B0502040204020203" pitchFamily="34" charset="0"/>
              <a:buChar char="›"/>
            </a:pPr>
            <a:r>
              <a:rPr lang="en-US" sz="1000" dirty="0">
                <a:solidFill>
                  <a:schemeClr val="tx1">
                    <a:lumMod val="75000"/>
                    <a:lumOff val="25000"/>
                  </a:schemeClr>
                </a:solidFill>
                <a:cs typeface="Segoe UI" panose="020B0502040204020203" pitchFamily="34" charset="0"/>
              </a:rPr>
              <a:t>     Min       1Q   Median       3Q      Max </a:t>
            </a:r>
          </a:p>
          <a:p>
            <a:pPr marL="171450" indent="-171450" defTabSz="342900">
              <a:buClr>
                <a:schemeClr val="tx2"/>
              </a:buClr>
              <a:buFont typeface="Segoe UI Light" panose="020B0502040204020203" pitchFamily="34" charset="0"/>
              <a:buChar char="›"/>
            </a:pPr>
            <a:r>
              <a:rPr lang="en-US" sz="1000" dirty="0">
                <a:solidFill>
                  <a:schemeClr val="tx1">
                    <a:lumMod val="75000"/>
                    <a:lumOff val="25000"/>
                  </a:schemeClr>
                </a:solidFill>
                <a:cs typeface="Segoe UI" panose="020B0502040204020203" pitchFamily="34" charset="0"/>
              </a:rPr>
              <a:t>-24467.3  -2195.8    544.2   3065.1  14151.0 </a:t>
            </a:r>
          </a:p>
          <a:p>
            <a:pPr marL="171450" indent="-171450" defTabSz="342900">
              <a:buClr>
                <a:schemeClr val="tx2"/>
              </a:buClr>
              <a:buFont typeface="Segoe UI Light" panose="020B0502040204020203" pitchFamily="34" charset="0"/>
              <a:buChar char="›"/>
            </a:pPr>
            <a:endParaRPr lang="en-US" sz="1000" dirty="0">
              <a:solidFill>
                <a:schemeClr val="tx1">
                  <a:lumMod val="75000"/>
                  <a:lumOff val="25000"/>
                </a:schemeClr>
              </a:solidFill>
              <a:cs typeface="Segoe UI" panose="020B0502040204020203" pitchFamily="34" charset="0"/>
            </a:endParaRPr>
          </a:p>
          <a:p>
            <a:pPr marL="171450" indent="-171450" defTabSz="342900">
              <a:buClr>
                <a:schemeClr val="tx2"/>
              </a:buClr>
              <a:buFont typeface="Segoe UI Light" panose="020B0502040204020203" pitchFamily="34" charset="0"/>
              <a:buChar char="›"/>
            </a:pPr>
            <a:r>
              <a:rPr lang="en-US" sz="1000" dirty="0">
                <a:solidFill>
                  <a:schemeClr val="tx1">
                    <a:lumMod val="75000"/>
                    <a:lumOff val="25000"/>
                  </a:schemeClr>
                </a:solidFill>
                <a:cs typeface="Segoe UI" panose="020B0502040204020203" pitchFamily="34" charset="0"/>
              </a:rPr>
              <a:t>Coefficients:</a:t>
            </a:r>
          </a:p>
          <a:p>
            <a:pPr marL="171450" indent="-171450" defTabSz="342900">
              <a:buClr>
                <a:schemeClr val="tx2"/>
              </a:buClr>
              <a:buFont typeface="Segoe UI Light" panose="020B0502040204020203" pitchFamily="34" charset="0"/>
              <a:buChar char="›"/>
            </a:pPr>
            <a:r>
              <a:rPr lang="en-US" sz="1000" dirty="0">
                <a:solidFill>
                  <a:schemeClr val="tx1">
                    <a:lumMod val="75000"/>
                    <a:lumOff val="25000"/>
                  </a:schemeClr>
                </a:solidFill>
                <a:cs typeface="Segoe UI" panose="020B0502040204020203" pitchFamily="34" charset="0"/>
              </a:rPr>
              <a:t>               	Estimate 	Std. Error 	t value 	</a:t>
            </a:r>
            <a:r>
              <a:rPr lang="en-US" sz="1000" dirty="0" err="1">
                <a:solidFill>
                  <a:schemeClr val="tx1">
                    <a:lumMod val="75000"/>
                    <a:lumOff val="25000"/>
                  </a:schemeClr>
                </a:solidFill>
                <a:cs typeface="Segoe UI" panose="020B0502040204020203" pitchFamily="34" charset="0"/>
              </a:rPr>
              <a:t>Pr</a:t>
            </a:r>
            <a:r>
              <a:rPr lang="en-US" sz="1000" dirty="0">
                <a:solidFill>
                  <a:schemeClr val="tx1">
                    <a:lumMod val="75000"/>
                    <a:lumOff val="25000"/>
                  </a:schemeClr>
                </a:solidFill>
                <a:cs typeface="Segoe UI" panose="020B0502040204020203" pitchFamily="34" charset="0"/>
              </a:rPr>
              <a:t>(&gt;|t|)    </a:t>
            </a:r>
          </a:p>
          <a:p>
            <a:pPr marL="171450" indent="-171450" defTabSz="342900">
              <a:buClr>
                <a:schemeClr val="tx2"/>
              </a:buClr>
              <a:buFont typeface="Segoe UI Light" panose="020B0502040204020203" pitchFamily="34" charset="0"/>
              <a:buChar char="›"/>
            </a:pPr>
            <a:r>
              <a:rPr lang="en-US" sz="1000" dirty="0">
                <a:solidFill>
                  <a:schemeClr val="tx1">
                    <a:lumMod val="75000"/>
                    <a:lumOff val="25000"/>
                  </a:schemeClr>
                </a:solidFill>
                <a:cs typeface="Segoe UI" panose="020B0502040204020203" pitchFamily="34" charset="0"/>
              </a:rPr>
              <a:t>(Intercept)  	-4.377e+05  1.641e+04 	-26.679  &lt; 2e-16 ***</a:t>
            </a:r>
          </a:p>
          <a:p>
            <a:pPr marL="171450" indent="-171450" defTabSz="342900">
              <a:buClr>
                <a:schemeClr val="tx2"/>
              </a:buClr>
              <a:buFont typeface="Segoe UI Light" panose="020B0502040204020203" pitchFamily="34" charset="0"/>
              <a:buChar char="›"/>
            </a:pPr>
            <a:r>
              <a:rPr lang="en-US" sz="1000" dirty="0">
                <a:solidFill>
                  <a:schemeClr val="tx1">
                    <a:lumMod val="75000"/>
                    <a:lumOff val="25000"/>
                  </a:schemeClr>
                </a:solidFill>
                <a:cs typeface="Segoe UI" panose="020B0502040204020203" pitchFamily="34" charset="0"/>
              </a:rPr>
              <a:t>Payrolls     	 4.393e+00  	1.363e-01  	32.220  &lt; 2e-16 ***</a:t>
            </a:r>
          </a:p>
          <a:p>
            <a:pPr marL="171450" indent="-171450" defTabSz="342900">
              <a:buClr>
                <a:schemeClr val="tx2"/>
              </a:buClr>
              <a:buFont typeface="Segoe UI Light" panose="020B0502040204020203" pitchFamily="34" charset="0"/>
              <a:buChar char="›"/>
            </a:pPr>
            <a:r>
              <a:rPr lang="en-US" sz="1000" dirty="0">
                <a:solidFill>
                  <a:schemeClr val="tx1">
                    <a:lumMod val="75000"/>
                    <a:lumOff val="25000"/>
                  </a:schemeClr>
                </a:solidFill>
                <a:cs typeface="Segoe UI" panose="020B0502040204020203" pitchFamily="34" charset="0"/>
              </a:rPr>
              <a:t>Brent        	-2.597e+02  6.250e+01  	-4.155 4.78e-05 ***</a:t>
            </a:r>
          </a:p>
          <a:p>
            <a:pPr marL="171450" indent="-171450" defTabSz="342900">
              <a:buClr>
                <a:schemeClr val="tx2"/>
              </a:buClr>
              <a:buFont typeface="Segoe UI Light" panose="020B0502040204020203" pitchFamily="34" charset="0"/>
              <a:buChar char="›"/>
            </a:pPr>
            <a:r>
              <a:rPr lang="en-US" sz="1000" dirty="0" err="1">
                <a:solidFill>
                  <a:schemeClr val="tx1">
                    <a:lumMod val="75000"/>
                    <a:lumOff val="25000"/>
                  </a:schemeClr>
                </a:solidFill>
                <a:cs typeface="Segoe UI" panose="020B0502040204020203" pitchFamily="34" charset="0"/>
              </a:rPr>
              <a:t>MortPayments</a:t>
            </a:r>
            <a:r>
              <a:rPr lang="en-US" sz="1000" dirty="0">
                <a:solidFill>
                  <a:schemeClr val="tx1">
                    <a:lumMod val="75000"/>
                    <a:lumOff val="25000"/>
                  </a:schemeClr>
                </a:solidFill>
                <a:cs typeface="Segoe UI" panose="020B0502040204020203" pitchFamily="34" charset="0"/>
              </a:rPr>
              <a:t> 	-1.070e+04  	6.265e+02 	-17.077  &lt; 2e-16 ***</a:t>
            </a:r>
          </a:p>
          <a:p>
            <a:pPr marL="171450" indent="-171450" defTabSz="342900">
              <a:buClr>
                <a:schemeClr val="tx2"/>
              </a:buClr>
              <a:buFont typeface="Segoe UI Light" panose="020B0502040204020203" pitchFamily="34" charset="0"/>
              <a:buChar char="›"/>
            </a:pPr>
            <a:r>
              <a:rPr lang="en-US" sz="1000" dirty="0" err="1">
                <a:solidFill>
                  <a:schemeClr val="tx1">
                    <a:lumMod val="75000"/>
                    <a:lumOff val="25000"/>
                  </a:schemeClr>
                </a:solidFill>
                <a:cs typeface="Segoe UI" panose="020B0502040204020203" pitchFamily="34" charset="0"/>
              </a:rPr>
              <a:t>GasSales</a:t>
            </a:r>
            <a:r>
              <a:rPr lang="en-US" sz="1000" dirty="0">
                <a:solidFill>
                  <a:schemeClr val="tx1">
                    <a:lumMod val="75000"/>
                    <a:lumOff val="25000"/>
                  </a:schemeClr>
                </a:solidFill>
                <a:cs typeface="Segoe UI" panose="020B0502040204020203" pitchFamily="34" charset="0"/>
              </a:rPr>
              <a:t>      	2.286e+00  	2.959e-01   	7.725 4.79e-13 ***</a:t>
            </a:r>
          </a:p>
          <a:p>
            <a:pPr marL="171450" indent="-171450" defTabSz="342900">
              <a:buClr>
                <a:schemeClr val="tx2"/>
              </a:buClr>
              <a:buFont typeface="Segoe UI Light" panose="020B0502040204020203" pitchFamily="34" charset="0"/>
              <a:buChar char="›"/>
            </a:pPr>
            <a:r>
              <a:rPr lang="en-US" sz="1000" dirty="0">
                <a:solidFill>
                  <a:schemeClr val="tx1">
                    <a:lumMod val="75000"/>
                    <a:lumOff val="25000"/>
                  </a:schemeClr>
                </a:solidFill>
                <a:cs typeface="Segoe UI" panose="020B0502040204020203" pitchFamily="34" charset="0"/>
              </a:rPr>
              <a:t>CPI           	9.988e+02  	5.746e+01  	17.384  &lt; 2e-16 ***</a:t>
            </a:r>
          </a:p>
          <a:p>
            <a:pPr marL="171450" indent="-171450" defTabSz="342900">
              <a:buClr>
                <a:schemeClr val="tx2"/>
              </a:buClr>
              <a:buFont typeface="Segoe UI Light" panose="020B0502040204020203" pitchFamily="34" charset="0"/>
              <a:buChar char="›"/>
            </a:pPr>
            <a:r>
              <a:rPr lang="en-US" sz="1000" dirty="0">
                <a:solidFill>
                  <a:schemeClr val="tx1">
                    <a:lumMod val="75000"/>
                    <a:lumOff val="25000"/>
                  </a:schemeClr>
                </a:solidFill>
                <a:cs typeface="Segoe UI" panose="020B0502040204020203" pitchFamily="34" charset="0"/>
              </a:rPr>
              <a:t>---</a:t>
            </a:r>
          </a:p>
          <a:p>
            <a:pPr marL="171450" indent="-171450" defTabSz="342900">
              <a:buClr>
                <a:schemeClr val="tx2"/>
              </a:buClr>
              <a:buFont typeface="Segoe UI Light" panose="020B0502040204020203" pitchFamily="34" charset="0"/>
              <a:buChar char="›"/>
            </a:pPr>
            <a:r>
              <a:rPr lang="en-US" sz="1000" dirty="0" err="1">
                <a:solidFill>
                  <a:schemeClr val="tx1">
                    <a:lumMod val="75000"/>
                    <a:lumOff val="25000"/>
                  </a:schemeClr>
                </a:solidFill>
                <a:cs typeface="Segoe UI" panose="020B0502040204020203" pitchFamily="34" charset="0"/>
              </a:rPr>
              <a:t>Signif</a:t>
            </a:r>
            <a:r>
              <a:rPr lang="en-US" sz="1000" dirty="0">
                <a:solidFill>
                  <a:schemeClr val="tx1">
                    <a:lumMod val="75000"/>
                    <a:lumOff val="25000"/>
                  </a:schemeClr>
                </a:solidFill>
                <a:cs typeface="Segoe UI" panose="020B0502040204020203" pitchFamily="34" charset="0"/>
              </a:rPr>
              <a:t>. codes:  0 ‘***’ 0.001 ‘**’ 0.01 ‘*’ 0.05 ‘.’ 0.1 ‘ ’ 1</a:t>
            </a:r>
          </a:p>
          <a:p>
            <a:pPr marL="171450" indent="-171450" defTabSz="342900">
              <a:buClr>
                <a:schemeClr val="tx2"/>
              </a:buClr>
              <a:buFont typeface="Segoe UI Light" panose="020B0502040204020203" pitchFamily="34" charset="0"/>
              <a:buChar char="›"/>
            </a:pPr>
            <a:endParaRPr lang="en-US" sz="1000" dirty="0">
              <a:solidFill>
                <a:schemeClr val="tx1">
                  <a:lumMod val="75000"/>
                  <a:lumOff val="25000"/>
                </a:schemeClr>
              </a:solidFill>
              <a:cs typeface="Segoe UI" panose="020B0502040204020203" pitchFamily="34" charset="0"/>
            </a:endParaRPr>
          </a:p>
          <a:p>
            <a:pPr marL="171450" indent="-171450" defTabSz="342900">
              <a:buClr>
                <a:schemeClr val="tx2"/>
              </a:buClr>
              <a:buFont typeface="Segoe UI Light" panose="020B0502040204020203" pitchFamily="34" charset="0"/>
              <a:buChar char="›"/>
            </a:pPr>
            <a:r>
              <a:rPr lang="en-US" sz="1000" dirty="0">
                <a:solidFill>
                  <a:schemeClr val="tx1">
                    <a:lumMod val="75000"/>
                    <a:lumOff val="25000"/>
                  </a:schemeClr>
                </a:solidFill>
                <a:cs typeface="Segoe UI" panose="020B0502040204020203" pitchFamily="34" charset="0"/>
              </a:rPr>
              <a:t>Residual standard error: </a:t>
            </a:r>
            <a:r>
              <a:rPr lang="en-US" sz="1000" b="1" dirty="0">
                <a:solidFill>
                  <a:schemeClr val="tx1">
                    <a:lumMod val="75000"/>
                    <a:lumOff val="25000"/>
                  </a:schemeClr>
                </a:solidFill>
                <a:cs typeface="Segoe UI" panose="020B0502040204020203" pitchFamily="34" charset="0"/>
              </a:rPr>
              <a:t>5134</a:t>
            </a:r>
            <a:r>
              <a:rPr lang="en-US" sz="1000" dirty="0">
                <a:solidFill>
                  <a:schemeClr val="tx1">
                    <a:lumMod val="75000"/>
                    <a:lumOff val="25000"/>
                  </a:schemeClr>
                </a:solidFill>
                <a:cs typeface="Segoe UI" panose="020B0502040204020203" pitchFamily="34" charset="0"/>
              </a:rPr>
              <a:t> on 206 degrees of freedom</a:t>
            </a:r>
          </a:p>
          <a:p>
            <a:pPr marL="171450" indent="-171450" defTabSz="342900">
              <a:buClr>
                <a:schemeClr val="tx2"/>
              </a:buClr>
              <a:buFont typeface="Segoe UI Light" panose="020B0502040204020203" pitchFamily="34" charset="0"/>
              <a:buChar char="›"/>
            </a:pPr>
            <a:r>
              <a:rPr lang="en-US" sz="1000" dirty="0">
                <a:solidFill>
                  <a:schemeClr val="tx1">
                    <a:lumMod val="75000"/>
                    <a:lumOff val="25000"/>
                  </a:schemeClr>
                </a:solidFill>
                <a:cs typeface="Segoe UI" panose="020B0502040204020203" pitchFamily="34" charset="0"/>
              </a:rPr>
              <a:t>  (3 observations deleted due to missingness)</a:t>
            </a:r>
          </a:p>
          <a:p>
            <a:pPr marL="171450" indent="-171450" defTabSz="342900">
              <a:buClr>
                <a:schemeClr val="tx2"/>
              </a:buClr>
              <a:buFont typeface="Segoe UI Light" panose="020B0502040204020203" pitchFamily="34" charset="0"/>
              <a:buChar char="›"/>
            </a:pPr>
            <a:r>
              <a:rPr lang="en-US" sz="1000" dirty="0">
                <a:solidFill>
                  <a:schemeClr val="tx1">
                    <a:lumMod val="75000"/>
                    <a:lumOff val="25000"/>
                  </a:schemeClr>
                </a:solidFill>
                <a:cs typeface="Segoe UI" panose="020B0502040204020203" pitchFamily="34" charset="0"/>
              </a:rPr>
              <a:t>Multiple R-squared:  0.9939,	Adjusted R-squared:  </a:t>
            </a:r>
            <a:r>
              <a:rPr lang="en-US" sz="1000" b="1" dirty="0">
                <a:solidFill>
                  <a:schemeClr val="tx1">
                    <a:lumMod val="75000"/>
                    <a:lumOff val="25000"/>
                  </a:schemeClr>
                </a:solidFill>
                <a:cs typeface="Segoe UI" panose="020B0502040204020203" pitchFamily="34" charset="0"/>
              </a:rPr>
              <a:t>0.9937</a:t>
            </a:r>
            <a:r>
              <a:rPr lang="en-US" sz="1000" dirty="0">
                <a:solidFill>
                  <a:schemeClr val="tx1">
                    <a:lumMod val="75000"/>
                    <a:lumOff val="25000"/>
                  </a:schemeClr>
                </a:solidFill>
                <a:cs typeface="Segoe UI" panose="020B0502040204020203" pitchFamily="34" charset="0"/>
              </a:rPr>
              <a:t> </a:t>
            </a:r>
          </a:p>
          <a:p>
            <a:pPr marL="171450" indent="-171450" defTabSz="342900">
              <a:buClr>
                <a:schemeClr val="tx2"/>
              </a:buClr>
              <a:buFont typeface="Segoe UI Light" panose="020B0502040204020203" pitchFamily="34" charset="0"/>
              <a:buChar char="›"/>
            </a:pPr>
            <a:r>
              <a:rPr lang="en-US" sz="1000" dirty="0">
                <a:solidFill>
                  <a:schemeClr val="tx1">
                    <a:lumMod val="75000"/>
                    <a:lumOff val="25000"/>
                  </a:schemeClr>
                </a:solidFill>
                <a:cs typeface="Segoe UI" panose="020B0502040204020203" pitchFamily="34" charset="0"/>
              </a:rPr>
              <a:t>F-statistic:  6670 on 5 and 206 DF,  p-value: &lt; 2.2e-16</a:t>
            </a:r>
          </a:p>
        </p:txBody>
      </p:sp>
      <p:sp>
        <p:nvSpPr>
          <p:cNvPr id="20" name="Rectangle 19">
            <a:extLst>
              <a:ext uri="{FF2B5EF4-FFF2-40B4-BE49-F238E27FC236}">
                <a16:creationId xmlns:a16="http://schemas.microsoft.com/office/drawing/2014/main" id="{0A7C59F6-ABB6-43B7-B5BA-257F22CC0087}"/>
              </a:ext>
            </a:extLst>
          </p:cNvPr>
          <p:cNvSpPr/>
          <p:nvPr/>
        </p:nvSpPr>
        <p:spPr>
          <a:xfrm>
            <a:off x="4315084" y="2080607"/>
            <a:ext cx="3549531" cy="3385542"/>
          </a:xfrm>
          <a:prstGeom prst="rect">
            <a:avLst/>
          </a:prstGeom>
        </p:spPr>
        <p:txBody>
          <a:bodyPr wrap="square" lIns="0" tIns="0" rIns="0" bIns="0" anchor="t">
            <a:spAutoFit/>
          </a:bodyPr>
          <a:lstStyle/>
          <a:p>
            <a:pPr marL="171450" indent="-171450" defTabSz="342900">
              <a:buClr>
                <a:schemeClr val="tx2"/>
              </a:buClr>
              <a:buFont typeface="Segoe UI Light" panose="020B0502040204020203" pitchFamily="34" charset="0"/>
              <a:buChar char="›"/>
            </a:pPr>
            <a:r>
              <a:rPr lang="en-US" sz="1000" dirty="0">
                <a:solidFill>
                  <a:schemeClr val="tx1">
                    <a:lumMod val="75000"/>
                    <a:lumOff val="25000"/>
                  </a:schemeClr>
                </a:solidFill>
                <a:cs typeface="Segoe UI" panose="020B0502040204020203" pitchFamily="34" charset="0"/>
              </a:rPr>
              <a:t>Call:</a:t>
            </a:r>
          </a:p>
          <a:p>
            <a:pPr marL="171450" indent="-171450" defTabSz="342900">
              <a:buClr>
                <a:schemeClr val="tx2"/>
              </a:buClr>
              <a:buFont typeface="Segoe UI Light" panose="020B0502040204020203" pitchFamily="34" charset="0"/>
              <a:buChar char="›"/>
            </a:pPr>
            <a:r>
              <a:rPr lang="en-US" sz="1000" dirty="0" err="1">
                <a:solidFill>
                  <a:schemeClr val="tx1">
                    <a:lumMod val="75000"/>
                    <a:lumOff val="25000"/>
                  </a:schemeClr>
                </a:solidFill>
                <a:cs typeface="Segoe UI" panose="020B0502040204020203" pitchFamily="34" charset="0"/>
              </a:rPr>
              <a:t>lm</a:t>
            </a:r>
            <a:r>
              <a:rPr lang="en-US" sz="1000" dirty="0">
                <a:solidFill>
                  <a:schemeClr val="tx1">
                    <a:lumMod val="75000"/>
                    <a:lumOff val="25000"/>
                  </a:schemeClr>
                </a:solidFill>
                <a:cs typeface="Segoe UI" panose="020B0502040204020203" pitchFamily="34" charset="0"/>
              </a:rPr>
              <a:t>(formula = </a:t>
            </a:r>
            <a:r>
              <a:rPr lang="en-US" sz="1000" dirty="0" err="1">
                <a:solidFill>
                  <a:schemeClr val="tx1">
                    <a:lumMod val="75000"/>
                    <a:lumOff val="25000"/>
                  </a:schemeClr>
                </a:solidFill>
                <a:cs typeface="Segoe UI" panose="020B0502040204020203" pitchFamily="34" charset="0"/>
              </a:rPr>
              <a:t>Retail_and_Food</a:t>
            </a:r>
            <a:r>
              <a:rPr lang="en-US" sz="1000" dirty="0">
                <a:solidFill>
                  <a:schemeClr val="tx1">
                    <a:lumMod val="75000"/>
                    <a:lumOff val="25000"/>
                  </a:schemeClr>
                </a:solidFill>
                <a:cs typeface="Segoe UI" panose="020B0502040204020203" pitchFamily="34" charset="0"/>
              </a:rPr>
              <a:t> ~ Payrolls + Brent + </a:t>
            </a:r>
            <a:r>
              <a:rPr lang="en-US" sz="1000" dirty="0" err="1">
                <a:solidFill>
                  <a:schemeClr val="tx1">
                    <a:lumMod val="75000"/>
                    <a:lumOff val="25000"/>
                  </a:schemeClr>
                </a:solidFill>
                <a:cs typeface="Segoe UI" panose="020B0502040204020203" pitchFamily="34" charset="0"/>
              </a:rPr>
              <a:t>MortPayments</a:t>
            </a:r>
            <a:r>
              <a:rPr lang="en-US" sz="1000" dirty="0">
                <a:solidFill>
                  <a:schemeClr val="tx1">
                    <a:lumMod val="75000"/>
                    <a:lumOff val="25000"/>
                  </a:schemeClr>
                </a:solidFill>
                <a:cs typeface="Segoe UI" panose="020B0502040204020203" pitchFamily="34" charset="0"/>
              </a:rPr>
              <a:t> + CPI, data = df)</a:t>
            </a:r>
          </a:p>
          <a:p>
            <a:pPr marL="171450" indent="-171450" defTabSz="342900">
              <a:buClr>
                <a:schemeClr val="tx2"/>
              </a:buClr>
              <a:buFont typeface="Segoe UI Light" panose="020B0502040204020203" pitchFamily="34" charset="0"/>
              <a:buChar char="›"/>
            </a:pPr>
            <a:endParaRPr lang="en-US" sz="1000" dirty="0">
              <a:solidFill>
                <a:schemeClr val="tx1">
                  <a:lumMod val="75000"/>
                  <a:lumOff val="25000"/>
                </a:schemeClr>
              </a:solidFill>
              <a:cs typeface="Segoe UI" panose="020B0502040204020203" pitchFamily="34" charset="0"/>
            </a:endParaRPr>
          </a:p>
          <a:p>
            <a:pPr marL="171450" indent="-171450" defTabSz="342900">
              <a:buClr>
                <a:schemeClr val="tx2"/>
              </a:buClr>
              <a:buFont typeface="Segoe UI Light" panose="020B0502040204020203" pitchFamily="34" charset="0"/>
              <a:buChar char="›"/>
            </a:pPr>
            <a:r>
              <a:rPr lang="en-US" sz="1000" dirty="0">
                <a:solidFill>
                  <a:schemeClr val="tx1">
                    <a:lumMod val="75000"/>
                    <a:lumOff val="25000"/>
                  </a:schemeClr>
                </a:solidFill>
                <a:cs typeface="Segoe UI" panose="020B0502040204020203" pitchFamily="34" charset="0"/>
              </a:rPr>
              <a:t>Residuals:</a:t>
            </a:r>
          </a:p>
          <a:p>
            <a:pPr marL="171450" indent="-171450" defTabSz="342900">
              <a:buClr>
                <a:schemeClr val="tx2"/>
              </a:buClr>
              <a:buFont typeface="Segoe UI Light" panose="020B0502040204020203" pitchFamily="34" charset="0"/>
              <a:buChar char="›"/>
            </a:pPr>
            <a:r>
              <a:rPr lang="en-US" sz="1000" dirty="0">
                <a:solidFill>
                  <a:schemeClr val="tx1">
                    <a:lumMod val="75000"/>
                    <a:lumOff val="25000"/>
                  </a:schemeClr>
                </a:solidFill>
                <a:cs typeface="Segoe UI" panose="020B0502040204020203" pitchFamily="34" charset="0"/>
              </a:rPr>
              <a:t>     Min       1Q   Median       3Q      Max </a:t>
            </a:r>
          </a:p>
          <a:p>
            <a:pPr marL="171450" indent="-171450" defTabSz="342900">
              <a:buClr>
                <a:schemeClr val="tx2"/>
              </a:buClr>
              <a:buFont typeface="Segoe UI Light" panose="020B0502040204020203" pitchFamily="34" charset="0"/>
              <a:buChar char="›"/>
            </a:pPr>
            <a:r>
              <a:rPr lang="en-US" sz="1000" dirty="0">
                <a:solidFill>
                  <a:schemeClr val="tx1">
                    <a:lumMod val="75000"/>
                    <a:lumOff val="25000"/>
                  </a:schemeClr>
                </a:solidFill>
                <a:cs typeface="Segoe UI" panose="020B0502040204020203" pitchFamily="34" charset="0"/>
              </a:rPr>
              <a:t>-18872.6  -2188.5    983.2   3847.8  12595.8 </a:t>
            </a:r>
          </a:p>
          <a:p>
            <a:pPr marL="171450" indent="-171450" defTabSz="342900">
              <a:buClr>
                <a:schemeClr val="tx2"/>
              </a:buClr>
              <a:buFont typeface="Segoe UI Light" panose="020B0502040204020203" pitchFamily="34" charset="0"/>
              <a:buChar char="›"/>
            </a:pPr>
            <a:endParaRPr lang="en-US" sz="1000" dirty="0">
              <a:solidFill>
                <a:schemeClr val="tx1">
                  <a:lumMod val="75000"/>
                  <a:lumOff val="25000"/>
                </a:schemeClr>
              </a:solidFill>
              <a:cs typeface="Segoe UI" panose="020B0502040204020203" pitchFamily="34" charset="0"/>
            </a:endParaRPr>
          </a:p>
          <a:p>
            <a:pPr marL="171450" indent="-171450" defTabSz="342900">
              <a:buClr>
                <a:schemeClr val="tx2"/>
              </a:buClr>
              <a:buFont typeface="Segoe UI Light" panose="020B0502040204020203" pitchFamily="34" charset="0"/>
              <a:buChar char="›"/>
            </a:pPr>
            <a:r>
              <a:rPr lang="en-US" sz="1000" dirty="0">
                <a:solidFill>
                  <a:schemeClr val="tx1">
                    <a:lumMod val="75000"/>
                    <a:lumOff val="25000"/>
                  </a:schemeClr>
                </a:solidFill>
                <a:cs typeface="Segoe UI" panose="020B0502040204020203" pitchFamily="34" charset="0"/>
              </a:rPr>
              <a:t>Coefficients:</a:t>
            </a:r>
          </a:p>
          <a:p>
            <a:pPr marL="171450" indent="-171450" defTabSz="342900">
              <a:buClr>
                <a:schemeClr val="tx2"/>
              </a:buClr>
              <a:buFont typeface="Segoe UI Light" panose="020B0502040204020203" pitchFamily="34" charset="0"/>
              <a:buChar char="›"/>
            </a:pPr>
            <a:r>
              <a:rPr lang="en-US" sz="1000" dirty="0">
                <a:solidFill>
                  <a:schemeClr val="tx1">
                    <a:lumMod val="75000"/>
                    <a:lumOff val="25000"/>
                  </a:schemeClr>
                </a:solidFill>
                <a:cs typeface="Segoe UI" panose="020B0502040204020203" pitchFamily="34" charset="0"/>
              </a:rPr>
              <a:t>               	Estimate 	Std. Error 	t value </a:t>
            </a:r>
            <a:r>
              <a:rPr lang="en-US" sz="1000" dirty="0" err="1">
                <a:solidFill>
                  <a:schemeClr val="tx1">
                    <a:lumMod val="75000"/>
                    <a:lumOff val="25000"/>
                  </a:schemeClr>
                </a:solidFill>
                <a:cs typeface="Segoe UI" panose="020B0502040204020203" pitchFamily="34" charset="0"/>
              </a:rPr>
              <a:t>Pr</a:t>
            </a:r>
            <a:r>
              <a:rPr lang="en-US" sz="1000" dirty="0">
                <a:solidFill>
                  <a:schemeClr val="tx1">
                    <a:lumMod val="75000"/>
                    <a:lumOff val="25000"/>
                  </a:schemeClr>
                </a:solidFill>
                <a:cs typeface="Segoe UI" panose="020B0502040204020203" pitchFamily="34" charset="0"/>
              </a:rPr>
              <a:t>(&gt;|t|)    </a:t>
            </a:r>
          </a:p>
          <a:p>
            <a:pPr marL="171450" indent="-171450" defTabSz="342900">
              <a:buClr>
                <a:schemeClr val="tx2"/>
              </a:buClr>
              <a:buFont typeface="Segoe UI Light" panose="020B0502040204020203" pitchFamily="34" charset="0"/>
              <a:buChar char="›"/>
            </a:pPr>
            <a:r>
              <a:rPr lang="en-US" sz="1000" dirty="0">
                <a:solidFill>
                  <a:schemeClr val="tx1">
                    <a:lumMod val="75000"/>
                    <a:lumOff val="25000"/>
                  </a:schemeClr>
                </a:solidFill>
                <a:cs typeface="Segoe UI" panose="020B0502040204020203" pitchFamily="34" charset="0"/>
              </a:rPr>
              <a:t>(Intercept)  	-5.222e+05  1.386e+04 	-37.662  &lt; 2e-16 ***</a:t>
            </a:r>
          </a:p>
          <a:p>
            <a:pPr marL="171450" indent="-171450" defTabSz="342900">
              <a:buClr>
                <a:schemeClr val="tx2"/>
              </a:buClr>
              <a:buFont typeface="Segoe UI Light" panose="020B0502040204020203" pitchFamily="34" charset="0"/>
              <a:buChar char="›"/>
            </a:pPr>
            <a:r>
              <a:rPr lang="en-US" sz="1000" dirty="0">
                <a:solidFill>
                  <a:schemeClr val="tx1">
                    <a:lumMod val="75000"/>
                    <a:lumOff val="25000"/>
                  </a:schemeClr>
                </a:solidFill>
                <a:cs typeface="Segoe UI" panose="020B0502040204020203" pitchFamily="34" charset="0"/>
              </a:rPr>
              <a:t>Payrolls      	4.937e+00  	1.322e-01  	37.341  &lt; 2e-16 ***</a:t>
            </a:r>
          </a:p>
          <a:p>
            <a:pPr marL="171450" indent="-171450" defTabSz="342900">
              <a:buClr>
                <a:schemeClr val="tx2"/>
              </a:buClr>
              <a:buFont typeface="Segoe UI Light" panose="020B0502040204020203" pitchFamily="34" charset="0"/>
              <a:buChar char="›"/>
            </a:pPr>
            <a:r>
              <a:rPr lang="en-US" sz="1000" dirty="0">
                <a:solidFill>
                  <a:schemeClr val="tx1">
                    <a:lumMod val="75000"/>
                    <a:lumOff val="25000"/>
                  </a:schemeClr>
                </a:solidFill>
                <a:cs typeface="Segoe UI" panose="020B0502040204020203" pitchFamily="34" charset="0"/>
              </a:rPr>
              <a:t>Brent         	1.984e+02  	2.238e+01   	8.866 3.55e-16 ***</a:t>
            </a:r>
          </a:p>
          <a:p>
            <a:pPr marL="171450" indent="-171450" defTabSz="342900">
              <a:buClr>
                <a:schemeClr val="tx2"/>
              </a:buClr>
              <a:buFont typeface="Segoe UI Light" panose="020B0502040204020203" pitchFamily="34" charset="0"/>
              <a:buChar char="›"/>
            </a:pPr>
            <a:r>
              <a:rPr lang="en-US" sz="1000" dirty="0" err="1">
                <a:solidFill>
                  <a:schemeClr val="tx1">
                    <a:lumMod val="75000"/>
                    <a:lumOff val="25000"/>
                  </a:schemeClr>
                </a:solidFill>
                <a:cs typeface="Segoe UI" panose="020B0502040204020203" pitchFamily="34" charset="0"/>
              </a:rPr>
              <a:t>MortPayments</a:t>
            </a:r>
            <a:r>
              <a:rPr lang="en-US" sz="1000" dirty="0">
                <a:solidFill>
                  <a:schemeClr val="tx1">
                    <a:lumMod val="75000"/>
                    <a:lumOff val="25000"/>
                  </a:schemeClr>
                </a:solidFill>
                <a:cs typeface="Segoe UI" panose="020B0502040204020203" pitchFamily="34" charset="0"/>
              </a:rPr>
              <a:t> 	-9.647e+03  6.928e+02 	-13.925  &lt; 2e-16 ***</a:t>
            </a:r>
          </a:p>
          <a:p>
            <a:pPr marL="171450" indent="-171450" defTabSz="342900">
              <a:buClr>
                <a:schemeClr val="tx2"/>
              </a:buClr>
              <a:buFont typeface="Segoe UI Light" panose="020B0502040204020203" pitchFamily="34" charset="0"/>
              <a:buChar char="›"/>
            </a:pPr>
            <a:r>
              <a:rPr lang="en-US" sz="1000" dirty="0">
                <a:solidFill>
                  <a:schemeClr val="tx1">
                    <a:lumMod val="75000"/>
                    <a:lumOff val="25000"/>
                  </a:schemeClr>
                </a:solidFill>
                <a:cs typeface="Segoe UI" panose="020B0502040204020203" pitchFamily="34" charset="0"/>
              </a:rPr>
              <a:t>CPI           	1.256e+03  	5.309e+01  	23.651  &lt; 2e-16 ***</a:t>
            </a:r>
          </a:p>
          <a:p>
            <a:pPr marL="171450" indent="-171450" defTabSz="342900">
              <a:buClr>
                <a:schemeClr val="tx2"/>
              </a:buClr>
              <a:buFont typeface="Segoe UI Light" panose="020B0502040204020203" pitchFamily="34" charset="0"/>
              <a:buChar char="›"/>
            </a:pPr>
            <a:r>
              <a:rPr lang="en-US" sz="1000" dirty="0">
                <a:solidFill>
                  <a:schemeClr val="tx1">
                    <a:lumMod val="75000"/>
                    <a:lumOff val="25000"/>
                  </a:schemeClr>
                </a:solidFill>
                <a:cs typeface="Segoe UI" panose="020B0502040204020203" pitchFamily="34" charset="0"/>
              </a:rPr>
              <a:t>---</a:t>
            </a:r>
          </a:p>
          <a:p>
            <a:pPr marL="171450" indent="-171450" defTabSz="342900">
              <a:buClr>
                <a:schemeClr val="tx2"/>
              </a:buClr>
              <a:buFont typeface="Segoe UI Light" panose="020B0502040204020203" pitchFamily="34" charset="0"/>
              <a:buChar char="›"/>
            </a:pPr>
            <a:r>
              <a:rPr lang="en-US" sz="1000" dirty="0" err="1">
                <a:solidFill>
                  <a:schemeClr val="tx1">
                    <a:lumMod val="75000"/>
                    <a:lumOff val="25000"/>
                  </a:schemeClr>
                </a:solidFill>
                <a:cs typeface="Segoe UI" panose="020B0502040204020203" pitchFamily="34" charset="0"/>
              </a:rPr>
              <a:t>Signif</a:t>
            </a:r>
            <a:r>
              <a:rPr lang="en-US" sz="1000" dirty="0">
                <a:solidFill>
                  <a:schemeClr val="tx1">
                    <a:lumMod val="75000"/>
                    <a:lumOff val="25000"/>
                  </a:schemeClr>
                </a:solidFill>
                <a:cs typeface="Segoe UI" panose="020B0502040204020203" pitchFamily="34" charset="0"/>
              </a:rPr>
              <a:t>. codes:  0 ‘***’ 0.001 ‘**’ 0.01 ‘*’ 0.05 ‘.’ 0.1 ‘ ’ 1</a:t>
            </a:r>
          </a:p>
          <a:p>
            <a:pPr marL="171450" indent="-171450" defTabSz="342900">
              <a:buClr>
                <a:schemeClr val="tx2"/>
              </a:buClr>
              <a:buFont typeface="Segoe UI Light" panose="020B0502040204020203" pitchFamily="34" charset="0"/>
              <a:buChar char="›"/>
            </a:pPr>
            <a:endParaRPr lang="en-US" sz="1000" dirty="0">
              <a:solidFill>
                <a:schemeClr val="tx1">
                  <a:lumMod val="75000"/>
                  <a:lumOff val="25000"/>
                </a:schemeClr>
              </a:solidFill>
              <a:cs typeface="Segoe UI" panose="020B0502040204020203" pitchFamily="34" charset="0"/>
            </a:endParaRPr>
          </a:p>
          <a:p>
            <a:pPr marL="171450" indent="-171450" defTabSz="342900">
              <a:buClr>
                <a:schemeClr val="tx2"/>
              </a:buClr>
              <a:buFont typeface="Segoe UI Light" panose="020B0502040204020203" pitchFamily="34" charset="0"/>
              <a:buChar char="›"/>
            </a:pPr>
            <a:r>
              <a:rPr lang="en-US" sz="1000" dirty="0">
                <a:solidFill>
                  <a:schemeClr val="tx1">
                    <a:lumMod val="75000"/>
                    <a:lumOff val="25000"/>
                  </a:schemeClr>
                </a:solidFill>
                <a:cs typeface="Segoe UI" panose="020B0502040204020203" pitchFamily="34" charset="0"/>
              </a:rPr>
              <a:t>Residual standard error: 5817 on 207 degrees of freedom</a:t>
            </a:r>
          </a:p>
          <a:p>
            <a:pPr marL="171450" indent="-171450" defTabSz="342900">
              <a:buClr>
                <a:schemeClr val="tx2"/>
              </a:buClr>
              <a:buFont typeface="Segoe UI Light" panose="020B0502040204020203" pitchFamily="34" charset="0"/>
              <a:buChar char="›"/>
            </a:pPr>
            <a:r>
              <a:rPr lang="en-US" sz="1000" dirty="0">
                <a:solidFill>
                  <a:schemeClr val="tx1">
                    <a:lumMod val="75000"/>
                    <a:lumOff val="25000"/>
                  </a:schemeClr>
                </a:solidFill>
                <a:cs typeface="Segoe UI" panose="020B0502040204020203" pitchFamily="34" charset="0"/>
              </a:rPr>
              <a:t>  (3 observations deleted due to missingness)</a:t>
            </a:r>
          </a:p>
          <a:p>
            <a:pPr marL="171450" indent="-171450" defTabSz="342900">
              <a:buClr>
                <a:schemeClr val="tx2"/>
              </a:buClr>
              <a:buFont typeface="Segoe UI Light" panose="020B0502040204020203" pitchFamily="34" charset="0"/>
              <a:buChar char="›"/>
            </a:pPr>
            <a:r>
              <a:rPr lang="en-US" sz="1000" dirty="0">
                <a:solidFill>
                  <a:schemeClr val="tx1">
                    <a:lumMod val="75000"/>
                    <a:lumOff val="25000"/>
                  </a:schemeClr>
                </a:solidFill>
                <a:cs typeface="Segoe UI" panose="020B0502040204020203" pitchFamily="34" charset="0"/>
              </a:rPr>
              <a:t>Multiple R-squared:  0.9921,	Adjusted R-squared:  0.9919 </a:t>
            </a:r>
          </a:p>
          <a:p>
            <a:pPr marL="171450" indent="-171450" defTabSz="342900">
              <a:buClr>
                <a:schemeClr val="tx2"/>
              </a:buClr>
              <a:buFont typeface="Segoe UI Light" panose="020B0502040204020203" pitchFamily="34" charset="0"/>
              <a:buChar char="›"/>
            </a:pPr>
            <a:r>
              <a:rPr lang="en-US" sz="1000" dirty="0">
                <a:solidFill>
                  <a:schemeClr val="tx1">
                    <a:lumMod val="75000"/>
                    <a:lumOff val="25000"/>
                  </a:schemeClr>
                </a:solidFill>
                <a:cs typeface="Segoe UI" panose="020B0502040204020203" pitchFamily="34" charset="0"/>
              </a:rPr>
              <a:t>F-statistic:  6485 on 4 and 207 DF,  p-value: &lt; 2.2e-16</a:t>
            </a:r>
          </a:p>
        </p:txBody>
      </p:sp>
      <p:sp>
        <p:nvSpPr>
          <p:cNvPr id="21" name="Rectangle 20">
            <a:extLst>
              <a:ext uri="{FF2B5EF4-FFF2-40B4-BE49-F238E27FC236}">
                <a16:creationId xmlns:a16="http://schemas.microsoft.com/office/drawing/2014/main" id="{DA4BB648-54EF-4F8F-98BE-DB6B2F2FAB7E}"/>
              </a:ext>
            </a:extLst>
          </p:cNvPr>
          <p:cNvSpPr/>
          <p:nvPr/>
        </p:nvSpPr>
        <p:spPr>
          <a:xfrm>
            <a:off x="8261471" y="2088230"/>
            <a:ext cx="3549531" cy="3231654"/>
          </a:xfrm>
          <a:prstGeom prst="rect">
            <a:avLst/>
          </a:prstGeom>
        </p:spPr>
        <p:txBody>
          <a:bodyPr wrap="square" lIns="0" tIns="0" rIns="0" bIns="0" anchor="t">
            <a:spAutoFit/>
          </a:bodyPr>
          <a:lstStyle/>
          <a:p>
            <a:pPr marL="171450" indent="-171450" defTabSz="342900">
              <a:buClr>
                <a:schemeClr val="tx2"/>
              </a:buClr>
              <a:buFont typeface="Segoe UI Light" panose="020B0502040204020203" pitchFamily="34" charset="0"/>
              <a:buChar char="›"/>
            </a:pPr>
            <a:r>
              <a:rPr lang="en-US" sz="1000" dirty="0" err="1">
                <a:solidFill>
                  <a:schemeClr val="tx1">
                    <a:lumMod val="75000"/>
                    <a:lumOff val="25000"/>
                  </a:schemeClr>
                </a:solidFill>
                <a:cs typeface="Segoe UI" panose="020B0502040204020203" pitchFamily="34" charset="0"/>
              </a:rPr>
              <a:t>lm</a:t>
            </a:r>
            <a:r>
              <a:rPr lang="en-US" sz="1000" dirty="0">
                <a:solidFill>
                  <a:schemeClr val="tx1">
                    <a:lumMod val="75000"/>
                    <a:lumOff val="25000"/>
                  </a:schemeClr>
                </a:solidFill>
                <a:cs typeface="Segoe UI" panose="020B0502040204020203" pitchFamily="34" charset="0"/>
              </a:rPr>
              <a:t>(formula = </a:t>
            </a:r>
            <a:r>
              <a:rPr lang="en-US" sz="1000" dirty="0" err="1">
                <a:solidFill>
                  <a:schemeClr val="tx1">
                    <a:lumMod val="75000"/>
                    <a:lumOff val="25000"/>
                  </a:schemeClr>
                </a:solidFill>
                <a:cs typeface="Segoe UI" panose="020B0502040204020203" pitchFamily="34" charset="0"/>
              </a:rPr>
              <a:t>Retail_and_Food</a:t>
            </a:r>
            <a:r>
              <a:rPr lang="en-US" sz="1000" dirty="0">
                <a:solidFill>
                  <a:schemeClr val="tx1">
                    <a:lumMod val="75000"/>
                    <a:lumOff val="25000"/>
                  </a:schemeClr>
                </a:solidFill>
                <a:cs typeface="Segoe UI" panose="020B0502040204020203" pitchFamily="34" charset="0"/>
              </a:rPr>
              <a:t> ~ Payrolls + Brent + </a:t>
            </a:r>
            <a:r>
              <a:rPr lang="en-US" sz="1000" dirty="0" err="1">
                <a:solidFill>
                  <a:schemeClr val="tx1">
                    <a:lumMod val="75000"/>
                    <a:lumOff val="25000"/>
                  </a:schemeClr>
                </a:solidFill>
                <a:cs typeface="Segoe UI" panose="020B0502040204020203" pitchFamily="34" charset="0"/>
              </a:rPr>
              <a:t>MortPayments</a:t>
            </a:r>
            <a:r>
              <a:rPr lang="en-US" sz="1000" dirty="0">
                <a:solidFill>
                  <a:schemeClr val="tx1">
                    <a:lumMod val="75000"/>
                    <a:lumOff val="25000"/>
                  </a:schemeClr>
                </a:solidFill>
                <a:cs typeface="Segoe UI" panose="020B0502040204020203" pitchFamily="34" charset="0"/>
              </a:rPr>
              <a:t> + </a:t>
            </a:r>
            <a:r>
              <a:rPr lang="en-US" sz="1000" dirty="0" err="1">
                <a:solidFill>
                  <a:schemeClr val="tx1">
                    <a:lumMod val="75000"/>
                    <a:lumOff val="25000"/>
                  </a:schemeClr>
                </a:solidFill>
                <a:cs typeface="Segoe UI" panose="020B0502040204020203" pitchFamily="34" charset="0"/>
              </a:rPr>
              <a:t>CPIfoodbev</a:t>
            </a:r>
            <a:r>
              <a:rPr lang="en-US" sz="1000" dirty="0">
                <a:solidFill>
                  <a:schemeClr val="tx1">
                    <a:lumMod val="75000"/>
                    <a:lumOff val="25000"/>
                  </a:schemeClr>
                </a:solidFill>
                <a:cs typeface="Segoe UI" panose="020B0502040204020203" pitchFamily="34" charset="0"/>
              </a:rPr>
              <a:t>, data = df)</a:t>
            </a:r>
          </a:p>
          <a:p>
            <a:pPr marL="171450" indent="-171450" defTabSz="342900">
              <a:buClr>
                <a:schemeClr val="tx2"/>
              </a:buClr>
              <a:buFont typeface="Segoe UI Light" panose="020B0502040204020203" pitchFamily="34" charset="0"/>
              <a:buChar char="›"/>
            </a:pPr>
            <a:endParaRPr lang="en-US" sz="1000" dirty="0">
              <a:solidFill>
                <a:schemeClr val="tx1">
                  <a:lumMod val="75000"/>
                  <a:lumOff val="25000"/>
                </a:schemeClr>
              </a:solidFill>
              <a:cs typeface="Segoe UI" panose="020B0502040204020203" pitchFamily="34" charset="0"/>
            </a:endParaRPr>
          </a:p>
          <a:p>
            <a:pPr marL="171450" indent="-171450" defTabSz="342900">
              <a:buClr>
                <a:schemeClr val="tx2"/>
              </a:buClr>
              <a:buFont typeface="Segoe UI Light" panose="020B0502040204020203" pitchFamily="34" charset="0"/>
              <a:buChar char="›"/>
            </a:pPr>
            <a:r>
              <a:rPr lang="en-US" sz="1000" dirty="0">
                <a:solidFill>
                  <a:schemeClr val="tx1">
                    <a:lumMod val="75000"/>
                    <a:lumOff val="25000"/>
                  </a:schemeClr>
                </a:solidFill>
                <a:cs typeface="Segoe UI" panose="020B0502040204020203" pitchFamily="34" charset="0"/>
              </a:rPr>
              <a:t>Residuals:</a:t>
            </a:r>
          </a:p>
          <a:p>
            <a:pPr marL="171450" indent="-171450" defTabSz="342900">
              <a:buClr>
                <a:schemeClr val="tx2"/>
              </a:buClr>
              <a:buFont typeface="Segoe UI Light" panose="020B0502040204020203" pitchFamily="34" charset="0"/>
              <a:buChar char="›"/>
            </a:pPr>
            <a:r>
              <a:rPr lang="en-US" sz="1000" dirty="0">
                <a:solidFill>
                  <a:schemeClr val="tx1">
                    <a:lumMod val="75000"/>
                    <a:lumOff val="25000"/>
                  </a:schemeClr>
                </a:solidFill>
                <a:cs typeface="Segoe UI" panose="020B0502040204020203" pitchFamily="34" charset="0"/>
              </a:rPr>
              <a:t>     Min       1Q   Median       3Q      Max </a:t>
            </a:r>
          </a:p>
          <a:p>
            <a:pPr marL="171450" indent="-171450" defTabSz="342900">
              <a:buClr>
                <a:schemeClr val="tx2"/>
              </a:buClr>
              <a:buFont typeface="Segoe UI Light" panose="020B0502040204020203" pitchFamily="34" charset="0"/>
              <a:buChar char="›"/>
            </a:pPr>
            <a:r>
              <a:rPr lang="en-US" sz="1000" dirty="0">
                <a:solidFill>
                  <a:schemeClr val="tx1">
                    <a:lumMod val="75000"/>
                    <a:lumOff val="25000"/>
                  </a:schemeClr>
                </a:solidFill>
                <a:cs typeface="Segoe UI" panose="020B0502040204020203" pitchFamily="34" charset="0"/>
              </a:rPr>
              <a:t>-21965.1  -2355.4    695.8   4366.9  11268.1 </a:t>
            </a:r>
          </a:p>
          <a:p>
            <a:pPr marL="171450" indent="-171450" defTabSz="342900">
              <a:buClr>
                <a:schemeClr val="tx2"/>
              </a:buClr>
              <a:buFont typeface="Segoe UI Light" panose="020B0502040204020203" pitchFamily="34" charset="0"/>
              <a:buChar char="›"/>
            </a:pPr>
            <a:endParaRPr lang="en-US" sz="1000" dirty="0">
              <a:solidFill>
                <a:schemeClr val="tx1">
                  <a:lumMod val="75000"/>
                  <a:lumOff val="25000"/>
                </a:schemeClr>
              </a:solidFill>
              <a:cs typeface="Segoe UI" panose="020B0502040204020203" pitchFamily="34" charset="0"/>
            </a:endParaRPr>
          </a:p>
          <a:p>
            <a:pPr marL="171450" indent="-171450" defTabSz="342900">
              <a:buClr>
                <a:schemeClr val="tx2"/>
              </a:buClr>
              <a:buFont typeface="Segoe UI Light" panose="020B0502040204020203" pitchFamily="34" charset="0"/>
              <a:buChar char="›"/>
            </a:pPr>
            <a:r>
              <a:rPr lang="en-US" sz="1000" dirty="0">
                <a:solidFill>
                  <a:schemeClr val="tx1">
                    <a:lumMod val="75000"/>
                    <a:lumOff val="25000"/>
                  </a:schemeClr>
                </a:solidFill>
                <a:cs typeface="Segoe UI" panose="020B0502040204020203" pitchFamily="34" charset="0"/>
              </a:rPr>
              <a:t>Coefficients:</a:t>
            </a:r>
          </a:p>
          <a:p>
            <a:pPr marL="171450" indent="-171450" defTabSz="342900">
              <a:buClr>
                <a:schemeClr val="tx2"/>
              </a:buClr>
              <a:buFont typeface="Segoe UI Light" panose="020B0502040204020203" pitchFamily="34" charset="0"/>
              <a:buChar char="›"/>
            </a:pPr>
            <a:r>
              <a:rPr lang="en-US" sz="1000" dirty="0">
                <a:solidFill>
                  <a:schemeClr val="tx1">
                    <a:lumMod val="75000"/>
                    <a:lumOff val="25000"/>
                  </a:schemeClr>
                </a:solidFill>
                <a:cs typeface="Segoe UI" panose="020B0502040204020203" pitchFamily="34" charset="0"/>
              </a:rPr>
              <a:t>               	Estimate 	Std. Error 	t value </a:t>
            </a:r>
            <a:r>
              <a:rPr lang="en-US" sz="1000" dirty="0" err="1">
                <a:solidFill>
                  <a:schemeClr val="tx1">
                    <a:lumMod val="75000"/>
                    <a:lumOff val="25000"/>
                  </a:schemeClr>
                </a:solidFill>
                <a:cs typeface="Segoe UI" panose="020B0502040204020203" pitchFamily="34" charset="0"/>
              </a:rPr>
              <a:t>Pr</a:t>
            </a:r>
            <a:r>
              <a:rPr lang="en-US" sz="1000" dirty="0">
                <a:solidFill>
                  <a:schemeClr val="tx1">
                    <a:lumMod val="75000"/>
                    <a:lumOff val="25000"/>
                  </a:schemeClr>
                </a:solidFill>
                <a:cs typeface="Segoe UI" panose="020B0502040204020203" pitchFamily="34" charset="0"/>
              </a:rPr>
              <a:t>(&gt;|t|)    </a:t>
            </a:r>
          </a:p>
          <a:p>
            <a:pPr marL="171450" indent="-171450" defTabSz="342900">
              <a:buClr>
                <a:schemeClr val="tx2"/>
              </a:buClr>
              <a:buFont typeface="Segoe UI Light" panose="020B0502040204020203" pitchFamily="34" charset="0"/>
              <a:buChar char="›"/>
            </a:pPr>
            <a:r>
              <a:rPr lang="en-US" sz="1000" dirty="0">
                <a:solidFill>
                  <a:schemeClr val="tx1">
                    <a:lumMod val="75000"/>
                    <a:lumOff val="25000"/>
                  </a:schemeClr>
                </a:solidFill>
                <a:cs typeface="Segoe UI" panose="020B0502040204020203" pitchFamily="34" charset="0"/>
              </a:rPr>
              <a:t>(Intercept)  	-5.542e+05  1.554e+04  	-35.66   &lt;2e-16 ***</a:t>
            </a:r>
          </a:p>
          <a:p>
            <a:pPr marL="171450" indent="-171450" defTabSz="342900">
              <a:buClr>
                <a:schemeClr val="tx2"/>
              </a:buClr>
              <a:buFont typeface="Segoe UI Light" panose="020B0502040204020203" pitchFamily="34" charset="0"/>
              <a:buChar char="›"/>
            </a:pPr>
            <a:r>
              <a:rPr lang="en-US" sz="1000" dirty="0">
                <a:solidFill>
                  <a:schemeClr val="tx1">
                    <a:lumMod val="75000"/>
                    <a:lumOff val="25000"/>
                  </a:schemeClr>
                </a:solidFill>
                <a:cs typeface="Segoe UI" panose="020B0502040204020203" pitchFamily="34" charset="0"/>
              </a:rPr>
              <a:t>Payrolls      	5.720e+00  	1.250e-01   	45.77   &lt;2e-16 ***</a:t>
            </a:r>
          </a:p>
          <a:p>
            <a:pPr marL="171450" indent="-171450" defTabSz="342900">
              <a:buClr>
                <a:schemeClr val="tx2"/>
              </a:buClr>
              <a:buFont typeface="Segoe UI Light" panose="020B0502040204020203" pitchFamily="34" charset="0"/>
              <a:buChar char="›"/>
            </a:pPr>
            <a:r>
              <a:rPr lang="en-US" sz="1000" dirty="0">
                <a:solidFill>
                  <a:schemeClr val="tx1">
                    <a:lumMod val="75000"/>
                    <a:lumOff val="25000"/>
                  </a:schemeClr>
                </a:solidFill>
                <a:cs typeface="Segoe UI" panose="020B0502040204020203" pitchFamily="34" charset="0"/>
              </a:rPr>
              <a:t>Brent         	3.039e+02  	2.198e+01   	13.83   &lt;2e-16 ***</a:t>
            </a:r>
          </a:p>
          <a:p>
            <a:pPr marL="171450" indent="-171450" defTabSz="342900">
              <a:buClr>
                <a:schemeClr val="tx2"/>
              </a:buClr>
              <a:buFont typeface="Segoe UI Light" panose="020B0502040204020203" pitchFamily="34" charset="0"/>
              <a:buChar char="›"/>
            </a:pPr>
            <a:r>
              <a:rPr lang="en-US" sz="1000" dirty="0" err="1">
                <a:solidFill>
                  <a:schemeClr val="tx1">
                    <a:lumMod val="75000"/>
                    <a:lumOff val="25000"/>
                  </a:schemeClr>
                </a:solidFill>
                <a:cs typeface="Segoe UI" panose="020B0502040204020203" pitchFamily="34" charset="0"/>
              </a:rPr>
              <a:t>MortPayments</a:t>
            </a:r>
            <a:r>
              <a:rPr lang="en-US" sz="1000" dirty="0">
                <a:solidFill>
                  <a:schemeClr val="tx1">
                    <a:lumMod val="75000"/>
                    <a:lumOff val="25000"/>
                  </a:schemeClr>
                </a:solidFill>
                <a:cs typeface="Segoe UI" panose="020B0502040204020203" pitchFamily="34" charset="0"/>
              </a:rPr>
              <a:t> 	-9.742e+03  7.921e+02  	-12.30   &lt;2e-16 ***</a:t>
            </a:r>
          </a:p>
          <a:p>
            <a:pPr marL="171450" indent="-171450" defTabSz="342900">
              <a:buClr>
                <a:schemeClr val="tx2"/>
              </a:buClr>
              <a:buFont typeface="Segoe UI Light" panose="020B0502040204020203" pitchFamily="34" charset="0"/>
              <a:buChar char="›"/>
            </a:pPr>
            <a:r>
              <a:rPr lang="en-US" sz="1000" dirty="0" err="1">
                <a:solidFill>
                  <a:schemeClr val="tx1">
                    <a:lumMod val="75000"/>
                    <a:lumOff val="25000"/>
                  </a:schemeClr>
                </a:solidFill>
                <a:cs typeface="Segoe UI" panose="020B0502040204020203" pitchFamily="34" charset="0"/>
              </a:rPr>
              <a:t>CPIfoodbev</a:t>
            </a:r>
            <a:r>
              <a:rPr lang="en-US" sz="1000" dirty="0">
                <a:solidFill>
                  <a:schemeClr val="tx1">
                    <a:lumMod val="75000"/>
                    <a:lumOff val="25000"/>
                  </a:schemeClr>
                </a:solidFill>
                <a:cs typeface="Segoe UI" panose="020B0502040204020203" pitchFamily="34" charset="0"/>
              </a:rPr>
              <a:t>    	8.755e+02  	4.378e+01   	20.00   &lt;2e-16 ***</a:t>
            </a:r>
          </a:p>
          <a:p>
            <a:pPr marL="171450" indent="-171450" defTabSz="342900">
              <a:buClr>
                <a:schemeClr val="tx2"/>
              </a:buClr>
              <a:buFont typeface="Segoe UI Light" panose="020B0502040204020203" pitchFamily="34" charset="0"/>
              <a:buChar char="›"/>
            </a:pPr>
            <a:r>
              <a:rPr lang="en-US" sz="1000" dirty="0">
                <a:solidFill>
                  <a:schemeClr val="tx1">
                    <a:lumMod val="75000"/>
                    <a:lumOff val="25000"/>
                  </a:schemeClr>
                </a:solidFill>
                <a:cs typeface="Segoe UI" panose="020B0502040204020203" pitchFamily="34" charset="0"/>
              </a:rPr>
              <a:t>---</a:t>
            </a:r>
          </a:p>
          <a:p>
            <a:pPr marL="171450" indent="-171450" defTabSz="342900">
              <a:buClr>
                <a:schemeClr val="tx2"/>
              </a:buClr>
              <a:buFont typeface="Segoe UI Light" panose="020B0502040204020203" pitchFamily="34" charset="0"/>
              <a:buChar char="›"/>
            </a:pPr>
            <a:r>
              <a:rPr lang="en-US" sz="1000" dirty="0" err="1">
                <a:solidFill>
                  <a:schemeClr val="tx1">
                    <a:lumMod val="75000"/>
                    <a:lumOff val="25000"/>
                  </a:schemeClr>
                </a:solidFill>
                <a:cs typeface="Segoe UI" panose="020B0502040204020203" pitchFamily="34" charset="0"/>
              </a:rPr>
              <a:t>Signif</a:t>
            </a:r>
            <a:r>
              <a:rPr lang="en-US" sz="1000" dirty="0">
                <a:solidFill>
                  <a:schemeClr val="tx1">
                    <a:lumMod val="75000"/>
                    <a:lumOff val="25000"/>
                  </a:schemeClr>
                </a:solidFill>
                <a:cs typeface="Segoe UI" panose="020B0502040204020203" pitchFamily="34" charset="0"/>
              </a:rPr>
              <a:t>. codes:  0 ‘***’ 0.001 ‘**’ 0.01 ‘*’ 0.05 ‘.’ 0.1 ‘ ’ 1</a:t>
            </a:r>
          </a:p>
          <a:p>
            <a:pPr marL="171450" indent="-171450" defTabSz="342900">
              <a:buClr>
                <a:schemeClr val="tx2"/>
              </a:buClr>
              <a:buFont typeface="Segoe UI Light" panose="020B0502040204020203" pitchFamily="34" charset="0"/>
              <a:buChar char="›"/>
            </a:pPr>
            <a:endParaRPr lang="en-US" sz="1000" dirty="0">
              <a:solidFill>
                <a:schemeClr val="tx1">
                  <a:lumMod val="75000"/>
                  <a:lumOff val="25000"/>
                </a:schemeClr>
              </a:solidFill>
              <a:cs typeface="Segoe UI" panose="020B0502040204020203" pitchFamily="34" charset="0"/>
            </a:endParaRPr>
          </a:p>
          <a:p>
            <a:pPr marL="171450" indent="-171450" defTabSz="342900">
              <a:buClr>
                <a:schemeClr val="tx2"/>
              </a:buClr>
              <a:buFont typeface="Segoe UI Light" panose="020B0502040204020203" pitchFamily="34" charset="0"/>
              <a:buChar char="›"/>
            </a:pPr>
            <a:r>
              <a:rPr lang="en-US" sz="1000" dirty="0">
                <a:solidFill>
                  <a:schemeClr val="tx1">
                    <a:lumMod val="75000"/>
                    <a:lumOff val="25000"/>
                  </a:schemeClr>
                </a:solidFill>
                <a:cs typeface="Segoe UI" panose="020B0502040204020203" pitchFamily="34" charset="0"/>
              </a:rPr>
              <a:t>Residual standard error: 6536 on 207 degrees of freedom</a:t>
            </a:r>
          </a:p>
          <a:p>
            <a:pPr marL="171450" indent="-171450" defTabSz="342900">
              <a:buClr>
                <a:schemeClr val="tx2"/>
              </a:buClr>
              <a:buFont typeface="Segoe UI Light" panose="020B0502040204020203" pitchFamily="34" charset="0"/>
              <a:buChar char="›"/>
            </a:pPr>
            <a:r>
              <a:rPr lang="en-US" sz="1000" dirty="0">
                <a:solidFill>
                  <a:schemeClr val="tx1">
                    <a:lumMod val="75000"/>
                    <a:lumOff val="25000"/>
                  </a:schemeClr>
                </a:solidFill>
                <a:cs typeface="Segoe UI" panose="020B0502040204020203" pitchFamily="34" charset="0"/>
              </a:rPr>
              <a:t>  (3 observations deleted due to missingness)</a:t>
            </a:r>
          </a:p>
          <a:p>
            <a:pPr marL="171450" indent="-171450" defTabSz="342900">
              <a:buClr>
                <a:schemeClr val="tx2"/>
              </a:buClr>
              <a:buFont typeface="Segoe UI Light" panose="020B0502040204020203" pitchFamily="34" charset="0"/>
              <a:buChar char="›"/>
            </a:pPr>
            <a:r>
              <a:rPr lang="en-US" sz="1000" dirty="0">
                <a:solidFill>
                  <a:schemeClr val="tx1">
                    <a:lumMod val="75000"/>
                    <a:lumOff val="25000"/>
                  </a:schemeClr>
                </a:solidFill>
                <a:cs typeface="Segoe UI" panose="020B0502040204020203" pitchFamily="34" charset="0"/>
              </a:rPr>
              <a:t>Multiple R-squared:   0.99,	Adjusted R-squared:  0.9898 </a:t>
            </a:r>
          </a:p>
          <a:p>
            <a:pPr marL="171450" indent="-171450" defTabSz="342900">
              <a:buClr>
                <a:schemeClr val="tx2"/>
              </a:buClr>
              <a:buFont typeface="Segoe UI Light" panose="020B0502040204020203" pitchFamily="34" charset="0"/>
              <a:buChar char="›"/>
            </a:pPr>
            <a:r>
              <a:rPr lang="en-US" sz="1000" dirty="0">
                <a:solidFill>
                  <a:schemeClr val="tx1">
                    <a:lumMod val="75000"/>
                    <a:lumOff val="25000"/>
                  </a:schemeClr>
                </a:solidFill>
                <a:cs typeface="Segoe UI" panose="020B0502040204020203" pitchFamily="34" charset="0"/>
              </a:rPr>
              <a:t>F-statistic:  5125 on 4 and 207 DF,  p-value: &lt; 2.2e-16</a:t>
            </a:r>
          </a:p>
        </p:txBody>
      </p:sp>
      <p:sp>
        <p:nvSpPr>
          <p:cNvPr id="23" name="Rectangle 22">
            <a:extLst>
              <a:ext uri="{FF2B5EF4-FFF2-40B4-BE49-F238E27FC236}">
                <a16:creationId xmlns:a16="http://schemas.microsoft.com/office/drawing/2014/main" id="{B85CA228-70CD-4F74-A95D-A2249B667BF8}"/>
              </a:ext>
            </a:extLst>
          </p:cNvPr>
          <p:cNvSpPr/>
          <p:nvPr/>
        </p:nvSpPr>
        <p:spPr>
          <a:xfrm>
            <a:off x="224085" y="6102179"/>
            <a:ext cx="11586916" cy="369332"/>
          </a:xfrm>
          <a:prstGeom prst="rect">
            <a:avLst/>
          </a:prstGeom>
        </p:spPr>
        <p:txBody>
          <a:bodyPr wrap="square" lIns="0" tIns="0" rIns="0" bIns="0" anchor="t">
            <a:spAutoFit/>
          </a:bodyPr>
          <a:lstStyle/>
          <a:p>
            <a:pPr defTabSz="342900">
              <a:buClr>
                <a:schemeClr val="tx2"/>
              </a:buClr>
            </a:pPr>
            <a:r>
              <a:rPr lang="en-US" sz="2400" dirty="0">
                <a:solidFill>
                  <a:schemeClr val="tx1">
                    <a:lumMod val="75000"/>
                    <a:lumOff val="25000"/>
                  </a:schemeClr>
                </a:solidFill>
                <a:cs typeface="Segoe UI" panose="020B0502040204020203" pitchFamily="34" charset="0"/>
              </a:rPr>
              <a:t>The first option will be selected due to its lower standard error and its R</a:t>
            </a:r>
            <a:r>
              <a:rPr lang="en-US" sz="2400" baseline="30000" dirty="0">
                <a:solidFill>
                  <a:schemeClr val="tx1">
                    <a:lumMod val="75000"/>
                    <a:lumOff val="25000"/>
                  </a:schemeClr>
                </a:solidFill>
                <a:cs typeface="Segoe UI" panose="020B0502040204020203" pitchFamily="34" charset="0"/>
              </a:rPr>
              <a:t>2 </a:t>
            </a:r>
            <a:r>
              <a:rPr lang="en-US" sz="2400" dirty="0">
                <a:solidFill>
                  <a:schemeClr val="tx1">
                    <a:lumMod val="75000"/>
                    <a:lumOff val="25000"/>
                  </a:schemeClr>
                </a:solidFill>
                <a:cs typeface="Segoe UI" panose="020B0502040204020203" pitchFamily="34" charset="0"/>
              </a:rPr>
              <a:t>of 99.37%.</a:t>
            </a:r>
          </a:p>
        </p:txBody>
      </p:sp>
    </p:spTree>
    <p:extLst>
      <p:ext uri="{BB962C8B-B14F-4D97-AF65-F5344CB8AC3E}">
        <p14:creationId xmlns:p14="http://schemas.microsoft.com/office/powerpoint/2010/main" val="10229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Payrolls Influence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797C1744-9359-490C-BB66-E661213E7EB0}"/>
              </a:ext>
            </a:extLst>
          </p:cNvPr>
          <p:cNvPicPr>
            <a:picLocks noChangeAspect="1"/>
          </p:cNvPicPr>
          <p:nvPr/>
        </p:nvPicPr>
        <p:blipFill>
          <a:blip r:embed="rId3"/>
          <a:stretch>
            <a:fillRect/>
          </a:stretch>
        </p:blipFill>
        <p:spPr>
          <a:xfrm>
            <a:off x="6096000" y="966096"/>
            <a:ext cx="5867400" cy="4285375"/>
          </a:xfrm>
          <a:prstGeom prst="rect">
            <a:avLst/>
          </a:prstGeom>
        </p:spPr>
      </p:pic>
      <p:sp>
        <p:nvSpPr>
          <p:cNvPr id="22" name="Rectangle 21">
            <a:extLst>
              <a:ext uri="{FF2B5EF4-FFF2-40B4-BE49-F238E27FC236}">
                <a16:creationId xmlns:a16="http://schemas.microsoft.com/office/drawing/2014/main" id="{0742360E-948A-4BDC-A79F-7C1C21967F0A}"/>
              </a:ext>
            </a:extLst>
          </p:cNvPr>
          <p:cNvSpPr/>
          <p:nvPr/>
        </p:nvSpPr>
        <p:spPr>
          <a:xfrm>
            <a:off x="536694" y="1298495"/>
            <a:ext cx="5559306" cy="1508105"/>
          </a:xfrm>
          <a:prstGeom prst="rect">
            <a:avLst/>
          </a:prstGeom>
        </p:spPr>
        <p:txBody>
          <a:bodyPr wrap="square" lIns="0" tIns="0" rIns="0" bIns="0" anchor="t">
            <a:spAutoFit/>
          </a:bodyPr>
          <a:lstStyle/>
          <a:p>
            <a:pPr marL="171450" indent="-171450" defTabSz="342900">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Payrolls has a large influence on the Retail Sales. The values for Payrolls result in $360Bn on the low end and just under $460MM on the high end. Also the T-Value is 32.2 which tells us that Payrolls’ impact is large in comparison to its standard error.</a:t>
            </a:r>
          </a:p>
          <a:p>
            <a:pPr marL="171450" indent="-171450" defTabSz="342900">
              <a:buClr>
                <a:schemeClr val="tx2"/>
              </a:buClr>
              <a:buFont typeface="Segoe UI Light" panose="020B0502040204020203" pitchFamily="34" charset="0"/>
              <a:buChar char="›"/>
            </a:pPr>
            <a:endParaRPr lang="en-US" sz="1400" dirty="0">
              <a:solidFill>
                <a:schemeClr val="tx1">
                  <a:lumMod val="75000"/>
                  <a:lumOff val="25000"/>
                </a:schemeClr>
              </a:solidFill>
              <a:cs typeface="Segoe UI" panose="020B0502040204020203" pitchFamily="34" charset="0"/>
            </a:endParaRPr>
          </a:p>
          <a:p>
            <a:pPr marL="171450" indent="-171450" defTabSz="342900">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Additionally the slope of the relationship makes sense. As more people have jobs, more retail good will be purchased.</a:t>
            </a:r>
          </a:p>
        </p:txBody>
      </p:sp>
    </p:spTree>
    <p:extLst>
      <p:ext uri="{BB962C8B-B14F-4D97-AF65-F5344CB8AC3E}">
        <p14:creationId xmlns:p14="http://schemas.microsoft.com/office/powerpoint/2010/main" val="1212140928"/>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1950</Words>
  <Application>Microsoft Office PowerPoint</Application>
  <PresentationFormat>Widescreen</PresentationFormat>
  <Paragraphs>295</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Century Gothic</vt:lpstr>
      <vt:lpstr>Segoe UI Light</vt:lpstr>
      <vt:lpstr>Office Theme</vt:lpstr>
      <vt:lpstr>National Retail Sales Forecast</vt:lpstr>
      <vt:lpstr>Project analysis slide 6</vt:lpstr>
      <vt:lpstr>Project analysis slide 8</vt:lpstr>
      <vt:lpstr>Project analysis slide 5</vt:lpstr>
      <vt:lpstr>Project analysis slide 8</vt:lpstr>
      <vt:lpstr>Project analysis slide 8</vt:lpstr>
      <vt:lpstr>Project analysis slide 8</vt:lpstr>
      <vt:lpstr>Project analysis slide 8</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2019-05-29T02:33:19Z</dcterms:created>
  <dcterms:modified xsi:type="dcterms:W3CDTF">2020-02-29T02:01:39Z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