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4455" y="1167130"/>
            <a:ext cx="6383020" cy="42303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431800"/>
            <a:ext cx="3963035" cy="2615565"/>
          </a:xfrm>
        </p:spPr>
        <p:txBody>
          <a:bodyPr>
            <a:normAutofit fontScale="90000"/>
          </a:bodyPr>
          <a:lstStyle/>
          <a:p>
            <a:pPr algn="l"/>
            <a:r>
              <a:rPr lang="en-NZ" altLang="en-US" dirty="0"/>
              <a:t>Italian Restaurant Location</a:t>
            </a:r>
            <a:endParaRPr lang="en-NZ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760" y="5934710"/>
            <a:ext cx="10412730" cy="513715"/>
          </a:xfrm>
        </p:spPr>
        <p:txBody>
          <a:bodyPr/>
          <a:lstStyle/>
          <a:p>
            <a:pPr algn="l"/>
            <a:r>
              <a:rPr lang="en-NZ" altLang="en-US"/>
              <a:t>Analysis of Melbourne Suburb Restaurant and Price Data</a:t>
            </a:r>
            <a:endParaRPr lang="en-NZ" altLang="en-US"/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941060" y="261620"/>
            <a:ext cx="5996940" cy="54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altLang="en-US"/>
              <a:t>Coursera Capstone Project by Matt Burt</a:t>
            </a:r>
            <a:endParaRPr lang="en-NZ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NZ" altLang="en-US"/>
              <a:t>Conclusion</a:t>
            </a:r>
            <a:endParaRPr lang="en-NZ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02155" y="1572895"/>
            <a:ext cx="8183880" cy="49403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4435" y="788670"/>
            <a:ext cx="5181600" cy="479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Introduction/Business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r>
              <a:rPr lang="en-US"/>
              <a:t>I am thinking of opening an Italian restaurant in Melbourne but am unsure where to open it.</a:t>
            </a:r>
            <a:endParaRPr lang="en-US"/>
          </a:p>
          <a:p>
            <a:r>
              <a:rPr lang="en-NZ" altLang="en-US"/>
              <a:t>My problem is finding a suburb without</a:t>
            </a:r>
            <a:r>
              <a:rPr lang="en-US"/>
              <a:t> a lot of existing Italian restaurants but also </a:t>
            </a:r>
            <a:r>
              <a:rPr lang="en-NZ" altLang="en-US"/>
              <a:t>one that is </a:t>
            </a:r>
            <a:r>
              <a:rPr lang="en-US"/>
              <a:t>n</a:t>
            </a:r>
            <a:r>
              <a:rPr lang="en-NZ" altLang="en-US"/>
              <a:t>ot too expensive</a:t>
            </a:r>
            <a:r>
              <a:rPr lang="en-US"/>
              <a:t>.</a:t>
            </a:r>
            <a:endParaRPr lang="en-US"/>
          </a:p>
          <a:p>
            <a:r>
              <a:rPr lang="en-NZ" altLang="en-US"/>
              <a:t>I will need to use Foursquare data to analyse how many restaurants are in each suburb and property sales data to determine the most affordable suburbs.</a:t>
            </a:r>
            <a:endParaRPr lang="en-NZ" altLang="en-US"/>
          </a:p>
          <a:p>
            <a:r>
              <a:rPr lang="en-NZ" altLang="en-US"/>
              <a:t>I am planning on converting a residential house for my restaurant.</a:t>
            </a:r>
            <a:endParaRPr lang="en-NZ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NZ" altLang="en-US"/>
              <a:t>A list of suburbs within Melboure.</a:t>
            </a:r>
            <a:endParaRPr lang="en-NZ" altLang="en-US"/>
          </a:p>
          <a:p>
            <a:r>
              <a:rPr lang="en-NZ" altLang="en-US"/>
              <a:t>Restaurant types present within a certain radius by suburb.</a:t>
            </a:r>
            <a:endParaRPr lang="en-NZ" altLang="en-US"/>
          </a:p>
          <a:p>
            <a:r>
              <a:rPr lang="en-NZ" altLang="en-US"/>
              <a:t>Sales data by suburb.</a:t>
            </a:r>
            <a:endParaRPr lang="en-NZ" altLang="en-US"/>
          </a:p>
          <a:p>
            <a:endParaRPr lang="en-NZ" altLang="en-US"/>
          </a:p>
          <a:p>
            <a:r>
              <a:rPr lang="en-NZ" altLang="en-US"/>
              <a:t>Sources:</a:t>
            </a:r>
            <a:endParaRPr lang="en-NZ" altLang="en-US"/>
          </a:p>
          <a:p>
            <a:pPr lvl="1"/>
            <a:r>
              <a:rPr lang="en-NZ" altLang="en-US"/>
              <a:t>Wikipedia: https://en.wikipedia.org/wiki/List_of_Melbourne_suburbs</a:t>
            </a:r>
            <a:endParaRPr lang="en-NZ" altLang="en-US"/>
          </a:p>
          <a:p>
            <a:pPr lvl="1"/>
            <a:r>
              <a:rPr lang="en-NZ" altLang="en-US"/>
              <a:t>Foursquare data</a:t>
            </a:r>
            <a:endParaRPr lang="en-NZ" altLang="en-US"/>
          </a:p>
          <a:p>
            <a:pPr lvl="1"/>
            <a:r>
              <a:rPr lang="en-NZ" altLang="en-US"/>
              <a:t>Melboure Sales Data - Open Data Victoria</a:t>
            </a:r>
            <a:endParaRPr lang="en-NZ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NZ" altLang="en-US"/>
              <a:t>Methodology</a:t>
            </a:r>
            <a:endParaRPr lang="en-NZ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NZ" altLang="en-US"/>
              <a:t>Step 1: Gather all of the required data. </a:t>
            </a:r>
            <a:endParaRPr lang="en-NZ" altLang="en-US"/>
          </a:p>
          <a:p>
            <a:pPr lvl="1"/>
            <a:r>
              <a:rPr lang="en-NZ" altLang="en-US"/>
              <a:t>I used Pandas to scrape data from wikipedia and also to query Foursquare.</a:t>
            </a:r>
            <a:endParaRPr lang="en-NZ" altLang="en-US"/>
          </a:p>
          <a:p>
            <a:pPr lvl="1"/>
            <a:r>
              <a:rPr lang="en-NZ" altLang="en-US"/>
              <a:t>I used geocode to convert the address of each suburb into coordinates.</a:t>
            </a:r>
            <a:endParaRPr lang="en-NZ" altLang="en-US"/>
          </a:p>
          <a:p>
            <a:pPr lvl="1"/>
            <a:r>
              <a:rPr lang="en-NZ" altLang="en-US"/>
              <a:t>I downloaded sales price data and manipulated it in Microsoft Excel before manipulating it further in Pandas.</a:t>
            </a:r>
            <a:endParaRPr lang="en-NZ" altLang="en-US"/>
          </a:p>
          <a:p>
            <a:pPr lvl="0"/>
            <a:r>
              <a:rPr lang="en-NZ" altLang="en-US"/>
              <a:t>Step 2: Cleaning and Exploring the data.</a:t>
            </a:r>
            <a:endParaRPr lang="en-NZ" altLang="en-US"/>
          </a:p>
          <a:p>
            <a:pPr lvl="1"/>
            <a:r>
              <a:rPr lang="en-NZ" altLang="en-US"/>
              <a:t>I used Folium and Pandas to explore the initial data.</a:t>
            </a:r>
            <a:endParaRPr lang="en-NZ" altLang="en-US"/>
          </a:p>
          <a:p>
            <a:pPr lvl="1"/>
            <a:r>
              <a:rPr lang="en-NZ" altLang="en-US">
                <a:sym typeface="+mn-ea"/>
              </a:rPr>
              <a:t>I used Pandas to clean, group and merge the relevant data sources into one data frame.</a:t>
            </a:r>
            <a:endParaRPr lang="en-NZ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0420"/>
            <a:ext cx="10515600" cy="5356860"/>
          </a:xfrm>
        </p:spPr>
        <p:txBody>
          <a:bodyPr/>
          <a:p>
            <a:r>
              <a:rPr lang="en-NZ" altLang="en-US"/>
              <a:t>Step 3: K Means Clustering</a:t>
            </a:r>
            <a:endParaRPr lang="en-NZ" altLang="en-US"/>
          </a:p>
          <a:p>
            <a:pPr lvl="1"/>
            <a:r>
              <a:rPr lang="en-NZ" altLang="en-US"/>
              <a:t>I used Sci-Kit Learns K Means Clustering algorithm to create 5 clusters and assign each suburb to one of these clusters based on Resturants present and average house sales price.</a:t>
            </a:r>
            <a:endParaRPr lang="en-NZ" altLang="en-US"/>
          </a:p>
          <a:p>
            <a:pPr lvl="0"/>
            <a:r>
              <a:rPr lang="en-NZ" altLang="en-US"/>
              <a:t>Step 4: Visualising Results</a:t>
            </a:r>
            <a:endParaRPr lang="en-NZ" altLang="en-US"/>
          </a:p>
          <a:p>
            <a:pPr lvl="1"/>
            <a:r>
              <a:rPr lang="en-NZ" altLang="en-US"/>
              <a:t>I used Folium to geographiclaly visualise the clusters.</a:t>
            </a:r>
            <a:endParaRPr lang="en-NZ" altLang="en-US"/>
          </a:p>
          <a:p>
            <a:pPr lvl="1"/>
            <a:r>
              <a:rPr lang="en-NZ" altLang="en-US"/>
              <a:t>I used Pandas to visualise the clusters in a tabular format.</a:t>
            </a:r>
            <a:endParaRPr lang="en-NZ" altLang="en-US"/>
          </a:p>
          <a:p>
            <a:pPr lvl="0"/>
            <a:r>
              <a:rPr lang="en-NZ" altLang="en-US"/>
              <a:t>Step 5: Conclusions</a:t>
            </a:r>
            <a:endParaRPr lang="en-NZ" altLang="en-US"/>
          </a:p>
          <a:p>
            <a:pPr lvl="1"/>
            <a:r>
              <a:rPr lang="en-NZ" altLang="en-US"/>
              <a:t>I used the Folium map and also the tabular data to decide the most appropriate location for my Italian Restaurant. I made my decision based on price and number of Italian Restaurants present in each suburb.</a:t>
            </a:r>
            <a:endParaRPr lang="en-NZ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NZ" altLang="en-US">
                <a:sym typeface="+mn-ea"/>
              </a:rPr>
              <a:t>Results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63245" y="1819275"/>
            <a:ext cx="5001895" cy="462343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9520" y="2221230"/>
            <a:ext cx="5425440" cy="42119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75" y="561975"/>
            <a:ext cx="1120140" cy="1417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520" y="561975"/>
            <a:ext cx="1569720" cy="14401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NZ" altLang="en-US"/>
              <a:t>Results</a:t>
            </a:r>
            <a:endParaRPr lang="en-NZ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29430"/>
          </a:xfrm>
        </p:spPr>
        <p:txBody>
          <a:bodyPr>
            <a:normAutofit lnSpcReduction="10000"/>
          </a:bodyPr>
          <a:p>
            <a:r>
              <a:rPr lang="en-NZ" altLang="en-US"/>
              <a:t>Cluster 0: Average Italian Resturants for each suburb in this cluster is 0.86 and average price is $2,104,943.87.</a:t>
            </a:r>
            <a:endParaRPr lang="en-NZ" altLang="en-US"/>
          </a:p>
          <a:p>
            <a:r>
              <a:rPr lang="en-NZ" altLang="en-US"/>
              <a:t>Cluster 1:</a:t>
            </a:r>
            <a:r>
              <a:rPr lang="en-NZ" altLang="en-US">
                <a:sym typeface="+mn-ea"/>
              </a:rPr>
              <a:t> Average Italian Resturants for each suburb in this cluster is 0.80 and average price is $1,067,327.42.</a:t>
            </a:r>
            <a:endParaRPr lang="en-NZ" altLang="en-US"/>
          </a:p>
          <a:p>
            <a:r>
              <a:rPr lang="en-NZ" altLang="en-US"/>
              <a:t>Cluster 2:</a:t>
            </a:r>
            <a:r>
              <a:rPr lang="en-NZ" altLang="en-US">
                <a:sym typeface="+mn-ea"/>
              </a:rPr>
              <a:t> Average Italian Resturants for each suburb in this cluster is 1.12 and average price is $1,332,251.53.</a:t>
            </a:r>
            <a:endParaRPr lang="en-NZ" altLang="en-US"/>
          </a:p>
          <a:p>
            <a:r>
              <a:rPr lang="en-NZ" altLang="en-US"/>
              <a:t>Cluster 3:</a:t>
            </a:r>
            <a:r>
              <a:rPr lang="en-NZ" altLang="en-US">
                <a:sym typeface="+mn-ea"/>
              </a:rPr>
              <a:t> Average Italian Resturants for each suburb in this cluster is 0.82 and average price is $1,647,958.21.</a:t>
            </a:r>
            <a:endParaRPr lang="en-NZ" altLang="en-US"/>
          </a:p>
          <a:p>
            <a:r>
              <a:rPr lang="en-NZ" altLang="en-US"/>
              <a:t>Cluster 4: </a:t>
            </a:r>
            <a:r>
              <a:rPr lang="en-NZ" altLang="en-US">
                <a:sym typeface="+mn-ea"/>
              </a:rPr>
              <a:t> Average Italian Resturants for each suburb in this cluster is 1.08 and average price is $815,137.76.</a:t>
            </a:r>
            <a:endParaRPr lang="en-NZ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NZ" altLang="en-US"/>
              <a:t>Discussion</a:t>
            </a:r>
            <a:endParaRPr lang="en-NZ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NZ" altLang="en-US"/>
              <a:t>Cluster 1 has the lowest average number of Italian Restaurants per suburb and is the second cheapest cluster by historic sales price.</a:t>
            </a:r>
            <a:endParaRPr lang="en-NZ" altLang="en-US"/>
          </a:p>
          <a:p>
            <a:r>
              <a:rPr lang="en-NZ" altLang="en-US"/>
              <a:t>Cluster 4 is the cheapest by historic sales price but has a relatively high average number of Italian Restaurants at 1.08.</a:t>
            </a:r>
            <a:endParaRPr lang="en-NZ" altLang="en-US"/>
          </a:p>
          <a:p>
            <a:r>
              <a:rPr lang="en-NZ" altLang="en-US"/>
              <a:t>Cluster 0 is the most expensive cluster with an average suburb sales price of $2,104,943.87.</a:t>
            </a:r>
            <a:endParaRPr lang="en-NZ" altLang="en-US"/>
          </a:p>
          <a:p>
            <a:r>
              <a:rPr lang="en-NZ" altLang="en-US"/>
              <a:t>Cluster 3 has a relatively low number of restaurants in general and a high average sales price of $1,647,958.21.</a:t>
            </a:r>
            <a:endParaRPr lang="en-NZ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NZ" altLang="en-US"/>
              <a:t>Conclusion</a:t>
            </a:r>
            <a:endParaRPr lang="en-NZ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NZ" altLang="en-US"/>
              <a:t>Cluster 1 is the most appropriate cluster to choose the final suburb for my Italian restaurant from. This is due to the low nu mber o fexisting Italian Restaurants in this cluster and its relatively low sales price.</a:t>
            </a:r>
            <a:endParaRPr lang="en-NZ" altLang="en-US"/>
          </a:p>
          <a:p>
            <a:r>
              <a:rPr lang="en-NZ" altLang="en-US"/>
              <a:t>In cluster 1, the suburb with the most Italian restaurants is Abbotsford, with 14. The two suburbs that are adjacent to Abbotsford are Richmond and Burnley. Richmond has 5 Italian Restaurants and Burnley has none.</a:t>
            </a:r>
            <a:endParaRPr lang="en-NZ" altLang="en-US"/>
          </a:p>
          <a:p>
            <a:r>
              <a:rPr lang="en-NZ" altLang="en-US"/>
              <a:t>Burnley is the most appropriate suburb for my new Italian restaurant.</a:t>
            </a:r>
            <a:endParaRPr lang="en-NZ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3451</Words>
  <Application>WPS Presentation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Matt Burt</cp:lastModifiedBy>
  <cp:revision>6</cp:revision>
  <dcterms:created xsi:type="dcterms:W3CDTF">2019-07-19T16:43:00Z</dcterms:created>
  <dcterms:modified xsi:type="dcterms:W3CDTF">2019-07-21T13:34:06Z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1033-11.2.0.8684</vt:lpwstr>
  </property>
</Properties>
</file>