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9" r:id="rId7"/>
    <p:sldId id="260" r:id="rId8"/>
    <p:sldId id="258" r:id="rId9"/>
    <p:sldId id="261" r:id="rId10"/>
    <p:sldId id="262" r:id="rId11"/>
    <p:sldId id="263" r:id="rId12"/>
    <p:sldId id="265" r:id="rId13"/>
    <p:sldId id="266" r:id="rId14"/>
    <p:sldId id="264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3C89"/>
    <a:srgbClr val="404040"/>
    <a:srgbClr val="F2EEEB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97A6C7-D6C6-4EF7-823B-18B4A63F31DC}" v="80" dt="2022-05-01T03:36:50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2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6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7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8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7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327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9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7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9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4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74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404872"/>
            <a:ext cx="3044950" cy="1645920"/>
          </a:xfrm>
          <a:ln>
            <a:solidFill>
              <a:srgbClr val="473C89"/>
            </a:solidFill>
          </a:ln>
        </p:spPr>
        <p:txBody>
          <a:bodyPr>
            <a:noAutofit/>
          </a:bodyPr>
          <a:lstStyle/>
          <a:p>
            <a:r>
              <a:rPr lang="en-US" sz="3600" dirty="0"/>
              <a:t>Chess Senior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22" y="4352544"/>
            <a:ext cx="2410650" cy="1239894"/>
          </a:xfrm>
        </p:spPr>
        <p:txBody>
          <a:bodyPr>
            <a:normAutofit/>
          </a:bodyPr>
          <a:lstStyle/>
          <a:p>
            <a:r>
              <a:rPr lang="en-US" sz="2400" dirty="0"/>
              <a:t>Matt Caraher</a:t>
            </a:r>
          </a:p>
          <a:p>
            <a:endParaRPr lang="en-US" sz="1800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2CA806-8717-4793-92EB-0D98AB5F9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" r="-1" b="2691"/>
          <a:stretch/>
        </p:blipFill>
        <p:spPr>
          <a:xfrm>
            <a:off x="4693298" y="10"/>
            <a:ext cx="74987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FBD3-D7EB-4F32-AAA0-B5E240D594B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473C89"/>
            </a:solidFill>
          </a:ln>
        </p:spPr>
        <p:txBody>
          <a:bodyPr/>
          <a:lstStyle/>
          <a:p>
            <a:r>
              <a:rPr lang="en-US" dirty="0"/>
              <a:t>Special Rules</a:t>
            </a: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43BA3CE-C07F-48EB-A7DA-885BB4C19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896" y="3666532"/>
            <a:ext cx="2270957" cy="2263336"/>
          </a:xfrm>
          <a:ln w="38100">
            <a:solidFill>
              <a:srgbClr val="473C89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BC12D77-59D6-4104-B5BA-AFC131BCAF84}"/>
              </a:ext>
            </a:extLst>
          </p:cNvPr>
          <p:cNvGrpSpPr/>
          <p:nvPr/>
        </p:nvGrpSpPr>
        <p:grpSpPr>
          <a:xfrm>
            <a:off x="2808247" y="5512122"/>
            <a:ext cx="1141509" cy="308848"/>
            <a:chOff x="5887007" y="4836821"/>
            <a:chExt cx="1141509" cy="30884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0EA8323-70AD-43FF-9DBA-33F668BA6548}"/>
                </a:ext>
              </a:extLst>
            </p:cNvPr>
            <p:cNvSpPr/>
            <p:nvPr/>
          </p:nvSpPr>
          <p:spPr>
            <a:xfrm>
              <a:off x="5887007" y="5061691"/>
              <a:ext cx="867617" cy="83978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972AABA-57D0-40BE-A55E-CFCD154A6B3A}"/>
                </a:ext>
              </a:extLst>
            </p:cNvPr>
            <p:cNvSpPr/>
            <p:nvPr/>
          </p:nvSpPr>
          <p:spPr>
            <a:xfrm rot="10800000">
              <a:off x="6176009" y="4836821"/>
              <a:ext cx="852507" cy="83978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2AAD783E-306B-439D-A081-F66DC03CA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669" y="2983701"/>
            <a:ext cx="2270957" cy="2263336"/>
          </a:xfrm>
          <a:prstGeom prst="rect">
            <a:avLst/>
          </a:prstGeom>
          <a:ln w="38100">
            <a:solidFill>
              <a:srgbClr val="473C89"/>
            </a:solidFill>
          </a:ln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76E0F6B-4DB8-486E-A262-0B753057BE10}"/>
              </a:ext>
            </a:extLst>
          </p:cNvPr>
          <p:cNvSpPr txBox="1">
            <a:spLocks/>
          </p:cNvSpPr>
          <p:nvPr/>
        </p:nvSpPr>
        <p:spPr>
          <a:xfrm>
            <a:off x="2231135" y="2983701"/>
            <a:ext cx="2298478" cy="656140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473C89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Castling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5953A81-1DEE-47D3-8BB3-A56F247C8FC6}"/>
              </a:ext>
            </a:extLst>
          </p:cNvPr>
          <p:cNvSpPr txBox="1">
            <a:spLocks/>
          </p:cNvSpPr>
          <p:nvPr/>
        </p:nvSpPr>
        <p:spPr>
          <a:xfrm>
            <a:off x="7689908" y="5298747"/>
            <a:ext cx="2298478" cy="656140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473C89"/>
            </a:solidFill>
            <a:miter lim="800000"/>
          </a:ln>
        </p:spPr>
        <p:txBody>
          <a:bodyPr vert="horz" lIns="182880" tIns="182880" rIns="182880" bIns="18288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</a:t>
            </a:r>
            <a:r>
              <a:rPr lang="en-US" dirty="0"/>
              <a:t> Passant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BEBB140-C31F-4222-BBEE-22A93B88BDA8}"/>
              </a:ext>
            </a:extLst>
          </p:cNvPr>
          <p:cNvSpPr/>
          <p:nvPr/>
        </p:nvSpPr>
        <p:spPr>
          <a:xfrm rot="2710078">
            <a:off x="8197555" y="3659001"/>
            <a:ext cx="423252" cy="83978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6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5329-3CEC-4BFD-871D-701EF652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739" y="4879467"/>
            <a:ext cx="8850522" cy="1510447"/>
          </a:xfrm>
        </p:spPr>
        <p:txBody>
          <a:bodyPr/>
          <a:lstStyle/>
          <a:p>
            <a:r>
              <a:rPr lang="en-US" dirty="0"/>
              <a:t>Buttons and sounds</a:t>
            </a: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3D4BBF0-EE29-400C-8D4D-0C406B427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074" y="2412841"/>
            <a:ext cx="6939852" cy="2032318"/>
          </a:xfrm>
          <a:ln w="381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D245BC-1620-4071-97D5-125B3E14C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085"/>
          <a:stretch/>
        </p:blipFill>
        <p:spPr>
          <a:xfrm>
            <a:off x="3399176" y="1655623"/>
            <a:ext cx="5393648" cy="3229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118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door, chessman&#10;&#10;Description automatically generated">
            <a:extLst>
              <a:ext uri="{FF2B5EF4-FFF2-40B4-BE49-F238E27FC236}">
                <a16:creationId xmlns:a16="http://schemas.microsoft.com/office/drawing/2014/main" id="{2E47633F-56B8-4932-8C24-0220BD7A6D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887" b="5862"/>
          <a:stretch/>
        </p:blipFill>
        <p:spPr>
          <a:xfrm>
            <a:off x="20" y="-11429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AF184B-FE83-47A3-BF21-68364B22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20345"/>
            <a:ext cx="7729728" cy="1188720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AI Bot</a:t>
            </a:r>
          </a:p>
        </p:txBody>
      </p:sp>
    </p:spTree>
    <p:extLst>
      <p:ext uri="{BB962C8B-B14F-4D97-AF65-F5344CB8AC3E}">
        <p14:creationId xmlns:p14="http://schemas.microsoft.com/office/powerpoint/2010/main" val="540721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535BEA9-798B-47B2-8A95-998A7255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DE149-982B-478D-9C5D-BFED7EBC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chemeClr val="tx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Piece Weights</a:t>
            </a:r>
          </a:p>
        </p:txBody>
      </p:sp>
      <p:pic>
        <p:nvPicPr>
          <p:cNvPr id="7" name="Content Placeholder 6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A9422DD6-2B6C-405E-807B-4DECBC754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056" y="2482596"/>
            <a:ext cx="8619562" cy="293065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4ED104-F72A-4277-A9DB-2FAA8C772C71}"/>
              </a:ext>
            </a:extLst>
          </p:cNvPr>
          <p:cNvSpPr txBox="1">
            <a:spLocks/>
          </p:cNvSpPr>
          <p:nvPr/>
        </p:nvSpPr>
        <p:spPr>
          <a:xfrm>
            <a:off x="9306851" y="5247456"/>
            <a:ext cx="522949" cy="494973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EFDCA0-4AE2-4826-86EB-EBAC2782CA75}"/>
              </a:ext>
            </a:extLst>
          </p:cNvPr>
          <p:cNvSpPr txBox="1">
            <a:spLocks/>
          </p:cNvSpPr>
          <p:nvPr/>
        </p:nvSpPr>
        <p:spPr>
          <a:xfrm>
            <a:off x="7934206" y="5247456"/>
            <a:ext cx="522949" cy="494973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/>
                </a:solidFill>
                <a:latin typeface="Roboto" panose="020B0604020202020204" pitchFamily="2" charset="0"/>
              </a:rPr>
              <a:t>9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748423-39D4-48C2-97B7-D6E62B23C5D8}"/>
              </a:ext>
            </a:extLst>
          </p:cNvPr>
          <p:cNvSpPr txBox="1">
            <a:spLocks/>
          </p:cNvSpPr>
          <p:nvPr/>
        </p:nvSpPr>
        <p:spPr>
          <a:xfrm>
            <a:off x="6561562" y="5247457"/>
            <a:ext cx="522949" cy="494973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/>
                </a:solidFill>
                <a:latin typeface="Roboto" panose="020B0604020202020204" pitchFamily="2" charset="0"/>
              </a:rPr>
              <a:t>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F65EC1-5605-4484-8FF2-8003D918AB2D}"/>
              </a:ext>
            </a:extLst>
          </p:cNvPr>
          <p:cNvSpPr txBox="1">
            <a:spLocks/>
          </p:cNvSpPr>
          <p:nvPr/>
        </p:nvSpPr>
        <p:spPr>
          <a:xfrm>
            <a:off x="5190137" y="5247456"/>
            <a:ext cx="522949" cy="494973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/>
                </a:solidFill>
                <a:latin typeface="Roboto" panose="020B0604020202020204" pitchFamily="2" charset="0"/>
              </a:rPr>
              <a:t>3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24F2A15-96AA-4E52-85A7-24DAE8C059B5}"/>
              </a:ext>
            </a:extLst>
          </p:cNvPr>
          <p:cNvSpPr txBox="1">
            <a:spLocks/>
          </p:cNvSpPr>
          <p:nvPr/>
        </p:nvSpPr>
        <p:spPr>
          <a:xfrm>
            <a:off x="3818712" y="5247457"/>
            <a:ext cx="522949" cy="494973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/>
                </a:solidFill>
                <a:latin typeface="Roboto" panose="020B0604020202020204" pitchFamily="2" charset="0"/>
              </a:rPr>
              <a:t>3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1A7A099-E425-40E8-8435-D746EB67671D}"/>
              </a:ext>
            </a:extLst>
          </p:cNvPr>
          <p:cNvSpPr txBox="1">
            <a:spLocks/>
          </p:cNvSpPr>
          <p:nvPr/>
        </p:nvSpPr>
        <p:spPr>
          <a:xfrm>
            <a:off x="3818103" y="5247456"/>
            <a:ext cx="522949" cy="494973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/>
                </a:solidFill>
                <a:latin typeface="Roboto" panose="020B0604020202020204" pitchFamily="2" charset="0"/>
              </a:rPr>
              <a:t>3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CC511B0-2491-48C2-A3CA-427D5C3B6F24}"/>
              </a:ext>
            </a:extLst>
          </p:cNvPr>
          <p:cNvSpPr txBox="1">
            <a:spLocks/>
          </p:cNvSpPr>
          <p:nvPr/>
        </p:nvSpPr>
        <p:spPr>
          <a:xfrm>
            <a:off x="2446069" y="5247456"/>
            <a:ext cx="522949" cy="494973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/>
                </a:solidFill>
                <a:latin typeface="Roboto" panose="020B0604020202020204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643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B53D-68DE-4D84-BC64-8BEE4315BD4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473C89"/>
            </a:solidFill>
          </a:ln>
        </p:spPr>
        <p:txBody>
          <a:bodyPr/>
          <a:lstStyle/>
          <a:p>
            <a:r>
              <a:rPr lang="en-US" dirty="0"/>
              <a:t>Creating all possible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F0FF-90FE-463D-AED9-69F8F21BE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evaluateBoard() </a:t>
            </a:r>
            <a:r>
              <a:rPr lang="en-US" dirty="0"/>
              <a:t>gives a heuristic for a given board</a:t>
            </a:r>
          </a:p>
          <a:p>
            <a:r>
              <a:rPr lang="en-US" dirty="0"/>
              <a:t>The bot checks all possible moves (from one square to another) checking a total of </a:t>
            </a:r>
            <a:r>
              <a:rPr lang="en-US"/>
              <a:t>4096 possibilities</a:t>
            </a:r>
            <a:endParaRPr lang="en-US" dirty="0"/>
          </a:p>
        </p:txBody>
      </p:sp>
      <p:pic>
        <p:nvPicPr>
          <p:cNvPr id="4" name="Content Placeholder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C5C6C26-BC00-4B5C-8611-10F4273E2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061" y="4189035"/>
            <a:ext cx="4823878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8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5E8C-F7AD-4FCE-9AA8-72B4E2CA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>
            <a:normAutofit/>
          </a:bodyPr>
          <a:lstStyle/>
          <a:p>
            <a:r>
              <a:rPr lang="en-US" sz="2000"/>
              <a:t>Choosing the best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A90A3-D0D5-441E-A9AA-5B4E3C6AD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0" y="2640692"/>
            <a:ext cx="3044952" cy="3255252"/>
          </a:xfrm>
        </p:spPr>
        <p:txBody>
          <a:bodyPr>
            <a:normAutofit/>
          </a:bodyPr>
          <a:lstStyle/>
          <a:p>
            <a:r>
              <a:rPr lang="en-US" sz="1600" dirty="0"/>
              <a:t>Playing as black, the bot’s objective is to minimize the heuristic. White aims to maximize it.</a:t>
            </a:r>
          </a:p>
          <a:p>
            <a:r>
              <a:rPr lang="en-US" sz="1600" dirty="0"/>
              <a:t>At the end of each potential move evaluation, the bot checks if that move is less than the current minimum.</a:t>
            </a:r>
          </a:p>
          <a:p>
            <a:r>
              <a:rPr lang="en-US" sz="1600" dirty="0"/>
              <a:t>After all possibilities are checked, the bot is left with the move that is closest to -</a:t>
            </a:r>
            <a:r>
              <a:rPr lang="en-US" sz="1600" i="0" dirty="0">
                <a:effectLst/>
                <a:latin typeface="Roboto" panose="02000000000000000000" pitchFamily="2" charset="0"/>
              </a:rPr>
              <a:t>∞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90B6551-73D8-4D2F-B4A5-A4B6C9985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-1" r="957" b="304"/>
          <a:stretch/>
        </p:blipFill>
        <p:spPr>
          <a:xfrm>
            <a:off x="5289616" y="0"/>
            <a:ext cx="6902384" cy="685547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2B51EFE-6BF7-478C-8B0C-64EB325693A2}"/>
              </a:ext>
            </a:extLst>
          </p:cNvPr>
          <p:cNvSpPr/>
          <p:nvPr/>
        </p:nvSpPr>
        <p:spPr>
          <a:xfrm rot="2710078">
            <a:off x="8219813" y="1910316"/>
            <a:ext cx="1582526" cy="197422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E15736D-3F14-49EE-8B54-BCFF0B3E7ED6}"/>
              </a:ext>
            </a:extLst>
          </p:cNvPr>
          <p:cNvSpPr/>
          <p:nvPr/>
        </p:nvSpPr>
        <p:spPr>
          <a:xfrm rot="5400000">
            <a:off x="7319861" y="1954838"/>
            <a:ext cx="1174287" cy="197422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92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0EA0-82F7-F288-8708-52FA5FE9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457" y="787410"/>
            <a:ext cx="8837086" cy="1188720"/>
          </a:xfrm>
          <a:ln>
            <a:solidFill>
              <a:srgbClr val="473C89"/>
            </a:solidFill>
          </a:ln>
        </p:spPr>
        <p:txBody>
          <a:bodyPr/>
          <a:lstStyle/>
          <a:p>
            <a:r>
              <a:rPr lang="en-US" dirty="0"/>
              <a:t>What I did not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40825-0AD5-8515-5757-BE3CE5B57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264426"/>
            <a:ext cx="7729728" cy="1188720"/>
          </a:xfrm>
        </p:spPr>
        <p:txBody>
          <a:bodyPr/>
          <a:lstStyle/>
          <a:p>
            <a:r>
              <a:rPr lang="en-US"/>
              <a:t>Writing functions </a:t>
            </a:r>
            <a:r>
              <a:rPr lang="en-US" dirty="0"/>
              <a:t>out and planning ahead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F9259D-BACE-559F-DCF3-7EA39B124597}"/>
              </a:ext>
            </a:extLst>
          </p:cNvPr>
          <p:cNvSpPr txBox="1">
            <a:spLocks/>
          </p:cNvSpPr>
          <p:nvPr/>
        </p:nvSpPr>
        <p:spPr>
          <a:xfrm>
            <a:off x="1677457" y="3811555"/>
            <a:ext cx="8837086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rgbClr val="473C89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 Learned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4F3D2B-F79B-BE25-CA7A-0E9A922B1A1B}"/>
              </a:ext>
            </a:extLst>
          </p:cNvPr>
          <p:cNvSpPr txBox="1">
            <a:spLocks/>
          </p:cNvSpPr>
          <p:nvPr/>
        </p:nvSpPr>
        <p:spPr>
          <a:xfrm>
            <a:off x="2231136" y="2240281"/>
            <a:ext cx="7729728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more depth to the AI</a:t>
            </a:r>
          </a:p>
          <a:p>
            <a:r>
              <a:rPr lang="en-US" dirty="0"/>
              <a:t>Add some difficulty settings to the bot</a:t>
            </a:r>
          </a:p>
          <a:p>
            <a:r>
              <a:rPr lang="en-US" dirty="0"/>
              <a:t>More customization for the board and colors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8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, chessman, indoor, set&#10;&#10;Description automatically generated">
            <a:extLst>
              <a:ext uri="{FF2B5EF4-FFF2-40B4-BE49-F238E27FC236}">
                <a16:creationId xmlns:a16="http://schemas.microsoft.com/office/drawing/2014/main" id="{C8F31985-EC5A-421B-B532-DB562B5CEA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689" t="5690" r="740" b="123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16FEC86-DDE2-4901-96DD-D2DF95D41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  <a:solidFill>
            <a:srgbClr val="473C8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Why I chose Chess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Technology Used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9E4C251-2441-40AE-87B2-8986A0818B81}"/>
              </a:ext>
            </a:extLst>
          </p:cNvPr>
          <p:cNvSpPr txBox="1">
            <a:spLocks/>
          </p:cNvSpPr>
          <p:nvPr/>
        </p:nvSpPr>
        <p:spPr>
          <a:xfrm>
            <a:off x="6904128" y="802638"/>
            <a:ext cx="3698803" cy="1440394"/>
          </a:xfrm>
          <a:prstGeom prst="rect">
            <a:avLst/>
          </a:prstGeom>
          <a:solidFill>
            <a:srgbClr val="473C89"/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7D61F77-072E-4C50-978B-58707BF73D88}"/>
              </a:ext>
            </a:extLst>
          </p:cNvPr>
          <p:cNvSpPr txBox="1">
            <a:spLocks/>
          </p:cNvSpPr>
          <p:nvPr/>
        </p:nvSpPr>
        <p:spPr>
          <a:xfrm>
            <a:off x="6904127" y="2708802"/>
            <a:ext cx="3698803" cy="1440394"/>
          </a:xfrm>
          <a:prstGeom prst="rect">
            <a:avLst/>
          </a:prstGeom>
          <a:solidFill>
            <a:srgbClr val="473C89"/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8D7F6DF-189D-4245-8A1C-6EBEB59DD60D}"/>
              </a:ext>
            </a:extLst>
          </p:cNvPr>
          <p:cNvSpPr txBox="1">
            <a:spLocks/>
          </p:cNvSpPr>
          <p:nvPr/>
        </p:nvSpPr>
        <p:spPr>
          <a:xfrm>
            <a:off x="6904127" y="4614966"/>
            <a:ext cx="3698803" cy="1440394"/>
          </a:xfrm>
          <a:prstGeom prst="rect">
            <a:avLst/>
          </a:prstGeom>
          <a:solidFill>
            <a:srgbClr val="473C89"/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JavaScript</a:t>
            </a:r>
          </a:p>
        </p:txBody>
      </p:sp>
      <p:pic>
        <p:nvPicPr>
          <p:cNvPr id="22" name="Picture 21" descr="A picture containing text, first-aid kit, sign&#10;&#10;Description automatically generated">
            <a:extLst>
              <a:ext uri="{FF2B5EF4-FFF2-40B4-BE49-F238E27FC236}">
                <a16:creationId xmlns:a16="http://schemas.microsoft.com/office/drawing/2014/main" id="{B5D24B3D-13FE-4596-8166-9A3ACA0EB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364" y="1066219"/>
            <a:ext cx="913232" cy="913232"/>
          </a:xfrm>
          <a:prstGeom prst="rect">
            <a:avLst/>
          </a:prstGeom>
        </p:spPr>
      </p:pic>
      <p:pic>
        <p:nvPicPr>
          <p:cNvPr id="24" name="Picture 23" descr="Logo, icon&#10;&#10;Description automatically generated">
            <a:extLst>
              <a:ext uri="{FF2B5EF4-FFF2-40B4-BE49-F238E27FC236}">
                <a16:creationId xmlns:a16="http://schemas.microsoft.com/office/drawing/2014/main" id="{9EEB102C-E27F-4D63-B874-0A2E1068C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353" y="2910373"/>
            <a:ext cx="1037252" cy="1037252"/>
          </a:xfrm>
          <a:prstGeom prst="rect">
            <a:avLst/>
          </a:prstGeom>
        </p:spPr>
      </p:pic>
      <p:pic>
        <p:nvPicPr>
          <p:cNvPr id="26" name="Picture 25" descr="Logo, icon&#10;&#10;Description automatically generated">
            <a:extLst>
              <a:ext uri="{FF2B5EF4-FFF2-40B4-BE49-F238E27FC236}">
                <a16:creationId xmlns:a16="http://schemas.microsoft.com/office/drawing/2014/main" id="{2481AD60-9150-4009-A156-DD674A1288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078" r="23855"/>
          <a:stretch/>
        </p:blipFill>
        <p:spPr>
          <a:xfrm>
            <a:off x="9489161" y="4951836"/>
            <a:ext cx="779637" cy="84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6787B-5AA1-4889-8789-FB0838C2507C}"/>
              </a:ext>
            </a:extLst>
          </p:cNvPr>
          <p:cNvSpPr/>
          <p:nvPr/>
        </p:nvSpPr>
        <p:spPr>
          <a:xfrm>
            <a:off x="6072914" y="0"/>
            <a:ext cx="6119085" cy="68580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A79CAC-9887-4BC1-9D49-6C5A798646CF}"/>
              </a:ext>
            </a:extLst>
          </p:cNvPr>
          <p:cNvSpPr/>
          <p:nvPr/>
        </p:nvSpPr>
        <p:spPr>
          <a:xfrm>
            <a:off x="0" y="-2"/>
            <a:ext cx="607291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008000"/>
            </a:solidFill>
          </a:ln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Board made in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Made with Canvas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64-length (8x8) array of cells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5BB4493-65CE-4155-B7C5-91A8F44E9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7"/>
          <a:stretch/>
        </p:blipFill>
        <p:spPr>
          <a:xfrm>
            <a:off x="6186820" y="564883"/>
            <a:ext cx="5911311" cy="541156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8D7AAEA-1B98-4BA3-B997-9EE34E97F0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40" r="41298"/>
          <a:stretch/>
        </p:blipFill>
        <p:spPr>
          <a:xfrm>
            <a:off x="113185" y="3800446"/>
            <a:ext cx="5686623" cy="27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D7016AC9-4840-42F3-B4C2-0298CD0F9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7">
            <a:extLst>
              <a:ext uri="{FF2B5EF4-FFF2-40B4-BE49-F238E27FC236}">
                <a16:creationId xmlns:a16="http://schemas.microsoft.com/office/drawing/2014/main" id="{E865FF8A-8166-4DBE-B090-46453725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DA46640-4D84-4D5F-B7B7-364CF09173AA}"/>
              </a:ext>
            </a:extLst>
          </p:cNvPr>
          <p:cNvSpPr/>
          <p:nvPr/>
        </p:nvSpPr>
        <p:spPr>
          <a:xfrm>
            <a:off x="632380" y="624518"/>
            <a:ext cx="2157984" cy="21579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Basic Chess Rules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31BBAB-72E7-43AF-A3CC-8FA2EB0C4483}"/>
              </a:ext>
            </a:extLst>
          </p:cNvPr>
          <p:cNvGrpSpPr/>
          <p:nvPr/>
        </p:nvGrpSpPr>
        <p:grpSpPr>
          <a:xfrm>
            <a:off x="3247305" y="1491680"/>
            <a:ext cx="5697390" cy="3874639"/>
            <a:chOff x="3247305" y="1414006"/>
            <a:chExt cx="5697390" cy="3874639"/>
          </a:xfrm>
        </p:grpSpPr>
        <p:pic>
          <p:nvPicPr>
            <p:cNvPr id="4" name="Picture 3" descr="Calendar&#10;&#10;Description automatically generated with medium confidence">
              <a:extLst>
                <a:ext uri="{FF2B5EF4-FFF2-40B4-BE49-F238E27FC236}">
                  <a16:creationId xmlns:a16="http://schemas.microsoft.com/office/drawing/2014/main" id="{EA261CE4-8EBD-44F9-AF3B-B6F974C0EC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265" r="1133" b="7217"/>
            <a:stretch/>
          </p:blipFill>
          <p:spPr>
            <a:xfrm>
              <a:off x="3247305" y="1414006"/>
              <a:ext cx="5697390" cy="378253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6774CF-827F-4866-AA10-FCE177537BBD}"/>
                </a:ext>
              </a:extLst>
            </p:cNvPr>
            <p:cNvSpPr/>
            <p:nvPr/>
          </p:nvSpPr>
          <p:spPr>
            <a:xfrm>
              <a:off x="3247305" y="5196543"/>
              <a:ext cx="5697390" cy="92102"/>
            </a:xfrm>
            <a:prstGeom prst="rect">
              <a:avLst/>
            </a:prstGeom>
            <a:solidFill>
              <a:srgbClr val="F2E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22A7-B822-4E65-A8F3-7EAD5C47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55040"/>
            <a:ext cx="7729728" cy="1188720"/>
          </a:xfrm>
        </p:spPr>
        <p:txBody>
          <a:bodyPr/>
          <a:lstStyle/>
          <a:p>
            <a:r>
              <a:rPr lang="en-US" dirty="0"/>
              <a:t>Game logic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5048519-E50E-472D-9382-82C7975C4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10" y="2519272"/>
            <a:ext cx="11045177" cy="1819456"/>
          </a:xfrm>
        </p:spPr>
      </p:pic>
      <p:pic>
        <p:nvPicPr>
          <p:cNvPr id="19" name="Picture 18" descr="Logo&#10;&#10;Description automatically generated with medium confidence">
            <a:extLst>
              <a:ext uri="{FF2B5EF4-FFF2-40B4-BE49-F238E27FC236}">
                <a16:creationId xmlns:a16="http://schemas.microsoft.com/office/drawing/2014/main" id="{795AB0A8-EE5E-4FFD-9B92-7AA23D37E0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90504"/>
              </a:clrFrom>
              <a:clrTo>
                <a:srgbClr val="090504">
                  <a:alpha val="0"/>
                </a:srgbClr>
              </a:clrTo>
            </a:clrChange>
          </a:blip>
          <a:srcRect l="26567" t="21795" r="29929" b="26212"/>
          <a:stretch/>
        </p:blipFill>
        <p:spPr>
          <a:xfrm>
            <a:off x="4838845" y="314325"/>
            <a:ext cx="2514310" cy="180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7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FFDE-9FB1-47D7-8AA0-F406AD35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1077140"/>
            <a:ext cx="5715000" cy="1188720"/>
          </a:xfrm>
          <a:solidFill>
            <a:srgbClr val="473C89"/>
          </a:solidFill>
        </p:spPr>
        <p:txBody>
          <a:bodyPr/>
          <a:lstStyle/>
          <a:p>
            <a:r>
              <a:rPr lang="en-US" dirty="0"/>
              <a:t>Clicking and highlighting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0607-F92C-495B-B713-5FE44E983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49" y="3190461"/>
            <a:ext cx="7032134" cy="174648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Canvas checks for what part of the board was clicked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getClick() </a:t>
            </a:r>
            <a:r>
              <a:rPr lang="en-US" dirty="0"/>
              <a:t>function checks which cell the click was in</a:t>
            </a:r>
          </a:p>
          <a:p>
            <a:pPr lvl="1">
              <a:buFontTx/>
              <a:buChar char="-"/>
            </a:pPr>
            <a:r>
              <a:rPr lang="en-US" sz="1800" dirty="0"/>
              <a:t>If it was the first click, it highlights</a:t>
            </a:r>
          </a:p>
          <a:p>
            <a:pPr lvl="1">
              <a:buFontTx/>
              <a:buChar char="-"/>
            </a:pPr>
            <a:r>
              <a:rPr lang="en-US" sz="1800" dirty="0"/>
              <a:t>If a piece is highlighted and the second click is a valid move, it moves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77FCFD3-EB81-4A03-8A97-F85A150C3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779" y="2265860"/>
            <a:ext cx="4094921" cy="409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6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C996-FF9B-4AF8-A51C-9220E377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pieces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613B532-6B89-4C60-9E97-D2F6F4E5D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39" r="23100"/>
          <a:stretch/>
        </p:blipFill>
        <p:spPr>
          <a:xfrm>
            <a:off x="495298" y="4536717"/>
            <a:ext cx="7031399" cy="16752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692FEF-357D-4671-898C-6C3511B8C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8" y="2910684"/>
            <a:ext cx="7031399" cy="307695"/>
          </a:xfrm>
          <a:prstGeom prst="rect">
            <a:avLst/>
          </a:prstGeom>
          <a:ln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7AC6A-BBDE-4A26-A251-42746AAC2852}"/>
              </a:ext>
            </a:extLst>
          </p:cNvPr>
          <p:cNvCxnSpPr>
            <a:cxnSpLocks/>
          </p:cNvCxnSpPr>
          <p:nvPr/>
        </p:nvCxnSpPr>
        <p:spPr>
          <a:xfrm>
            <a:off x="495298" y="3975652"/>
            <a:ext cx="7031399" cy="0"/>
          </a:xfrm>
          <a:prstGeom prst="line">
            <a:avLst/>
          </a:prstGeom>
          <a:ln>
            <a:solidFill>
              <a:srgbClr val="473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FFA30E56-C466-462B-A4A9-89D9012B1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446" y="2884322"/>
            <a:ext cx="3308836" cy="329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4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EC2E-7339-4C41-8EE5-F8226706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421" y="2902677"/>
            <a:ext cx="3694840" cy="1052645"/>
          </a:xfrm>
          <a:prstGeom prst="flowChartConnector">
            <a:avLst/>
          </a:prstGeom>
          <a:solidFill>
            <a:schemeClr val="tx1"/>
          </a:solidFill>
          <a:ln>
            <a:solidFill>
              <a:srgbClr val="473C89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Captured Pieces</a:t>
            </a:r>
          </a:p>
        </p:txBody>
      </p:sp>
      <p:pic>
        <p:nvPicPr>
          <p:cNvPr id="5" name="Content Placeholder 4" descr="Square&#10;&#10;Description automatically generated">
            <a:extLst>
              <a:ext uri="{FF2B5EF4-FFF2-40B4-BE49-F238E27FC236}">
                <a16:creationId xmlns:a16="http://schemas.microsoft.com/office/drawing/2014/main" id="{F90259DA-BA78-4C88-A54C-E136D5078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1950" y="0"/>
            <a:ext cx="5640050" cy="6858000"/>
          </a:xfr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48DD1DA-4E1E-4785-AAB0-D9AB91B34741}"/>
              </a:ext>
            </a:extLst>
          </p:cNvPr>
          <p:cNvSpPr/>
          <p:nvPr/>
        </p:nvSpPr>
        <p:spPr>
          <a:xfrm>
            <a:off x="5476460" y="129211"/>
            <a:ext cx="944217" cy="32799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B7B1D0-25E8-4663-9A6D-D1CDA1B679CC}"/>
              </a:ext>
            </a:extLst>
          </p:cNvPr>
          <p:cNvSpPr/>
          <p:nvPr/>
        </p:nvSpPr>
        <p:spPr>
          <a:xfrm>
            <a:off x="5476460" y="6400798"/>
            <a:ext cx="944217" cy="32799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59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d9d321f-0e33-4dbc-87a5-e991c27d566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E07D29E6426E4DA43B7E4F9046F0D5" ma:contentTypeVersion="10" ma:contentTypeDescription="Create a new document." ma:contentTypeScope="" ma:versionID="d2261304a013b6518715d6e0ebe7357f">
  <xsd:schema xmlns:xsd="http://www.w3.org/2001/XMLSchema" xmlns:xs="http://www.w3.org/2001/XMLSchema" xmlns:p="http://schemas.microsoft.com/office/2006/metadata/properties" xmlns:ns3="ad9d321f-0e33-4dbc-87a5-e991c27d566b" targetNamespace="http://schemas.microsoft.com/office/2006/metadata/properties" ma:root="true" ma:fieldsID="452cfde6e136242b958e7804de2ef957" ns3:_="">
    <xsd:import namespace="ad9d321f-0e33-4dbc-87a5-e991c27d56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9d321f-0e33-4dbc-87a5-e991c27d56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4D5ADA-BB6C-46F4-9A97-3A3D44A9A8A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ad9d321f-0e33-4dbc-87a5-e991c27d566b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DD257-EC5C-419C-9BC1-098AD8F3DD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9d321f-0e33-4dbc-87a5-e991c27d56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1952</TotalTime>
  <Words>240</Words>
  <Application>Microsoft Office PowerPoint</Application>
  <PresentationFormat>Widescreen</PresentationFormat>
  <Paragraphs>52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Roboto</vt:lpstr>
      <vt:lpstr>Parcel</vt:lpstr>
      <vt:lpstr>Chess Senior Project</vt:lpstr>
      <vt:lpstr>Why I chose Chess</vt:lpstr>
      <vt:lpstr>Technology Used</vt:lpstr>
      <vt:lpstr>Board made in Canvas</vt:lpstr>
      <vt:lpstr>Basic Chess Rules</vt:lpstr>
      <vt:lpstr>Game logic</vt:lpstr>
      <vt:lpstr>Clicking and highlighting</vt:lpstr>
      <vt:lpstr>Moving the pieces</vt:lpstr>
      <vt:lpstr>Captured Pieces</vt:lpstr>
      <vt:lpstr>Special Rules</vt:lpstr>
      <vt:lpstr>Buttons and sounds</vt:lpstr>
      <vt:lpstr>AI Bot</vt:lpstr>
      <vt:lpstr>Piece Weights</vt:lpstr>
      <vt:lpstr>Creating all possible moves</vt:lpstr>
      <vt:lpstr>Choosing the best Move</vt:lpstr>
      <vt:lpstr>What I did not finish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Senior Project</dc:title>
  <dc:creator>Matthew Caraher</dc:creator>
  <cp:lastModifiedBy>Matthew Caraher</cp:lastModifiedBy>
  <cp:revision>36</cp:revision>
  <dcterms:created xsi:type="dcterms:W3CDTF">2022-04-30T17:59:31Z</dcterms:created>
  <dcterms:modified xsi:type="dcterms:W3CDTF">2022-05-05T01:13:49Z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0x010100C5E07D29E6426E4DA43B7E4F9046F0D5</vt:lpwstr>
  </property>
</Properties>
</file>