
<file path=[Content_Types].xml><?xml version="1.0" encoding="utf-8"?>
<Types xmlns="http://schemas.openxmlformats.org/package/2006/content-types">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3"/>
  </p:notesMasterIdLst>
  <p:sldIdLst>
    <p:sldId id="256" r:id="rId2"/>
  </p:sldIdLst>
  <p:sldSz cx="43891200" cy="329184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29" autoAdjust="0"/>
  </p:normalViewPr>
  <p:slideViewPr>
    <p:cSldViewPr snapToGrid="0">
      <p:cViewPr>
        <p:scale>
          <a:sx n="20" d="100"/>
          <a:sy n="20" d="100"/>
        </p:scale>
        <p:origin x="-2022" y="-330"/>
      </p:cViewPr>
      <p:guideLst>
        <p:guide orient="horz" pos="10368"/>
        <p:guide pos="13824"/>
      </p:guideLst>
    </p:cSldViewPr>
  </p:slideViewPr>
  <p:outlineViewPr>
    <p:cViewPr>
      <p:scale>
        <a:sx n="33" d="100"/>
        <a:sy n="33" d="100"/>
      </p:scale>
      <p:origin x="0" y="2064"/>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xmlns="" val="135553843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623383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Wide center column">
    <p:spTree>
      <p:nvGrpSpPr>
        <p:cNvPr id="1" name="Shape 10"/>
        <p:cNvGrpSpPr/>
        <p:nvPr/>
      </p:nvGrpSpPr>
      <p:grpSpPr>
        <a:xfrm>
          <a:off x="0" y="0"/>
          <a:ext cx="0" cy="0"/>
          <a:chOff x="0" y="0"/>
          <a:chExt cx="0" cy="0"/>
        </a:xfrm>
      </p:grpSpPr>
      <p:sp>
        <p:nvSpPr>
          <p:cNvPr id="11" name="Shape 11"/>
          <p:cNvSpPr txBox="1">
            <a:spLocks noGrp="1"/>
          </p:cNvSpPr>
          <p:nvPr>
            <p:ph type="body" idx="1"/>
          </p:nvPr>
        </p:nvSpPr>
        <p:spPr>
          <a:xfrm>
            <a:off x="583354" y="7154635"/>
            <a:ext cx="10607100" cy="6716387"/>
          </a:xfrm>
          <a:prstGeom prst="rect">
            <a:avLst/>
          </a:prstGeom>
          <a:noFill/>
          <a:ln>
            <a:noFill/>
          </a:ln>
        </p:spPr>
        <p:txBody>
          <a:bodyPr lIns="91425" tIns="91425" rIns="91425" bIns="91425" anchor="t" anchorCtr="0"/>
          <a:lstStyle>
            <a:lvl1pPr marL="0" indent="0" rtl="0">
              <a:buNone/>
              <a:defRPr sz="2400"/>
            </a:lvl1pPr>
            <a:lvl2pPr marL="1485586" indent="-583886" rtl="0">
              <a:buChar char="○"/>
              <a:defRPr/>
            </a:lvl2pPr>
            <a:lvl3pPr marL="2056968" indent="-583768" rtl="0">
              <a:buChar char="■"/>
              <a:defRPr/>
            </a:lvl3pPr>
            <a:lvl4pPr marL="2685485" indent="-640784" rtl="0">
              <a:buChar char="●"/>
              <a:defRPr/>
            </a:lvl4pPr>
            <a:lvl5pPr marL="3142589" indent="-462889" rtl="0">
              <a:buChar char="○"/>
              <a:defRPr/>
            </a:lvl5pPr>
            <a:lvl6pPr rtl="0">
              <a:buChar char="■"/>
              <a:defRPr/>
            </a:lvl6pPr>
            <a:lvl7pPr rtl="0">
              <a:buChar char="●"/>
              <a:defRPr/>
            </a:lvl7pPr>
            <a:lvl8pPr rtl="0">
              <a:buChar char="○"/>
              <a:defRPr/>
            </a:lvl8pPr>
            <a:lvl9pPr rtl="0">
              <a:buChar char="■"/>
              <a:defRPr/>
            </a:lvl9pPr>
          </a:lstStyle>
          <a:p>
            <a:endParaRPr dirty="0"/>
          </a:p>
        </p:txBody>
      </p:sp>
      <p:sp>
        <p:nvSpPr>
          <p:cNvPr id="12" name="Shape 12"/>
          <p:cNvSpPr txBox="1">
            <a:spLocks noGrp="1"/>
          </p:cNvSpPr>
          <p:nvPr>
            <p:ph type="body" idx="2"/>
          </p:nvPr>
        </p:nvSpPr>
        <p:spPr>
          <a:xfrm>
            <a:off x="583354" y="5874475"/>
            <a:ext cx="10607100" cy="1200299"/>
          </a:xfrm>
          <a:prstGeom prst="rect">
            <a:avLst/>
          </a:prstGeom>
          <a:noFill/>
          <a:ln>
            <a:noFill/>
          </a:ln>
        </p:spPr>
        <p:txBody>
          <a:bodyPr lIns="91425" tIns="91425" rIns="91425" bIns="91425" anchor="ctr" anchorCtr="0"/>
          <a:lstStyle>
            <a:lvl1pPr algn="ctr" rtl="0">
              <a:buClr>
                <a:schemeClr val="dk1"/>
              </a:buClr>
              <a:buNone/>
              <a:defRPr sz="6600"/>
            </a:lvl1pPr>
            <a:lvl2pPr rtl="0">
              <a:buChar char="○"/>
              <a:defRPr/>
            </a:lvl2pPr>
            <a:lvl3pPr rtl="0">
              <a:buChar char="■"/>
              <a:defRPr/>
            </a:lvl3pPr>
            <a:lvl4pPr rtl="0">
              <a:buChar char="●"/>
              <a:defRPr/>
            </a:lvl4pPr>
            <a:lvl5pPr rtl="0">
              <a:buChar char="○"/>
              <a:defRPr/>
            </a:lvl5pPr>
            <a:lvl6pPr rtl="0">
              <a:buChar char="■"/>
              <a:defRPr/>
            </a:lvl6pPr>
            <a:lvl7pPr rtl="0">
              <a:buChar char="●"/>
              <a:defRPr/>
            </a:lvl7pPr>
            <a:lvl8pPr rtl="0">
              <a:buChar char="○"/>
              <a:defRPr/>
            </a:lvl8pPr>
            <a:lvl9pPr rtl="0">
              <a:buChar char="■"/>
              <a:defRPr/>
            </a:lvl9pPr>
          </a:lstStyle>
          <a:p>
            <a:endParaRPr dirty="0"/>
          </a:p>
        </p:txBody>
      </p:sp>
      <p:sp>
        <p:nvSpPr>
          <p:cNvPr id="13" name="Shape 13"/>
          <p:cNvSpPr txBox="1">
            <a:spLocks noGrp="1"/>
          </p:cNvSpPr>
          <p:nvPr>
            <p:ph type="body" idx="3"/>
          </p:nvPr>
        </p:nvSpPr>
        <p:spPr>
          <a:xfrm>
            <a:off x="583354" y="15270479"/>
            <a:ext cx="10607100" cy="846299"/>
          </a:xfrm>
          <a:prstGeom prst="rect">
            <a:avLst/>
          </a:prstGeom>
          <a:noFill/>
          <a:ln>
            <a:noFill/>
          </a:ln>
        </p:spPr>
        <p:txBody>
          <a:bodyPr lIns="91425" tIns="91425" rIns="91425" bIns="91425" anchor="t" anchorCtr="0"/>
          <a:lstStyle>
            <a:lvl1pPr marL="0" indent="0" rtl="0">
              <a:buNone/>
              <a:defRPr sz="2400"/>
            </a:lvl1pPr>
            <a:lvl2pPr marL="1485586" indent="-583886" rtl="0">
              <a:buChar char="○"/>
              <a:defRPr/>
            </a:lvl2pPr>
            <a:lvl3pPr marL="2056968" indent="-583768" rtl="0">
              <a:buChar char="■"/>
              <a:defRPr/>
            </a:lvl3pPr>
            <a:lvl4pPr marL="2685485" indent="-640784" rtl="0">
              <a:buChar char="●"/>
              <a:defRPr/>
            </a:lvl4pPr>
            <a:lvl5pPr marL="3142589" indent="-462889" rtl="0">
              <a:buChar char="○"/>
              <a:defRPr/>
            </a:lvl5pPr>
            <a:lvl6pPr rtl="0">
              <a:buChar char="■"/>
              <a:defRPr/>
            </a:lvl6pPr>
            <a:lvl7pPr rtl="0">
              <a:buChar char="●"/>
              <a:defRPr/>
            </a:lvl7pPr>
            <a:lvl8pPr rtl="0">
              <a:buChar char="○"/>
              <a:defRPr/>
            </a:lvl8pPr>
            <a:lvl9pPr rtl="0">
              <a:buChar char="■"/>
              <a:defRPr/>
            </a:lvl9pPr>
          </a:lstStyle>
          <a:p>
            <a:endParaRPr dirty="0"/>
          </a:p>
        </p:txBody>
      </p:sp>
      <p:sp>
        <p:nvSpPr>
          <p:cNvPr id="14" name="Shape 14"/>
          <p:cNvSpPr txBox="1">
            <a:spLocks noGrp="1"/>
          </p:cNvSpPr>
          <p:nvPr>
            <p:ph type="body" idx="4"/>
          </p:nvPr>
        </p:nvSpPr>
        <p:spPr>
          <a:xfrm>
            <a:off x="583354" y="13970601"/>
            <a:ext cx="10607100" cy="1200299"/>
          </a:xfrm>
          <a:prstGeom prst="rect">
            <a:avLst/>
          </a:prstGeom>
          <a:noFill/>
          <a:ln>
            <a:noFill/>
          </a:ln>
        </p:spPr>
        <p:txBody>
          <a:bodyPr lIns="91425" tIns="91425" rIns="91425" bIns="91425" anchor="ctr" anchorCtr="0"/>
          <a:lstStyle>
            <a:lvl1pPr algn="ctr" rtl="0">
              <a:buClr>
                <a:schemeClr val="dk1"/>
              </a:buClr>
              <a:buNone/>
              <a:defRPr sz="6600"/>
            </a:lvl1pPr>
            <a:lvl2pPr rtl="0">
              <a:buChar char="○"/>
              <a:defRPr/>
            </a:lvl2pPr>
            <a:lvl3pPr rtl="0">
              <a:buChar char="■"/>
              <a:defRPr/>
            </a:lvl3pPr>
            <a:lvl4pPr rtl="0">
              <a:buChar char="●"/>
              <a:defRPr/>
            </a:lvl4pPr>
            <a:lvl5pPr rtl="0">
              <a:buChar char="○"/>
              <a:defRPr/>
            </a:lvl5pPr>
            <a:lvl6pPr rtl="0">
              <a:buChar char="■"/>
              <a:defRPr/>
            </a:lvl6pPr>
            <a:lvl7pPr rtl="0">
              <a:buChar char="●"/>
              <a:defRPr/>
            </a:lvl7pPr>
            <a:lvl8pPr rtl="0">
              <a:buChar char="○"/>
              <a:defRPr/>
            </a:lvl8pPr>
            <a:lvl9pPr rtl="0">
              <a:buChar char="■"/>
              <a:defRPr/>
            </a:lvl9pPr>
          </a:lstStyle>
          <a:p>
            <a:endParaRPr dirty="0"/>
          </a:p>
        </p:txBody>
      </p:sp>
      <p:sp>
        <p:nvSpPr>
          <p:cNvPr id="15" name="Shape 15"/>
          <p:cNvSpPr txBox="1">
            <a:spLocks noGrp="1"/>
          </p:cNvSpPr>
          <p:nvPr>
            <p:ph type="body" idx="5"/>
          </p:nvPr>
        </p:nvSpPr>
        <p:spPr>
          <a:xfrm>
            <a:off x="11891965" y="7154635"/>
            <a:ext cx="20116799" cy="846299"/>
          </a:xfrm>
          <a:prstGeom prst="rect">
            <a:avLst/>
          </a:prstGeom>
          <a:noFill/>
          <a:ln>
            <a:noFill/>
          </a:ln>
        </p:spPr>
        <p:txBody>
          <a:bodyPr lIns="91425" tIns="91425" rIns="91425" bIns="91425" anchor="t" anchorCtr="0"/>
          <a:lstStyle>
            <a:lvl1pPr marL="0" indent="0" rtl="0">
              <a:buNone/>
              <a:defRPr sz="2400"/>
            </a:lvl1pPr>
            <a:lvl2pPr marL="1485586" indent="-583886" rtl="0">
              <a:buChar char="○"/>
              <a:defRPr/>
            </a:lvl2pPr>
            <a:lvl3pPr marL="2056968" indent="-583768" rtl="0">
              <a:buChar char="■"/>
              <a:defRPr/>
            </a:lvl3pPr>
            <a:lvl4pPr marL="2685485" indent="-640784" rtl="0">
              <a:buChar char="●"/>
              <a:defRPr/>
            </a:lvl4pPr>
            <a:lvl5pPr marL="3142589" indent="-462889" rtl="0">
              <a:buChar char="○"/>
              <a:defRPr/>
            </a:lvl5pPr>
            <a:lvl6pPr rtl="0">
              <a:buChar char="■"/>
              <a:defRPr/>
            </a:lvl6pPr>
            <a:lvl7pPr rtl="0">
              <a:buChar char="●"/>
              <a:defRPr/>
            </a:lvl7pPr>
            <a:lvl8pPr rtl="0">
              <a:buChar char="○"/>
              <a:defRPr/>
            </a:lvl8pPr>
            <a:lvl9pPr rtl="0">
              <a:buChar char="■"/>
              <a:defRPr/>
            </a:lvl9pPr>
          </a:lstStyle>
          <a:p>
            <a:endParaRPr dirty="0"/>
          </a:p>
        </p:txBody>
      </p:sp>
      <p:sp>
        <p:nvSpPr>
          <p:cNvPr id="16" name="Shape 16"/>
          <p:cNvSpPr txBox="1">
            <a:spLocks noGrp="1"/>
          </p:cNvSpPr>
          <p:nvPr>
            <p:ph type="body" idx="6"/>
          </p:nvPr>
        </p:nvSpPr>
        <p:spPr>
          <a:xfrm>
            <a:off x="11891965" y="5874475"/>
            <a:ext cx="20116799" cy="1200299"/>
          </a:xfrm>
          <a:prstGeom prst="rect">
            <a:avLst/>
          </a:prstGeom>
          <a:noFill/>
          <a:ln>
            <a:noFill/>
          </a:ln>
        </p:spPr>
        <p:txBody>
          <a:bodyPr lIns="91425" tIns="91425" rIns="91425" bIns="91425" anchor="ctr" anchorCtr="0"/>
          <a:lstStyle>
            <a:lvl1pPr marL="0" marR="0" indent="0" algn="ctr" rtl="0">
              <a:lnSpc>
                <a:spcPct val="100000"/>
              </a:lnSpc>
              <a:spcBef>
                <a:spcPts val="1320"/>
              </a:spcBef>
              <a:spcAft>
                <a:spcPts val="0"/>
              </a:spcAft>
              <a:buClr>
                <a:schemeClr val="dk1"/>
              </a:buClr>
              <a:buNone/>
              <a:defRPr sz="6600"/>
            </a:lvl1pPr>
            <a:lvl2pPr rtl="0">
              <a:buChar char="○"/>
              <a:defRPr/>
            </a:lvl2pPr>
            <a:lvl3pPr rtl="0">
              <a:buChar char="■"/>
              <a:defRPr/>
            </a:lvl3pPr>
            <a:lvl4pPr rtl="0">
              <a:buChar char="●"/>
              <a:defRPr/>
            </a:lvl4pPr>
            <a:lvl5pPr rtl="0">
              <a:buChar char="○"/>
              <a:defRPr/>
            </a:lvl5pPr>
            <a:lvl6pPr rtl="0">
              <a:buChar char="■"/>
              <a:defRPr/>
            </a:lvl6pPr>
            <a:lvl7pPr rtl="0">
              <a:buChar char="●"/>
              <a:defRPr/>
            </a:lvl7pPr>
            <a:lvl8pPr rtl="0">
              <a:buChar char="○"/>
              <a:defRPr/>
            </a:lvl8pPr>
            <a:lvl9pPr rtl="0">
              <a:buChar char="■"/>
              <a:defRPr/>
            </a:lvl9pPr>
          </a:lstStyle>
          <a:p>
            <a:endParaRPr dirty="0"/>
          </a:p>
        </p:txBody>
      </p:sp>
      <p:sp>
        <p:nvSpPr>
          <p:cNvPr id="17" name="Shape 17"/>
          <p:cNvSpPr txBox="1">
            <a:spLocks noGrp="1"/>
          </p:cNvSpPr>
          <p:nvPr>
            <p:ph type="body" idx="7"/>
          </p:nvPr>
        </p:nvSpPr>
        <p:spPr>
          <a:xfrm>
            <a:off x="11891965" y="28346400"/>
            <a:ext cx="20116799" cy="846299"/>
          </a:xfrm>
          <a:prstGeom prst="rect">
            <a:avLst/>
          </a:prstGeom>
          <a:noFill/>
          <a:ln>
            <a:noFill/>
          </a:ln>
        </p:spPr>
        <p:txBody>
          <a:bodyPr lIns="91425" tIns="91425" rIns="91425" bIns="91425" anchor="t" anchorCtr="0"/>
          <a:lstStyle>
            <a:lvl1pPr marL="0" indent="0" rtl="0">
              <a:buNone/>
              <a:defRPr sz="2400"/>
            </a:lvl1pPr>
            <a:lvl2pPr marL="1485586" indent="-583886" rtl="0">
              <a:buChar char="○"/>
              <a:defRPr/>
            </a:lvl2pPr>
            <a:lvl3pPr marL="2056968" indent="-583768" rtl="0">
              <a:buChar char="■"/>
              <a:defRPr/>
            </a:lvl3pPr>
            <a:lvl4pPr marL="2685485" indent="-640784" rtl="0">
              <a:buChar char="●"/>
              <a:defRPr/>
            </a:lvl4pPr>
            <a:lvl5pPr marL="3142589" indent="-462889" rtl="0">
              <a:buChar char="○"/>
              <a:defRPr/>
            </a:lvl5pPr>
            <a:lvl6pPr rtl="0">
              <a:buChar char="■"/>
              <a:defRPr/>
            </a:lvl6pPr>
            <a:lvl7pPr rtl="0">
              <a:buChar char="●"/>
              <a:defRPr/>
            </a:lvl7pPr>
            <a:lvl8pPr rtl="0">
              <a:buChar char="○"/>
              <a:defRPr/>
            </a:lvl8pPr>
            <a:lvl9pPr rtl="0">
              <a:buChar char="■"/>
              <a:defRPr/>
            </a:lvl9pPr>
          </a:lstStyle>
          <a:p>
            <a:endParaRPr dirty="0"/>
          </a:p>
        </p:txBody>
      </p:sp>
      <p:sp>
        <p:nvSpPr>
          <p:cNvPr id="18" name="Shape 18"/>
          <p:cNvSpPr txBox="1">
            <a:spLocks noGrp="1"/>
          </p:cNvSpPr>
          <p:nvPr>
            <p:ph type="body" idx="8"/>
          </p:nvPr>
        </p:nvSpPr>
        <p:spPr>
          <a:xfrm>
            <a:off x="11891965" y="27066240"/>
            <a:ext cx="20116799" cy="1200299"/>
          </a:xfrm>
          <a:prstGeom prst="rect">
            <a:avLst/>
          </a:prstGeom>
          <a:noFill/>
          <a:ln>
            <a:noFill/>
          </a:ln>
        </p:spPr>
        <p:txBody>
          <a:bodyPr lIns="91425" tIns="91425" rIns="91425" bIns="91425" anchor="ctr" anchorCtr="0"/>
          <a:lstStyle>
            <a:lvl1pPr algn="ctr" rtl="0">
              <a:buClr>
                <a:schemeClr val="dk1"/>
              </a:buClr>
              <a:buNone/>
              <a:defRPr sz="6600"/>
            </a:lvl1pPr>
            <a:lvl2pPr rtl="0">
              <a:buChar char="○"/>
              <a:defRPr/>
            </a:lvl2pPr>
            <a:lvl3pPr rtl="0">
              <a:buChar char="■"/>
              <a:defRPr/>
            </a:lvl3pPr>
            <a:lvl4pPr rtl="0">
              <a:buChar char="●"/>
              <a:defRPr/>
            </a:lvl4pPr>
            <a:lvl5pPr rtl="0">
              <a:buChar char="○"/>
              <a:defRPr/>
            </a:lvl5pPr>
            <a:lvl6pPr rtl="0">
              <a:buChar char="■"/>
              <a:defRPr/>
            </a:lvl6pPr>
            <a:lvl7pPr rtl="0">
              <a:buChar char="●"/>
              <a:defRPr/>
            </a:lvl7pPr>
            <a:lvl8pPr rtl="0">
              <a:buChar char="○"/>
              <a:defRPr/>
            </a:lvl8pPr>
            <a:lvl9pPr rtl="0">
              <a:buChar char="■"/>
              <a:defRPr/>
            </a:lvl9pPr>
          </a:lstStyle>
          <a:p>
            <a:endParaRPr dirty="0"/>
          </a:p>
        </p:txBody>
      </p:sp>
      <p:sp>
        <p:nvSpPr>
          <p:cNvPr id="19" name="Shape 19"/>
          <p:cNvSpPr txBox="1">
            <a:spLocks noGrp="1"/>
          </p:cNvSpPr>
          <p:nvPr>
            <p:ph type="body" idx="9"/>
          </p:nvPr>
        </p:nvSpPr>
        <p:spPr>
          <a:xfrm>
            <a:off x="32689800" y="5874475"/>
            <a:ext cx="10607100" cy="1200299"/>
          </a:xfrm>
          <a:prstGeom prst="rect">
            <a:avLst/>
          </a:prstGeom>
          <a:noFill/>
          <a:ln>
            <a:noFill/>
          </a:ln>
        </p:spPr>
        <p:txBody>
          <a:bodyPr lIns="91425" tIns="91425" rIns="91425" bIns="91425" anchor="ctr" anchorCtr="0"/>
          <a:lstStyle>
            <a:lvl1pPr algn="ctr" rtl="0">
              <a:buClr>
                <a:schemeClr val="dk1"/>
              </a:buClr>
              <a:buNone/>
              <a:defRPr sz="6600"/>
            </a:lvl1pPr>
            <a:lvl2pPr rtl="0">
              <a:buChar char="○"/>
              <a:defRPr/>
            </a:lvl2pPr>
            <a:lvl3pPr rtl="0">
              <a:buChar char="■"/>
              <a:defRPr/>
            </a:lvl3pPr>
            <a:lvl4pPr rtl="0">
              <a:buChar char="●"/>
              <a:defRPr/>
            </a:lvl4pPr>
            <a:lvl5pPr rtl="0">
              <a:buChar char="○"/>
              <a:defRPr/>
            </a:lvl5pPr>
            <a:lvl6pPr rtl="0">
              <a:buChar char="■"/>
              <a:defRPr/>
            </a:lvl6pPr>
            <a:lvl7pPr rtl="0">
              <a:buChar char="●"/>
              <a:defRPr/>
            </a:lvl7pPr>
            <a:lvl8pPr rtl="0">
              <a:buChar char="○"/>
              <a:defRPr/>
            </a:lvl8pPr>
            <a:lvl9pPr rtl="0">
              <a:buChar char="■"/>
              <a:defRPr/>
            </a:lvl9pPr>
          </a:lstStyle>
          <a:p>
            <a:endParaRPr dirty="0"/>
          </a:p>
        </p:txBody>
      </p:sp>
      <p:sp>
        <p:nvSpPr>
          <p:cNvPr id="20" name="Shape 20"/>
          <p:cNvSpPr txBox="1">
            <a:spLocks noGrp="1"/>
          </p:cNvSpPr>
          <p:nvPr>
            <p:ph type="body" idx="13"/>
          </p:nvPr>
        </p:nvSpPr>
        <p:spPr>
          <a:xfrm>
            <a:off x="32689800" y="7154635"/>
            <a:ext cx="10607100" cy="846299"/>
          </a:xfrm>
          <a:prstGeom prst="rect">
            <a:avLst/>
          </a:prstGeom>
          <a:noFill/>
          <a:ln>
            <a:noFill/>
          </a:ln>
        </p:spPr>
        <p:txBody>
          <a:bodyPr lIns="91425" tIns="91425" rIns="91425" bIns="91425" anchor="t" anchorCtr="0"/>
          <a:lstStyle>
            <a:lvl1pPr marL="0" indent="0" rtl="0">
              <a:buNone/>
              <a:defRPr sz="2400"/>
            </a:lvl1pPr>
            <a:lvl2pPr marL="1485586" indent="-583886" rtl="0">
              <a:buChar char="○"/>
              <a:defRPr/>
            </a:lvl2pPr>
            <a:lvl3pPr marL="2056968" indent="-583768" rtl="0">
              <a:buChar char="■"/>
              <a:defRPr/>
            </a:lvl3pPr>
            <a:lvl4pPr marL="2685485" indent="-640784" rtl="0">
              <a:buChar char="●"/>
              <a:defRPr/>
            </a:lvl4pPr>
            <a:lvl5pPr marL="3142589" indent="-462889" rtl="0">
              <a:buChar char="○"/>
              <a:defRPr/>
            </a:lvl5pPr>
            <a:lvl6pPr rtl="0">
              <a:buChar char="■"/>
              <a:defRPr/>
            </a:lvl6pPr>
            <a:lvl7pPr rtl="0">
              <a:buChar char="●"/>
              <a:defRPr/>
            </a:lvl7pPr>
            <a:lvl8pPr rtl="0">
              <a:buChar char="○"/>
              <a:defRPr/>
            </a:lvl8pPr>
            <a:lvl9pPr rtl="0">
              <a:buChar char="■"/>
              <a:defRPr/>
            </a:lvl9pPr>
          </a:lstStyle>
          <a:p>
            <a:endParaRPr dirty="0"/>
          </a:p>
        </p:txBody>
      </p:sp>
      <p:sp>
        <p:nvSpPr>
          <p:cNvPr id="21" name="Shape 21"/>
          <p:cNvSpPr txBox="1">
            <a:spLocks noGrp="1"/>
          </p:cNvSpPr>
          <p:nvPr>
            <p:ph type="body" idx="14"/>
          </p:nvPr>
        </p:nvSpPr>
        <p:spPr>
          <a:xfrm>
            <a:off x="32689800" y="17287756"/>
            <a:ext cx="10607100" cy="1200299"/>
          </a:xfrm>
          <a:prstGeom prst="rect">
            <a:avLst/>
          </a:prstGeom>
          <a:noFill/>
          <a:ln>
            <a:noFill/>
          </a:ln>
        </p:spPr>
        <p:txBody>
          <a:bodyPr lIns="91425" tIns="91425" rIns="91425" bIns="91425" anchor="ctr" anchorCtr="0"/>
          <a:lstStyle>
            <a:lvl1pPr algn="ctr" rtl="0">
              <a:buClr>
                <a:schemeClr val="dk1"/>
              </a:buClr>
              <a:buNone/>
              <a:defRPr sz="6600"/>
            </a:lvl1pPr>
            <a:lvl2pPr rtl="0">
              <a:buChar char="○"/>
              <a:defRPr/>
            </a:lvl2pPr>
            <a:lvl3pPr rtl="0">
              <a:buChar char="■"/>
              <a:defRPr/>
            </a:lvl3pPr>
            <a:lvl4pPr rtl="0">
              <a:buChar char="●"/>
              <a:defRPr/>
            </a:lvl4pPr>
            <a:lvl5pPr rtl="0">
              <a:buChar char="○"/>
              <a:defRPr/>
            </a:lvl5pPr>
            <a:lvl6pPr rtl="0">
              <a:buChar char="■"/>
              <a:defRPr/>
            </a:lvl6pPr>
            <a:lvl7pPr rtl="0">
              <a:buChar char="●"/>
              <a:defRPr/>
            </a:lvl7pPr>
            <a:lvl8pPr rtl="0">
              <a:buChar char="○"/>
              <a:defRPr/>
            </a:lvl8pPr>
            <a:lvl9pPr rtl="0">
              <a:buChar char="■"/>
              <a:defRPr/>
            </a:lvl9pPr>
          </a:lstStyle>
          <a:p>
            <a:endParaRPr dirty="0"/>
          </a:p>
        </p:txBody>
      </p:sp>
      <p:sp>
        <p:nvSpPr>
          <p:cNvPr id="22" name="Shape 22"/>
          <p:cNvSpPr txBox="1">
            <a:spLocks noGrp="1"/>
          </p:cNvSpPr>
          <p:nvPr>
            <p:ph type="body" idx="15"/>
          </p:nvPr>
        </p:nvSpPr>
        <p:spPr>
          <a:xfrm>
            <a:off x="32689800" y="18562320"/>
            <a:ext cx="10607100" cy="846299"/>
          </a:xfrm>
          <a:prstGeom prst="rect">
            <a:avLst/>
          </a:prstGeom>
          <a:noFill/>
          <a:ln>
            <a:noFill/>
          </a:ln>
        </p:spPr>
        <p:txBody>
          <a:bodyPr lIns="91425" tIns="91425" rIns="91425" bIns="91425" anchor="t" anchorCtr="0"/>
          <a:lstStyle>
            <a:lvl1pPr marL="0" indent="0" rtl="0">
              <a:buNone/>
              <a:defRPr sz="2400"/>
            </a:lvl1pPr>
            <a:lvl2pPr marL="1485586" indent="-583886" rtl="0">
              <a:buChar char="○"/>
              <a:defRPr/>
            </a:lvl2pPr>
            <a:lvl3pPr marL="2056968" indent="-583768" rtl="0">
              <a:buChar char="■"/>
              <a:defRPr/>
            </a:lvl3pPr>
            <a:lvl4pPr marL="2685485" indent="-640784" rtl="0">
              <a:buChar char="●"/>
              <a:defRPr/>
            </a:lvl4pPr>
            <a:lvl5pPr marL="3142589" indent="-462889" rtl="0">
              <a:buChar char="○"/>
              <a:defRPr/>
            </a:lvl5pPr>
            <a:lvl6pPr rtl="0">
              <a:buChar char="■"/>
              <a:defRPr/>
            </a:lvl6pPr>
            <a:lvl7pPr rtl="0">
              <a:buChar char="●"/>
              <a:defRPr/>
            </a:lvl7pPr>
            <a:lvl8pPr rtl="0">
              <a:buChar char="○"/>
              <a:defRPr/>
            </a:lvl8pPr>
            <a:lvl9pPr rtl="0">
              <a:buChar char="■"/>
              <a:defRPr/>
            </a:lvl9pPr>
          </a:lstStyle>
          <a:p>
            <a:endParaRPr dirty="0"/>
          </a:p>
        </p:txBody>
      </p:sp>
      <p:sp>
        <p:nvSpPr>
          <p:cNvPr id="23" name="Shape 23"/>
          <p:cNvSpPr txBox="1">
            <a:spLocks noGrp="1"/>
          </p:cNvSpPr>
          <p:nvPr>
            <p:ph type="body" idx="16"/>
          </p:nvPr>
        </p:nvSpPr>
        <p:spPr>
          <a:xfrm>
            <a:off x="32689800" y="25421379"/>
            <a:ext cx="10607100" cy="1200299"/>
          </a:xfrm>
          <a:prstGeom prst="rect">
            <a:avLst/>
          </a:prstGeom>
          <a:noFill/>
          <a:ln>
            <a:noFill/>
          </a:ln>
        </p:spPr>
        <p:txBody>
          <a:bodyPr lIns="91425" tIns="91425" rIns="91425" bIns="91425" anchor="ctr" anchorCtr="0"/>
          <a:lstStyle>
            <a:lvl1pPr algn="ctr" rtl="0">
              <a:buClr>
                <a:schemeClr val="dk1"/>
              </a:buClr>
              <a:buNone/>
              <a:defRPr sz="6600"/>
            </a:lvl1pPr>
            <a:lvl2pPr rtl="0">
              <a:buChar char="○"/>
              <a:defRPr/>
            </a:lvl2pPr>
            <a:lvl3pPr rtl="0">
              <a:buChar char="■"/>
              <a:defRPr/>
            </a:lvl3pPr>
            <a:lvl4pPr rtl="0">
              <a:buChar char="●"/>
              <a:defRPr/>
            </a:lvl4pPr>
            <a:lvl5pPr rtl="0">
              <a:buChar char="○"/>
              <a:defRPr/>
            </a:lvl5pPr>
            <a:lvl6pPr rtl="0">
              <a:buChar char="■"/>
              <a:defRPr/>
            </a:lvl6pPr>
            <a:lvl7pPr rtl="0">
              <a:buChar char="●"/>
              <a:defRPr/>
            </a:lvl7pPr>
            <a:lvl8pPr rtl="0">
              <a:buChar char="○"/>
              <a:defRPr/>
            </a:lvl8pPr>
            <a:lvl9pPr rtl="0">
              <a:buChar char="■"/>
              <a:defRPr/>
            </a:lvl9pPr>
          </a:lstStyle>
          <a:p>
            <a:endParaRPr dirty="0"/>
          </a:p>
        </p:txBody>
      </p:sp>
      <p:sp>
        <p:nvSpPr>
          <p:cNvPr id="24" name="Shape 24"/>
          <p:cNvSpPr txBox="1">
            <a:spLocks noGrp="1"/>
          </p:cNvSpPr>
          <p:nvPr>
            <p:ph type="body" idx="17"/>
          </p:nvPr>
        </p:nvSpPr>
        <p:spPr>
          <a:xfrm>
            <a:off x="32689800" y="26700481"/>
            <a:ext cx="10607100" cy="846299"/>
          </a:xfrm>
          <a:prstGeom prst="rect">
            <a:avLst/>
          </a:prstGeom>
          <a:noFill/>
          <a:ln>
            <a:noFill/>
          </a:ln>
        </p:spPr>
        <p:txBody>
          <a:bodyPr lIns="91425" tIns="91425" rIns="91425" bIns="91425" anchor="t" anchorCtr="0"/>
          <a:lstStyle>
            <a:lvl1pPr marL="0" indent="0" rtl="0">
              <a:buNone/>
              <a:defRPr sz="2400"/>
            </a:lvl1pPr>
            <a:lvl2pPr marL="1485586" indent="-583886" rtl="0">
              <a:buChar char="○"/>
              <a:defRPr/>
            </a:lvl2pPr>
            <a:lvl3pPr marL="2056968" indent="-583768" rtl="0">
              <a:buChar char="■"/>
              <a:defRPr/>
            </a:lvl3pPr>
            <a:lvl4pPr marL="2685485" indent="-640784" rtl="0">
              <a:buChar char="●"/>
              <a:defRPr/>
            </a:lvl4pPr>
            <a:lvl5pPr marL="3142589" indent="-462889" rtl="0">
              <a:buChar char="○"/>
              <a:defRPr/>
            </a:lvl5pPr>
            <a:lvl6pPr rtl="0">
              <a:buChar char="■"/>
              <a:defRPr/>
            </a:lvl6pPr>
            <a:lvl7pPr rtl="0">
              <a:buChar char="●"/>
              <a:defRPr/>
            </a:lvl7pPr>
            <a:lvl8pPr rtl="0">
              <a:buChar char="○"/>
              <a:defRPr/>
            </a:lvl8pPr>
            <a:lvl9pPr rtl="0">
              <a:buChar char="■"/>
              <a:defRPr/>
            </a:lvl9pPr>
          </a:lstStyle>
          <a:p>
            <a:endParaRPr dirty="0"/>
          </a:p>
        </p:txBody>
      </p:sp>
      <p:sp>
        <p:nvSpPr>
          <p:cNvPr id="25" name="Shape 25"/>
          <p:cNvSpPr txBox="1">
            <a:spLocks noGrp="1"/>
          </p:cNvSpPr>
          <p:nvPr>
            <p:ph type="title"/>
          </p:nvPr>
        </p:nvSpPr>
        <p:spPr>
          <a:xfrm>
            <a:off x="11200625" y="1271475"/>
            <a:ext cx="21499500" cy="1815599"/>
          </a:xfrm>
          <a:prstGeom prst="rect">
            <a:avLst/>
          </a:prstGeom>
        </p:spPr>
        <p:txBody>
          <a:bodyPr lIns="91425" tIns="91425" rIns="91425" bIns="91425" anchor="ctr" anchorCtr="0"/>
          <a:lstStyle>
            <a:lvl1pPr algn="ctr" rtl="0">
              <a:buNone/>
              <a:defRPr sz="10000" b="1"/>
            </a:lvl1pPr>
            <a:lvl2pPr algn="ctr" rtl="0">
              <a:buNone/>
              <a:defRPr sz="10000" b="1"/>
            </a:lvl2pPr>
            <a:lvl3pPr algn="ctr" rtl="0">
              <a:buNone/>
              <a:defRPr sz="10000" b="1"/>
            </a:lvl3pPr>
            <a:lvl4pPr algn="ctr" rtl="0">
              <a:buNone/>
              <a:defRPr sz="10000" b="1"/>
            </a:lvl4pPr>
            <a:lvl5pPr algn="ctr" rtl="0">
              <a:buNone/>
              <a:defRPr sz="10000" b="1"/>
            </a:lvl5pPr>
            <a:lvl6pPr algn="ctr" rtl="0">
              <a:buNone/>
              <a:defRPr sz="10000" b="1"/>
            </a:lvl6pPr>
            <a:lvl7pPr algn="ctr" rtl="0">
              <a:buNone/>
              <a:defRPr sz="10000" b="1"/>
            </a:lvl7pPr>
            <a:lvl8pPr algn="ctr" rtl="0">
              <a:buNone/>
              <a:defRPr sz="10000" b="1"/>
            </a:lvl8pPr>
            <a:lvl9pPr algn="ctr">
              <a:buNone/>
              <a:defRPr sz="10000" b="1"/>
            </a:lvl9pPr>
          </a:lstStyle>
          <a:p>
            <a:endParaRPr/>
          </a:p>
        </p:txBody>
      </p:sp>
      <p:sp>
        <p:nvSpPr>
          <p:cNvPr id="26" name="Shape 26"/>
          <p:cNvSpPr txBox="1">
            <a:spLocks noGrp="1"/>
          </p:cNvSpPr>
          <p:nvPr>
            <p:ph type="subTitle" idx="18"/>
          </p:nvPr>
        </p:nvSpPr>
        <p:spPr>
          <a:xfrm>
            <a:off x="11891975" y="3087087"/>
            <a:ext cx="20116799" cy="1674000"/>
          </a:xfrm>
          <a:prstGeom prst="rect">
            <a:avLst/>
          </a:prstGeom>
        </p:spPr>
        <p:txBody>
          <a:bodyPr lIns="91425" tIns="91425" rIns="91425" bIns="91425" anchor="ctr" anchorCtr="0"/>
          <a:lstStyle>
            <a:lvl1pPr algn="ctr" rtl="0">
              <a:buNone/>
              <a:defRPr sz="6000"/>
            </a:lvl1pPr>
            <a:lvl2pPr algn="ctr" rtl="0">
              <a:buNone/>
              <a:defRPr sz="6000"/>
            </a:lvl2pPr>
            <a:lvl3pPr algn="ctr" rtl="0">
              <a:buNone/>
              <a:defRPr sz="6000"/>
            </a:lvl3pPr>
            <a:lvl4pPr algn="ctr" rtl="0">
              <a:buNone/>
              <a:defRPr sz="6000"/>
            </a:lvl4pPr>
            <a:lvl5pPr algn="ctr" rtl="0">
              <a:buNone/>
              <a:defRPr sz="6000"/>
            </a:lvl5pPr>
            <a:lvl6pPr algn="ctr" rtl="0">
              <a:buNone/>
              <a:defRPr sz="6000"/>
            </a:lvl6pPr>
            <a:lvl7pPr algn="ctr" rtl="0">
              <a:buNone/>
              <a:defRPr sz="6000"/>
            </a:lvl7pPr>
            <a:lvl8pPr algn="ctr" rtl="0">
              <a:buNone/>
              <a:defRPr sz="6000"/>
            </a:lvl8pPr>
            <a:lvl9pPr algn="ctr">
              <a:buNone/>
              <a:defRPr sz="6000"/>
            </a:lvl9p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4"/>
        <p:cNvGrpSpPr/>
        <p:nvPr/>
      </p:nvGrpSpPr>
      <p:grpSpPr>
        <a:xfrm>
          <a:off x="0" y="0"/>
          <a:ext cx="0" cy="0"/>
          <a:chOff x="0" y="0"/>
          <a:chExt cx="0" cy="0"/>
        </a:xfrm>
      </p:grpSpPr>
      <p:sp>
        <p:nvSpPr>
          <p:cNvPr id="5" name="Shape 5"/>
          <p:cNvSpPr/>
          <p:nvPr/>
        </p:nvSpPr>
        <p:spPr>
          <a:xfrm>
            <a:off x="548639" y="5836919"/>
            <a:ext cx="10698479" cy="26700479"/>
          </a:xfrm>
          <a:prstGeom prst="roundRect">
            <a:avLst>
              <a:gd name="adj" fmla="val 2713"/>
            </a:avLst>
          </a:prstGeom>
          <a:solidFill>
            <a:srgbClr val="F2F2F2"/>
          </a:solidFill>
          <a:ln w="9525" cap="flat">
            <a:solidFill>
              <a:schemeClr val="dk1">
                <a:alpha val="57647"/>
              </a:schemeClr>
            </a:solidFill>
            <a:prstDash val="solid"/>
            <a:round/>
            <a:headEnd type="none" w="med" len="med"/>
            <a:tailEnd type="none" w="med" len="med"/>
          </a:ln>
        </p:spPr>
        <p:txBody>
          <a:bodyPr lIns="91425" tIns="45700" rIns="91425" bIns="45700" anchor="ctr" anchorCtr="0">
            <a:noAutofit/>
          </a:bodyPr>
          <a:lstStyle/>
          <a:p>
            <a:endParaRPr/>
          </a:p>
        </p:txBody>
      </p:sp>
      <p:sp>
        <p:nvSpPr>
          <p:cNvPr id="6" name="Shape 6"/>
          <p:cNvSpPr/>
          <p:nvPr/>
        </p:nvSpPr>
        <p:spPr>
          <a:xfrm>
            <a:off x="32644081" y="5836919"/>
            <a:ext cx="10698479" cy="26700479"/>
          </a:xfrm>
          <a:prstGeom prst="roundRect">
            <a:avLst>
              <a:gd name="adj" fmla="val 2263"/>
            </a:avLst>
          </a:prstGeom>
          <a:solidFill>
            <a:srgbClr val="F2F2F2"/>
          </a:solidFill>
          <a:ln w="9525" cap="flat">
            <a:solidFill>
              <a:schemeClr val="dk1">
                <a:alpha val="57647"/>
              </a:schemeClr>
            </a:solidFill>
            <a:prstDash val="solid"/>
            <a:round/>
            <a:headEnd type="none" w="med" len="med"/>
            <a:tailEnd type="none" w="med" len="med"/>
          </a:ln>
        </p:spPr>
        <p:txBody>
          <a:bodyPr lIns="91425" tIns="45700" rIns="91425" bIns="45700" anchor="ctr" anchorCtr="0">
            <a:noAutofit/>
          </a:bodyPr>
          <a:lstStyle/>
          <a:p>
            <a:endParaRPr/>
          </a:p>
        </p:txBody>
      </p:sp>
      <p:sp>
        <p:nvSpPr>
          <p:cNvPr id="7" name="Shape 7"/>
          <p:cNvSpPr/>
          <p:nvPr/>
        </p:nvSpPr>
        <p:spPr>
          <a:xfrm>
            <a:off x="11887200" y="5836919"/>
            <a:ext cx="20116799" cy="26700479"/>
          </a:xfrm>
          <a:prstGeom prst="roundRect">
            <a:avLst>
              <a:gd name="adj" fmla="val 1298"/>
            </a:avLst>
          </a:prstGeom>
          <a:solidFill>
            <a:srgbClr val="F2F2F2"/>
          </a:solidFill>
          <a:ln w="9525" cap="flat">
            <a:solidFill>
              <a:schemeClr val="dk1">
                <a:alpha val="57647"/>
              </a:schemeClr>
            </a:solidFill>
            <a:prstDash val="solid"/>
            <a:round/>
            <a:headEnd type="none" w="med" len="med"/>
            <a:tailEnd type="none" w="med" len="med"/>
          </a:ln>
        </p:spPr>
        <p:txBody>
          <a:bodyPr lIns="91425" tIns="45700" rIns="91425" bIns="45700" anchor="ctr" anchorCtr="0">
            <a:noAutofit/>
          </a:bodyPr>
          <a:lstStyle/>
          <a:p>
            <a:endParaRPr/>
          </a:p>
        </p:txBody>
      </p:sp>
      <p:sp>
        <p:nvSpPr>
          <p:cNvPr id="8" name="Shape 8"/>
          <p:cNvSpPr txBox="1"/>
          <p:nvPr/>
        </p:nvSpPr>
        <p:spPr>
          <a:xfrm>
            <a:off x="0" y="0"/>
            <a:ext cx="43891199" cy="1175099"/>
          </a:xfrm>
          <a:prstGeom prst="rect">
            <a:avLst/>
          </a:prstGeom>
          <a:noFill/>
          <a:ln>
            <a:noFill/>
          </a:ln>
        </p:spPr>
        <p:txBody>
          <a:bodyPr lIns="91425" tIns="45700" rIns="91425" bIns="45700" anchor="b" anchorCtr="0">
            <a:noAutofit/>
          </a:bodyPr>
          <a:lstStyle/>
          <a:p>
            <a:pPr marL="1645574" marR="0" lvl="0" indent="-1645574" algn="ctr" rtl="0">
              <a:spcBef>
                <a:spcPts val="0"/>
              </a:spcBef>
              <a:buClr>
                <a:schemeClr val="dk1"/>
              </a:buClr>
              <a:buSzPct val="25000"/>
              <a:buFont typeface="Tahoma"/>
              <a:buNone/>
            </a:pPr>
            <a:r>
              <a:rPr lang="en-US" sz="5400" b="1" i="0" u="none" strike="noStrike" cap="none" baseline="0" dirty="0" smtClean="0">
                <a:solidFill>
                  <a:srgbClr val="00467F"/>
                </a:solidFill>
              </a:rPr>
              <a:t>Capstone </a:t>
            </a:r>
            <a:r>
              <a:rPr lang="en-US" sz="5400" b="1" i="0" u="none" strike="noStrike" cap="none" baseline="0" dirty="0">
                <a:solidFill>
                  <a:srgbClr val="00467F"/>
                </a:solidFill>
              </a:rPr>
              <a:t>Projec</a:t>
            </a:r>
            <a:r>
              <a:rPr lang="en-US" sz="5400" b="1" dirty="0">
                <a:solidFill>
                  <a:srgbClr val="00467F"/>
                </a:solidFill>
              </a:rPr>
              <a:t>t</a:t>
            </a:r>
          </a:p>
        </p:txBody>
      </p:sp>
      <p:grpSp>
        <p:nvGrpSpPr>
          <p:cNvPr id="3" name="Group 2"/>
          <p:cNvGrpSpPr/>
          <p:nvPr userDrawn="1"/>
        </p:nvGrpSpPr>
        <p:grpSpPr>
          <a:xfrm>
            <a:off x="869793" y="1198004"/>
            <a:ext cx="9382392" cy="2617611"/>
            <a:chOff x="1110430" y="3219308"/>
            <a:chExt cx="9382392" cy="2617611"/>
          </a:xfrm>
        </p:grpSpPr>
        <p:pic>
          <p:nvPicPr>
            <p:cNvPr id="9" name="Shape 9"/>
            <p:cNvPicPr preferRelativeResize="0"/>
            <p:nvPr/>
          </p:nvPicPr>
          <p:blipFill rotWithShape="1">
            <a:blip r:embed="rId4"/>
            <a:srcRect t="62958"/>
            <a:stretch/>
          </p:blipFill>
          <p:spPr>
            <a:xfrm>
              <a:off x="3757114" y="3219308"/>
              <a:ext cx="5147849" cy="1270335"/>
            </a:xfrm>
            <a:prstGeom prst="rect">
              <a:avLst/>
            </a:prstGeom>
            <a:noFill/>
            <a:ln>
              <a:noFill/>
            </a:ln>
          </p:spPr>
        </p:pic>
        <p:grpSp>
          <p:nvGrpSpPr>
            <p:cNvPr id="2" name="Group 1"/>
            <p:cNvGrpSpPr/>
            <p:nvPr userDrawn="1"/>
          </p:nvGrpSpPr>
          <p:grpSpPr>
            <a:xfrm>
              <a:off x="1110430" y="4746018"/>
              <a:ext cx="9382392" cy="1090901"/>
              <a:chOff x="9820034" y="3494314"/>
              <a:chExt cx="9382392" cy="1090901"/>
            </a:xfrm>
          </p:grpSpPr>
          <p:pic>
            <p:nvPicPr>
              <p:cNvPr id="10" name="Shape 9"/>
              <p:cNvPicPr preferRelativeResize="0"/>
              <p:nvPr userDrawn="1"/>
            </p:nvPicPr>
            <p:blipFill rotWithShape="1">
              <a:blip r:embed="rId4"/>
              <a:srcRect b="76012"/>
              <a:stretch/>
            </p:blipFill>
            <p:spPr>
              <a:xfrm>
                <a:off x="9820034" y="3520747"/>
                <a:ext cx="5147849" cy="822654"/>
              </a:xfrm>
              <a:prstGeom prst="rect">
                <a:avLst/>
              </a:prstGeom>
              <a:noFill/>
              <a:ln>
                <a:noFill/>
              </a:ln>
            </p:spPr>
          </p:pic>
          <p:pic>
            <p:nvPicPr>
              <p:cNvPr id="11" name="Shape 9"/>
              <p:cNvPicPr preferRelativeResize="0"/>
              <p:nvPr userDrawn="1"/>
            </p:nvPicPr>
            <p:blipFill rotWithShape="1">
              <a:blip r:embed="rId4"/>
              <a:srcRect t="26459" b="41731"/>
              <a:stretch/>
            </p:blipFill>
            <p:spPr>
              <a:xfrm>
                <a:off x="14054577" y="3494314"/>
                <a:ext cx="5147849" cy="1090901"/>
              </a:xfrm>
              <a:prstGeom prst="rect">
                <a:avLst/>
              </a:prstGeom>
              <a:noFill/>
              <a:ln>
                <a:noFill/>
              </a:ln>
            </p:spPr>
          </p:pic>
        </p:grpSp>
      </p:grpSp>
    </p:spTree>
  </p:cSld>
  <p:clrMap bg1="lt1" tx1="dk1" bg2="dk2" tx2="lt2" accent1="accent1" accent2="accent2" accent3="accent3" accent4="accent4" accent5="accent5" accent6="accent6" hlink="hlink" folHlink="folHlink"/>
  <p:sldLayoutIdLst>
    <p:sldLayoutId id="2147483648" r:id="rId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Shape 28"/>
          <p:cNvSpPr txBox="1">
            <a:spLocks noGrp="1"/>
          </p:cNvSpPr>
          <p:nvPr>
            <p:ph type="body" idx="1"/>
          </p:nvPr>
        </p:nvSpPr>
        <p:spPr>
          <a:xfrm>
            <a:off x="583354" y="7154635"/>
            <a:ext cx="10607100" cy="10146394"/>
          </a:xfrm>
          <a:prstGeom prst="rect">
            <a:avLst/>
          </a:prstGeom>
          <a:noFill/>
          <a:ln>
            <a:noFill/>
          </a:ln>
        </p:spPr>
        <p:txBody>
          <a:bodyPr lIns="228550" tIns="228550" rIns="228550" bIns="228550" anchor="t" anchorCtr="0">
            <a:noAutofit/>
          </a:bodyPr>
          <a:lstStyle/>
          <a:p>
            <a:pPr algn="just"/>
            <a:r>
              <a:rPr lang="en-US" dirty="0" smtClean="0"/>
              <a:t>	UC </a:t>
            </a:r>
            <a:r>
              <a:rPr lang="en-US" dirty="0"/>
              <a:t>Santa Cruz currently utilizes </a:t>
            </a:r>
            <a:r>
              <a:rPr lang="en-US" dirty="0" smtClean="0"/>
              <a:t>an amateur radio </a:t>
            </a:r>
            <a:r>
              <a:rPr lang="en-US" dirty="0"/>
              <a:t>repeater </a:t>
            </a:r>
            <a:r>
              <a:rPr lang="en-US" dirty="0" smtClean="0"/>
              <a:t>which </a:t>
            </a:r>
            <a:r>
              <a:rPr lang="en-US" dirty="0"/>
              <a:t>listens for low power signals, beginning with PL tones, at 144.710 </a:t>
            </a:r>
            <a:r>
              <a:rPr lang="en-US" dirty="0" smtClean="0"/>
              <a:t>MHz and </a:t>
            </a:r>
            <a:r>
              <a:rPr lang="en-US" dirty="0"/>
              <a:t>immediately rebroadcasts, or ‘repeats,’ them at much higher power on a 145.310 </a:t>
            </a:r>
            <a:r>
              <a:rPr lang="en-US" dirty="0" smtClean="0"/>
              <a:t>Mhz.  The </a:t>
            </a:r>
            <a:r>
              <a:rPr lang="en-US" dirty="0" smtClean="0"/>
              <a:t>location </a:t>
            </a:r>
            <a:r>
              <a:rPr lang="en-US" dirty="0"/>
              <a:t>of UCSC and the surrounding geography present a problem with wireless communication </a:t>
            </a:r>
            <a:r>
              <a:rPr lang="en-US" dirty="0" smtClean="0"/>
              <a:t>and due </a:t>
            </a:r>
            <a:r>
              <a:rPr lang="en-US" dirty="0"/>
              <a:t>to the mountainous terrain, some coverage areas are shadowed by hills and are subject to </a:t>
            </a:r>
            <a:r>
              <a:rPr lang="en-US" dirty="0" smtClean="0"/>
              <a:t>multipath interference</a:t>
            </a:r>
            <a:r>
              <a:rPr lang="en-US" dirty="0" smtClean="0"/>
              <a:t>. </a:t>
            </a:r>
          </a:p>
          <a:p>
            <a:pPr algn="just"/>
            <a:r>
              <a:rPr lang="en-US" dirty="0"/>
              <a:t>	</a:t>
            </a:r>
            <a:endParaRPr lang="en-US" dirty="0" smtClean="0"/>
          </a:p>
          <a:p>
            <a:pPr algn="just"/>
            <a:r>
              <a:rPr lang="en-US" dirty="0" smtClean="0"/>
              <a:t>	</a:t>
            </a:r>
            <a:r>
              <a:rPr lang="en-US" dirty="0" smtClean="0"/>
              <a:t>We </a:t>
            </a:r>
            <a:r>
              <a:rPr lang="en-US" dirty="0"/>
              <a:t>currently have a 7/8 wave vertically polarized antenna on the roof of Baskin </a:t>
            </a:r>
            <a:r>
              <a:rPr lang="en-US" dirty="0" smtClean="0"/>
              <a:t>Engineering. </a:t>
            </a:r>
            <a:r>
              <a:rPr lang="en-US" dirty="0" smtClean="0"/>
              <a:t>Ve</a:t>
            </a:r>
            <a:r>
              <a:rPr lang="en-US" dirty="0" smtClean="0"/>
              <a:t>rtical polarization, </a:t>
            </a:r>
            <a:r>
              <a:rPr lang="en-US" dirty="0"/>
              <a:t>meaning the electric field vectors of the propagating </a:t>
            </a:r>
            <a:r>
              <a:rPr lang="en-US" dirty="0" smtClean="0"/>
              <a:t>wave, </a:t>
            </a:r>
            <a:r>
              <a:rPr lang="en-US" dirty="0"/>
              <a:t>are perpendicular to the</a:t>
            </a:r>
          </a:p>
          <a:p>
            <a:pPr algn="just"/>
            <a:r>
              <a:rPr lang="en-US" dirty="0" smtClean="0"/>
              <a:t>Earth, and have a higher likelihood </a:t>
            </a:r>
            <a:r>
              <a:rPr lang="en-US" dirty="0"/>
              <a:t>of being </a:t>
            </a:r>
            <a:r>
              <a:rPr lang="en-US" dirty="0" smtClean="0"/>
              <a:t>degraded due </a:t>
            </a:r>
            <a:r>
              <a:rPr lang="en-US" dirty="0"/>
              <a:t>to refraction </a:t>
            </a:r>
            <a:r>
              <a:rPr lang="en-US" dirty="0" smtClean="0"/>
              <a:t>and absorption</a:t>
            </a:r>
            <a:r>
              <a:rPr lang="en-US" dirty="0"/>
              <a:t>. </a:t>
            </a:r>
            <a:r>
              <a:rPr lang="en-US" dirty="0" smtClean="0"/>
              <a:t>By </a:t>
            </a:r>
            <a:r>
              <a:rPr lang="en-US" dirty="0"/>
              <a:t>the time the traveling wave reaches our repeater it may be tilted as it travels over the </a:t>
            </a:r>
            <a:r>
              <a:rPr lang="en-US" dirty="0" smtClean="0"/>
              <a:t>earth or </a:t>
            </a:r>
            <a:r>
              <a:rPr lang="en-US" dirty="0"/>
              <a:t>bounced off objects or hills. By super position this may result in a horizontally polarized </a:t>
            </a:r>
            <a:r>
              <a:rPr lang="en-US" dirty="0" smtClean="0"/>
              <a:t>wave-front </a:t>
            </a:r>
            <a:r>
              <a:rPr lang="en-US" dirty="0" smtClean="0"/>
              <a:t>which </a:t>
            </a:r>
            <a:r>
              <a:rPr lang="en-US" dirty="0"/>
              <a:t>would cause a loss of 20 dB or more in received power, or multipath interference due to </a:t>
            </a:r>
            <a:r>
              <a:rPr lang="en-US" dirty="0" smtClean="0"/>
              <a:t>waves being </a:t>
            </a:r>
            <a:r>
              <a:rPr lang="en-US" dirty="0"/>
              <a:t>out of phase and cancelling out. </a:t>
            </a:r>
            <a:endParaRPr lang="en-US" dirty="0" smtClean="0"/>
          </a:p>
          <a:p>
            <a:pPr algn="just"/>
            <a:endParaRPr lang="en-US" dirty="0" smtClean="0"/>
          </a:p>
          <a:p>
            <a:pPr algn="just"/>
            <a:r>
              <a:rPr lang="en-US" dirty="0" smtClean="0"/>
              <a:t>	Our </a:t>
            </a:r>
            <a:r>
              <a:rPr lang="en-US" dirty="0"/>
              <a:t>goal is to create an antenna which radiates with </a:t>
            </a:r>
            <a:r>
              <a:rPr lang="en-US" dirty="0" smtClean="0"/>
              <a:t>circular polarization</a:t>
            </a:r>
            <a:r>
              <a:rPr lang="en-US" dirty="0"/>
              <a:t>. This mitigates the polarization mismatch and results in only 3 dB of loss regardless of </a:t>
            </a:r>
            <a:r>
              <a:rPr lang="en-US" dirty="0" smtClean="0"/>
              <a:t>how the </a:t>
            </a:r>
            <a:r>
              <a:rPr lang="en-US" dirty="0"/>
              <a:t>linear antennas are oriented and is much lower probability of being degraded due to absorption </a:t>
            </a:r>
            <a:r>
              <a:rPr lang="en-US" dirty="0" smtClean="0"/>
              <a:t>and refraction </a:t>
            </a:r>
            <a:r>
              <a:rPr lang="en-US" dirty="0"/>
              <a:t>compared to linearly polarized waves.</a:t>
            </a:r>
            <a:endParaRPr lang="en-US" sz="2400" dirty="0">
              <a:solidFill>
                <a:schemeClr val="dk1"/>
              </a:solidFill>
            </a:endParaRPr>
          </a:p>
        </p:txBody>
      </p:sp>
      <p:sp>
        <p:nvSpPr>
          <p:cNvPr id="29" name="Shape 29"/>
          <p:cNvSpPr txBox="1">
            <a:spLocks noGrp="1"/>
          </p:cNvSpPr>
          <p:nvPr>
            <p:ph type="body" idx="2"/>
          </p:nvPr>
        </p:nvSpPr>
        <p:spPr>
          <a:xfrm>
            <a:off x="583354" y="5874475"/>
            <a:ext cx="10607100" cy="1200299"/>
          </a:xfrm>
          <a:prstGeom prst="rect">
            <a:avLst/>
          </a:prstGeom>
          <a:noFill/>
          <a:ln>
            <a:noFill/>
          </a:ln>
        </p:spPr>
        <p:txBody>
          <a:bodyPr lIns="91400" tIns="91400" rIns="91400" bIns="91400" anchor="ctr" anchorCtr="0">
            <a:noAutofit/>
          </a:bodyPr>
          <a:lstStyle/>
          <a:p>
            <a:pPr marL="1645574" marR="0" lvl="0" indent="-1645574" algn="ctr" rtl="0">
              <a:spcBef>
                <a:spcPts val="0"/>
              </a:spcBef>
              <a:buClr>
                <a:schemeClr val="dk1"/>
              </a:buClr>
              <a:buSzPct val="25000"/>
              <a:buFont typeface="Times New Roman"/>
              <a:buNone/>
            </a:pPr>
            <a:r>
              <a:rPr lang="en-US" sz="6600" b="1" dirty="0">
                <a:solidFill>
                  <a:schemeClr val="dk1"/>
                </a:solidFill>
              </a:rPr>
              <a:t>Abstract</a:t>
            </a:r>
          </a:p>
        </p:txBody>
      </p:sp>
      <p:sp>
        <p:nvSpPr>
          <p:cNvPr id="30" name="Shape 30"/>
          <p:cNvSpPr txBox="1">
            <a:spLocks noGrp="1"/>
          </p:cNvSpPr>
          <p:nvPr>
            <p:ph type="body" idx="3"/>
          </p:nvPr>
        </p:nvSpPr>
        <p:spPr>
          <a:xfrm>
            <a:off x="637310" y="18433143"/>
            <a:ext cx="10608563" cy="3962401"/>
          </a:xfrm>
          <a:prstGeom prst="rect">
            <a:avLst/>
          </a:prstGeom>
          <a:noFill/>
          <a:ln>
            <a:noFill/>
          </a:ln>
        </p:spPr>
        <p:txBody>
          <a:bodyPr lIns="228550" tIns="228550" rIns="228550" bIns="228550" anchor="t" anchorCtr="0">
            <a:noAutofit/>
          </a:bodyPr>
          <a:lstStyle/>
          <a:p>
            <a:pPr algn="just"/>
            <a:r>
              <a:rPr lang="en-US" dirty="0" smtClean="0"/>
              <a:t>	Our </a:t>
            </a:r>
            <a:r>
              <a:rPr lang="en-US" dirty="0"/>
              <a:t>approach is to design, characterize, and implement a circularly polarized antenna to </a:t>
            </a:r>
            <a:r>
              <a:rPr lang="en-US" dirty="0" smtClean="0"/>
              <a:t>increase the </a:t>
            </a:r>
            <a:r>
              <a:rPr lang="en-US" dirty="0"/>
              <a:t>UCSC AC6P Repeater range and to mitigate </a:t>
            </a:r>
            <a:r>
              <a:rPr lang="en-US" dirty="0" smtClean="0"/>
              <a:t>multipath interference </a:t>
            </a:r>
            <a:r>
              <a:rPr lang="en-US" dirty="0"/>
              <a:t>in </a:t>
            </a:r>
            <a:r>
              <a:rPr lang="en-US" dirty="0" smtClean="0"/>
              <a:t>troublesome </a:t>
            </a:r>
            <a:r>
              <a:rPr lang="en-US" dirty="0"/>
              <a:t>coverage </a:t>
            </a:r>
            <a:r>
              <a:rPr lang="en-US" dirty="0" smtClean="0"/>
              <a:t>areas. The </a:t>
            </a:r>
            <a:r>
              <a:rPr lang="en-US" dirty="0"/>
              <a:t>antenna will be interfaced with the repeater via DTMF protocol, allowing for smooth </a:t>
            </a:r>
            <a:r>
              <a:rPr lang="en-US" dirty="0" smtClean="0"/>
              <a:t>switching between </a:t>
            </a:r>
            <a:r>
              <a:rPr lang="en-US" dirty="0"/>
              <a:t>the current linearly polarized antenna and the circularly polarized antenna wirelessly, from </a:t>
            </a:r>
            <a:r>
              <a:rPr lang="en-US" dirty="0" smtClean="0"/>
              <a:t>a portable </a:t>
            </a:r>
            <a:r>
              <a:rPr lang="en-US" dirty="0"/>
              <a:t>radio. Echolink and All-Star Link nodes will be integrated into the current system with our</a:t>
            </a:r>
          </a:p>
          <a:p>
            <a:pPr algn="just"/>
            <a:r>
              <a:rPr lang="en-US" dirty="0"/>
              <a:t>DTMF controller, allowing worldwide access to our repeater.</a:t>
            </a:r>
            <a:endParaRPr lang="en-US" sz="2400" dirty="0">
              <a:solidFill>
                <a:schemeClr val="dk1"/>
              </a:solidFill>
            </a:endParaRPr>
          </a:p>
        </p:txBody>
      </p:sp>
      <p:sp>
        <p:nvSpPr>
          <p:cNvPr id="31" name="Shape 31"/>
          <p:cNvSpPr txBox="1">
            <a:spLocks noGrp="1"/>
          </p:cNvSpPr>
          <p:nvPr>
            <p:ph type="body" idx="4"/>
          </p:nvPr>
        </p:nvSpPr>
        <p:spPr>
          <a:xfrm>
            <a:off x="554326" y="17321517"/>
            <a:ext cx="10607100" cy="1200299"/>
          </a:xfrm>
          <a:prstGeom prst="rect">
            <a:avLst/>
          </a:prstGeom>
          <a:noFill/>
          <a:ln>
            <a:noFill/>
          </a:ln>
        </p:spPr>
        <p:txBody>
          <a:bodyPr lIns="91400" tIns="91400" rIns="91400" bIns="91400" anchor="ctr" anchorCtr="0">
            <a:noAutofit/>
          </a:bodyPr>
          <a:lstStyle/>
          <a:p>
            <a:pPr marL="1645574" marR="0" lvl="0" indent="-1645574" algn="ctr" rtl="0">
              <a:spcBef>
                <a:spcPts val="0"/>
              </a:spcBef>
              <a:buClr>
                <a:schemeClr val="dk1"/>
              </a:buClr>
              <a:buSzPct val="25000"/>
              <a:buFont typeface="Times New Roman"/>
              <a:buNone/>
            </a:pPr>
            <a:r>
              <a:rPr lang="en-US" sz="6600" b="1" dirty="0">
                <a:solidFill>
                  <a:schemeClr val="dk1"/>
                </a:solidFill>
              </a:rPr>
              <a:t>Approach</a:t>
            </a:r>
          </a:p>
        </p:txBody>
      </p:sp>
      <p:sp>
        <p:nvSpPr>
          <p:cNvPr id="33" name="Shape 33"/>
          <p:cNvSpPr txBox="1">
            <a:spLocks noGrp="1"/>
          </p:cNvSpPr>
          <p:nvPr>
            <p:ph type="body" idx="6"/>
          </p:nvPr>
        </p:nvSpPr>
        <p:spPr>
          <a:xfrm>
            <a:off x="11891965" y="5874475"/>
            <a:ext cx="20116799" cy="1200299"/>
          </a:xfrm>
          <a:prstGeom prst="rect">
            <a:avLst/>
          </a:prstGeom>
          <a:noFill/>
          <a:ln>
            <a:noFill/>
          </a:ln>
        </p:spPr>
        <p:txBody>
          <a:bodyPr lIns="91400" tIns="91400" rIns="91400" bIns="91400" anchor="ctr" anchorCtr="0">
            <a:noAutofit/>
          </a:bodyPr>
          <a:lstStyle/>
          <a:p>
            <a:pPr marL="1645574" marR="0" lvl="0" indent="-1645574" algn="ctr" rtl="0">
              <a:lnSpc>
                <a:spcPct val="100000"/>
              </a:lnSpc>
              <a:spcBef>
                <a:spcPts val="0"/>
              </a:spcBef>
              <a:spcAft>
                <a:spcPts val="0"/>
              </a:spcAft>
              <a:buClr>
                <a:schemeClr val="dk1"/>
              </a:buClr>
              <a:buSzPct val="25000"/>
              <a:buFont typeface="Times New Roman"/>
              <a:buNone/>
            </a:pPr>
            <a:r>
              <a:rPr lang="en-US" sz="6600" b="1" dirty="0">
                <a:solidFill>
                  <a:schemeClr val="dk1"/>
                </a:solidFill>
              </a:rPr>
              <a:t>Overview</a:t>
            </a:r>
          </a:p>
        </p:txBody>
      </p:sp>
      <p:sp>
        <p:nvSpPr>
          <p:cNvPr id="34" name="Shape 34"/>
          <p:cNvSpPr txBox="1">
            <a:spLocks noGrp="1"/>
          </p:cNvSpPr>
          <p:nvPr>
            <p:ph type="body" idx="7"/>
          </p:nvPr>
        </p:nvSpPr>
        <p:spPr>
          <a:xfrm>
            <a:off x="11891965" y="29704145"/>
            <a:ext cx="20116799" cy="1911928"/>
          </a:xfrm>
          <a:prstGeom prst="rect">
            <a:avLst/>
          </a:prstGeom>
          <a:noFill/>
          <a:ln>
            <a:noFill/>
          </a:ln>
        </p:spPr>
        <p:txBody>
          <a:bodyPr lIns="228550" tIns="228550" rIns="228550" bIns="228550" anchor="t" anchorCtr="0">
            <a:noAutofit/>
          </a:bodyPr>
          <a:lstStyle/>
          <a:p>
            <a:pPr marL="0" lvl="0" algn="ctr">
              <a:lnSpc>
                <a:spcPct val="131250"/>
              </a:lnSpc>
              <a:spcAft>
                <a:spcPts val="1100"/>
              </a:spcAft>
              <a:buClr>
                <a:schemeClr val="dk1"/>
              </a:buClr>
              <a:buSzPct val="137500"/>
              <a:buNone/>
            </a:pPr>
            <a:r>
              <a:rPr lang="en-US" sz="2400" dirty="0" smtClean="0">
                <a:solidFill>
                  <a:schemeClr val="dk1"/>
                </a:solidFill>
              </a:rPr>
              <a:t>Stephen Petersen (AC6P) – Project Manager</a:t>
            </a:r>
          </a:p>
          <a:p>
            <a:pPr marL="0" lvl="0" algn="ctr">
              <a:lnSpc>
                <a:spcPct val="131250"/>
              </a:lnSpc>
              <a:spcAft>
                <a:spcPts val="1100"/>
              </a:spcAft>
              <a:buClr>
                <a:schemeClr val="dk1"/>
              </a:buClr>
              <a:buSzPct val="137500"/>
              <a:buNone/>
            </a:pPr>
            <a:r>
              <a:rPr lang="en-US" sz="2400" dirty="0" smtClean="0">
                <a:solidFill>
                  <a:schemeClr val="dk1"/>
                </a:solidFill>
              </a:rPr>
              <a:t>Jeff </a:t>
            </a:r>
            <a:r>
              <a:rPr lang="en-US" sz="2400" dirty="0" err="1" smtClean="0">
                <a:solidFill>
                  <a:schemeClr val="dk1"/>
                </a:solidFill>
              </a:rPr>
              <a:t>Bertalotto</a:t>
            </a:r>
            <a:r>
              <a:rPr lang="en-US" dirty="0" smtClean="0">
                <a:solidFill>
                  <a:schemeClr val="dk1"/>
                </a:solidFill>
              </a:rPr>
              <a:t> </a:t>
            </a:r>
            <a:r>
              <a:rPr lang="en-US" dirty="0" smtClean="0">
                <a:solidFill>
                  <a:schemeClr val="dk1"/>
                </a:solidFill>
              </a:rPr>
              <a:t>– Project Manager</a:t>
            </a:r>
            <a:endParaRPr lang="en-US" sz="2400" dirty="0" smtClean="0">
              <a:solidFill>
                <a:schemeClr val="dk1"/>
              </a:solidFill>
            </a:endParaRPr>
          </a:p>
          <a:p>
            <a:pPr marL="0" lvl="0" algn="just">
              <a:lnSpc>
                <a:spcPct val="131250"/>
              </a:lnSpc>
              <a:spcAft>
                <a:spcPts val="1100"/>
              </a:spcAft>
              <a:buClr>
                <a:schemeClr val="dk1"/>
              </a:buClr>
              <a:buSzPct val="137500"/>
              <a:buNone/>
            </a:pPr>
            <a:endParaRPr lang="en-US" sz="2400" dirty="0">
              <a:solidFill>
                <a:schemeClr val="dk1"/>
              </a:solidFill>
            </a:endParaRPr>
          </a:p>
          <a:p>
            <a:pPr marL="0" lvl="0" algn="just">
              <a:lnSpc>
                <a:spcPct val="131250"/>
              </a:lnSpc>
              <a:spcAft>
                <a:spcPts val="1100"/>
              </a:spcAft>
              <a:buClr>
                <a:schemeClr val="dk1"/>
              </a:buClr>
              <a:buSzPct val="137500"/>
              <a:buNone/>
            </a:pPr>
            <a:r>
              <a:rPr lang="en-US" sz="2400" dirty="0" smtClean="0">
                <a:solidFill>
                  <a:schemeClr val="dk1"/>
                </a:solidFill>
              </a:rPr>
              <a:t>Logos of other financial assistance can go here as well (if logo exist)</a:t>
            </a:r>
            <a:endParaRPr lang="en-US" sz="2400" dirty="0">
              <a:solidFill>
                <a:schemeClr val="dk1"/>
              </a:solidFill>
            </a:endParaRPr>
          </a:p>
        </p:txBody>
      </p:sp>
      <p:sp>
        <p:nvSpPr>
          <p:cNvPr id="35" name="Shape 35"/>
          <p:cNvSpPr txBox="1">
            <a:spLocks noGrp="1"/>
          </p:cNvSpPr>
          <p:nvPr>
            <p:ph type="body" idx="8"/>
          </p:nvPr>
        </p:nvSpPr>
        <p:spPr>
          <a:xfrm>
            <a:off x="11891965" y="28257730"/>
            <a:ext cx="20116799" cy="1200299"/>
          </a:xfrm>
          <a:prstGeom prst="rect">
            <a:avLst/>
          </a:prstGeom>
          <a:noFill/>
          <a:ln>
            <a:noFill/>
          </a:ln>
        </p:spPr>
        <p:txBody>
          <a:bodyPr lIns="91400" tIns="91400" rIns="91400" bIns="91400" anchor="ctr" anchorCtr="0">
            <a:noAutofit/>
          </a:bodyPr>
          <a:lstStyle/>
          <a:p>
            <a:pPr marL="1645574" marR="0" lvl="0" indent="-1645574" algn="ctr" rtl="0">
              <a:spcBef>
                <a:spcPts val="0"/>
              </a:spcBef>
              <a:buClr>
                <a:schemeClr val="dk1"/>
              </a:buClr>
              <a:buSzPct val="25000"/>
              <a:buFont typeface="Times New Roman"/>
              <a:buNone/>
            </a:pPr>
            <a:r>
              <a:rPr lang="en-US" sz="6600" b="1" dirty="0">
                <a:solidFill>
                  <a:schemeClr val="dk1"/>
                </a:solidFill>
              </a:rPr>
              <a:t>Acknowledgments</a:t>
            </a:r>
          </a:p>
        </p:txBody>
      </p:sp>
      <p:sp>
        <p:nvSpPr>
          <p:cNvPr id="36" name="Shape 36"/>
          <p:cNvSpPr txBox="1">
            <a:spLocks noGrp="1"/>
          </p:cNvSpPr>
          <p:nvPr>
            <p:ph type="body" idx="9"/>
          </p:nvPr>
        </p:nvSpPr>
        <p:spPr>
          <a:xfrm>
            <a:off x="32689800" y="5874475"/>
            <a:ext cx="10607100" cy="1200299"/>
          </a:xfrm>
          <a:prstGeom prst="rect">
            <a:avLst/>
          </a:prstGeom>
          <a:noFill/>
          <a:ln>
            <a:noFill/>
          </a:ln>
        </p:spPr>
        <p:txBody>
          <a:bodyPr lIns="91400" tIns="91400" rIns="91400" bIns="91400" anchor="ctr" anchorCtr="0">
            <a:noAutofit/>
          </a:bodyPr>
          <a:lstStyle/>
          <a:p>
            <a:pPr marL="1645574" marR="0" lvl="0" indent="-1645574" algn="ctr" rtl="0">
              <a:spcBef>
                <a:spcPts val="0"/>
              </a:spcBef>
              <a:buClr>
                <a:schemeClr val="dk1"/>
              </a:buClr>
              <a:buSzPct val="25000"/>
              <a:buFont typeface="Times New Roman"/>
              <a:buNone/>
            </a:pPr>
            <a:r>
              <a:rPr lang="en-US" sz="6600" b="1" dirty="0">
                <a:solidFill>
                  <a:schemeClr val="dk1"/>
                </a:solidFill>
              </a:rPr>
              <a:t>Analysis</a:t>
            </a:r>
          </a:p>
        </p:txBody>
      </p:sp>
      <p:sp>
        <p:nvSpPr>
          <p:cNvPr id="38" name="Shape 38"/>
          <p:cNvSpPr txBox="1">
            <a:spLocks noGrp="1"/>
          </p:cNvSpPr>
          <p:nvPr>
            <p:ph type="body" idx="14"/>
          </p:nvPr>
        </p:nvSpPr>
        <p:spPr>
          <a:xfrm>
            <a:off x="32689800" y="17287756"/>
            <a:ext cx="10607100" cy="1200299"/>
          </a:xfrm>
          <a:prstGeom prst="rect">
            <a:avLst/>
          </a:prstGeom>
          <a:noFill/>
          <a:ln>
            <a:noFill/>
          </a:ln>
        </p:spPr>
        <p:txBody>
          <a:bodyPr lIns="91400" tIns="91400" rIns="91400" bIns="91400" anchor="ctr" anchorCtr="0">
            <a:noAutofit/>
          </a:bodyPr>
          <a:lstStyle/>
          <a:p>
            <a:pPr marL="1645574" marR="0" lvl="0" indent="-1645574" algn="ctr" rtl="0">
              <a:spcBef>
                <a:spcPts val="0"/>
              </a:spcBef>
              <a:buClr>
                <a:schemeClr val="dk1"/>
              </a:buClr>
              <a:buSzPct val="25000"/>
              <a:buFont typeface="Times New Roman"/>
              <a:buNone/>
            </a:pPr>
            <a:r>
              <a:rPr lang="en-US" sz="6600" b="1" dirty="0">
                <a:solidFill>
                  <a:schemeClr val="dk1"/>
                </a:solidFill>
              </a:rPr>
              <a:t>Results</a:t>
            </a:r>
          </a:p>
        </p:txBody>
      </p:sp>
      <p:sp>
        <p:nvSpPr>
          <p:cNvPr id="40" name="Shape 40"/>
          <p:cNvSpPr txBox="1">
            <a:spLocks noGrp="1"/>
          </p:cNvSpPr>
          <p:nvPr>
            <p:ph type="body" idx="16"/>
          </p:nvPr>
        </p:nvSpPr>
        <p:spPr>
          <a:xfrm>
            <a:off x="32689800" y="26391198"/>
            <a:ext cx="10607100" cy="1200299"/>
          </a:xfrm>
          <a:prstGeom prst="rect">
            <a:avLst/>
          </a:prstGeom>
          <a:noFill/>
          <a:ln>
            <a:noFill/>
          </a:ln>
        </p:spPr>
        <p:txBody>
          <a:bodyPr lIns="91400" tIns="91400" rIns="91400" bIns="91400" anchor="ctr" anchorCtr="0">
            <a:noAutofit/>
          </a:bodyPr>
          <a:lstStyle/>
          <a:p>
            <a:pPr marL="0" marR="0" lvl="0" indent="0" algn="ctr" rtl="0">
              <a:spcBef>
                <a:spcPts val="0"/>
              </a:spcBef>
              <a:buClr>
                <a:schemeClr val="dk1"/>
              </a:buClr>
              <a:buSzPct val="25000"/>
              <a:buFont typeface="Times New Roman"/>
              <a:buNone/>
            </a:pPr>
            <a:r>
              <a:rPr lang="en-US" b="1" dirty="0">
                <a:solidFill>
                  <a:schemeClr val="dk1"/>
                </a:solidFill>
              </a:rPr>
              <a:t>Conclusion</a:t>
            </a:r>
          </a:p>
        </p:txBody>
      </p:sp>
      <p:sp>
        <p:nvSpPr>
          <p:cNvPr id="41" name="Shape 41"/>
          <p:cNvSpPr txBox="1">
            <a:spLocks noGrp="1"/>
          </p:cNvSpPr>
          <p:nvPr>
            <p:ph type="body" idx="17"/>
          </p:nvPr>
        </p:nvSpPr>
        <p:spPr>
          <a:xfrm>
            <a:off x="32689800" y="27836554"/>
            <a:ext cx="10607100" cy="1618210"/>
          </a:xfrm>
          <a:prstGeom prst="rect">
            <a:avLst/>
          </a:prstGeom>
          <a:noFill/>
          <a:ln>
            <a:noFill/>
          </a:ln>
        </p:spPr>
        <p:txBody>
          <a:bodyPr lIns="228550" tIns="228550" rIns="228550" bIns="228550" anchor="t" anchorCtr="0">
            <a:noAutofit/>
          </a:bodyPr>
          <a:lstStyle/>
          <a:p>
            <a:pPr marL="0" lvl="0" algn="just">
              <a:lnSpc>
                <a:spcPct val="131250"/>
              </a:lnSpc>
              <a:spcAft>
                <a:spcPts val="1100"/>
              </a:spcAft>
              <a:buClr>
                <a:schemeClr val="dk1"/>
              </a:buClr>
              <a:buSzPct val="137500"/>
              <a:buNone/>
            </a:pPr>
            <a:r>
              <a:rPr lang="en-US" sz="2400" dirty="0" smtClean="0">
                <a:solidFill>
                  <a:schemeClr val="dk1"/>
                </a:solidFill>
              </a:rPr>
              <a:t>This  project is not yet concluded… (But it will be by the time this poster is presented)</a:t>
            </a:r>
            <a:endParaRPr lang="en-US" sz="2400" dirty="0">
              <a:solidFill>
                <a:schemeClr val="dk1"/>
              </a:solidFill>
            </a:endParaRPr>
          </a:p>
        </p:txBody>
      </p:sp>
      <p:sp>
        <p:nvSpPr>
          <p:cNvPr id="42" name="Shape 42"/>
          <p:cNvSpPr txBox="1">
            <a:spLocks noGrp="1"/>
          </p:cNvSpPr>
          <p:nvPr>
            <p:ph type="title"/>
          </p:nvPr>
        </p:nvSpPr>
        <p:spPr>
          <a:xfrm>
            <a:off x="11200625" y="1271475"/>
            <a:ext cx="21499500" cy="1815599"/>
          </a:xfrm>
          <a:prstGeom prst="rect">
            <a:avLst/>
          </a:prstGeom>
        </p:spPr>
        <p:txBody>
          <a:bodyPr lIns="91425" tIns="91425" rIns="91425" bIns="91425" anchor="ctr" anchorCtr="0">
            <a:noAutofit/>
          </a:bodyPr>
          <a:lstStyle/>
          <a:p>
            <a:pPr>
              <a:buNone/>
            </a:pPr>
            <a:r>
              <a:rPr lang="en-US" dirty="0" smtClean="0"/>
              <a:t>UCSC ARC CPOL Antenna</a:t>
            </a:r>
            <a:endParaRPr lang="en-US" dirty="0"/>
          </a:p>
        </p:txBody>
      </p:sp>
      <p:sp>
        <p:nvSpPr>
          <p:cNvPr id="43" name="Shape 43"/>
          <p:cNvSpPr txBox="1">
            <a:spLocks noGrp="1"/>
          </p:cNvSpPr>
          <p:nvPr>
            <p:ph type="subTitle" idx="18"/>
          </p:nvPr>
        </p:nvSpPr>
        <p:spPr>
          <a:xfrm>
            <a:off x="11891975" y="3087087"/>
            <a:ext cx="20116799" cy="1674000"/>
          </a:xfrm>
          <a:prstGeom prst="rect">
            <a:avLst/>
          </a:prstGeom>
        </p:spPr>
        <p:txBody>
          <a:bodyPr lIns="91425" tIns="91425" rIns="91425" bIns="91425" anchor="ctr" anchorCtr="0">
            <a:noAutofit/>
          </a:bodyPr>
          <a:lstStyle/>
          <a:p>
            <a:pPr lvl="0" rtl="0">
              <a:buNone/>
            </a:pPr>
            <a:r>
              <a:rPr lang="en-US" dirty="0" smtClean="0"/>
              <a:t>Kevin Helms, Tim Bodkin, Luis Ceja, Chris </a:t>
            </a:r>
            <a:r>
              <a:rPr lang="en-US" dirty="0" err="1" smtClean="0"/>
              <a:t>Tatosian</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4209038" y="457200"/>
            <a:ext cx="7542948" cy="414541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745439" y="26524741"/>
            <a:ext cx="8376024" cy="547925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33638837" y="10773602"/>
            <a:ext cx="8118763" cy="647196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12538737" y="18616686"/>
            <a:ext cx="17827491" cy="781440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30" name="Picture 6" descr="G:\Users\Owner\Dropbox\SeniorDesign\Project Documents\Pictures for Presentation and other docs\Untitled-1.png"/>
          <p:cNvPicPr>
            <a:picLocks noChangeAspect="1" noChangeArrowheads="1"/>
          </p:cNvPicPr>
          <p:nvPr/>
        </p:nvPicPr>
        <p:blipFill>
          <a:blip r:embed="rId7"/>
          <a:srcRect/>
          <a:stretch>
            <a:fillRect/>
          </a:stretch>
        </p:blipFill>
        <p:spPr bwMode="auto">
          <a:xfrm>
            <a:off x="1616365" y="21873416"/>
            <a:ext cx="8109525" cy="4221188"/>
          </a:xfrm>
          <a:prstGeom prst="rect">
            <a:avLst/>
          </a:prstGeom>
          <a:noFill/>
        </p:spPr>
      </p:pic>
      <p:sp>
        <p:nvSpPr>
          <p:cNvPr id="27" name="Text Placeholder 26"/>
          <p:cNvSpPr>
            <a:spLocks noGrp="1"/>
          </p:cNvSpPr>
          <p:nvPr>
            <p:ph type="body" idx="5"/>
          </p:nvPr>
        </p:nvSpPr>
        <p:spPr>
          <a:xfrm>
            <a:off x="12025745" y="7154635"/>
            <a:ext cx="19784291" cy="10080420"/>
          </a:xfrm>
        </p:spPr>
        <p:txBody>
          <a:bodyPr/>
          <a:lstStyle/>
          <a:p>
            <a:pPr algn="just"/>
            <a:r>
              <a:rPr lang="en-US" dirty="0" smtClean="0"/>
              <a:t>	</a:t>
            </a:r>
          </a:p>
          <a:p>
            <a:pPr algn="just"/>
            <a:r>
              <a:rPr lang="en-US" dirty="0" smtClean="0"/>
              <a:t>	</a:t>
            </a:r>
            <a:r>
              <a:rPr lang="en-US" dirty="0" smtClean="0"/>
              <a:t>By reducing multipath interference, the circularly polarized antenna design will increase the local reach, and dependability of the UCSC amateur radio repeater.  Additionally, two separate </a:t>
            </a:r>
            <a:r>
              <a:rPr lang="en-US" dirty="0" err="1" smtClean="0"/>
              <a:t>RoIP</a:t>
            </a:r>
            <a:r>
              <a:rPr lang="en-US" dirty="0" smtClean="0"/>
              <a:t> nodes will be implemented which will interface with the repeater, thus providing world wide connectivity with the amateur radio community.  </a:t>
            </a:r>
            <a:r>
              <a:rPr lang="en-US" dirty="0" err="1" smtClean="0"/>
              <a:t>RoIP</a:t>
            </a:r>
            <a:r>
              <a:rPr lang="en-US" dirty="0" smtClean="0"/>
              <a:t>, which stands for “Radio over Internet Protocol” is similar to VoIP, and in fact uses many of the same protocols as services such as </a:t>
            </a:r>
            <a:r>
              <a:rPr lang="en-US" dirty="0" err="1" smtClean="0"/>
              <a:t>skype</a:t>
            </a:r>
            <a:r>
              <a:rPr lang="en-US" dirty="0" smtClean="0"/>
              <a:t>.  By implementing two nodes which use 2 different protocols this would allow the repeater to communicate with people on multiple networks, namely, </a:t>
            </a:r>
            <a:r>
              <a:rPr lang="en-US" dirty="0" err="1" smtClean="0"/>
              <a:t>Echolink</a:t>
            </a:r>
            <a:r>
              <a:rPr lang="en-US" dirty="0" smtClean="0"/>
              <a:t>, and </a:t>
            </a:r>
            <a:r>
              <a:rPr lang="en-US" dirty="0" err="1" smtClean="0"/>
              <a:t>Allstar</a:t>
            </a:r>
            <a:r>
              <a:rPr lang="en-US" dirty="0" smtClean="0"/>
              <a:t> Link. </a:t>
            </a:r>
            <a:endParaRPr lang="en-US" dirty="0" smtClean="0"/>
          </a:p>
          <a:p>
            <a:pPr algn="just"/>
            <a:endParaRPr lang="en-US" dirty="0" smtClean="0"/>
          </a:p>
          <a:p>
            <a:pPr algn="just"/>
            <a:r>
              <a:rPr lang="en-US" dirty="0" smtClean="0"/>
              <a:t>	Once </a:t>
            </a:r>
            <a:r>
              <a:rPr lang="en-US" dirty="0" smtClean="0"/>
              <a:t>a user activates an </a:t>
            </a:r>
            <a:r>
              <a:rPr lang="en-US" dirty="0" err="1" smtClean="0"/>
              <a:t>RoIP</a:t>
            </a:r>
            <a:r>
              <a:rPr lang="en-US" dirty="0" smtClean="0"/>
              <a:t> node, the user must then key in the number of the node they would like to connect with.  Depending on which network is being utilized, the destination node does not necessarily have to be another repeater, or radio.  In addition to repeater, and transceiver nodes, the </a:t>
            </a:r>
            <a:r>
              <a:rPr lang="en-US" dirty="0" err="1" smtClean="0"/>
              <a:t>Echolink</a:t>
            </a:r>
            <a:r>
              <a:rPr lang="en-US" dirty="0" smtClean="0"/>
              <a:t> network for example, allows users to use their mobile phones, and PCs to connect to the network. </a:t>
            </a:r>
            <a:endParaRPr lang="en-US" dirty="0" smtClean="0"/>
          </a:p>
          <a:p>
            <a:pPr algn="just"/>
            <a:endParaRPr lang="en-US" dirty="0" smtClean="0"/>
          </a:p>
          <a:p>
            <a:pPr algn="just"/>
            <a:r>
              <a:rPr lang="en-US" dirty="0" smtClean="0"/>
              <a:t>	</a:t>
            </a:r>
            <a:r>
              <a:rPr lang="en-US" dirty="0" smtClean="0"/>
              <a:t> An Audio linking interface serves as the central hub for the summing, and distribution of all audio, and control signals to and from the repeater.  Due to the system’s necessity of having multiple recipients of the audio signal from the repeater, as well as a need for control logic between these devices, having a single point in the system to facilitate the interaction served as a way to simplify this part of the </a:t>
            </a:r>
            <a:r>
              <a:rPr lang="en-US" dirty="0" smtClean="0"/>
              <a:t>system.  The </a:t>
            </a:r>
            <a:r>
              <a:rPr lang="en-US" dirty="0" smtClean="0"/>
              <a:t>DTMF </a:t>
            </a:r>
            <a:r>
              <a:rPr lang="en-US" dirty="0" smtClean="0"/>
              <a:t>activated microcontroller will </a:t>
            </a:r>
            <a:r>
              <a:rPr lang="en-US" dirty="0" smtClean="0"/>
              <a:t>serve </a:t>
            </a:r>
            <a:r>
              <a:rPr lang="en-US" dirty="0" smtClean="0"/>
              <a:t>as a means to control </a:t>
            </a:r>
            <a:r>
              <a:rPr lang="en-US" dirty="0" smtClean="0"/>
              <a:t>the switching of antennas from the field. This module is responsible for decoding incoming DTMF sequences, acknowledging a command to switch antennas, and preventing the repeater from transmitting while switching. </a:t>
            </a:r>
            <a:r>
              <a:rPr lang="en-US" dirty="0" smtClean="0"/>
              <a:t> </a:t>
            </a:r>
          </a:p>
          <a:p>
            <a:pPr algn="just"/>
            <a:endParaRPr lang="en-US" dirty="0" smtClean="0"/>
          </a:p>
          <a:p>
            <a:pPr algn="just"/>
            <a:r>
              <a:rPr lang="en-US" dirty="0" smtClean="0"/>
              <a:t>	</a:t>
            </a:r>
            <a:r>
              <a:rPr lang="en-US" dirty="0" smtClean="0"/>
              <a:t> In order to evaluate the effectiveness of the circularly polarized antenna versus the linear antenna in real time, a system was required that would allow for rapid switching between the two antennas. This need dictated the creation of an antenna switching system. This system is responsible for regulating the power provided to pair of relays which connect both antennas to the repeater. </a:t>
            </a:r>
          </a:p>
          <a:p>
            <a:pPr algn="just"/>
            <a:endParaRPr lang="en-US" dirty="0" smtClean="0"/>
          </a:p>
          <a:p>
            <a:pPr algn="just"/>
            <a:r>
              <a:rPr lang="en-US" dirty="0" smtClean="0"/>
              <a:t>	Once </a:t>
            </a:r>
            <a:r>
              <a:rPr lang="en-US" dirty="0" smtClean="0"/>
              <a:t>fully integrated, the system, from a high level </a:t>
            </a:r>
            <a:r>
              <a:rPr lang="en-US" dirty="0" smtClean="0"/>
              <a:t>perspective will </a:t>
            </a:r>
            <a:r>
              <a:rPr lang="en-US" dirty="0" smtClean="0"/>
              <a:t>function such that a person in the field will have the ability to communicate with the UCSC repeater through their handheld, mobile, or stationary transceiver.  Both the antenna switching circuit, and the </a:t>
            </a:r>
            <a:r>
              <a:rPr lang="en-US" dirty="0" err="1" smtClean="0"/>
              <a:t>RoIP</a:t>
            </a:r>
            <a:r>
              <a:rPr lang="en-US" dirty="0" smtClean="0"/>
              <a:t> nodes are designed to be controlled wirelessly via DTMF protocol which is sent from the keypad of the user’s transceiver.  Using predetermined DTMF sequences, the user will have the ability to choose which antenna they would like to use, as well as activate, and operate the </a:t>
            </a:r>
            <a:r>
              <a:rPr lang="en-US" dirty="0" err="1" smtClean="0"/>
              <a:t>RoIP</a:t>
            </a:r>
            <a:r>
              <a:rPr lang="en-US" dirty="0" smtClean="0"/>
              <a:t> nodes, thus giving them the ability to communicate with other nodes, both amateur radio nodes, as well as non-radio nodes. </a:t>
            </a:r>
          </a:p>
          <a:p>
            <a:endParaRPr lang="en-US" dirty="0" smtClean="0"/>
          </a:p>
          <a:p>
            <a:r>
              <a:rPr lang="en-US" dirty="0" smtClean="0"/>
              <a:t>  </a:t>
            </a:r>
            <a:endParaRPr lang="en-US" dirty="0"/>
          </a:p>
        </p:txBody>
      </p:sp>
      <p:sp>
        <p:nvSpPr>
          <p:cNvPr id="45" name="Shape 30"/>
          <p:cNvSpPr txBox="1">
            <a:spLocks/>
          </p:cNvSpPr>
          <p:nvPr/>
        </p:nvSpPr>
        <p:spPr>
          <a:xfrm>
            <a:off x="32627456" y="7418777"/>
            <a:ext cx="10608563" cy="3962401"/>
          </a:xfrm>
          <a:prstGeom prst="rect">
            <a:avLst/>
          </a:prstGeom>
          <a:noFill/>
          <a:ln>
            <a:noFill/>
          </a:ln>
        </p:spPr>
        <p:txBody>
          <a:bodyPr lIns="228550" tIns="228550" rIns="228550" bIns="228550" anchor="t" anchorCtr="0">
            <a:noAutofit/>
          </a:bodyPr>
          <a:lstStyle/>
          <a:p>
            <a:pPr lvl="0" algn="just"/>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a:t>
            </a:r>
            <a:r>
              <a:rPr lang="en-US" sz="2400" dirty="0" smtClean="0"/>
              <a:t>The antenna design was based off of work done by WA7X due to the simplicity of the design, and the availability of materials. With the specifications of the design being similar gain as the current antenna, and a high axial ratio, a good starting point was a quarter wave vertical dipole connected to a half wave loop. Maximum gain was achieved in the horizontal, a desired result, though it is much less than the current antenna at 2.16 </a:t>
            </a:r>
            <a:r>
              <a:rPr lang="en-US" sz="2400" dirty="0" err="1" smtClean="0"/>
              <a:t>dB</a:t>
            </a:r>
            <a:r>
              <a:rPr lang="en-US" sz="2400" baseline="-25000" dirty="0" err="1" smtClean="0"/>
              <a:t>i</a:t>
            </a:r>
            <a:r>
              <a:rPr lang="en-US" sz="2400" dirty="0" smtClean="0"/>
              <a:t>. The axial ratio of this initial design was between .7 and 1.0 </a:t>
            </a:r>
            <a:r>
              <a:rPr lang="en-US" sz="2400" dirty="0" smtClean="0"/>
              <a:t>.</a:t>
            </a:r>
            <a:endParaRPr kumimoji="0" lang="en-US" sz="2400" b="0" i="0" u="none" strike="noStrike" kern="0" cap="none" spc="0" normalizeH="0" baseline="0" noProof="0" dirty="0">
              <a:ln>
                <a:noFill/>
              </a:ln>
              <a:solidFill>
                <a:schemeClr val="dk1"/>
              </a:solidFill>
              <a:effectLst/>
              <a:uLnTx/>
              <a:uFillTx/>
              <a:latin typeface="Arial"/>
              <a:ea typeface="Arial"/>
              <a:cs typeface="Arial"/>
              <a:sym typeface="Arial"/>
            </a:endParaRPr>
          </a:p>
        </p:txBody>
      </p:sp>
      <p:sp>
        <p:nvSpPr>
          <p:cNvPr id="47" name="Shape 30"/>
          <p:cNvSpPr txBox="1">
            <a:spLocks noGrp="1"/>
          </p:cNvSpPr>
          <p:nvPr>
            <p:ph type="body" idx="3"/>
          </p:nvPr>
        </p:nvSpPr>
        <p:spPr>
          <a:xfrm>
            <a:off x="32655165" y="18640961"/>
            <a:ext cx="10608563" cy="8070603"/>
          </a:xfrm>
          <a:prstGeom prst="rect">
            <a:avLst/>
          </a:prstGeom>
          <a:noFill/>
          <a:ln>
            <a:noFill/>
          </a:ln>
        </p:spPr>
        <p:txBody>
          <a:bodyPr lIns="228550" tIns="228550" rIns="228550" bIns="228550" anchor="t" anchorCtr="0">
            <a:noAutofit/>
          </a:bodyPr>
          <a:lstStyle/>
          <a:p>
            <a:pPr algn="just"/>
            <a:r>
              <a:rPr lang="en-US" dirty="0" smtClean="0"/>
              <a:t>	</a:t>
            </a:r>
            <a:r>
              <a:rPr lang="en-US" dirty="0" smtClean="0"/>
              <a:t>A</a:t>
            </a:r>
            <a:r>
              <a:rPr lang="en-US" dirty="0" smtClean="0"/>
              <a:t> prototype antenna </a:t>
            </a:r>
            <a:r>
              <a:rPr lang="en-US" dirty="0" smtClean="0"/>
              <a:t>was constructed using ¼” copper pipe. From here, there were design challenges in making the antenna structurally stable as well as taking accurate measurements. The initial measurements seemed inaccurate, and was later confirmed to be due to calibration and the way the antenna was being fed the signal. Since the initial measurements seemed to disagree with simulation, a simple quarter wave dipole was constructed so that more accurate measurements could be made on a simpler antenna. In doing a so a more legitimate, stable, </a:t>
            </a:r>
            <a:r>
              <a:rPr lang="en-US" dirty="0" err="1" smtClean="0"/>
              <a:t>feedpoint</a:t>
            </a:r>
            <a:r>
              <a:rPr lang="en-US" dirty="0" smtClean="0"/>
              <a:t> was constructed. Upon confirmation with simulation, the dipole was disassembled and the </a:t>
            </a:r>
            <a:r>
              <a:rPr lang="en-US" dirty="0" err="1" smtClean="0"/>
              <a:t>feedpoint</a:t>
            </a:r>
            <a:r>
              <a:rPr lang="en-US" dirty="0" smtClean="0"/>
              <a:t> was transferred to the </a:t>
            </a:r>
            <a:r>
              <a:rPr lang="en-US" dirty="0" err="1" smtClean="0"/>
              <a:t>CPol</a:t>
            </a:r>
            <a:r>
              <a:rPr lang="en-US" dirty="0" smtClean="0"/>
              <a:t> antenna</a:t>
            </a:r>
            <a:r>
              <a:rPr lang="en-US" dirty="0" smtClean="0"/>
              <a:t>.</a:t>
            </a:r>
          </a:p>
          <a:p>
            <a:pPr algn="just"/>
            <a:endParaRPr lang="en-US" dirty="0" smtClean="0"/>
          </a:p>
          <a:p>
            <a:pPr algn="just"/>
            <a:r>
              <a:rPr lang="en-US" dirty="0" smtClean="0"/>
              <a:t>	</a:t>
            </a:r>
            <a:r>
              <a:rPr lang="en-US" dirty="0" smtClean="0"/>
              <a:t> We decided to implement the All Star Link node using the </a:t>
            </a:r>
            <a:r>
              <a:rPr lang="en-US" dirty="0" err="1" smtClean="0"/>
              <a:t>Odroid</a:t>
            </a:r>
            <a:r>
              <a:rPr lang="en-US" dirty="0" smtClean="0"/>
              <a:t> U3. In order to run smoothly, All Star Link requires at least 1.2 GHz of processing power, which the </a:t>
            </a:r>
            <a:r>
              <a:rPr lang="en-US" dirty="0" err="1" smtClean="0"/>
              <a:t>Odroid</a:t>
            </a:r>
            <a:r>
              <a:rPr lang="en-US" dirty="0" smtClean="0"/>
              <a:t> U3 is more than capable of running, at 1.7GHz. The </a:t>
            </a:r>
            <a:r>
              <a:rPr lang="en-US" dirty="0" err="1" smtClean="0"/>
              <a:t>Odroid</a:t>
            </a:r>
            <a:r>
              <a:rPr lang="en-US" dirty="0" smtClean="0"/>
              <a:t> U3 also comes with a GPIO board that includes the </a:t>
            </a:r>
            <a:r>
              <a:rPr lang="en-US" dirty="0" err="1" smtClean="0"/>
              <a:t>Atmega</a:t>
            </a:r>
            <a:r>
              <a:rPr lang="en-US" dirty="0" smtClean="0"/>
              <a:t> 328, the same microcontroller we are using for the DTMF controller. By using the </a:t>
            </a:r>
            <a:r>
              <a:rPr lang="en-US" dirty="0" err="1" smtClean="0"/>
              <a:t>Odroid</a:t>
            </a:r>
            <a:r>
              <a:rPr lang="en-US" dirty="0" smtClean="0"/>
              <a:t> U3 with the GPIO board, we have the possibility of merging the DTMF Controller onto the same board as the All Star Link. The </a:t>
            </a:r>
            <a:r>
              <a:rPr lang="en-US" dirty="0" err="1" smtClean="0"/>
              <a:t>Odroid</a:t>
            </a:r>
            <a:r>
              <a:rPr lang="en-US" dirty="0" smtClean="0"/>
              <a:t> also uses the same </a:t>
            </a:r>
            <a:r>
              <a:rPr lang="en-US" dirty="0" err="1" smtClean="0"/>
              <a:t>usb</a:t>
            </a:r>
            <a:r>
              <a:rPr lang="en-US" dirty="0" smtClean="0"/>
              <a:t> audio codec, the CM 108 chipset. This is configured through the </a:t>
            </a:r>
            <a:r>
              <a:rPr lang="en-US" dirty="0" err="1" smtClean="0"/>
              <a:t>chan_usb.c</a:t>
            </a:r>
            <a:r>
              <a:rPr lang="en-US" dirty="0" smtClean="0"/>
              <a:t> file compiled under Asterisk. </a:t>
            </a:r>
          </a:p>
          <a:p>
            <a:pPr algn="just"/>
            <a:r>
              <a:rPr lang="en-US" dirty="0" smtClean="0"/>
              <a:t> </a:t>
            </a:r>
            <a:endParaRPr lang="en-US" sz="2400" dirty="0">
              <a:solidFill>
                <a:schemeClr val="dk1"/>
              </a:solidFill>
            </a:endParaRPr>
          </a:p>
        </p:txBody>
      </p:sp>
    </p:spTree>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Classic - Wide Center">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70</Words>
  <Application>Microsoft Office PowerPoint</Application>
  <PresentationFormat>Custom</PresentationFormat>
  <Paragraphs>39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Classic - Wide Center</vt:lpstr>
      <vt:lpstr>UCSC ARC CPOL Antenna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Goes Here</dc:title>
  <dc:creator>David</dc:creator>
  <cp:lastModifiedBy>Owner</cp:lastModifiedBy>
  <cp:revision>16</cp:revision>
  <dcterms:modified xsi:type="dcterms:W3CDTF">2015-05-18T08:26:00Z</dcterms:modified>
</cp:coreProperties>
</file>