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 snapToGrid="0">
      <p:cViewPr>
        <p:scale>
          <a:sx n="30" d="100"/>
          <a:sy n="30" d="100"/>
        </p:scale>
        <p:origin x="-618" y="136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20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6716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buClr>
                <a:schemeClr val="dk1"/>
              </a:buClr>
              <a:buNone/>
              <a:defRPr sz="6600"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2400"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10146394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r>
              <a:rPr lang="en-US" dirty="0" smtClean="0"/>
              <a:t>	UC </a:t>
            </a:r>
            <a:r>
              <a:rPr lang="en-US" dirty="0"/>
              <a:t>Santa Cruz currently utilizes a repeater which AC6P and K3RRY designed and built for </a:t>
            </a:r>
            <a:r>
              <a:rPr lang="en-US" dirty="0" smtClean="0"/>
              <a:t>radio communications</a:t>
            </a:r>
            <a:r>
              <a:rPr lang="en-US" dirty="0"/>
              <a:t>. The repeater listens for low power signals, beginning with PL tones, at 144.710 </a:t>
            </a:r>
            <a:r>
              <a:rPr lang="en-US" dirty="0" smtClean="0"/>
              <a:t>MHz and </a:t>
            </a:r>
            <a:r>
              <a:rPr lang="en-US" dirty="0"/>
              <a:t>immediately rebroadcasts, or ‘repeats,’ them at much higher power on a 145.310 MHz in order </a:t>
            </a:r>
            <a:r>
              <a:rPr lang="en-US" dirty="0" smtClean="0"/>
              <a:t>to increase </a:t>
            </a:r>
            <a:r>
              <a:rPr lang="en-US" dirty="0"/>
              <a:t>the range of wireless communication. Ideally, for reliable communication a repeater </a:t>
            </a:r>
            <a:r>
              <a:rPr lang="en-US" dirty="0" smtClean="0"/>
              <a:t>antenna would </a:t>
            </a:r>
            <a:r>
              <a:rPr lang="en-US" dirty="0"/>
              <a:t>be at the top of a tall building in the line of sight of those it is trying to communicate with. </a:t>
            </a:r>
            <a:r>
              <a:rPr lang="en-US" dirty="0" smtClean="0"/>
              <a:t>The location </a:t>
            </a:r>
            <a:r>
              <a:rPr lang="en-US" dirty="0"/>
              <a:t>of UCSC and the surrounding geography present a problem with wireless communication </a:t>
            </a:r>
            <a:r>
              <a:rPr lang="en-US" dirty="0" smtClean="0"/>
              <a:t>and due </a:t>
            </a:r>
            <a:r>
              <a:rPr lang="en-US" dirty="0"/>
              <a:t>to the mountainous terrain, some coverage areas are shadowed by hills and are subject to multipath</a:t>
            </a:r>
          </a:p>
          <a:p>
            <a:r>
              <a:rPr lang="en-US" dirty="0" smtClean="0"/>
              <a:t>interference. </a:t>
            </a:r>
          </a:p>
          <a:p>
            <a:r>
              <a:rPr lang="en-US" dirty="0"/>
              <a:t>	</a:t>
            </a:r>
            <a:r>
              <a:rPr lang="en-US" dirty="0" smtClean="0"/>
              <a:t>We </a:t>
            </a:r>
            <a:r>
              <a:rPr lang="en-US" dirty="0"/>
              <a:t>currently have a 7/8 wave vertically polarized antenna on the roof of Baskin </a:t>
            </a:r>
            <a:r>
              <a:rPr lang="en-US" dirty="0" smtClean="0"/>
              <a:t>Engineering, vertical </a:t>
            </a:r>
            <a:r>
              <a:rPr lang="en-US" dirty="0"/>
              <a:t>polarization meaning the electric field vectors of the propagating wave are perpendicular to the</a:t>
            </a:r>
          </a:p>
          <a:p>
            <a:r>
              <a:rPr lang="en-US" dirty="0"/>
              <a:t>earth. Vertically polarized waves have a high likelihood of being degraded, this is due to refraction </a:t>
            </a:r>
            <a:r>
              <a:rPr lang="en-US" dirty="0" smtClean="0"/>
              <a:t>and absorption</a:t>
            </a:r>
            <a:r>
              <a:rPr lang="en-US" dirty="0"/>
              <a:t>. Different materials absorb and refract waves at different angles depending on how the wave is</a:t>
            </a:r>
          </a:p>
          <a:p>
            <a:r>
              <a:rPr lang="en-US" dirty="0"/>
              <a:t>polarized. By the time the traveling wave reaches our repeater it may be tilted as it travels over the </a:t>
            </a:r>
            <a:r>
              <a:rPr lang="en-US" dirty="0" smtClean="0"/>
              <a:t>earth or </a:t>
            </a:r>
            <a:r>
              <a:rPr lang="en-US" dirty="0"/>
              <a:t>bounced off objects or hills. By super position this may result in a horizontally polarized </a:t>
            </a:r>
            <a:r>
              <a:rPr lang="en-US" dirty="0" err="1" smtClean="0"/>
              <a:t>wavefront</a:t>
            </a:r>
            <a:r>
              <a:rPr lang="en-US" dirty="0"/>
              <a:t> </a:t>
            </a:r>
            <a:r>
              <a:rPr lang="en-US" dirty="0" smtClean="0"/>
              <a:t>which </a:t>
            </a:r>
            <a:r>
              <a:rPr lang="en-US" dirty="0"/>
              <a:t>would cause a loss of 20 dB or more in received power, or multipath interference due to </a:t>
            </a:r>
            <a:r>
              <a:rPr lang="en-US" dirty="0" smtClean="0"/>
              <a:t>waves being </a:t>
            </a:r>
            <a:r>
              <a:rPr lang="en-US" dirty="0"/>
              <a:t>out of phase and cancelling out. Our goal is to create an antenna which radiates with </a:t>
            </a:r>
            <a:r>
              <a:rPr lang="en-US" dirty="0" smtClean="0"/>
              <a:t>circular polarization</a:t>
            </a:r>
            <a:r>
              <a:rPr lang="en-US" dirty="0"/>
              <a:t>. This mitigates the polarization mismatch and results in only 3 dB of loss regardless of how</a:t>
            </a:r>
          </a:p>
          <a:p>
            <a:r>
              <a:rPr lang="en-US" dirty="0"/>
              <a:t>the linear antennas are oriented and is much lower probability of being degraded due to absorption </a:t>
            </a:r>
            <a:r>
              <a:rPr lang="en-US" dirty="0" smtClean="0"/>
              <a:t>and refraction </a:t>
            </a:r>
            <a:r>
              <a:rPr lang="en-US" dirty="0"/>
              <a:t>compared to linearly polarized waves.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377371" y="18433142"/>
            <a:ext cx="10813083" cy="3962401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approach is to design, characterize, and implement a circularly polarized antenna to </a:t>
            </a:r>
            <a:r>
              <a:rPr lang="en-US" dirty="0" smtClean="0"/>
              <a:t>increase the </a:t>
            </a:r>
            <a:r>
              <a:rPr lang="en-US" dirty="0"/>
              <a:t>UCSC AC6P Repeater range and to mitigate </a:t>
            </a:r>
            <a:r>
              <a:rPr lang="en-US" dirty="0" smtClean="0"/>
              <a:t>multipath interference </a:t>
            </a:r>
            <a:r>
              <a:rPr lang="en-US" dirty="0"/>
              <a:t>in troublesome coverage </a:t>
            </a:r>
            <a:r>
              <a:rPr lang="en-US" dirty="0" smtClean="0"/>
              <a:t>areas. The </a:t>
            </a:r>
            <a:r>
              <a:rPr lang="en-US" dirty="0"/>
              <a:t>antenna will be interfaced with the repeater via DTMF protocol, allowing for smooth </a:t>
            </a:r>
            <a:r>
              <a:rPr lang="en-US" dirty="0" smtClean="0"/>
              <a:t>switching between </a:t>
            </a:r>
            <a:r>
              <a:rPr lang="en-US" dirty="0"/>
              <a:t>the current linearly polarized antenna and the circularly polarized antenna wirelessly, from </a:t>
            </a:r>
            <a:r>
              <a:rPr lang="en-US" dirty="0" smtClean="0"/>
              <a:t>a portable </a:t>
            </a:r>
            <a:r>
              <a:rPr lang="en-US" dirty="0"/>
              <a:t>radio. Echolink and All-Star Link nodes will be integrated into the current system with our</a:t>
            </a:r>
          </a:p>
          <a:p>
            <a:r>
              <a:rPr lang="en-US" dirty="0"/>
              <a:t>DTMF controller, allowing worldwide access to our repeater.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54326" y="17321517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Approach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5"/>
          </p:nvPr>
        </p:nvSpPr>
        <p:spPr>
          <a:xfrm>
            <a:off x="11891965" y="7154636"/>
            <a:ext cx="20116799" cy="7911194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r>
              <a:rPr lang="en-US" dirty="0" smtClean="0"/>
              <a:t>	By </a:t>
            </a:r>
            <a:r>
              <a:rPr lang="en-US" dirty="0"/>
              <a:t>reducing multipath interference, the circularly polarized antenna design will increase the </a:t>
            </a:r>
            <a:r>
              <a:rPr lang="en-US" dirty="0" smtClean="0"/>
              <a:t>local reach</a:t>
            </a:r>
            <a:r>
              <a:rPr lang="en-US" dirty="0"/>
              <a:t>, and dependability of the UCSC amateur radio repeater. Additionally, two separate </a:t>
            </a:r>
            <a:r>
              <a:rPr lang="en-US" dirty="0" err="1"/>
              <a:t>RoIP</a:t>
            </a:r>
            <a:r>
              <a:rPr lang="en-US" dirty="0"/>
              <a:t> nodes </a:t>
            </a:r>
            <a:r>
              <a:rPr lang="en-US" dirty="0" smtClean="0"/>
              <a:t>will be </a:t>
            </a:r>
            <a:r>
              <a:rPr lang="en-US" dirty="0"/>
              <a:t>implemented which will interface with the repeater, thus providing world wide connectivity with </a:t>
            </a:r>
            <a:r>
              <a:rPr lang="en-US" dirty="0" smtClean="0"/>
              <a:t>the amateur </a:t>
            </a:r>
            <a:r>
              <a:rPr lang="en-US" dirty="0"/>
              <a:t>radio community. </a:t>
            </a:r>
            <a:r>
              <a:rPr lang="en-US" dirty="0" err="1"/>
              <a:t>RoIP</a:t>
            </a:r>
            <a:r>
              <a:rPr lang="en-US" dirty="0"/>
              <a:t>, which stands for “Radio over Internet Protocol” is similar to VoIP, </a:t>
            </a:r>
            <a:r>
              <a:rPr lang="en-US" dirty="0" smtClean="0"/>
              <a:t>and in </a:t>
            </a:r>
            <a:r>
              <a:rPr lang="en-US" dirty="0"/>
              <a:t>fact uses many of the same protocols as services such as skype. By implementing two nodes which </a:t>
            </a:r>
            <a:r>
              <a:rPr lang="en-US" dirty="0" smtClean="0"/>
              <a:t>use 2 </a:t>
            </a:r>
            <a:r>
              <a:rPr lang="en-US" dirty="0"/>
              <a:t>different protocols this would allow the repeater to communicate with people on multiple </a:t>
            </a:r>
            <a:r>
              <a:rPr lang="en-US" dirty="0" smtClean="0"/>
              <a:t>networks, namely</a:t>
            </a:r>
            <a:r>
              <a:rPr lang="en-US" dirty="0"/>
              <a:t>, Echolink, and </a:t>
            </a:r>
            <a:r>
              <a:rPr lang="en-US" dirty="0" err="1"/>
              <a:t>Allstar</a:t>
            </a:r>
            <a:r>
              <a:rPr lang="en-US" dirty="0"/>
              <a:t> Link.</a:t>
            </a:r>
          </a:p>
          <a:p>
            <a:r>
              <a:rPr lang="en-US" dirty="0" smtClean="0"/>
              <a:t>	Each </a:t>
            </a:r>
            <a:r>
              <a:rPr lang="en-US" dirty="0" err="1"/>
              <a:t>RoIP</a:t>
            </a:r>
            <a:r>
              <a:rPr lang="en-US" dirty="0"/>
              <a:t> node requires its own </a:t>
            </a:r>
            <a:r>
              <a:rPr lang="en-US" dirty="0" err="1"/>
              <a:t>linux</a:t>
            </a:r>
            <a:r>
              <a:rPr lang="en-US" dirty="0"/>
              <a:t> based single board computer, as well as a path for </a:t>
            </a:r>
            <a:r>
              <a:rPr lang="en-US" dirty="0" smtClean="0"/>
              <a:t>audio, and </a:t>
            </a:r>
            <a:r>
              <a:rPr lang="en-US" dirty="0"/>
              <a:t>control signals, to and from the repeater. Since there will be multiple devices in a single system </a:t>
            </a:r>
            <a:r>
              <a:rPr lang="en-US" dirty="0" smtClean="0"/>
              <a:t>with a </a:t>
            </a:r>
            <a:r>
              <a:rPr lang="en-US" dirty="0"/>
              <a:t>need to meet these requirements, a linking interface has been designed, which directly facilitates </a:t>
            </a:r>
            <a:r>
              <a:rPr lang="en-US" dirty="0" smtClean="0"/>
              <a:t>the interaction </a:t>
            </a:r>
            <a:r>
              <a:rPr lang="en-US" dirty="0"/>
              <a:t>of the audio and control signals to and from the repeater. This linking interface is </a:t>
            </a:r>
            <a:r>
              <a:rPr lang="en-US" dirty="0" smtClean="0"/>
              <a:t>designed with </a:t>
            </a:r>
            <a:r>
              <a:rPr lang="en-US" dirty="0"/>
              <a:t>embedded control logic to ensure that only a single </a:t>
            </a:r>
            <a:r>
              <a:rPr lang="en-US" dirty="0" err="1"/>
              <a:t>RoIP</a:t>
            </a:r>
            <a:r>
              <a:rPr lang="en-US" dirty="0"/>
              <a:t> node can transmit to the repeater at </a:t>
            </a:r>
            <a:r>
              <a:rPr lang="en-US" dirty="0" smtClean="0"/>
              <a:t>any given </a:t>
            </a:r>
            <a:r>
              <a:rPr lang="en-US" dirty="0"/>
              <a:t>time.</a:t>
            </a:r>
          </a:p>
          <a:p>
            <a:r>
              <a:rPr lang="en-US" dirty="0" smtClean="0"/>
              <a:t>	Once </a:t>
            </a:r>
            <a:r>
              <a:rPr lang="en-US" dirty="0"/>
              <a:t>fully integrated, the system, from a high level perspective will function such that a person </a:t>
            </a:r>
            <a:r>
              <a:rPr lang="en-US" dirty="0" smtClean="0"/>
              <a:t>in the </a:t>
            </a:r>
            <a:r>
              <a:rPr lang="en-US" dirty="0"/>
              <a:t>field will have the ability to communicate with the UCSC repeater through their handheld, mobile, </a:t>
            </a:r>
            <a:r>
              <a:rPr lang="en-US" dirty="0" smtClean="0"/>
              <a:t>or stationary </a:t>
            </a:r>
            <a:r>
              <a:rPr lang="en-US" dirty="0"/>
              <a:t>transceiver. Both the antenna switching circuit, and the</a:t>
            </a:r>
          </a:p>
          <a:p>
            <a:r>
              <a:rPr lang="en-US" dirty="0" err="1"/>
              <a:t>RoIP</a:t>
            </a:r>
            <a:r>
              <a:rPr lang="en-US" dirty="0"/>
              <a:t> nodes are designed to be controlled wirelessly via DTMF protocol which is sent from the keypad </a:t>
            </a:r>
            <a:r>
              <a:rPr lang="en-US" dirty="0" smtClean="0"/>
              <a:t>of the </a:t>
            </a:r>
            <a:r>
              <a:rPr lang="en-US" dirty="0"/>
              <a:t>user’s transceiver. Using predetermined DTMF sequences, the user will have the ability to </a:t>
            </a:r>
            <a:r>
              <a:rPr lang="en-US" dirty="0" smtClean="0"/>
              <a:t>choose which </a:t>
            </a:r>
            <a:r>
              <a:rPr lang="en-US" dirty="0"/>
              <a:t>antenna they would like to use, as well as activate, and operate the </a:t>
            </a:r>
            <a:r>
              <a:rPr lang="en-US" dirty="0" err="1"/>
              <a:t>RoIP</a:t>
            </a:r>
            <a:r>
              <a:rPr lang="en-US" dirty="0"/>
              <a:t> nodes, thus giving </a:t>
            </a:r>
            <a:r>
              <a:rPr lang="en-US" dirty="0" smtClean="0"/>
              <a:t>them the </a:t>
            </a:r>
            <a:r>
              <a:rPr lang="en-US" dirty="0"/>
              <a:t>ability to communicate with other nodes, both amateur radio nodes, as well as non-radio nodes.</a:t>
            </a:r>
          </a:p>
          <a:p>
            <a:r>
              <a:rPr lang="en-US" dirty="0" smtClean="0"/>
              <a:t>	As </a:t>
            </a:r>
            <a:r>
              <a:rPr lang="en-US" dirty="0"/>
              <a:t>shown in Figure 1, the high level description of the signal path shows that all audio will </a:t>
            </a:r>
            <a:r>
              <a:rPr lang="en-US" dirty="0" smtClean="0"/>
              <a:t>go from </a:t>
            </a:r>
            <a:r>
              <a:rPr lang="en-US" dirty="0"/>
              <a:t>the repeater through the linking interface, where it is then sent through audio codecs to the </a:t>
            </a:r>
            <a:r>
              <a:rPr lang="en-US" dirty="0" err="1" smtClean="0"/>
              <a:t>RoIP</a:t>
            </a:r>
            <a:r>
              <a:rPr lang="en-US" dirty="0"/>
              <a:t> </a:t>
            </a:r>
            <a:r>
              <a:rPr lang="en-US" dirty="0" smtClean="0"/>
              <a:t>nodes</a:t>
            </a:r>
            <a:r>
              <a:rPr lang="en-US" dirty="0"/>
              <a:t>. The audio is also sent from the linking interface to </a:t>
            </a:r>
            <a:r>
              <a:rPr lang="en-US" dirty="0" err="1"/>
              <a:t>to</a:t>
            </a:r>
            <a:r>
              <a:rPr lang="en-US" dirty="0"/>
              <a:t> the DTMF decoder present in the </a:t>
            </a:r>
            <a:r>
              <a:rPr lang="en-US" dirty="0" smtClean="0"/>
              <a:t>antenna switching </a:t>
            </a:r>
            <a:r>
              <a:rPr lang="en-US" dirty="0"/>
              <a:t>controller. All of these devices are constantly listening for their respective DTMF </a:t>
            </a:r>
            <a:r>
              <a:rPr lang="en-US" dirty="0" smtClean="0"/>
              <a:t>sequences before </a:t>
            </a:r>
            <a:r>
              <a:rPr lang="en-US" dirty="0"/>
              <a:t>they can be activated.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Overview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2400" dirty="0">
                <a:solidFill>
                  <a:schemeClr val="dk1"/>
                </a:solidFill>
              </a:rPr>
              <a:t>24-30 </a:t>
            </a:r>
            <a:r>
              <a:rPr lang="en-US" sz="2400" dirty="0" err="1">
                <a:solidFill>
                  <a:schemeClr val="dk1"/>
                </a:solidFill>
              </a:rPr>
              <a:t>pt</a:t>
            </a:r>
            <a:r>
              <a:rPr lang="en-US" sz="2400" dirty="0">
                <a:solidFill>
                  <a:schemeClr val="dk1"/>
                </a:solidFill>
              </a:rPr>
              <a:t> Font </a:t>
            </a:r>
            <a:r>
              <a:rPr lang="en-US" sz="2400" dirty="0" smtClean="0">
                <a:solidFill>
                  <a:schemeClr val="dk1"/>
                </a:solidFill>
              </a:rPr>
              <a:t>only</a:t>
            </a:r>
          </a:p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Logos of other financial assistance can go here as well (if logo exist)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Analysis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2400" dirty="0">
                <a:solidFill>
                  <a:schemeClr val="dk1"/>
                </a:solidFill>
              </a:rPr>
              <a:t>24-30 </a:t>
            </a:r>
            <a:r>
              <a:rPr lang="en-US" sz="2400" dirty="0" err="1">
                <a:solidFill>
                  <a:schemeClr val="dk1"/>
                </a:solidFill>
              </a:rPr>
              <a:t>pt</a:t>
            </a:r>
            <a:r>
              <a:rPr lang="en-US" sz="2400" dirty="0">
                <a:solidFill>
                  <a:schemeClr val="dk1"/>
                </a:solidFill>
              </a:rPr>
              <a:t> Font only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Results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2400" dirty="0">
                <a:solidFill>
                  <a:schemeClr val="dk1"/>
                </a:solidFill>
              </a:rPr>
              <a:t>24-30 </a:t>
            </a:r>
            <a:r>
              <a:rPr lang="en-US" sz="2400" dirty="0" err="1">
                <a:solidFill>
                  <a:schemeClr val="dk1"/>
                </a:solidFill>
              </a:rPr>
              <a:t>pt</a:t>
            </a:r>
            <a:r>
              <a:rPr lang="en-US" sz="2400" dirty="0">
                <a:solidFill>
                  <a:schemeClr val="dk1"/>
                </a:solidFill>
              </a:rPr>
              <a:t> Font only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lvl="0" algn="just">
              <a:lnSpc>
                <a:spcPct val="131250"/>
              </a:lnSpc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2400" dirty="0">
                <a:solidFill>
                  <a:schemeClr val="dk1"/>
                </a:solidFill>
              </a:rPr>
              <a:t>24-30 </a:t>
            </a:r>
            <a:r>
              <a:rPr lang="en-US" sz="2400" dirty="0" err="1">
                <a:solidFill>
                  <a:schemeClr val="dk1"/>
                </a:solidFill>
              </a:rPr>
              <a:t>pt</a:t>
            </a:r>
            <a:r>
              <a:rPr lang="en-US" sz="2400" dirty="0">
                <a:solidFill>
                  <a:schemeClr val="dk1"/>
                </a:solidFill>
              </a:rPr>
              <a:t> Font only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smtClean="0"/>
              <a:t>UCSC ARC CPOL Antenna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Kevin Helms, Tim Bodkin, Luis Ceja, Chris </a:t>
            </a:r>
            <a:r>
              <a:rPr lang="en-US" dirty="0" err="1" smtClean="0"/>
              <a:t>Tatosian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038" y="457200"/>
            <a:ext cx="7542948" cy="414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62" y="23080717"/>
            <a:ext cx="9141983" cy="59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51" y="11855668"/>
            <a:ext cx="6454521" cy="514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082" y="18256468"/>
            <a:ext cx="17827491" cy="781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UCSC ARC CPOL Antenna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Kevin Andrew Helms</cp:lastModifiedBy>
  <cp:revision>9</cp:revision>
  <dcterms:modified xsi:type="dcterms:W3CDTF">2015-05-18T03:14:51Z</dcterms:modified>
</cp:coreProperties>
</file>