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7" r:id="rId4"/>
    <p:sldId id="264" r:id="rId5"/>
    <p:sldId id="262" r:id="rId6"/>
    <p:sldId id="266" r:id="rId7"/>
    <p:sldId id="263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82" d="100"/>
          <a:sy n="82" d="100"/>
        </p:scale>
        <p:origin x="-1590" y="-7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logo5.jpg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6A9A7-962A-4DDA-B59F-8A3D3762DC7B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67409-5AED-46F6-9394-B95E289A7D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51528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logo5.jpg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19F56-ACA0-41AC-8B57-A442F5EEA315}" type="datetimeFigureOut">
              <a:rPr lang="en-US" smtClean="0"/>
              <a:pPr/>
              <a:t>3/17/2015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177D1-617D-46D6-80D3-2DD0CE6730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737220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177D1-617D-46D6-80D3-2DD0CE67306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logo5.jpg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177D1-617D-46D6-80D3-2DD0CE67306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logo5.jpg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5042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177D1-617D-46D6-80D3-2DD0CE67306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logo5.jpg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477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9321-C1E4-43E6-B554-9C10F262D1FC}" type="datetime1">
              <a:rPr lang="en-US" smtClean="0"/>
              <a:pPr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308D-A1ED-4BDA-B264-A5812F306F88}" type="datetime1">
              <a:rPr lang="en-US" smtClean="0"/>
              <a:pPr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CAC8-C6E4-405E-AD73-4033D4F8FBD1}" type="datetime1">
              <a:rPr lang="en-US" smtClean="0"/>
              <a:pPr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24FF-6C04-4116-9A48-6197A8BE813C}" type="datetime1">
              <a:rPr lang="en-US" smtClean="0"/>
              <a:pPr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7563-DFA1-43CD-B598-6A3C5E0166E5}" type="datetime1">
              <a:rPr lang="en-US" smtClean="0"/>
              <a:pPr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A51F-1BBD-46FD-BEC5-B5FB765EB836}" type="datetime1">
              <a:rPr lang="en-US" smtClean="0"/>
              <a:pPr/>
              <a:t>3/17/2015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74CE-D364-4A91-84F8-0F307C6E4088}" type="datetime1">
              <a:rPr lang="en-US" smtClean="0"/>
              <a:pPr/>
              <a:t>3/17/2015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F1AD-3EF2-4897-AF00-7695939A5D11}" type="datetime1">
              <a:rPr lang="en-US" smtClean="0"/>
              <a:pPr/>
              <a:t>3/17/2015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8FD9-42C8-490E-AAEC-9BC54A7B3AB6}" type="datetime1">
              <a:rPr lang="en-US" smtClean="0"/>
              <a:pPr/>
              <a:t>3/17/2015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A0CA93-C803-4592-9797-91A8D0E66562}" type="datetime1">
              <a:rPr lang="en-US" smtClean="0"/>
              <a:pPr/>
              <a:t>3/17/2015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E4DB-F032-47FC-A526-BC692017B34E}" type="datetime1">
              <a:rPr lang="en-US" smtClean="0"/>
              <a:pPr/>
              <a:t>3/17/2015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9F4EF0-BEA1-4C5A-9896-E56000E362BC}" type="datetime1">
              <a:rPr lang="en-US" smtClean="0"/>
              <a:pPr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ogo5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655733"/>
            <a:ext cx="1873956" cy="624652"/>
          </a:xfrm>
          <a:prstGeom prst="rect">
            <a:avLst/>
          </a:prstGeom>
        </p:spPr>
      </p:pic>
      <p:pic>
        <p:nvPicPr>
          <p:cNvPr id="14" name="Picture 13" descr="ARRL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74400" y="5809750"/>
            <a:ext cx="1117600" cy="4816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1156" y="305057"/>
            <a:ext cx="10094524" cy="2294210"/>
          </a:xfrm>
        </p:spPr>
        <p:txBody>
          <a:bodyPr anchor="t">
            <a:noAutofit/>
          </a:bodyPr>
          <a:lstStyle/>
          <a:p>
            <a:pPr algn="ctr"/>
            <a:r>
              <a:rPr lang="en-US" sz="4000" b="1" dirty="0" smtClean="0">
                <a:latin typeface="Century Gothic" panose="020B0502020202020204" pitchFamily="34" charset="0"/>
              </a:rPr>
              <a:t/>
            </a:r>
            <a:br>
              <a:rPr lang="en-US" sz="4000" b="1" dirty="0" smtClean="0">
                <a:latin typeface="Century Gothic" panose="020B0502020202020204" pitchFamily="34" charset="0"/>
              </a:rPr>
            </a:br>
            <a:r>
              <a:rPr lang="en-US" sz="3600" dirty="0" smtClean="0">
                <a:latin typeface="Century Gothic" panose="020B0502020202020204" pitchFamily="34" charset="0"/>
              </a:rPr>
              <a:t>CPOL Antenna and DTMF Control</a:t>
            </a:r>
            <a:br>
              <a:rPr lang="en-US" sz="3600" dirty="0" smtClean="0">
                <a:latin typeface="Century Gothic" panose="020B0502020202020204" pitchFamily="34" charset="0"/>
              </a:rPr>
            </a:br>
            <a:r>
              <a:rPr lang="en-US" sz="4000" b="1" dirty="0" smtClean="0">
                <a:latin typeface="Century Gothic" panose="020B0502020202020204" pitchFamily="34" charset="0"/>
              </a:rPr>
              <a:t/>
            </a:r>
            <a:br>
              <a:rPr lang="en-US" sz="4000" b="1" dirty="0" smtClean="0">
                <a:latin typeface="Century Gothic" panose="020B0502020202020204" pitchFamily="34" charset="0"/>
              </a:rPr>
            </a:br>
            <a:r>
              <a:rPr lang="en-US" sz="1000" dirty="0" smtClean="0">
                <a:latin typeface="Century Gothic" panose="020B0502020202020204" pitchFamily="34" charset="0"/>
              </a:rPr>
              <a:t/>
            </a:r>
            <a:br>
              <a:rPr lang="en-US" sz="1000" dirty="0" smtClean="0">
                <a:latin typeface="Century Gothic" panose="020B0502020202020204" pitchFamily="34" charset="0"/>
              </a:rPr>
            </a:b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Capstone Senior Design Project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</a:br>
            <a:r>
              <a:rPr lang="en-US" sz="2400" dirty="0" smtClean="0">
                <a:latin typeface="Century Gothic" pitchFamily="34" charset="0"/>
              </a:rPr>
              <a:t> March 25</a:t>
            </a:r>
            <a:r>
              <a:rPr lang="en-US" sz="2400" baseline="30000" dirty="0" smtClean="0">
                <a:latin typeface="Century Gothic" pitchFamily="34" charset="0"/>
              </a:rPr>
              <a:t>th</a:t>
            </a:r>
            <a:r>
              <a:rPr lang="en-US" sz="2400" dirty="0" smtClean="0">
                <a:latin typeface="Century Gothic" pitchFamily="34" charset="0"/>
              </a:rPr>
              <a:t>, 2015</a:t>
            </a:r>
            <a:endParaRPr lang="en-US" sz="2400" dirty="0">
              <a:latin typeface="Century Gothic" pitchFamily="34" charset="0"/>
            </a:endParaRPr>
          </a:p>
        </p:txBody>
      </p:sp>
      <p:pic>
        <p:nvPicPr>
          <p:cNvPr id="7" name="Picture 6" descr="baskin-logo-banner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158" b="100000" l="0" r="100000">
                        <a14:foregroundMark x1="18273" y1="39590" x2="18273" y2="39590"/>
                        <a14:foregroundMark x1="10103" y1="41325" x2="26199" y2="57729"/>
                        <a14:foregroundMark x1="31287" y1="29811" x2="31287" y2="29811"/>
                        <a14:foregroundMark x1="27984" y1="31388" x2="27984" y2="31388"/>
                        <a14:foregroundMark x1="2691" y1="85804" x2="2691" y2="858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13498" y="3872089"/>
            <a:ext cx="2530175" cy="392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4419600"/>
            <a:ext cx="995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 smtClean="0">
              <a:solidFill>
                <a:schemeClr val="tx2"/>
              </a:solidFill>
              <a:latin typeface="+mj-lt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+mj-lt"/>
              </a:rPr>
              <a:t>Tim Bodkin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+mj-lt"/>
              </a:rPr>
              <a:t>Kevin Helms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0421" y="4419600"/>
            <a:ext cx="5001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400" dirty="0" smtClean="0">
              <a:solidFill>
                <a:schemeClr val="tx2"/>
              </a:solidFill>
              <a:latin typeface="+mj-lt"/>
            </a:endParaRPr>
          </a:p>
          <a:p>
            <a:pPr algn="r"/>
            <a:r>
              <a:rPr lang="en-US" sz="2400" dirty="0" smtClean="0">
                <a:solidFill>
                  <a:schemeClr val="tx2"/>
                </a:solidFill>
                <a:latin typeface="+mj-lt"/>
              </a:rPr>
              <a:t>Chris </a:t>
            </a:r>
            <a:r>
              <a:rPr lang="en-US" sz="2400" dirty="0" err="1" smtClean="0">
                <a:solidFill>
                  <a:schemeClr val="tx2"/>
                </a:solidFill>
                <a:latin typeface="+mj-lt"/>
              </a:rPr>
              <a:t>Tatosian</a:t>
            </a:r>
            <a:endParaRPr lang="en-US" sz="2400" dirty="0" smtClean="0">
              <a:solidFill>
                <a:schemeClr val="tx2"/>
              </a:solidFill>
              <a:latin typeface="+mj-lt"/>
            </a:endParaRPr>
          </a:p>
          <a:p>
            <a:pPr algn="r"/>
            <a:r>
              <a:rPr lang="en-US" sz="2400" dirty="0" smtClean="0">
                <a:solidFill>
                  <a:schemeClr val="tx2"/>
                </a:solidFill>
                <a:latin typeface="+mj-lt"/>
              </a:rPr>
              <a:t>Luis </a:t>
            </a:r>
            <a:r>
              <a:rPr lang="en-US" sz="2400" dirty="0" err="1" smtClean="0">
                <a:solidFill>
                  <a:schemeClr val="tx2"/>
                </a:solidFill>
                <a:latin typeface="+mj-lt"/>
              </a:rPr>
              <a:t>Ceja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 Quiroz</a:t>
            </a:r>
          </a:p>
        </p:txBody>
      </p:sp>
      <p:pic>
        <p:nvPicPr>
          <p:cNvPr id="10" name="Picture 9" descr="Untitled-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9223" y="3038122"/>
            <a:ext cx="3771898" cy="1257299"/>
          </a:xfrm>
          <a:prstGeom prst="rect">
            <a:avLst/>
          </a:prstGeom>
        </p:spPr>
      </p:pic>
      <p:pic>
        <p:nvPicPr>
          <p:cNvPr id="11" name="Picture 10" descr="ARRL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7677" y="3512989"/>
            <a:ext cx="1810512" cy="7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836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905" y="1617784"/>
            <a:ext cx="6251786" cy="3609471"/>
          </a:xfrm>
        </p:spPr>
        <p:txBody>
          <a:bodyPr>
            <a:normAutofit lnSpcReduction="10000"/>
          </a:bodyPr>
          <a:lstStyle/>
          <a:p>
            <a:pPr>
              <a:buClr>
                <a:srgbClr val="FFC000"/>
              </a:buClr>
              <a:buNone/>
            </a:pPr>
            <a:endParaRPr lang="en-US" dirty="0" smtClean="0">
              <a:latin typeface="Century Gothic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itchFamily="34" charset="0"/>
              </a:rPr>
              <a:t>Problem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itchFamily="34" charset="0"/>
              </a:rPr>
              <a:t>Local terrain degrades the signal integrity of the UCSC repeater</a:t>
            </a:r>
          </a:p>
          <a:p>
            <a:pPr marL="201168" lvl="1" indent="0">
              <a:buClr>
                <a:srgbClr val="FFC000"/>
              </a:buClr>
              <a:buNone/>
            </a:pPr>
            <a:endParaRPr lang="en-US" dirty="0" smtClean="0">
              <a:latin typeface="Century Gothic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itchFamily="34" charset="0"/>
              </a:rPr>
              <a:t>Solution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itchFamily="34" charset="0"/>
              </a:rPr>
              <a:t>We will improve the reception by creating a circularly polarized antenna</a:t>
            </a:r>
            <a:endParaRPr lang="en-US" dirty="0">
              <a:latin typeface="Century Gothic" pitchFamily="34" charset="0"/>
            </a:endParaRPr>
          </a:p>
          <a:p>
            <a:pPr marL="0" indent="0">
              <a:buClr>
                <a:srgbClr val="FFC000"/>
              </a:buClr>
              <a:buNone/>
            </a:pPr>
            <a:endParaRPr lang="en-US" dirty="0" smtClean="0">
              <a:latin typeface="Century Gothic" pitchFamily="34" charset="0"/>
            </a:endParaRPr>
          </a:p>
          <a:p>
            <a:pPr marL="0" indent="0">
              <a:buClr>
                <a:srgbClr val="FFC000"/>
              </a:buClr>
              <a:buNone/>
            </a:pPr>
            <a:r>
              <a:rPr lang="en-US" dirty="0" smtClean="0">
                <a:latin typeface="+mj-lt"/>
              </a:rPr>
              <a:t>  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 smtClean="0">
              <a:latin typeface="+mj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41760" y="6459785"/>
            <a:ext cx="650240" cy="365125"/>
          </a:xfrm>
        </p:spPr>
        <p:txBody>
          <a:bodyPr/>
          <a:lstStyle/>
          <a:p>
            <a:fld id="{629637A9-119A-49DA-BD12-AAC58B377D80}" type="slidenum">
              <a:rPr lang="en-US" sz="1800" smtClean="0"/>
              <a:pPr/>
              <a:t>2</a:t>
            </a:fld>
            <a:endParaRPr lang="en-US" sz="1800" dirty="0"/>
          </a:p>
        </p:txBody>
      </p:sp>
      <p:pic>
        <p:nvPicPr>
          <p:cNvPr id="5" name="Picture 4" descr="2wayradi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041" y="2187221"/>
            <a:ext cx="2842948" cy="25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54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Project Requirements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66800" y="2010834"/>
            <a:ext cx="4937760" cy="3378200"/>
          </a:xfrm>
        </p:spPr>
        <p:txBody>
          <a:bodyPr lIns="0">
            <a:normAutofit/>
          </a:bodyPr>
          <a:lstStyle/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Century Gothic" pitchFamily="34" charset="0"/>
              </a:rPr>
              <a:t>C</a:t>
            </a:r>
            <a:r>
              <a:rPr lang="en-US" sz="1600" dirty="0" smtClean="0">
                <a:latin typeface="Century Gothic" pitchFamily="34" charset="0"/>
              </a:rPr>
              <a:t>ircularly polarized antenna array</a:t>
            </a: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Century Gothic" pitchFamily="34" charset="0"/>
              </a:rPr>
              <a:t>DTMF controller</a:t>
            </a: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Century Gothic" pitchFamily="34" charset="0"/>
              </a:rPr>
              <a:t>Antenna switching circuit</a:t>
            </a: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Century Gothic" pitchFamily="34" charset="0"/>
              </a:rPr>
              <a:t>RoIP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smtClean="0">
                <a:latin typeface="Century Gothic" pitchFamily="34" charset="0"/>
              </a:rPr>
              <a:t>nodes</a:t>
            </a:r>
            <a:endParaRPr lang="en-US" sz="1600" dirty="0">
              <a:latin typeface="Century Gothic" pitchFamily="34" charset="0"/>
            </a:endParaRP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Century Gothic" pitchFamily="34" charset="0"/>
              </a:rPr>
              <a:t>Audio linking Interface</a:t>
            </a:r>
          </a:p>
          <a:p>
            <a:pPr marL="0" indent="0">
              <a:buClr>
                <a:srgbClr val="FFC000"/>
              </a:buClr>
              <a:buNone/>
            </a:pPr>
            <a:endParaRPr lang="en-US" sz="1600" dirty="0" smtClean="0">
              <a:latin typeface="Century Gothic" pitchFamily="34" charset="0"/>
            </a:endParaRP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sz="1600" dirty="0" smtClean="0">
              <a:latin typeface="Century Gothic" pitchFamily="34" charset="0"/>
            </a:endParaRP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sz="1600" dirty="0">
              <a:latin typeface="Century Gothic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sz="1600" dirty="0">
              <a:latin typeface="Century Gothic" pitchFamily="34" charset="0"/>
            </a:endParaRPr>
          </a:p>
        </p:txBody>
      </p:sp>
      <p:sp>
        <p:nvSpPr>
          <p:cNvPr id="12" name="Slide Number Placeholder 7"/>
          <p:cNvSpPr txBox="1">
            <a:spLocks/>
          </p:cNvSpPr>
          <p:nvPr/>
        </p:nvSpPr>
        <p:spPr>
          <a:xfrm>
            <a:off x="11541760" y="6459785"/>
            <a:ext cx="650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3</a:t>
            </a:r>
            <a:endParaRPr lang="en-US" sz="1800" dirty="0"/>
          </a:p>
        </p:txBody>
      </p:sp>
      <p:sp>
        <p:nvSpPr>
          <p:cNvPr id="4" name="AutoShape 2" descr="https://www.excel.com/images/CarrierImages/TDM-full-voip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038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2291542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4</a:t>
            </a:fld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553156" y="248356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2060"/>
                </a:solidFill>
                <a:latin typeface="Century Gothic" pitchFamily="34" charset="0"/>
              </a:rPr>
              <a:t>System Level Block Diagram</a:t>
            </a:r>
            <a:endParaRPr lang="en-US" sz="3600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976" y="1027288"/>
            <a:ext cx="9772091" cy="4617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logo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99289"/>
            <a:ext cx="2074332" cy="691444"/>
          </a:xfrm>
          <a:prstGeom prst="rect">
            <a:avLst/>
          </a:prstGeom>
        </p:spPr>
      </p:pic>
      <p:pic>
        <p:nvPicPr>
          <p:cNvPr id="12" name="Picture 11" descr="ARR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5160" y="5813777"/>
            <a:ext cx="1186840" cy="511500"/>
          </a:xfrm>
          <a:prstGeom prst="rect">
            <a:avLst/>
          </a:prstGeom>
        </p:spPr>
      </p:pic>
      <p:pic>
        <p:nvPicPr>
          <p:cNvPr id="3" name="Picture 2" descr="Screen Shot 2015-03-14 at 1.18.1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3874" y="3153219"/>
            <a:ext cx="838200" cy="914400"/>
          </a:xfrm>
          <a:prstGeom prst="rect">
            <a:avLst/>
          </a:prstGeom>
        </p:spPr>
      </p:pic>
      <p:pic>
        <p:nvPicPr>
          <p:cNvPr id="5" name="Picture 4" descr="Screen Shot 2015-03-14 at 1.19.16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133975" flipV="1">
            <a:off x="932117" y="2822181"/>
            <a:ext cx="505589" cy="124836"/>
          </a:xfrm>
          <a:prstGeom prst="rect">
            <a:avLst/>
          </a:prstGeom>
        </p:spPr>
      </p:pic>
      <p:pic>
        <p:nvPicPr>
          <p:cNvPr id="11" name="Picture 10" descr="Screen Shot 2015-03-14 at 1.19.16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800685" flipV="1">
            <a:off x="799052" y="4250353"/>
            <a:ext cx="505589" cy="12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121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2291542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5</a:t>
            </a:fld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553156" y="248356"/>
            <a:ext cx="1097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Century Gothic" pitchFamily="34" charset="0"/>
              </a:rPr>
              <a:t>Radio over IP System Diagram</a:t>
            </a:r>
            <a:br>
              <a:rPr lang="en-US" sz="4000" dirty="0" smtClean="0">
                <a:solidFill>
                  <a:srgbClr val="002060"/>
                </a:solidFill>
                <a:latin typeface="Century Gothic" pitchFamily="34" charset="0"/>
              </a:rPr>
            </a:br>
            <a:endParaRPr lang="en-US" sz="4000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pic>
        <p:nvPicPr>
          <p:cNvPr id="10" name="Picture 9" descr="logo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9289"/>
            <a:ext cx="2074332" cy="691444"/>
          </a:xfrm>
          <a:prstGeom prst="rect">
            <a:avLst/>
          </a:prstGeom>
        </p:spPr>
      </p:pic>
      <p:pic>
        <p:nvPicPr>
          <p:cNvPr id="12" name="Picture 11" descr="ARR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160" y="5813777"/>
            <a:ext cx="1186840" cy="5115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25571" y="949124"/>
            <a:ext cx="7752553" cy="496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7121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591407" y="232505"/>
            <a:ext cx="7662333" cy="600416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3200" b="1" dirty="0" smtClean="0">
                <a:latin typeface="Century Gothic" panose="020B0502020202020204" pitchFamily="34" charset="0"/>
              </a:rPr>
              <a:t>Implementation Details</a:t>
            </a:r>
          </a:p>
          <a:p>
            <a:pPr marL="201168" lvl="1" indent="0">
              <a:lnSpc>
                <a:spcPct val="100000"/>
              </a:lnSpc>
              <a:buClr>
                <a:srgbClr val="FFC000"/>
              </a:buClr>
              <a:buNone/>
            </a:pPr>
            <a:endParaRPr lang="en-US" dirty="0" smtClean="0">
              <a:latin typeface="Century Gothic" panose="020B0502020202020204" pitchFamily="34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  </a:t>
            </a:r>
            <a:r>
              <a:rPr lang="en-US" b="1" dirty="0" smtClean="0">
                <a:latin typeface="Century Gothic" panose="020B0502020202020204" pitchFamily="34" charset="0"/>
              </a:rPr>
              <a:t>Audio Linking Interface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Interface between </a:t>
            </a:r>
            <a:r>
              <a:rPr lang="en-US" dirty="0" err="1" smtClean="0">
                <a:latin typeface="Century Gothic" panose="020B0502020202020204" pitchFamily="34" charset="0"/>
              </a:rPr>
              <a:t>RoIP</a:t>
            </a:r>
            <a:r>
              <a:rPr lang="en-US" dirty="0" smtClean="0">
                <a:latin typeface="Century Gothic" panose="020B0502020202020204" pitchFamily="34" charset="0"/>
              </a:rPr>
              <a:t> systems, DTMF controller, and repeater</a:t>
            </a:r>
          </a:p>
          <a:p>
            <a:pPr lvl="2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Audio mixing circuit</a:t>
            </a:r>
          </a:p>
          <a:p>
            <a:pPr lvl="2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Audio distribution amplifier</a:t>
            </a:r>
          </a:p>
          <a:p>
            <a:pPr lvl="2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Handles control logic between </a:t>
            </a:r>
            <a:r>
              <a:rPr lang="en-US" dirty="0" err="1" smtClean="0">
                <a:latin typeface="Century Gothic" panose="020B0502020202020204" pitchFamily="34" charset="0"/>
              </a:rPr>
              <a:t>RoIP</a:t>
            </a:r>
            <a:r>
              <a:rPr lang="en-US" dirty="0" smtClean="0">
                <a:latin typeface="Century Gothic" panose="020B0502020202020204" pitchFamily="34" charset="0"/>
              </a:rPr>
              <a:t> nodes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 smtClean="0">
              <a:latin typeface="Century Gothic" panose="020B0502020202020204" pitchFamily="34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  </a:t>
            </a:r>
            <a:r>
              <a:rPr lang="en-US" b="1" dirty="0" smtClean="0">
                <a:latin typeface="Century Gothic" panose="020B0502020202020204" pitchFamily="34" charset="0"/>
              </a:rPr>
              <a:t>Echolink Node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Raspberry Pi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CM-108 USB audio codec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endParaRPr lang="en-US" dirty="0">
              <a:latin typeface="Century Gothic" panose="020B0502020202020204" pitchFamily="34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b="1" dirty="0" err="1" smtClean="0">
                <a:latin typeface="Century Gothic" panose="020B0502020202020204" pitchFamily="34" charset="0"/>
              </a:rPr>
              <a:t>Allstar</a:t>
            </a:r>
            <a:r>
              <a:rPr lang="en-US" b="1" dirty="0" smtClean="0">
                <a:latin typeface="Century Gothic" panose="020B0502020202020204" pitchFamily="34" charset="0"/>
              </a:rPr>
              <a:t> Link Node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Century Gothic" panose="020B0502020202020204" pitchFamily="34" charset="0"/>
              </a:rPr>
              <a:t>Odroid</a:t>
            </a:r>
            <a:r>
              <a:rPr lang="en-US" dirty="0" smtClean="0">
                <a:latin typeface="Century Gothic" panose="020B0502020202020204" pitchFamily="34" charset="0"/>
              </a:rPr>
              <a:t> U3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Asterisk VOIP protocol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CM-108 USB audio codec</a:t>
            </a:r>
          </a:p>
          <a:p>
            <a:pPr marL="201168" lvl="1" indent="0">
              <a:lnSpc>
                <a:spcPct val="100000"/>
              </a:lnSpc>
              <a:buClr>
                <a:srgbClr val="FFC000"/>
              </a:buClr>
              <a:buNone/>
            </a:pPr>
            <a:endParaRPr lang="en-US" dirty="0">
              <a:latin typeface="Century Gothic" panose="020B0502020202020204" pitchFamily="34" charset="0"/>
            </a:endParaRP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 smtClean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2291542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6</a:t>
            </a:fld>
            <a:endParaRPr lang="en-US" sz="1800" dirty="0"/>
          </a:p>
        </p:txBody>
      </p:sp>
      <p:pic>
        <p:nvPicPr>
          <p:cNvPr id="12" name="Picture 11" descr="12994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964" y="725604"/>
            <a:ext cx="1828800" cy="1828800"/>
          </a:xfrm>
          <a:prstGeom prst="rect">
            <a:avLst/>
          </a:prstGeom>
        </p:spPr>
      </p:pic>
      <p:pic>
        <p:nvPicPr>
          <p:cNvPr id="13" name="Picture 12" descr="20131222230536823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964" y="3726763"/>
            <a:ext cx="2128800" cy="12347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109342" y="236973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191609" y="51210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Odroid</a:t>
            </a:r>
            <a:r>
              <a:rPr lang="en-US" dirty="0" smtClean="0"/>
              <a:t> U3</a:t>
            </a:r>
            <a:endParaRPr lang="en-US" dirty="0"/>
          </a:p>
        </p:txBody>
      </p:sp>
      <p:pic>
        <p:nvPicPr>
          <p:cNvPr id="15" name="Picture 14" descr="logo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99289"/>
            <a:ext cx="2074332" cy="691444"/>
          </a:xfrm>
          <a:prstGeom prst="rect">
            <a:avLst/>
          </a:prstGeom>
        </p:spPr>
      </p:pic>
      <p:pic>
        <p:nvPicPr>
          <p:cNvPr id="16" name="Picture 15" descr="ARR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5160" y="5813777"/>
            <a:ext cx="1186840" cy="5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671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142999" y="203200"/>
            <a:ext cx="7662333" cy="553155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3200" b="1" dirty="0" smtClean="0">
                <a:latin typeface="Century Gothic" panose="020B0502020202020204" pitchFamily="34" charset="0"/>
              </a:rPr>
              <a:t>Implementation Details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endParaRPr lang="en-US" sz="3200" b="1" dirty="0" smtClean="0">
              <a:latin typeface="Century Gothic" panose="020B0502020202020204" pitchFamily="34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entury Gothic" panose="020B0502020202020204" pitchFamily="34" charset="0"/>
              </a:rPr>
              <a:t>Antenna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Copper </a:t>
            </a:r>
            <a:r>
              <a:rPr lang="en-US" dirty="0">
                <a:latin typeface="Century Gothic" panose="020B0502020202020204" pitchFamily="34" charset="0"/>
              </a:rPr>
              <a:t>t</a:t>
            </a:r>
            <a:r>
              <a:rPr lang="en-US" dirty="0" smtClean="0">
                <a:latin typeface="Century Gothic" panose="020B0502020202020204" pitchFamily="34" charset="0"/>
              </a:rPr>
              <a:t>ubing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Circular polarization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High gain &amp; axial ratio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Century Gothic" panose="020B0502020202020204" pitchFamily="34" charset="0"/>
              </a:rPr>
              <a:t>Balun</a:t>
            </a:r>
            <a:endParaRPr lang="en-US" dirty="0" smtClean="0">
              <a:latin typeface="Century Gothic" panose="020B0502020202020204" pitchFamily="34" charset="0"/>
            </a:endParaRP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Impedance matching network</a:t>
            </a:r>
          </a:p>
          <a:p>
            <a:pPr marL="201168" lvl="1" indent="0">
              <a:lnSpc>
                <a:spcPct val="100000"/>
              </a:lnSpc>
              <a:buClr>
                <a:srgbClr val="FFC000"/>
              </a:buClr>
              <a:buNone/>
            </a:pPr>
            <a:endParaRPr lang="en-US" sz="2000" dirty="0" smtClean="0">
              <a:latin typeface="Century Gothic" panose="020B0502020202020204" pitchFamily="34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  </a:t>
            </a:r>
            <a:r>
              <a:rPr lang="en-US" b="1" dirty="0" smtClean="0">
                <a:latin typeface="Century Gothic" panose="020B0502020202020204" pitchFamily="34" charset="0"/>
              </a:rPr>
              <a:t>DTMF Controller/Switching Circuit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Century Gothic" panose="020B0502020202020204" pitchFamily="34" charset="0"/>
              </a:rPr>
              <a:t>Atmega</a:t>
            </a:r>
            <a:r>
              <a:rPr lang="en-US" dirty="0" smtClean="0">
                <a:latin typeface="Century Gothic" panose="020B0502020202020204" pitchFamily="34" charset="0"/>
              </a:rPr>
              <a:t> 328 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Wireless antenna selection via DTMF sequences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Switch between newly designed and existing antennas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 smtClean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2291542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7</a:t>
            </a:fld>
            <a:endParaRPr lang="en-US" sz="1800" dirty="0"/>
          </a:p>
        </p:txBody>
      </p:sp>
      <p:pic>
        <p:nvPicPr>
          <p:cNvPr id="5" name="Picture 4" descr="logo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9289"/>
            <a:ext cx="2074332" cy="691444"/>
          </a:xfrm>
          <a:prstGeom prst="rect">
            <a:avLst/>
          </a:prstGeom>
        </p:spPr>
      </p:pic>
      <p:pic>
        <p:nvPicPr>
          <p:cNvPr id="6" name="Picture 5" descr="ARR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160" y="5813777"/>
            <a:ext cx="1186840" cy="5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054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Winter Quarter Results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Accomplishments: 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Antenna prototype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Switching circuit prototype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Echolink node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DTMF Controller Design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Linking Interface Design</a:t>
            </a:r>
          </a:p>
          <a:p>
            <a:pPr marL="201168" lvl="1" indent="0">
              <a:lnSpc>
                <a:spcPct val="100000"/>
              </a:lnSpc>
              <a:buClr>
                <a:srgbClr val="FFC000"/>
              </a:buClr>
              <a:buNone/>
            </a:pPr>
            <a:endParaRPr lang="en-US" dirty="0" smtClean="0">
              <a:latin typeface="Century Gothic" panose="020B0502020202020204" pitchFamily="34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  Spring quarter: 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Finish prototyping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Test modules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Finalize designs</a:t>
            </a:r>
            <a:endParaRPr lang="en-US" dirty="0">
              <a:latin typeface="Century Gothic" panose="020B0502020202020204" pitchFamily="34" charset="0"/>
            </a:endParaRP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System integration</a:t>
            </a:r>
          </a:p>
          <a:p>
            <a:pPr marL="201168" lvl="1" indent="0">
              <a:lnSpc>
                <a:spcPct val="100000"/>
              </a:lnSpc>
              <a:buClr>
                <a:srgbClr val="FFC000"/>
              </a:buClr>
              <a:buNone/>
            </a:pP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2291542" cy="365125"/>
          </a:xfrm>
        </p:spPr>
        <p:txBody>
          <a:bodyPr/>
          <a:lstStyle/>
          <a:p>
            <a:fld id="{629637A9-119A-49DA-BD12-AAC58B377D80}" type="slidenum">
              <a:rPr lang="en-US" sz="1800" smtClean="0">
                <a:latin typeface="Century Gothic" panose="020B0502020202020204" pitchFamily="34" charset="0"/>
              </a:rPr>
              <a:pPr/>
              <a:t>8</a:t>
            </a:fld>
            <a:endParaRPr lang="en-US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03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Oracl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FF0000"/>
      </a:accent1>
      <a:accent2>
        <a:srgbClr val="80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1631</TotalTime>
  <Words>191</Words>
  <Application>Microsoft Office PowerPoint</Application>
  <PresentationFormat>Custom</PresentationFormat>
  <Paragraphs>83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</vt:lpstr>
      <vt:lpstr> CPOL Antenna and DTMF Control    Capstone Senior Design Project  March 25th, 2015</vt:lpstr>
      <vt:lpstr>Problem Statement</vt:lpstr>
      <vt:lpstr>Project Requirements</vt:lpstr>
      <vt:lpstr>Slide 4</vt:lpstr>
      <vt:lpstr>Slide 5</vt:lpstr>
      <vt:lpstr>Slide 6</vt:lpstr>
      <vt:lpstr>Slide 7</vt:lpstr>
      <vt:lpstr>Winter Quarter 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</dc:creator>
  <cp:lastModifiedBy>Owner</cp:lastModifiedBy>
  <cp:revision>158</cp:revision>
  <dcterms:created xsi:type="dcterms:W3CDTF">2013-03-26T19:57:12Z</dcterms:created>
  <dcterms:modified xsi:type="dcterms:W3CDTF">2015-03-17T19:59:14Z</dcterms:modified>
</cp:coreProperties>
</file>